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00" r:id="rId2"/>
    <p:sldId id="569" r:id="rId3"/>
    <p:sldId id="620" r:id="rId4"/>
    <p:sldId id="621" r:id="rId5"/>
    <p:sldId id="624" r:id="rId6"/>
    <p:sldId id="626" r:id="rId7"/>
    <p:sldId id="627" r:id="rId8"/>
    <p:sldId id="628" r:id="rId9"/>
    <p:sldId id="640" r:id="rId10"/>
    <p:sldId id="642" r:id="rId11"/>
    <p:sldId id="623" r:id="rId12"/>
    <p:sldId id="622" r:id="rId13"/>
    <p:sldId id="570" r:id="rId14"/>
    <p:sldId id="632" r:id="rId15"/>
    <p:sldId id="633" r:id="rId16"/>
    <p:sldId id="645" r:id="rId17"/>
    <p:sldId id="643" r:id="rId18"/>
    <p:sldId id="644" r:id="rId19"/>
    <p:sldId id="600" r:id="rId20"/>
    <p:sldId id="635" r:id="rId21"/>
    <p:sldId id="636" r:id="rId22"/>
    <p:sldId id="637" r:id="rId23"/>
    <p:sldId id="638" r:id="rId24"/>
    <p:sldId id="63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520"/>
    <a:srgbClr val="E3D40B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7" autoAdjust="0"/>
    <p:restoredTop sz="80708" autoAdjust="0"/>
  </p:normalViewPr>
  <p:slideViewPr>
    <p:cSldViewPr snapToGrid="0">
      <p:cViewPr varScale="1">
        <p:scale>
          <a:sx n="69" d="100"/>
          <a:sy n="69" d="100"/>
        </p:scale>
        <p:origin x="9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F9B40-296C-443F-BA7E-5F74279DF90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98F4-A473-439E-8C22-AB201E9E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1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Bought access to use in presentations: https://www.cartooncollections.com/cartoon?searchID=CC141259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5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Plays a role even without publication bias.</a:t>
            </a:r>
          </a:p>
          <a:p>
            <a:r>
              <a:rPr lang="nl-NL" dirty="0"/>
              <a:t>Similar as sequential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39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Plays a role even without publication bias.</a:t>
            </a:r>
          </a:p>
          <a:p>
            <a:r>
              <a:rPr lang="nl-NL" dirty="0"/>
              <a:t>Similar as sequential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0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https://ori.hhs.gov/definition-misconduct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https://ori.hhs.gov/definition-misconduct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https://ori.hhs.gov/definition-misconduct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1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https://ori.hhs.gov/definition-misconduct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3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if 2 people fill in a question on a 7-point scale, the mean should end on 0 or 0.5. Not 0.3.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2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ym typeface="Wingdings" pitchFamily="2" charset="2"/>
              </a:rPr>
              <a:t>http://</a:t>
            </a:r>
            <a:r>
              <a:rPr lang="en-US" sz="1200" noProof="1">
                <a:sym typeface="Wingdings" pitchFamily="2" charset="2"/>
              </a:rPr>
              <a:t>nickbrown.fr</a:t>
            </a:r>
            <a:r>
              <a:rPr lang="en-US" sz="1200" dirty="0">
                <a:sym typeface="Wingdings" pitchFamily="2" charset="2"/>
              </a:rPr>
              <a:t>/GRIM</a:t>
            </a:r>
          </a:p>
          <a:p>
            <a:r>
              <a:rPr lang="en-US" dirty="0"/>
              <a:t>the experimenters concluded that many human beings, when persuaded to lie without being given sufficient justification, will carry out the task by convincing themselves of the falsehood, rather than telling a bald lie.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64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ym typeface="Wingdings" pitchFamily="2" charset="2"/>
              </a:rPr>
              <a:t>http://</a:t>
            </a:r>
            <a:r>
              <a:rPr lang="en-US" sz="1200" noProof="1">
                <a:sym typeface="Wingdings" pitchFamily="2" charset="2"/>
              </a:rPr>
              <a:t>nickbrown.fr</a:t>
            </a:r>
            <a:r>
              <a:rPr lang="en-US" sz="1200" dirty="0">
                <a:sym typeface="Wingdings" pitchFamily="2" charset="2"/>
              </a:rPr>
              <a:t>/GRIM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37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Problematic because of unknown multiple comparisons.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29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9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8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6B00-3483-4E6B-AED3-60D6A5AE1FE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D9107-1E59-49B0-8D8D-CB4842C78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421" y="2554994"/>
            <a:ext cx="12982042" cy="472881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79859" cy="579717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dirty="0"/>
              <a:t>       </a:t>
            </a:r>
            <a:r>
              <a:rPr lang="en-US" sz="11500" dirty="0"/>
              <a:t>Detection</a:t>
            </a:r>
            <a:endParaRPr lang="en-US" sz="9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4B9A0-B863-4CEA-AF4D-5F62B1A81B67}"/>
              </a:ext>
            </a:extLst>
          </p:cNvPr>
          <p:cNvSpPr/>
          <p:nvPr/>
        </p:nvSpPr>
        <p:spPr>
          <a:xfrm rot="21384139">
            <a:off x="1366851" y="645296"/>
            <a:ext cx="276229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Bias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19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3E83D1-C6D1-4F41-A645-AE0294E3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165C8-626C-4503-BD08-04A9B823D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7530"/>
          <a:stretch>
            <a:fillRect/>
          </a:stretch>
        </p:blipFill>
        <p:spPr bwMode="auto">
          <a:xfrm>
            <a:off x="438753" y="252900"/>
            <a:ext cx="11314492" cy="6352199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B9DEC7-238F-4C32-8E98-41D4708360FD}"/>
              </a:ext>
            </a:extLst>
          </p:cNvPr>
          <p:cNvSpPr/>
          <p:nvPr/>
        </p:nvSpPr>
        <p:spPr>
          <a:xfrm>
            <a:off x="6871325" y="4015128"/>
            <a:ext cx="1433015" cy="5800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7519A-6648-49F4-B6D3-6514D5EEA8AB}"/>
              </a:ext>
            </a:extLst>
          </p:cNvPr>
          <p:cNvSpPr/>
          <p:nvPr/>
        </p:nvSpPr>
        <p:spPr>
          <a:xfrm>
            <a:off x="6871325" y="5379071"/>
            <a:ext cx="1433015" cy="5800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02BF5-D51F-4E05-A10C-37183D483A17}"/>
              </a:ext>
            </a:extLst>
          </p:cNvPr>
          <p:cNvSpPr/>
          <p:nvPr/>
        </p:nvSpPr>
        <p:spPr>
          <a:xfrm>
            <a:off x="10001713" y="4686931"/>
            <a:ext cx="1433015" cy="5800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52BA5-8747-457D-B0EE-19D9F9AF392E}"/>
              </a:ext>
            </a:extLst>
          </p:cNvPr>
          <p:cNvSpPr/>
          <p:nvPr/>
        </p:nvSpPr>
        <p:spPr>
          <a:xfrm>
            <a:off x="698224" y="1162138"/>
            <a:ext cx="5475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[Festinger &amp;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Carlsmith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1959]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8E510-3E2A-4F62-8E4C-342834309B96}"/>
              </a:ext>
            </a:extLst>
          </p:cNvPr>
          <p:cNvSpPr/>
          <p:nvPr/>
        </p:nvSpPr>
        <p:spPr>
          <a:xfrm>
            <a:off x="7239000" y="6309225"/>
            <a:ext cx="495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Heino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2016]</a:t>
            </a:r>
          </a:p>
        </p:txBody>
      </p:sp>
    </p:spTree>
    <p:extLst>
      <p:ext uri="{BB962C8B-B14F-4D97-AF65-F5344CB8AC3E}">
        <p14:creationId xmlns:p14="http://schemas.microsoft.com/office/powerpoint/2010/main" val="271696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4" y="763050"/>
            <a:ext cx="11189826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HARKing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Hypothesizing after the results are known. Proposing a hypothesis that was not foreseen or deemed plausible before looking at the data as the hypothesis of interest.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11B9CF-7335-4006-BAAA-10E59220439D}"/>
              </a:ext>
            </a:extLst>
          </p:cNvPr>
          <p:cNvSpPr/>
          <p:nvPr/>
        </p:nvSpPr>
        <p:spPr>
          <a:xfrm>
            <a:off x="7239000" y="6211669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[Kerr, 1998]</a:t>
            </a:r>
          </a:p>
        </p:txBody>
      </p:sp>
    </p:spTree>
    <p:extLst>
      <p:ext uri="{BB962C8B-B14F-4D97-AF65-F5344CB8AC3E}">
        <p14:creationId xmlns:p14="http://schemas.microsoft.com/office/powerpoint/2010/main" val="213829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D4D71-F9E2-4D06-AE28-997F0A391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2" y="73137"/>
            <a:ext cx="11641120" cy="6996736"/>
          </a:xfrm>
        </p:spPr>
      </p:pic>
    </p:spTree>
    <p:extLst>
      <p:ext uri="{BB962C8B-B14F-4D97-AF65-F5344CB8AC3E}">
        <p14:creationId xmlns:p14="http://schemas.microsoft.com/office/powerpoint/2010/main" val="361872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Publication bias: 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research that appears in the published literature is systematically unrepresentative of the real population of completed studies.</a:t>
            </a:r>
          </a:p>
        </p:txBody>
      </p:sp>
    </p:spTree>
    <p:extLst>
      <p:ext uri="{BB962C8B-B14F-4D97-AF65-F5344CB8AC3E}">
        <p14:creationId xmlns:p14="http://schemas.microsoft.com/office/powerpoint/2010/main" val="185597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Publication bias is caused by personal judgments that 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study is flawed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preferring to write up 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 results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or negative results being 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rejected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32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only possible to correct for publication bias if we can 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the bias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Since we do not exactly know how to model bias, 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 not correct for publication bias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9020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 older bias detection techniques are no longer considered valid. For example, 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fail-safe N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only useful to identify meta-analyses that are not state of the art. </a:t>
            </a:r>
          </a:p>
        </p:txBody>
      </p:sp>
    </p:spTree>
    <p:extLst>
      <p:ext uri="{BB962C8B-B14F-4D97-AF65-F5344CB8AC3E}">
        <p14:creationId xmlns:p14="http://schemas.microsoft.com/office/powerpoint/2010/main" val="256623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1CBF5-671D-44F4-9FE3-2A948795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1FDC0F-B4C5-48CC-9A0A-AF671F7E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5" y="189162"/>
            <a:ext cx="11339429" cy="64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1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DF378-F34E-4C93-97B7-95B1248E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85" y="189162"/>
            <a:ext cx="11339429" cy="6479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7CA51F-3C25-4FC1-9985-598E64067C9A}"/>
              </a:ext>
            </a:extLst>
          </p:cNvPr>
          <p:cNvSpPr txBox="1"/>
          <p:nvPr/>
        </p:nvSpPr>
        <p:spPr>
          <a:xfrm>
            <a:off x="9266400" y="4658400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 = 56</a:t>
            </a:r>
            <a:endParaRPr lang="nl-NL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E98A3-E734-439B-8B0B-F552B23BAD59}"/>
              </a:ext>
            </a:extLst>
          </p:cNvPr>
          <p:cNvSpPr txBox="1"/>
          <p:nvPr/>
        </p:nvSpPr>
        <p:spPr>
          <a:xfrm>
            <a:off x="7143600" y="2247600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 = 562</a:t>
            </a:r>
            <a:endParaRPr lang="nl-NL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BBF90-29CB-4D0B-9C91-B33D224F6E9C}"/>
              </a:ext>
            </a:extLst>
          </p:cNvPr>
          <p:cNvSpPr txBox="1"/>
          <p:nvPr/>
        </p:nvSpPr>
        <p:spPr>
          <a:xfrm>
            <a:off x="8822400" y="3609600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 = 114</a:t>
            </a:r>
            <a:endParaRPr lang="nl-NL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9A0D5-2BAE-4613-A33C-3306E80F0EDF}"/>
              </a:ext>
            </a:extLst>
          </p:cNvPr>
          <p:cNvSpPr txBox="1"/>
          <p:nvPr/>
        </p:nvSpPr>
        <p:spPr>
          <a:xfrm>
            <a:off x="4984179" y="1269600"/>
            <a:ext cx="186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 = Infinite</a:t>
            </a:r>
            <a:endParaRPr lang="nl-NL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58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417647"/>
            <a:ext cx="11241123" cy="17711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Trim-and-fill can </a:t>
            </a:r>
            <a:r>
              <a:rPr lang="en-US" i="1" dirty="0"/>
              <a:t>detect</a:t>
            </a:r>
            <a:r>
              <a:rPr lang="en-US" dirty="0"/>
              <a:t> bias.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CC1AA-CFCA-4D6F-9056-CF68E86A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5" y="189162"/>
            <a:ext cx="11339429" cy="64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4" y="763050"/>
            <a:ext cx="11189826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Bias can be introduced throughout the research process. It is useful to prevent this or to detect it.</a:t>
            </a:r>
          </a:p>
        </p:txBody>
      </p:sp>
    </p:spTree>
    <p:extLst>
      <p:ext uri="{BB962C8B-B14F-4D97-AF65-F5344CB8AC3E}">
        <p14:creationId xmlns:p14="http://schemas.microsoft.com/office/powerpoint/2010/main" val="2277505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227A18-3980-4594-8771-743F93ED4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5" y="189162"/>
            <a:ext cx="11339429" cy="64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6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FB1F5A-5799-4E5B-B216-D8CE7A60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C5B38-5827-4259-AE14-D2856D00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83" y="0"/>
            <a:ext cx="10897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01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these techniques only detect bias 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 certain models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If they detect bias, there is reason to worry. If they don’t detect bias, </a:t>
            </a:r>
            <a:r>
              <a:rPr lang="en-US" sz="6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might still be reason to worry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1525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Accumulation bias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Whether and when to perform a meta-analysis is influenced by looking at the available results.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0ABE2D-BB08-4AA3-A521-8817F9AD80CC}"/>
              </a:ext>
            </a:extLst>
          </p:cNvPr>
          <p:cNvSpPr/>
          <p:nvPr/>
        </p:nvSpPr>
        <p:spPr>
          <a:xfrm>
            <a:off x="5774400" y="6211669"/>
            <a:ext cx="641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Schure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Gr</a:t>
            </a:r>
            <a:r>
              <a:rPr lang="nl-N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ünwald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2019]</a:t>
            </a:r>
          </a:p>
        </p:txBody>
      </p:sp>
    </p:spTree>
    <p:extLst>
      <p:ext uri="{BB962C8B-B14F-4D97-AF65-F5344CB8AC3E}">
        <p14:creationId xmlns:p14="http://schemas.microsoft.com/office/powerpoint/2010/main" val="585509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Regrettably, our scientific literature is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unbiased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Take this into account when evaluating research findings.</a:t>
            </a:r>
          </a:p>
        </p:txBody>
      </p:sp>
    </p:spTree>
    <p:extLst>
      <p:ext uri="{BB962C8B-B14F-4D97-AF65-F5344CB8AC3E}">
        <p14:creationId xmlns:p14="http://schemas.microsoft.com/office/powerpoint/2010/main" val="95871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4" y="763050"/>
            <a:ext cx="11189826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“Confronted with the statistical news flash of the day, your first question is: Are the results due to selective reporting, cherry picking, or any number of other similar ruses?”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11B9CF-7335-4006-BAAA-10E59220439D}"/>
              </a:ext>
            </a:extLst>
          </p:cNvPr>
          <p:cNvSpPr/>
          <p:nvPr/>
        </p:nvSpPr>
        <p:spPr>
          <a:xfrm>
            <a:off x="7239000" y="6211669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[Mayo, 2018]</a:t>
            </a:r>
          </a:p>
        </p:txBody>
      </p:sp>
    </p:spTree>
    <p:extLst>
      <p:ext uri="{BB962C8B-B14F-4D97-AF65-F5344CB8AC3E}">
        <p14:creationId xmlns:p14="http://schemas.microsoft.com/office/powerpoint/2010/main" val="65516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4" y="763050"/>
            <a:ext cx="11189826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Research Misconduct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Making up data or results, or changing or omitting data or results such that the research isn’t accurately represented in the research record.</a:t>
            </a:r>
          </a:p>
        </p:txBody>
      </p:sp>
    </p:spTree>
    <p:extLst>
      <p:ext uri="{BB962C8B-B14F-4D97-AF65-F5344CB8AC3E}">
        <p14:creationId xmlns:p14="http://schemas.microsoft.com/office/powerpoint/2010/main" val="96434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4" y="763050"/>
            <a:ext cx="11189826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example, Andrew Wakefield authored a fraudulent paper in 1998 that claimed a link between the measles, mumps, and rubella (MMR) vaccine and autism. It was retracted in 2010.</a:t>
            </a:r>
          </a:p>
        </p:txBody>
      </p:sp>
    </p:spTree>
    <p:extLst>
      <p:ext uri="{BB962C8B-B14F-4D97-AF65-F5344CB8AC3E}">
        <p14:creationId xmlns:p14="http://schemas.microsoft.com/office/powerpoint/2010/main" val="17784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4" y="763050"/>
            <a:ext cx="11189826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Errors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Statistical reporting errors, ranging from incorrect degrees of freedom, to reporting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7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0.056 as </a:t>
            </a:r>
            <a:r>
              <a:rPr lang="en-US" sz="7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 0.05.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D8AAC-1CF9-45A7-9494-BF49170824D3}"/>
              </a:ext>
            </a:extLst>
          </p:cNvPr>
          <p:cNvSpPr/>
          <p:nvPr/>
        </p:nvSpPr>
        <p:spPr>
          <a:xfrm>
            <a:off x="7239000" y="6273225"/>
            <a:ext cx="495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[Nuijten et al, 2015]</a:t>
            </a:r>
          </a:p>
        </p:txBody>
      </p:sp>
    </p:spTree>
    <p:extLst>
      <p:ext uri="{BB962C8B-B14F-4D97-AF65-F5344CB8AC3E}">
        <p14:creationId xmlns:p14="http://schemas.microsoft.com/office/powerpoint/2010/main" val="423454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E2406CAC-218E-4027-A735-4CAB5FA21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993" y="1608753"/>
            <a:ext cx="12625986" cy="364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1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4" y="763050"/>
            <a:ext cx="11189826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Inconsistencies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Results do not match the data generating process. Many papers report means that are not possible given the sample size (GRIM-test).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D8AAC-1CF9-45A7-9494-BF49170824D3}"/>
              </a:ext>
            </a:extLst>
          </p:cNvPr>
          <p:cNvSpPr/>
          <p:nvPr/>
        </p:nvSpPr>
        <p:spPr>
          <a:xfrm>
            <a:off x="7239000" y="6273225"/>
            <a:ext cx="495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[Brown &amp; Heathers, 2017]</a:t>
            </a:r>
          </a:p>
        </p:txBody>
      </p:sp>
    </p:spTree>
    <p:extLst>
      <p:ext uri="{BB962C8B-B14F-4D97-AF65-F5344CB8AC3E}">
        <p14:creationId xmlns:p14="http://schemas.microsoft.com/office/powerpoint/2010/main" val="365171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3E83D1-C6D1-4F41-A645-AE0294E3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165C8-626C-4503-BD08-04A9B823D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7530"/>
          <a:stretch>
            <a:fillRect/>
          </a:stretch>
        </p:blipFill>
        <p:spPr bwMode="auto">
          <a:xfrm>
            <a:off x="434206" y="252900"/>
            <a:ext cx="11314492" cy="6352199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F493F9-F9BF-403F-9894-CAB79F439E9A}"/>
              </a:ext>
            </a:extLst>
          </p:cNvPr>
          <p:cNvSpPr/>
          <p:nvPr/>
        </p:nvSpPr>
        <p:spPr>
          <a:xfrm>
            <a:off x="698224" y="1162138"/>
            <a:ext cx="5475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[Festinger &amp;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Carlsmith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1959]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7525B-518B-4D06-B29F-0CFBAEF00861}"/>
              </a:ext>
            </a:extLst>
          </p:cNvPr>
          <p:cNvSpPr/>
          <p:nvPr/>
        </p:nvSpPr>
        <p:spPr>
          <a:xfrm>
            <a:off x="7239000" y="6309225"/>
            <a:ext cx="495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Heino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2016]</a:t>
            </a:r>
          </a:p>
        </p:txBody>
      </p:sp>
    </p:spTree>
    <p:extLst>
      <p:ext uri="{BB962C8B-B14F-4D97-AF65-F5344CB8AC3E}">
        <p14:creationId xmlns:p14="http://schemas.microsoft.com/office/powerpoint/2010/main" val="362382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VideoLecture</Template>
  <TotalTime>16258</TotalTime>
  <Words>637</Words>
  <Application>Microsoft Office PowerPoint</Application>
  <PresentationFormat>Widescreen</PresentationFormat>
  <Paragraphs>58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this interesting?</dc:title>
  <dc:creator>Daniel Lakens</dc:creator>
  <cp:lastModifiedBy>Lakens, D.</cp:lastModifiedBy>
  <cp:revision>185</cp:revision>
  <dcterms:created xsi:type="dcterms:W3CDTF">2016-02-15T07:27:08Z</dcterms:created>
  <dcterms:modified xsi:type="dcterms:W3CDTF">2019-09-11T07:58:15Z</dcterms:modified>
</cp:coreProperties>
</file>