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7" r:id="rId2"/>
    <p:sldId id="295" r:id="rId3"/>
    <p:sldId id="296" r:id="rId4"/>
    <p:sldId id="297" r:id="rId5"/>
    <p:sldId id="302" r:id="rId6"/>
    <p:sldId id="298" r:id="rId7"/>
    <p:sldId id="299" r:id="rId8"/>
    <p:sldId id="300" r:id="rId9"/>
    <p:sldId id="303" r:id="rId10"/>
    <p:sldId id="304" r:id="rId11"/>
    <p:sldId id="307" r:id="rId12"/>
    <p:sldId id="305" r:id="rId13"/>
    <p:sldId id="306" r:id="rId14"/>
    <p:sldId id="309" r:id="rId15"/>
    <p:sldId id="317" r:id="rId16"/>
    <p:sldId id="310" r:id="rId17"/>
    <p:sldId id="311" r:id="rId18"/>
    <p:sldId id="319" r:id="rId19"/>
    <p:sldId id="312" r:id="rId20"/>
    <p:sldId id="313" r:id="rId21"/>
    <p:sldId id="314" r:id="rId22"/>
    <p:sldId id="315" r:id="rId23"/>
    <p:sldId id="316" r:id="rId24"/>
    <p:sldId id="31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0" autoAdjust="0"/>
    <p:restoredTop sz="82415" autoAdjust="0"/>
  </p:normalViewPr>
  <p:slideViewPr>
    <p:cSldViewPr snapToGrid="0">
      <p:cViewPr varScale="1">
        <p:scale>
          <a:sx n="54" d="100"/>
          <a:sy n="54" d="100"/>
        </p:scale>
        <p:origin x="10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F9B40-296C-443F-BA7E-5F74279DF90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998F4-A473-439E-8C22-AB201E9E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33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Explain ‘data rot’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45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Explain ‘data rot’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10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Explain ‘data rot’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90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Explain ‘data rot’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62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Explain ‘data rot’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57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Explain ‘data rot’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11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Explain ‘data rot’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17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You can use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77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Utrecht University: https://www.uu.nl/en/research/research-data-management/guides/informed-consent-for-data-sharing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39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53" y="597646"/>
            <a:ext cx="11158071" cy="57971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54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9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53" y="597646"/>
            <a:ext cx="11158071" cy="57971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11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54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1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HTI_design_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364067" y="6351589"/>
            <a:ext cx="4798484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000" kern="120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nl-NL" sz="1000" dirty="0">
                <a:solidFill>
                  <a:srgbClr val="7F7F7F"/>
                </a:solidFill>
              </a:rPr>
              <a:t>/ Human-Technology </a:t>
            </a:r>
            <a:r>
              <a:rPr lang="nl-NL" sz="1000" dirty="0" err="1">
                <a:solidFill>
                  <a:srgbClr val="7F7F7F"/>
                </a:solidFill>
              </a:rPr>
              <a:t>Interaction</a:t>
            </a:r>
            <a:endParaRPr lang="nl-NL" sz="1000" dirty="0">
              <a:solidFill>
                <a:srgbClr val="7F7F7F"/>
              </a:solidFill>
            </a:endParaRP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7751233" y="6351589"/>
            <a:ext cx="8128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nl-NL" altLang="en-US" sz="800">
                <a:solidFill>
                  <a:srgbClr val="7F7F7F"/>
                </a:solidFill>
              </a:rPr>
              <a:t>PAGE </a:t>
            </a:r>
            <a:fld id="{04DEE141-71A2-4225-8B0A-C4D0B559E5C7}" type="slidenum">
              <a:rPr lang="nl-NL" altLang="en-US" sz="800">
                <a:solidFill>
                  <a:srgbClr val="7F7F7F"/>
                </a:solidFill>
              </a:rPr>
              <a:pPr eaLnBrk="1" hangingPunct="1"/>
              <a:t>‹#›</a:t>
            </a:fld>
            <a:endParaRPr lang="nl-NL" altLang="en-US" sz="800">
              <a:solidFill>
                <a:srgbClr val="7F7F7F"/>
              </a:solidFill>
            </a:endParaRPr>
          </a:p>
        </p:txBody>
      </p:sp>
      <p:pic>
        <p:nvPicPr>
          <p:cNvPr id="7" name="Picture 12" descr="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84" y="6240463"/>
            <a:ext cx="270721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6796617" y="6351589"/>
            <a:ext cx="863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BB2E0A04-AA4B-413C-83F2-C37C797335FD}" type="datetime1">
              <a:rPr lang="nl-NL" altLang="en-US" sz="800">
                <a:solidFill>
                  <a:srgbClr val="7F7F7F"/>
                </a:solidFill>
              </a:rPr>
              <a:pPr eaLnBrk="1" hangingPunct="1"/>
              <a:t>8-8-2019</a:t>
            </a:fld>
            <a:endParaRPr lang="nl-NL" altLang="en-US" sz="800">
              <a:solidFill>
                <a:srgbClr val="7F7F7F"/>
              </a:solidFill>
            </a:endParaRPr>
          </a:p>
        </p:txBody>
      </p:sp>
      <p:pic>
        <p:nvPicPr>
          <p:cNvPr id="9" name="Picture 8" descr="HTI_design_ribb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65"/>
          <a:stretch>
            <a:fillRect/>
          </a:stretch>
        </p:blipFill>
        <p:spPr bwMode="auto">
          <a:xfrm>
            <a:off x="220134" y="169864"/>
            <a:ext cx="11755967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95512"/>
            <a:ext cx="10972800" cy="4730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5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4F4383-9A66-49B6-988D-4C4633A4F193}"/>
              </a:ext>
            </a:extLst>
          </p:cNvPr>
          <p:cNvSpPr txBox="1">
            <a:spLocks/>
          </p:cNvSpPr>
          <p:nvPr userDrawn="1"/>
        </p:nvSpPr>
        <p:spPr>
          <a:xfrm>
            <a:off x="519953" y="597646"/>
            <a:ext cx="11158071" cy="57971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181536"/>
            <a:ext cx="11303747" cy="6213288"/>
          </a:xfrm>
        </p:spPr>
        <p:txBody>
          <a:bodyPr>
            <a:noAutofit/>
          </a:bodyPr>
          <a:lstStyle/>
          <a:p>
            <a:pPr algn="ctr">
              <a:lnSpc>
                <a:spcPts val="12000"/>
              </a:lnSpc>
              <a:spcBef>
                <a:spcPts val="0"/>
              </a:spcBef>
            </a:pPr>
            <a:r>
              <a:rPr lang="en-US" sz="11500" dirty="0">
                <a:latin typeface="Segoe UI" panose="020B0502040204020203" pitchFamily="34" charset="0"/>
                <a:cs typeface="Segoe UI" panose="020B0502040204020203" pitchFamily="34" charset="0"/>
              </a:rPr>
              <a:t>Computational Reproducibility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D7034B8-0781-4998-8EF7-170BC0097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124" y="3113402"/>
            <a:ext cx="6095019" cy="369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0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 up of a sign&#10;&#10;Description automatically generated">
            <a:extLst>
              <a:ext uri="{FF2B5EF4-FFF2-40B4-BE49-F238E27FC236}">
                <a16:creationId xmlns:a16="http://schemas.microsoft.com/office/drawing/2014/main" id="{8E8F68AB-A62B-435E-9D4E-93A1B4892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298" y="3690707"/>
            <a:ext cx="2566673" cy="2975060"/>
          </a:xfr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49F1880A-AA0E-44B4-BFD1-EF1695D569BB}"/>
              </a:ext>
            </a:extLst>
          </p:cNvPr>
          <p:cNvSpPr txBox="1">
            <a:spLocks/>
          </p:cNvSpPr>
          <p:nvPr/>
        </p:nvSpPr>
        <p:spPr>
          <a:xfrm>
            <a:off x="519954" y="597646"/>
            <a:ext cx="10605246" cy="57971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11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R Markdown makes it possible to write completely </a:t>
            </a:r>
            <a:r>
              <a:rPr lang="en-US" sz="6600" b="1" dirty="0">
                <a:latin typeface="Segoe UI" panose="020B0502040204020203" pitchFamily="34" charset="0"/>
                <a:cs typeface="Segoe UI" panose="020B0502040204020203" pitchFamily="34" charset="0"/>
              </a:rPr>
              <a:t>reproducible manuscripts</a:t>
            </a:r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, combining text and </a:t>
            </a:r>
          </a:p>
          <a:p>
            <a:pPr algn="l">
              <a:spcBef>
                <a:spcPts val="0"/>
              </a:spcBef>
            </a:pPr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data analysis.</a:t>
            </a:r>
          </a:p>
        </p:txBody>
      </p:sp>
    </p:spTree>
    <p:extLst>
      <p:ext uri="{BB962C8B-B14F-4D97-AF65-F5344CB8AC3E}">
        <p14:creationId xmlns:p14="http://schemas.microsoft.com/office/powerpoint/2010/main" val="1752929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92054D-C469-47FF-A3EC-2F2207457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683468-E788-4A15-BA68-C62D1548F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50" y="403831"/>
            <a:ext cx="11813701" cy="605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17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49F1880A-AA0E-44B4-BFD1-EF1695D569BB}"/>
              </a:ext>
            </a:extLst>
          </p:cNvPr>
          <p:cNvSpPr txBox="1">
            <a:spLocks/>
          </p:cNvSpPr>
          <p:nvPr/>
        </p:nvSpPr>
        <p:spPr>
          <a:xfrm>
            <a:off x="519954" y="597646"/>
            <a:ext cx="10605246" cy="57971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11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Any change to the raw data will lead to updates in the text, tables, and figures throughout the document. </a:t>
            </a:r>
          </a:p>
        </p:txBody>
      </p:sp>
    </p:spTree>
    <p:extLst>
      <p:ext uri="{BB962C8B-B14F-4D97-AF65-F5344CB8AC3E}">
        <p14:creationId xmlns:p14="http://schemas.microsoft.com/office/powerpoint/2010/main" val="877784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49F1880A-AA0E-44B4-BFD1-EF1695D569BB}"/>
              </a:ext>
            </a:extLst>
          </p:cNvPr>
          <p:cNvSpPr txBox="1">
            <a:spLocks/>
          </p:cNvSpPr>
          <p:nvPr/>
        </p:nvSpPr>
        <p:spPr>
          <a:xfrm>
            <a:off x="519954" y="597646"/>
            <a:ext cx="10605246" cy="57971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11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You will still make errors, but they are now reproducible. More transparency means </a:t>
            </a:r>
            <a:r>
              <a:rPr lang="en-US" sz="6600" b="1" dirty="0">
                <a:latin typeface="Segoe UI" panose="020B0502040204020203" pitchFamily="34" charset="0"/>
                <a:cs typeface="Segoe UI" panose="020B0502040204020203" pitchFamily="34" charset="0"/>
              </a:rPr>
              <a:t>errors will become more visible</a:t>
            </a:r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7590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F0DD02-AFCA-4B98-963C-A2366996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953" y="597646"/>
            <a:ext cx="5914465" cy="5797177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Use the </a:t>
            </a:r>
            <a:r>
              <a:rPr lang="en-US" dirty="0" err="1"/>
              <a:t>papaja</a:t>
            </a:r>
            <a:r>
              <a:rPr lang="en-US" i="1" dirty="0"/>
              <a:t> </a:t>
            </a:r>
            <a:r>
              <a:rPr lang="en-US" dirty="0"/>
              <a:t>R package for manuscripts with APA lay-out.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F94AC5-7FDB-4609-9040-5DF590CF4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089" y="69436"/>
            <a:ext cx="5527911" cy="678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74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781F8F-6996-4D84-9F9D-75BFF2FBF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10" y="3322339"/>
            <a:ext cx="7586381" cy="4839107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F0DD02-AFCA-4B98-963C-A2366996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953" y="597646"/>
            <a:ext cx="11119821" cy="5797177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6600" dirty="0"/>
              <a:t>Zotero is an open source reference manager. Use Better </a:t>
            </a:r>
            <a:r>
              <a:rPr lang="en-US" sz="6600" dirty="0" err="1"/>
              <a:t>BibTex</a:t>
            </a:r>
            <a:r>
              <a:rPr lang="en-US" sz="6600" dirty="0"/>
              <a:t> and </a:t>
            </a:r>
            <a:r>
              <a:rPr lang="en-US" sz="6600" dirty="0" err="1"/>
              <a:t>citr</a:t>
            </a:r>
            <a:r>
              <a:rPr lang="en-US" sz="6600" dirty="0"/>
              <a:t> for citations in R Markdown.</a:t>
            </a:r>
            <a:endParaRPr lang="nl-NL" sz="6600" dirty="0"/>
          </a:p>
        </p:txBody>
      </p:sp>
    </p:spTree>
    <p:extLst>
      <p:ext uri="{BB962C8B-B14F-4D97-AF65-F5344CB8AC3E}">
        <p14:creationId xmlns:p14="http://schemas.microsoft.com/office/powerpoint/2010/main" val="1701707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49F1880A-AA0E-44B4-BFD1-EF1695D569BB}"/>
              </a:ext>
            </a:extLst>
          </p:cNvPr>
          <p:cNvSpPr txBox="1">
            <a:spLocks/>
          </p:cNvSpPr>
          <p:nvPr/>
        </p:nvSpPr>
        <p:spPr>
          <a:xfrm>
            <a:off x="519954" y="597646"/>
            <a:ext cx="10605246" cy="57971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11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Ask participants for </a:t>
            </a:r>
            <a:r>
              <a:rPr lang="en-US" sz="6600" b="1" dirty="0">
                <a:latin typeface="Segoe UI" panose="020B0502040204020203" pitchFamily="34" charset="0"/>
                <a:cs typeface="Segoe UI" panose="020B0502040204020203" pitchFamily="34" charset="0"/>
              </a:rPr>
              <a:t>permission to share data </a:t>
            </a:r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in the informed consent whenever possible, and </a:t>
            </a:r>
            <a:r>
              <a:rPr lang="en-US" sz="6600" b="1" dirty="0"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 raw </a:t>
            </a:r>
            <a:r>
              <a:rPr lang="en-US" sz="6600" b="1" dirty="0"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6600" b="1" dirty="0"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8410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49F1880A-AA0E-44B4-BFD1-EF1695D569BB}"/>
              </a:ext>
            </a:extLst>
          </p:cNvPr>
          <p:cNvSpPr txBox="1">
            <a:spLocks/>
          </p:cNvSpPr>
          <p:nvPr/>
        </p:nvSpPr>
        <p:spPr>
          <a:xfrm>
            <a:off x="347331" y="611822"/>
            <a:ext cx="11582400" cy="57971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11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6000" dirty="0"/>
              <a:t>“I understand that the research data, without any personal information that could identify me, may be shared with others”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3947A0-B187-45AA-9253-64D2C571C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4" y="5703843"/>
            <a:ext cx="12069316" cy="111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0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49F1880A-AA0E-44B4-BFD1-EF1695D569BB}"/>
              </a:ext>
            </a:extLst>
          </p:cNvPr>
          <p:cNvSpPr txBox="1">
            <a:spLocks/>
          </p:cNvSpPr>
          <p:nvPr/>
        </p:nvSpPr>
        <p:spPr>
          <a:xfrm>
            <a:off x="519954" y="597646"/>
            <a:ext cx="10605246" cy="57971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11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Sharing a reproducible script and the data when </a:t>
            </a:r>
            <a:r>
              <a:rPr lang="en-US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submitting</a:t>
            </a: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 a manuscript can increase the quality of peer reviews.</a:t>
            </a:r>
          </a:p>
        </p:txBody>
      </p:sp>
    </p:spTree>
    <p:extLst>
      <p:ext uri="{BB962C8B-B14F-4D97-AF65-F5344CB8AC3E}">
        <p14:creationId xmlns:p14="http://schemas.microsoft.com/office/powerpoint/2010/main" val="1942099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49F1880A-AA0E-44B4-BFD1-EF1695D569BB}"/>
              </a:ext>
            </a:extLst>
          </p:cNvPr>
          <p:cNvSpPr txBox="1">
            <a:spLocks/>
          </p:cNvSpPr>
          <p:nvPr/>
        </p:nvSpPr>
        <p:spPr>
          <a:xfrm>
            <a:off x="519954" y="597646"/>
            <a:ext cx="10605246" cy="57971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11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6000" dirty="0"/>
              <a:t>Add a </a:t>
            </a:r>
            <a:r>
              <a:rPr lang="en-US" sz="6000" b="1" dirty="0"/>
              <a:t>license</a:t>
            </a:r>
            <a:r>
              <a:rPr lang="en-US" sz="6000" dirty="0"/>
              <a:t> to your work to communicate how others can use your data, code, and materials (e.g., MIT license). 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http://mirrors.creativecommons.org/presskit/buttons/88x31/png/by-nc-sa.eu.png">
            <a:extLst>
              <a:ext uri="{FF2B5EF4-FFF2-40B4-BE49-F238E27FC236}">
                <a16:creationId xmlns:a16="http://schemas.microsoft.com/office/drawing/2014/main" id="{E0126F0A-FB89-435C-B10D-9CC9BB6DD03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970" y="4752620"/>
            <a:ext cx="5159213" cy="18037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738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8000" b="1" dirty="0"/>
              <a:t>Computational reproducibility:</a:t>
            </a:r>
            <a:r>
              <a:rPr lang="en-US" sz="8000" dirty="0"/>
              <a:t> Using the </a:t>
            </a:r>
            <a:r>
              <a:rPr lang="en-US" sz="8000" b="1" dirty="0"/>
              <a:t>same data</a:t>
            </a:r>
            <a:r>
              <a:rPr lang="en-US" sz="8000" dirty="0"/>
              <a:t> to get the </a:t>
            </a:r>
            <a:r>
              <a:rPr lang="en-US" sz="8000" b="1" dirty="0"/>
              <a:t>same results</a:t>
            </a:r>
            <a:r>
              <a:rPr lang="en-US" sz="8000" dirty="0"/>
              <a:t>. </a:t>
            </a:r>
            <a:endParaRPr 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09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49F1880A-AA0E-44B4-BFD1-EF1695D569BB}"/>
              </a:ext>
            </a:extLst>
          </p:cNvPr>
          <p:cNvSpPr txBox="1">
            <a:spLocks/>
          </p:cNvSpPr>
          <p:nvPr/>
        </p:nvSpPr>
        <p:spPr>
          <a:xfrm>
            <a:off x="519954" y="597646"/>
            <a:ext cx="10605246" cy="57971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11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Upload data to a </a:t>
            </a:r>
            <a:r>
              <a:rPr lang="en-US" sz="6600" b="1" dirty="0">
                <a:latin typeface="Segoe UI" panose="020B0502040204020203" pitchFamily="34" charset="0"/>
                <a:cs typeface="Segoe UI" panose="020B0502040204020203" pitchFamily="34" charset="0"/>
              </a:rPr>
              <a:t>data repository</a:t>
            </a:r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 that guarantees long term storage. Add a </a:t>
            </a:r>
            <a:r>
              <a:rPr lang="en-US" sz="6600" b="1" dirty="0">
                <a:latin typeface="Segoe UI" panose="020B0502040204020203" pitchFamily="34" charset="0"/>
                <a:cs typeface="Segoe UI" panose="020B0502040204020203" pitchFamily="34" charset="0"/>
              </a:rPr>
              <a:t>Digital Object Identifier</a:t>
            </a:r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 (DOI).</a:t>
            </a:r>
          </a:p>
        </p:txBody>
      </p:sp>
    </p:spTree>
    <p:extLst>
      <p:ext uri="{BB962C8B-B14F-4D97-AF65-F5344CB8AC3E}">
        <p14:creationId xmlns:p14="http://schemas.microsoft.com/office/powerpoint/2010/main" val="59831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49F1880A-AA0E-44B4-BFD1-EF1695D569BB}"/>
              </a:ext>
            </a:extLst>
          </p:cNvPr>
          <p:cNvSpPr txBox="1">
            <a:spLocks/>
          </p:cNvSpPr>
          <p:nvPr/>
        </p:nvSpPr>
        <p:spPr>
          <a:xfrm>
            <a:off x="519954" y="597646"/>
            <a:ext cx="10757646" cy="57971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11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Add a </a:t>
            </a:r>
            <a:r>
              <a:rPr lang="en-US" sz="6600" b="1" dirty="0">
                <a:latin typeface="Segoe UI" panose="020B0502040204020203" pitchFamily="34" charset="0"/>
                <a:cs typeface="Segoe UI" panose="020B0502040204020203" pitchFamily="34" charset="0"/>
              </a:rPr>
              <a:t>codebook</a:t>
            </a:r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 and search engine indexable metadata. Try to make the data </a:t>
            </a:r>
            <a:r>
              <a:rPr lang="en-US" sz="6600" b="1" dirty="0">
                <a:latin typeface="Segoe UI" panose="020B0502040204020203" pitchFamily="34" charset="0"/>
                <a:cs typeface="Segoe UI" panose="020B0502040204020203" pitchFamily="34" charset="0"/>
              </a:rPr>
              <a:t>FAIR</a:t>
            </a:r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: Findable, Accessible, Interoperable and Reusable.</a:t>
            </a:r>
          </a:p>
        </p:txBody>
      </p:sp>
    </p:spTree>
    <p:extLst>
      <p:ext uri="{BB962C8B-B14F-4D97-AF65-F5344CB8AC3E}">
        <p14:creationId xmlns:p14="http://schemas.microsoft.com/office/powerpoint/2010/main" val="611907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D367D8-C363-4DB7-9CFE-0A53884A3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3A885E1-E724-4A62-9132-9CC545899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" y="-770119"/>
            <a:ext cx="10372725" cy="57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de ocean logo">
            <a:extLst>
              <a:ext uri="{FF2B5EF4-FFF2-40B4-BE49-F238E27FC236}">
                <a16:creationId xmlns:a16="http://schemas.microsoft.com/office/drawing/2014/main" id="{CD046886-AD09-4D54-AC42-5E410D697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2" y="4494167"/>
            <a:ext cx="11083636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212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49F1880A-AA0E-44B4-BFD1-EF1695D569BB}"/>
              </a:ext>
            </a:extLst>
          </p:cNvPr>
          <p:cNvSpPr txBox="1">
            <a:spLocks/>
          </p:cNvSpPr>
          <p:nvPr/>
        </p:nvSpPr>
        <p:spPr>
          <a:xfrm>
            <a:off x="519954" y="597646"/>
            <a:ext cx="10605246" cy="57971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11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Try to reproduce your own results before sharing them, or ask a collaborator to check the computational reproducibility of your code.</a:t>
            </a:r>
          </a:p>
        </p:txBody>
      </p:sp>
    </p:spTree>
    <p:extLst>
      <p:ext uri="{BB962C8B-B14F-4D97-AF65-F5344CB8AC3E}">
        <p14:creationId xmlns:p14="http://schemas.microsoft.com/office/powerpoint/2010/main" val="1496087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49F1880A-AA0E-44B4-BFD1-EF1695D569BB}"/>
              </a:ext>
            </a:extLst>
          </p:cNvPr>
          <p:cNvSpPr txBox="1">
            <a:spLocks/>
          </p:cNvSpPr>
          <p:nvPr/>
        </p:nvSpPr>
        <p:spPr>
          <a:xfrm>
            <a:off x="519954" y="597646"/>
            <a:ext cx="10605246" cy="57971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11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Doing computationally reproducible research is a skill you need to train. Take one step at a time, and you will get there in the end!</a:t>
            </a:r>
          </a:p>
        </p:txBody>
      </p:sp>
    </p:spTree>
    <p:extLst>
      <p:ext uri="{BB962C8B-B14F-4D97-AF65-F5344CB8AC3E}">
        <p14:creationId xmlns:p14="http://schemas.microsoft.com/office/powerpoint/2010/main" val="364271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7200" dirty="0"/>
              <a:t>Making sure someone else can computationally reproduce your results should be a goal in any scientific workflow.</a:t>
            </a:r>
            <a:endParaRPr lang="en-US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683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8000" dirty="0"/>
              <a:t>There is </a:t>
            </a:r>
            <a:r>
              <a:rPr lang="en-US" sz="8000" b="1" dirty="0"/>
              <a:t>no single standard</a:t>
            </a:r>
            <a:r>
              <a:rPr lang="en-US" sz="8000" dirty="0"/>
              <a:t> and novel software solutions continuously emerge. </a:t>
            </a:r>
            <a:endParaRPr 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18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8000" b="1" dirty="0"/>
              <a:t>Open source software </a:t>
            </a:r>
            <a:r>
              <a:rPr lang="en-US" sz="8000" dirty="0"/>
              <a:t>is licensed such that it is </a:t>
            </a:r>
            <a:r>
              <a:rPr lang="en-US" sz="8000" b="1" dirty="0"/>
              <a:t>free to use</a:t>
            </a:r>
            <a:r>
              <a:rPr lang="en-US" sz="8000" dirty="0"/>
              <a:t>, making it widely accessible. </a:t>
            </a:r>
            <a:endParaRPr 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888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7200" dirty="0"/>
              <a:t>Version control: Track all changes to files over time and </a:t>
            </a:r>
            <a:r>
              <a:rPr lang="en-US" sz="7200" b="1" dirty="0"/>
              <a:t>store each version</a:t>
            </a:r>
            <a:r>
              <a:rPr lang="en-US" sz="7200" dirty="0"/>
              <a:t>.</a:t>
            </a:r>
            <a:endParaRPr lang="en-US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1975D5-60E6-4762-AE30-E9C4B6A22545}"/>
              </a:ext>
            </a:extLst>
          </p:cNvPr>
          <p:cNvPicPr/>
          <p:nvPr/>
        </p:nvPicPr>
        <p:blipFill rotWithShape="1">
          <a:blip r:embed="rId3"/>
          <a:srcRect t="51116" b="35800"/>
          <a:stretch/>
        </p:blipFill>
        <p:spPr>
          <a:xfrm>
            <a:off x="-20172" y="4812868"/>
            <a:ext cx="12281920" cy="204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0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03747" cy="579717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Using version control makes it easy to go back to earlier versions, review changes, and see which collaborator made changes to files.</a:t>
            </a: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430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1.wp.com/supportdriven.com/wp-content/uploads/2017/10/github-logo.png?ssl=1">
            <a:extLst>
              <a:ext uri="{FF2B5EF4-FFF2-40B4-BE49-F238E27FC236}">
                <a16:creationId xmlns:a16="http://schemas.microsoft.com/office/drawing/2014/main" id="{0E658C86-426C-49BC-B625-8ACE8C37C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985" y="3550934"/>
            <a:ext cx="9160030" cy="30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itlab logo">
            <a:extLst>
              <a:ext uri="{FF2B5EF4-FFF2-40B4-BE49-F238E27FC236}">
                <a16:creationId xmlns:a16="http://schemas.microsoft.com/office/drawing/2014/main" id="{D97219A5-FB79-410F-A779-8ABBF5C0D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83" y="-319812"/>
            <a:ext cx="10076033" cy="444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153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 up of a sign&#10;&#10;Description automatically generated">
            <a:extLst>
              <a:ext uri="{FF2B5EF4-FFF2-40B4-BE49-F238E27FC236}">
                <a16:creationId xmlns:a16="http://schemas.microsoft.com/office/drawing/2014/main" id="{4035DD09-675C-4E67-B7A2-3683220AD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943" y="3652724"/>
            <a:ext cx="8492112" cy="2982091"/>
          </a:xfr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3E11C1D-962B-45E6-A59A-DD5B429F91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5032" y="207944"/>
            <a:ext cx="4281935" cy="331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55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VideoLecture</Template>
  <TotalTime>1311</TotalTime>
  <Words>446</Words>
  <Application>Microsoft Office PowerPoint</Application>
  <PresentationFormat>Widescreen</PresentationFormat>
  <Paragraphs>39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Open Sans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is this interesting?</dc:title>
  <dc:creator>Daniel Lakens</dc:creator>
  <cp:lastModifiedBy>Daniel Lakens</cp:lastModifiedBy>
  <cp:revision>95</cp:revision>
  <dcterms:created xsi:type="dcterms:W3CDTF">2016-02-15T07:27:08Z</dcterms:created>
  <dcterms:modified xsi:type="dcterms:W3CDTF">2019-08-08T07:05:40Z</dcterms:modified>
</cp:coreProperties>
</file>