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5" r:id="rId2"/>
    <p:sldId id="286" r:id="rId3"/>
    <p:sldId id="287" r:id="rId4"/>
    <p:sldId id="288" r:id="rId5"/>
    <p:sldId id="290" r:id="rId6"/>
    <p:sldId id="289" r:id="rId7"/>
    <p:sldId id="295" r:id="rId8"/>
    <p:sldId id="296" r:id="rId9"/>
    <p:sldId id="297" r:id="rId10"/>
    <p:sldId id="298" r:id="rId11"/>
    <p:sldId id="299" r:id="rId12"/>
    <p:sldId id="300" r:id="rId13"/>
    <p:sldId id="301" r:id="rId14"/>
    <p:sldId id="304" r:id="rId15"/>
    <p:sldId id="325" r:id="rId16"/>
    <p:sldId id="305" r:id="rId17"/>
    <p:sldId id="306" r:id="rId18"/>
    <p:sldId id="307" r:id="rId19"/>
    <p:sldId id="308" r:id="rId20"/>
    <p:sldId id="309" r:id="rId21"/>
    <p:sldId id="310" r:id="rId22"/>
    <p:sldId id="311" r:id="rId23"/>
    <p:sldId id="312" r:id="rId24"/>
    <p:sldId id="313" r:id="rId25"/>
    <p:sldId id="314" r:id="rId26"/>
    <p:sldId id="316" r:id="rId27"/>
    <p:sldId id="317" r:id="rId28"/>
    <p:sldId id="318" r:id="rId29"/>
    <p:sldId id="319" r:id="rId30"/>
    <p:sldId id="320" r:id="rId31"/>
    <p:sldId id="322" r:id="rId32"/>
    <p:sldId id="323" r:id="rId33"/>
    <p:sldId id="326" r:id="rId34"/>
    <p:sldId id="324" r:id="rId35"/>
    <p:sldId id="32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3956" autoAdjust="0"/>
  </p:normalViewPr>
  <p:slideViewPr>
    <p:cSldViewPr snapToGrid="0">
      <p:cViewPr varScale="1">
        <p:scale>
          <a:sx n="65" d="100"/>
          <a:sy n="65" d="100"/>
        </p:scale>
        <p:origin x="595"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D2162-16D3-4536-862C-EF02EFED9DAF}"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aa-ET"/>
        </a:p>
      </dgm:t>
    </dgm:pt>
    <dgm:pt modelId="{0BFCB8C5-1315-405F-A366-5821647702E5}">
      <dgm:prSet phldrT="[Text]" custT="1"/>
      <dgm:spPr>
        <a:ln w="38100">
          <a:solidFill>
            <a:schemeClr val="tx1">
              <a:lumMod val="75000"/>
              <a:lumOff val="25000"/>
            </a:schemeClr>
          </a:solidFill>
        </a:ln>
      </dgm:spPr>
      <dgm:t>
        <a:bodyPr/>
        <a:lstStyle/>
        <a:p>
          <a:r>
            <a:rPr lang="en-US" sz="4000" dirty="0">
              <a:solidFill>
                <a:schemeClr val="tx1">
                  <a:lumMod val="75000"/>
                  <a:lumOff val="25000"/>
                </a:schemeClr>
              </a:solidFill>
              <a:latin typeface="Open Sans" panose="020B0606030504020204"/>
            </a:rPr>
            <a:t>Philosophies of Science</a:t>
          </a:r>
          <a:endParaRPr lang="aa-ET" sz="4000" dirty="0">
            <a:solidFill>
              <a:schemeClr val="tx1">
                <a:lumMod val="75000"/>
                <a:lumOff val="25000"/>
              </a:schemeClr>
            </a:solidFill>
            <a:latin typeface="Open Sans" panose="020B0606030504020204"/>
          </a:endParaRPr>
        </a:p>
      </dgm:t>
    </dgm:pt>
    <dgm:pt modelId="{938135E3-8394-40DF-8090-C9721777BB07}" type="parTrans" cxnId="{98C5A9A7-517E-4B95-BD12-F3AC9EE215C7}">
      <dgm:prSet/>
      <dgm:spPr/>
      <dgm:t>
        <a:bodyPr/>
        <a:lstStyle/>
        <a:p>
          <a:endParaRPr lang="aa-ET"/>
        </a:p>
      </dgm:t>
    </dgm:pt>
    <dgm:pt modelId="{98557D26-94F2-4DCA-8B45-B922211A74C3}" type="sibTrans" cxnId="{98C5A9A7-517E-4B95-BD12-F3AC9EE215C7}">
      <dgm:prSet/>
      <dgm:spPr/>
      <dgm:t>
        <a:bodyPr/>
        <a:lstStyle/>
        <a:p>
          <a:endParaRPr lang="aa-ET"/>
        </a:p>
      </dgm:t>
    </dgm:pt>
    <dgm:pt modelId="{16E3BB01-1124-4144-8648-C402ECD00A30}">
      <dgm:prSet phldrT="[Text]"/>
      <dgm:spPr>
        <a:ln w="38100">
          <a:solidFill>
            <a:schemeClr val="tx1">
              <a:lumMod val="75000"/>
              <a:lumOff val="25000"/>
            </a:schemeClr>
          </a:solidFill>
        </a:ln>
      </dgm:spPr>
      <dgm:t>
        <a:bodyPr/>
        <a:lstStyle/>
        <a:p>
          <a:r>
            <a:rPr lang="en-US" dirty="0">
              <a:solidFill>
                <a:schemeClr val="tx1">
                  <a:lumMod val="75000"/>
                  <a:lumOff val="25000"/>
                </a:schemeClr>
              </a:solidFill>
              <a:latin typeface="Open Sans" panose="020B0606030504020204"/>
            </a:rPr>
            <a:t>Anarchism</a:t>
          </a:r>
        </a:p>
        <a:p>
          <a:r>
            <a:rPr lang="en-US" dirty="0">
              <a:solidFill>
                <a:schemeClr val="tx1">
                  <a:lumMod val="75000"/>
                  <a:lumOff val="25000"/>
                </a:schemeClr>
              </a:solidFill>
              <a:latin typeface="Open Sans" panose="020B0606030504020204"/>
            </a:rPr>
            <a:t>(No Truth)</a:t>
          </a:r>
          <a:endParaRPr lang="aa-ET" dirty="0">
            <a:solidFill>
              <a:schemeClr val="tx1">
                <a:lumMod val="75000"/>
                <a:lumOff val="25000"/>
              </a:schemeClr>
            </a:solidFill>
            <a:latin typeface="Open Sans" panose="020B0606030504020204"/>
          </a:endParaRPr>
        </a:p>
      </dgm:t>
    </dgm:pt>
    <dgm:pt modelId="{E73DC4DF-E64D-4BDC-AA19-37BD4AAC8313}" type="parTrans" cxnId="{9A8AF462-42A8-440D-AAC7-6D1E1E570E7C}">
      <dgm:prSet/>
      <dgm:spPr>
        <a:ln w="38100">
          <a:solidFill>
            <a:schemeClr val="tx1">
              <a:lumMod val="75000"/>
              <a:lumOff val="25000"/>
            </a:schemeClr>
          </a:solidFill>
        </a:ln>
      </dgm:spPr>
      <dgm:t>
        <a:bodyPr/>
        <a:lstStyle/>
        <a:p>
          <a:endParaRPr lang="aa-ET"/>
        </a:p>
      </dgm:t>
    </dgm:pt>
    <dgm:pt modelId="{551A708B-81A2-489F-9E11-19EE78B4FFD7}" type="sibTrans" cxnId="{9A8AF462-42A8-440D-AAC7-6D1E1E570E7C}">
      <dgm:prSet/>
      <dgm:spPr/>
      <dgm:t>
        <a:bodyPr/>
        <a:lstStyle/>
        <a:p>
          <a:endParaRPr lang="aa-ET"/>
        </a:p>
      </dgm:t>
    </dgm:pt>
    <dgm:pt modelId="{E7A677B0-7DC8-4361-A7E6-904212A58ADA}">
      <dgm:prSet phldrT="[Text]"/>
      <dgm:spPr>
        <a:ln w="38100">
          <a:solidFill>
            <a:schemeClr val="tx1">
              <a:lumMod val="75000"/>
              <a:lumOff val="25000"/>
            </a:schemeClr>
          </a:solidFill>
        </a:ln>
      </dgm:spPr>
      <dgm:t>
        <a:bodyPr/>
        <a:lstStyle/>
        <a:p>
          <a:r>
            <a:rPr lang="en-US" dirty="0">
              <a:solidFill>
                <a:schemeClr val="tx1">
                  <a:lumMod val="75000"/>
                  <a:lumOff val="25000"/>
                </a:schemeClr>
              </a:solidFill>
              <a:latin typeface="Open Sans" panose="020B0606030504020204"/>
            </a:rPr>
            <a:t>Pragmatism</a:t>
          </a:r>
        </a:p>
        <a:p>
          <a:r>
            <a:rPr lang="en-US" dirty="0">
              <a:solidFill>
                <a:schemeClr val="tx1">
                  <a:lumMod val="75000"/>
                  <a:lumOff val="25000"/>
                </a:schemeClr>
              </a:solidFill>
              <a:latin typeface="Open Sans" panose="020B0606030504020204"/>
            </a:rPr>
            <a:t>(Surrogates for Truth)</a:t>
          </a:r>
          <a:endParaRPr lang="aa-ET" dirty="0">
            <a:solidFill>
              <a:schemeClr val="tx1">
                <a:lumMod val="75000"/>
                <a:lumOff val="25000"/>
              </a:schemeClr>
            </a:solidFill>
            <a:latin typeface="Open Sans" panose="020B0606030504020204"/>
          </a:endParaRPr>
        </a:p>
      </dgm:t>
    </dgm:pt>
    <dgm:pt modelId="{5C23B887-3334-4846-8E2A-9BD45A82533F}" type="parTrans" cxnId="{F9A855C3-389D-4028-B0F3-5704391217EB}">
      <dgm:prSet>
        <dgm:style>
          <a:lnRef idx="3">
            <a:schemeClr val="accent3"/>
          </a:lnRef>
          <a:fillRef idx="0">
            <a:schemeClr val="accent3"/>
          </a:fillRef>
          <a:effectRef idx="2">
            <a:schemeClr val="accent3"/>
          </a:effectRef>
          <a:fontRef idx="minor">
            <a:schemeClr val="tx1"/>
          </a:fontRef>
        </dgm:style>
      </dgm:prSet>
      <dgm:spPr>
        <a:ln w="38100">
          <a:solidFill>
            <a:schemeClr val="tx1">
              <a:lumMod val="75000"/>
              <a:lumOff val="25000"/>
            </a:schemeClr>
          </a:solidFill>
        </a:ln>
      </dgm:spPr>
      <dgm:t>
        <a:bodyPr/>
        <a:lstStyle/>
        <a:p>
          <a:endParaRPr lang="aa-ET"/>
        </a:p>
      </dgm:t>
    </dgm:pt>
    <dgm:pt modelId="{10BF9DE3-BA5C-4F66-9380-6E15E74A4BEF}" type="sibTrans" cxnId="{F9A855C3-389D-4028-B0F3-5704391217EB}">
      <dgm:prSet/>
      <dgm:spPr/>
      <dgm:t>
        <a:bodyPr/>
        <a:lstStyle/>
        <a:p>
          <a:endParaRPr lang="aa-ET"/>
        </a:p>
      </dgm:t>
    </dgm:pt>
    <dgm:pt modelId="{5B4E36F9-04D1-4912-B1CA-E9D191A1F724}">
      <dgm:prSet phldrT="[Text]"/>
      <dgm:spPr>
        <a:ln w="38100">
          <a:solidFill>
            <a:schemeClr val="tx1">
              <a:lumMod val="75000"/>
              <a:lumOff val="25000"/>
            </a:schemeClr>
          </a:solidFill>
        </a:ln>
      </dgm:spPr>
      <dgm:t>
        <a:bodyPr/>
        <a:lstStyle/>
        <a:p>
          <a:r>
            <a:rPr lang="en-US" dirty="0">
              <a:solidFill>
                <a:schemeClr val="tx1">
                  <a:lumMod val="75000"/>
                  <a:lumOff val="25000"/>
                </a:schemeClr>
              </a:solidFill>
              <a:latin typeface="Open Sans" panose="020B0606030504020204"/>
            </a:rPr>
            <a:t>Correspondence Theories</a:t>
          </a:r>
        </a:p>
        <a:p>
          <a:r>
            <a:rPr lang="en-US" dirty="0">
              <a:solidFill>
                <a:schemeClr val="tx1">
                  <a:lumMod val="75000"/>
                  <a:lumOff val="25000"/>
                </a:schemeClr>
              </a:solidFill>
              <a:latin typeface="Open Sans" panose="020B0606030504020204"/>
            </a:rPr>
            <a:t>(Language Relates to Reality)</a:t>
          </a:r>
          <a:endParaRPr lang="aa-ET" dirty="0">
            <a:solidFill>
              <a:schemeClr val="tx1">
                <a:lumMod val="75000"/>
                <a:lumOff val="25000"/>
              </a:schemeClr>
            </a:solidFill>
            <a:latin typeface="Open Sans" panose="020B0606030504020204"/>
          </a:endParaRPr>
        </a:p>
      </dgm:t>
    </dgm:pt>
    <dgm:pt modelId="{1F442598-4E86-4473-A2C2-3F9C6F0C887D}" type="parTrans" cxnId="{B2C61287-1944-4ED4-BD8D-EB3630E37006}">
      <dgm:prSet/>
      <dgm:spPr>
        <a:ln w="38100">
          <a:solidFill>
            <a:schemeClr val="tx1">
              <a:lumMod val="75000"/>
              <a:lumOff val="25000"/>
            </a:schemeClr>
          </a:solidFill>
        </a:ln>
      </dgm:spPr>
      <dgm:t>
        <a:bodyPr/>
        <a:lstStyle/>
        <a:p>
          <a:endParaRPr lang="aa-ET"/>
        </a:p>
      </dgm:t>
    </dgm:pt>
    <dgm:pt modelId="{F5F1B9BB-2EAE-43B1-99F6-5FEEF00301E9}" type="sibTrans" cxnId="{B2C61287-1944-4ED4-BD8D-EB3630E37006}">
      <dgm:prSet/>
      <dgm:spPr/>
      <dgm:t>
        <a:bodyPr/>
        <a:lstStyle/>
        <a:p>
          <a:endParaRPr lang="aa-ET"/>
        </a:p>
      </dgm:t>
    </dgm:pt>
    <dgm:pt modelId="{9D2CC7B6-B4D3-42F6-BB3C-455E660C04AD}" type="pres">
      <dgm:prSet presAssocID="{21DD2162-16D3-4536-862C-EF02EFED9DAF}" presName="hierChild1" presStyleCnt="0">
        <dgm:presLayoutVars>
          <dgm:orgChart val="1"/>
          <dgm:chPref val="1"/>
          <dgm:dir/>
          <dgm:animOne val="branch"/>
          <dgm:animLvl val="lvl"/>
          <dgm:resizeHandles/>
        </dgm:presLayoutVars>
      </dgm:prSet>
      <dgm:spPr/>
    </dgm:pt>
    <dgm:pt modelId="{DF2CF898-2767-4442-A4E1-2E110ACC6F8F}" type="pres">
      <dgm:prSet presAssocID="{0BFCB8C5-1315-405F-A366-5821647702E5}" presName="hierRoot1" presStyleCnt="0">
        <dgm:presLayoutVars>
          <dgm:hierBranch val="init"/>
        </dgm:presLayoutVars>
      </dgm:prSet>
      <dgm:spPr/>
    </dgm:pt>
    <dgm:pt modelId="{8948094A-A456-4E41-A994-800850C6138F}" type="pres">
      <dgm:prSet presAssocID="{0BFCB8C5-1315-405F-A366-5821647702E5}" presName="rootComposite1" presStyleCnt="0"/>
      <dgm:spPr/>
    </dgm:pt>
    <dgm:pt modelId="{522B5A47-C8E8-4EA6-9D92-7ED90A888ECA}" type="pres">
      <dgm:prSet presAssocID="{0BFCB8C5-1315-405F-A366-5821647702E5}" presName="rootText1" presStyleLbl="node0" presStyleIdx="0" presStyleCnt="1" custScaleX="69825" custLinFactNeighborX="-15836">
        <dgm:presLayoutVars>
          <dgm:chPref val="3"/>
        </dgm:presLayoutVars>
      </dgm:prSet>
      <dgm:spPr/>
    </dgm:pt>
    <dgm:pt modelId="{DEEF68F3-85A4-4C66-8A3E-37F2B5279623}" type="pres">
      <dgm:prSet presAssocID="{0BFCB8C5-1315-405F-A366-5821647702E5}" presName="rootConnector1" presStyleLbl="node1" presStyleIdx="0" presStyleCnt="0"/>
      <dgm:spPr/>
    </dgm:pt>
    <dgm:pt modelId="{6C7D0A27-5AFC-41F4-8BCA-5D17331F0757}" type="pres">
      <dgm:prSet presAssocID="{0BFCB8C5-1315-405F-A366-5821647702E5}" presName="hierChild2" presStyleCnt="0"/>
      <dgm:spPr/>
    </dgm:pt>
    <dgm:pt modelId="{CBDAEDEE-C0F6-43C6-8301-0D28D23462BC}" type="pres">
      <dgm:prSet presAssocID="{E73DC4DF-E64D-4BDC-AA19-37BD4AAC8313}" presName="Name64" presStyleLbl="parChTrans1D2" presStyleIdx="0" presStyleCnt="3"/>
      <dgm:spPr/>
    </dgm:pt>
    <dgm:pt modelId="{A55FA232-7311-4AF3-9495-D70761577D9F}" type="pres">
      <dgm:prSet presAssocID="{16E3BB01-1124-4144-8648-C402ECD00A30}" presName="hierRoot2" presStyleCnt="0">
        <dgm:presLayoutVars>
          <dgm:hierBranch val="init"/>
        </dgm:presLayoutVars>
      </dgm:prSet>
      <dgm:spPr/>
    </dgm:pt>
    <dgm:pt modelId="{9E2F9C63-DFF6-48AE-906C-AADAB9E38BD8}" type="pres">
      <dgm:prSet presAssocID="{16E3BB01-1124-4144-8648-C402ECD00A30}" presName="rootComposite" presStyleCnt="0"/>
      <dgm:spPr/>
    </dgm:pt>
    <dgm:pt modelId="{59BEEC76-873B-4E0D-8150-EB8CA6460142}" type="pres">
      <dgm:prSet presAssocID="{16E3BB01-1124-4144-8648-C402ECD00A30}" presName="rootText" presStyleLbl="node2" presStyleIdx="0" presStyleCnt="3" custScaleX="123039">
        <dgm:presLayoutVars>
          <dgm:chPref val="3"/>
        </dgm:presLayoutVars>
      </dgm:prSet>
      <dgm:spPr/>
    </dgm:pt>
    <dgm:pt modelId="{121D21C2-DE4D-4FEC-AA8D-6E44D2234CC9}" type="pres">
      <dgm:prSet presAssocID="{16E3BB01-1124-4144-8648-C402ECD00A30}" presName="rootConnector" presStyleLbl="node2" presStyleIdx="0" presStyleCnt="3"/>
      <dgm:spPr/>
    </dgm:pt>
    <dgm:pt modelId="{781D0E01-6D99-4300-9007-6E73E71D2193}" type="pres">
      <dgm:prSet presAssocID="{16E3BB01-1124-4144-8648-C402ECD00A30}" presName="hierChild4" presStyleCnt="0"/>
      <dgm:spPr/>
    </dgm:pt>
    <dgm:pt modelId="{59F65E24-5D49-43A4-9306-A84B413FDD5B}" type="pres">
      <dgm:prSet presAssocID="{16E3BB01-1124-4144-8648-C402ECD00A30}" presName="hierChild5" presStyleCnt="0"/>
      <dgm:spPr/>
    </dgm:pt>
    <dgm:pt modelId="{AB36BADE-188E-4BB0-94A8-AC2AEE9D50CA}" type="pres">
      <dgm:prSet presAssocID="{5C23B887-3334-4846-8E2A-9BD45A82533F}" presName="Name64" presStyleLbl="parChTrans1D2" presStyleIdx="1" presStyleCnt="3"/>
      <dgm:spPr/>
    </dgm:pt>
    <dgm:pt modelId="{021F2591-91F9-4311-8A71-B79ABA00F518}" type="pres">
      <dgm:prSet presAssocID="{E7A677B0-7DC8-4361-A7E6-904212A58ADA}" presName="hierRoot2" presStyleCnt="0">
        <dgm:presLayoutVars>
          <dgm:hierBranch val="init"/>
        </dgm:presLayoutVars>
      </dgm:prSet>
      <dgm:spPr/>
    </dgm:pt>
    <dgm:pt modelId="{331E5A61-8D70-44D3-AC86-D202CD2ABE0A}" type="pres">
      <dgm:prSet presAssocID="{E7A677B0-7DC8-4361-A7E6-904212A58ADA}" presName="rootComposite" presStyleCnt="0"/>
      <dgm:spPr/>
    </dgm:pt>
    <dgm:pt modelId="{AE0A2F0E-33BE-4A82-8175-59C2BA3002F0}" type="pres">
      <dgm:prSet presAssocID="{E7A677B0-7DC8-4361-A7E6-904212A58ADA}" presName="rootText" presStyleLbl="node2" presStyleIdx="1" presStyleCnt="3" custScaleX="123039" custLinFactNeighborX="506">
        <dgm:presLayoutVars>
          <dgm:chPref val="3"/>
        </dgm:presLayoutVars>
      </dgm:prSet>
      <dgm:spPr/>
    </dgm:pt>
    <dgm:pt modelId="{DBBA4737-AC34-40E7-879C-AA05CE44BEB1}" type="pres">
      <dgm:prSet presAssocID="{E7A677B0-7DC8-4361-A7E6-904212A58ADA}" presName="rootConnector" presStyleLbl="node2" presStyleIdx="1" presStyleCnt="3"/>
      <dgm:spPr/>
    </dgm:pt>
    <dgm:pt modelId="{07B4EE60-015C-4B41-BB98-AE9B9C9E2121}" type="pres">
      <dgm:prSet presAssocID="{E7A677B0-7DC8-4361-A7E6-904212A58ADA}" presName="hierChild4" presStyleCnt="0"/>
      <dgm:spPr/>
    </dgm:pt>
    <dgm:pt modelId="{B8B36D1E-3F47-4BA1-8756-9850859AF0B7}" type="pres">
      <dgm:prSet presAssocID="{E7A677B0-7DC8-4361-A7E6-904212A58ADA}" presName="hierChild5" presStyleCnt="0"/>
      <dgm:spPr/>
    </dgm:pt>
    <dgm:pt modelId="{8EDABCEB-B780-4B81-9A70-1459DAF8DA25}" type="pres">
      <dgm:prSet presAssocID="{1F442598-4E86-4473-A2C2-3F9C6F0C887D}" presName="Name64" presStyleLbl="parChTrans1D2" presStyleIdx="2" presStyleCnt="3"/>
      <dgm:spPr/>
    </dgm:pt>
    <dgm:pt modelId="{4C2A6AD1-7619-4AAC-9BBF-BC492262499F}" type="pres">
      <dgm:prSet presAssocID="{5B4E36F9-04D1-4912-B1CA-E9D191A1F724}" presName="hierRoot2" presStyleCnt="0">
        <dgm:presLayoutVars>
          <dgm:hierBranch val="init"/>
        </dgm:presLayoutVars>
      </dgm:prSet>
      <dgm:spPr/>
    </dgm:pt>
    <dgm:pt modelId="{6F54F2B3-3B9C-40BF-9C00-5F360FCFE022}" type="pres">
      <dgm:prSet presAssocID="{5B4E36F9-04D1-4912-B1CA-E9D191A1F724}" presName="rootComposite" presStyleCnt="0"/>
      <dgm:spPr/>
    </dgm:pt>
    <dgm:pt modelId="{519543F6-3D9F-4A57-BBB8-72366AB30B1F}" type="pres">
      <dgm:prSet presAssocID="{5B4E36F9-04D1-4912-B1CA-E9D191A1F724}" presName="rootText" presStyleLbl="node2" presStyleIdx="2" presStyleCnt="3" custScaleX="123039">
        <dgm:presLayoutVars>
          <dgm:chPref val="3"/>
        </dgm:presLayoutVars>
      </dgm:prSet>
      <dgm:spPr/>
    </dgm:pt>
    <dgm:pt modelId="{56B44BCC-8B85-4E51-9B6F-BD5F0E09F725}" type="pres">
      <dgm:prSet presAssocID="{5B4E36F9-04D1-4912-B1CA-E9D191A1F724}" presName="rootConnector" presStyleLbl="node2" presStyleIdx="2" presStyleCnt="3"/>
      <dgm:spPr/>
    </dgm:pt>
    <dgm:pt modelId="{155B4093-2B97-4BED-833C-BC4E88C74F55}" type="pres">
      <dgm:prSet presAssocID="{5B4E36F9-04D1-4912-B1CA-E9D191A1F724}" presName="hierChild4" presStyleCnt="0"/>
      <dgm:spPr/>
    </dgm:pt>
    <dgm:pt modelId="{7B269BD2-0CEB-48E8-AF21-22EA81BAE389}" type="pres">
      <dgm:prSet presAssocID="{5B4E36F9-04D1-4912-B1CA-E9D191A1F724}" presName="hierChild5" presStyleCnt="0"/>
      <dgm:spPr/>
    </dgm:pt>
    <dgm:pt modelId="{B6A638E9-3048-46BE-91B6-2946E840F96B}" type="pres">
      <dgm:prSet presAssocID="{0BFCB8C5-1315-405F-A366-5821647702E5}" presName="hierChild3" presStyleCnt="0"/>
      <dgm:spPr/>
    </dgm:pt>
  </dgm:ptLst>
  <dgm:cxnLst>
    <dgm:cxn modelId="{D8B56009-1B89-4548-8464-467BD1ECC32C}" type="presOf" srcId="{16E3BB01-1124-4144-8648-C402ECD00A30}" destId="{59BEEC76-873B-4E0D-8150-EB8CA6460142}" srcOrd="0" destOrd="0" presId="urn:microsoft.com/office/officeart/2009/3/layout/HorizontalOrganizationChart"/>
    <dgm:cxn modelId="{EB35CF1C-B222-485A-B5EB-B1D19B03C8CF}" type="presOf" srcId="{5B4E36F9-04D1-4912-B1CA-E9D191A1F724}" destId="{56B44BCC-8B85-4E51-9B6F-BD5F0E09F725}" srcOrd="1" destOrd="0" presId="urn:microsoft.com/office/officeart/2009/3/layout/HorizontalOrganizationChart"/>
    <dgm:cxn modelId="{A5477B2B-F050-4BFC-BD6C-9DCAC0EB0A1B}" type="presOf" srcId="{0BFCB8C5-1315-405F-A366-5821647702E5}" destId="{522B5A47-C8E8-4EA6-9D92-7ED90A888ECA}" srcOrd="0" destOrd="0" presId="urn:microsoft.com/office/officeart/2009/3/layout/HorizontalOrganizationChart"/>
    <dgm:cxn modelId="{8825843A-7C98-4CDF-91B1-A586B8ACCF58}" type="presOf" srcId="{21DD2162-16D3-4536-862C-EF02EFED9DAF}" destId="{9D2CC7B6-B4D3-42F6-BB3C-455E660C04AD}" srcOrd="0" destOrd="0" presId="urn:microsoft.com/office/officeart/2009/3/layout/HorizontalOrganizationChart"/>
    <dgm:cxn modelId="{B5EF833B-08EA-422D-8DA4-16D3F49C8244}" type="presOf" srcId="{16E3BB01-1124-4144-8648-C402ECD00A30}" destId="{121D21C2-DE4D-4FEC-AA8D-6E44D2234CC9}" srcOrd="1" destOrd="0" presId="urn:microsoft.com/office/officeart/2009/3/layout/HorizontalOrganizationChart"/>
    <dgm:cxn modelId="{9A8AF462-42A8-440D-AAC7-6D1E1E570E7C}" srcId="{0BFCB8C5-1315-405F-A366-5821647702E5}" destId="{16E3BB01-1124-4144-8648-C402ECD00A30}" srcOrd="0" destOrd="0" parTransId="{E73DC4DF-E64D-4BDC-AA19-37BD4AAC8313}" sibTransId="{551A708B-81A2-489F-9E11-19EE78B4FFD7}"/>
    <dgm:cxn modelId="{7A615F69-F394-4293-B621-71ECEFFC1145}" type="presOf" srcId="{5B4E36F9-04D1-4912-B1CA-E9D191A1F724}" destId="{519543F6-3D9F-4A57-BBB8-72366AB30B1F}" srcOrd="0" destOrd="0" presId="urn:microsoft.com/office/officeart/2009/3/layout/HorizontalOrganizationChart"/>
    <dgm:cxn modelId="{EBB67B52-CBF4-4936-A57C-477AC125D940}" type="presOf" srcId="{5C23B887-3334-4846-8E2A-9BD45A82533F}" destId="{AB36BADE-188E-4BB0-94A8-AC2AEE9D50CA}" srcOrd="0" destOrd="0" presId="urn:microsoft.com/office/officeart/2009/3/layout/HorizontalOrganizationChart"/>
    <dgm:cxn modelId="{B2C61287-1944-4ED4-BD8D-EB3630E37006}" srcId="{0BFCB8C5-1315-405F-A366-5821647702E5}" destId="{5B4E36F9-04D1-4912-B1CA-E9D191A1F724}" srcOrd="2" destOrd="0" parTransId="{1F442598-4E86-4473-A2C2-3F9C6F0C887D}" sibTransId="{F5F1B9BB-2EAE-43B1-99F6-5FEEF00301E9}"/>
    <dgm:cxn modelId="{DB3A5193-B20F-4563-B5B3-D15A4856D1A9}" type="presOf" srcId="{E73DC4DF-E64D-4BDC-AA19-37BD4AAC8313}" destId="{CBDAEDEE-C0F6-43C6-8301-0D28D23462BC}" srcOrd="0" destOrd="0" presId="urn:microsoft.com/office/officeart/2009/3/layout/HorizontalOrganizationChart"/>
    <dgm:cxn modelId="{5367E699-7E06-40A2-8813-58D8FEBBAF6F}" type="presOf" srcId="{1F442598-4E86-4473-A2C2-3F9C6F0C887D}" destId="{8EDABCEB-B780-4B81-9A70-1459DAF8DA25}" srcOrd="0" destOrd="0" presId="urn:microsoft.com/office/officeart/2009/3/layout/HorizontalOrganizationChart"/>
    <dgm:cxn modelId="{98C5A9A7-517E-4B95-BD12-F3AC9EE215C7}" srcId="{21DD2162-16D3-4536-862C-EF02EFED9DAF}" destId="{0BFCB8C5-1315-405F-A366-5821647702E5}" srcOrd="0" destOrd="0" parTransId="{938135E3-8394-40DF-8090-C9721777BB07}" sibTransId="{98557D26-94F2-4DCA-8B45-B922211A74C3}"/>
    <dgm:cxn modelId="{F9A855C3-389D-4028-B0F3-5704391217EB}" srcId="{0BFCB8C5-1315-405F-A366-5821647702E5}" destId="{E7A677B0-7DC8-4361-A7E6-904212A58ADA}" srcOrd="1" destOrd="0" parTransId="{5C23B887-3334-4846-8E2A-9BD45A82533F}" sibTransId="{10BF9DE3-BA5C-4F66-9380-6E15E74A4BEF}"/>
    <dgm:cxn modelId="{61D36FCE-BBFA-4D68-A2C6-6843EC2C5DC7}" type="presOf" srcId="{0BFCB8C5-1315-405F-A366-5821647702E5}" destId="{DEEF68F3-85A4-4C66-8A3E-37F2B5279623}" srcOrd="1" destOrd="0" presId="urn:microsoft.com/office/officeart/2009/3/layout/HorizontalOrganizationChart"/>
    <dgm:cxn modelId="{81F2E2D1-72F7-45F8-9D14-A9C93BFE9F74}" type="presOf" srcId="{E7A677B0-7DC8-4361-A7E6-904212A58ADA}" destId="{DBBA4737-AC34-40E7-879C-AA05CE44BEB1}" srcOrd="1" destOrd="0" presId="urn:microsoft.com/office/officeart/2009/3/layout/HorizontalOrganizationChart"/>
    <dgm:cxn modelId="{633E3BD5-8AAF-4738-B34B-9E2CD5B4023B}" type="presOf" srcId="{E7A677B0-7DC8-4361-A7E6-904212A58ADA}" destId="{AE0A2F0E-33BE-4A82-8175-59C2BA3002F0}" srcOrd="0" destOrd="0" presId="urn:microsoft.com/office/officeart/2009/3/layout/HorizontalOrganizationChart"/>
    <dgm:cxn modelId="{3A48EFE7-BDFD-4B4E-9F45-AE0ED4CEC22C}" type="presParOf" srcId="{9D2CC7B6-B4D3-42F6-BB3C-455E660C04AD}" destId="{DF2CF898-2767-4442-A4E1-2E110ACC6F8F}" srcOrd="0" destOrd="0" presId="urn:microsoft.com/office/officeart/2009/3/layout/HorizontalOrganizationChart"/>
    <dgm:cxn modelId="{430FE2D3-02C1-44C6-B346-EEA874254F73}" type="presParOf" srcId="{DF2CF898-2767-4442-A4E1-2E110ACC6F8F}" destId="{8948094A-A456-4E41-A994-800850C6138F}" srcOrd="0" destOrd="0" presId="urn:microsoft.com/office/officeart/2009/3/layout/HorizontalOrganizationChart"/>
    <dgm:cxn modelId="{73F1A9FA-C40D-4EA9-BC2D-EBED13899BB3}" type="presParOf" srcId="{8948094A-A456-4E41-A994-800850C6138F}" destId="{522B5A47-C8E8-4EA6-9D92-7ED90A888ECA}" srcOrd="0" destOrd="0" presId="urn:microsoft.com/office/officeart/2009/3/layout/HorizontalOrganizationChart"/>
    <dgm:cxn modelId="{0E086022-BD4E-45EE-B6CF-A4F53AEB36AF}" type="presParOf" srcId="{8948094A-A456-4E41-A994-800850C6138F}" destId="{DEEF68F3-85A4-4C66-8A3E-37F2B5279623}" srcOrd="1" destOrd="0" presId="urn:microsoft.com/office/officeart/2009/3/layout/HorizontalOrganizationChart"/>
    <dgm:cxn modelId="{88BC49E2-77D0-4541-A65B-01839E46C51A}" type="presParOf" srcId="{DF2CF898-2767-4442-A4E1-2E110ACC6F8F}" destId="{6C7D0A27-5AFC-41F4-8BCA-5D17331F0757}" srcOrd="1" destOrd="0" presId="urn:microsoft.com/office/officeart/2009/3/layout/HorizontalOrganizationChart"/>
    <dgm:cxn modelId="{D57F15BF-8AB0-4544-90E3-EC74833EA2C2}" type="presParOf" srcId="{6C7D0A27-5AFC-41F4-8BCA-5D17331F0757}" destId="{CBDAEDEE-C0F6-43C6-8301-0D28D23462BC}" srcOrd="0" destOrd="0" presId="urn:microsoft.com/office/officeart/2009/3/layout/HorizontalOrganizationChart"/>
    <dgm:cxn modelId="{B956887D-D5D3-4657-9BFF-4074742E85DD}" type="presParOf" srcId="{6C7D0A27-5AFC-41F4-8BCA-5D17331F0757}" destId="{A55FA232-7311-4AF3-9495-D70761577D9F}" srcOrd="1" destOrd="0" presId="urn:microsoft.com/office/officeart/2009/3/layout/HorizontalOrganizationChart"/>
    <dgm:cxn modelId="{15AE3654-BC03-4447-9000-807E6CC60BF7}" type="presParOf" srcId="{A55FA232-7311-4AF3-9495-D70761577D9F}" destId="{9E2F9C63-DFF6-48AE-906C-AADAB9E38BD8}" srcOrd="0" destOrd="0" presId="urn:microsoft.com/office/officeart/2009/3/layout/HorizontalOrganizationChart"/>
    <dgm:cxn modelId="{0BF3B4DE-DA9C-46A9-8A0C-DB0EA8C72B58}" type="presParOf" srcId="{9E2F9C63-DFF6-48AE-906C-AADAB9E38BD8}" destId="{59BEEC76-873B-4E0D-8150-EB8CA6460142}" srcOrd="0" destOrd="0" presId="urn:microsoft.com/office/officeart/2009/3/layout/HorizontalOrganizationChart"/>
    <dgm:cxn modelId="{212037FC-43D0-4836-94A5-4B23DA0DEDF5}" type="presParOf" srcId="{9E2F9C63-DFF6-48AE-906C-AADAB9E38BD8}" destId="{121D21C2-DE4D-4FEC-AA8D-6E44D2234CC9}" srcOrd="1" destOrd="0" presId="urn:microsoft.com/office/officeart/2009/3/layout/HorizontalOrganizationChart"/>
    <dgm:cxn modelId="{33E98119-D5EF-4E18-A89B-877E7218815D}" type="presParOf" srcId="{A55FA232-7311-4AF3-9495-D70761577D9F}" destId="{781D0E01-6D99-4300-9007-6E73E71D2193}" srcOrd="1" destOrd="0" presId="urn:microsoft.com/office/officeart/2009/3/layout/HorizontalOrganizationChart"/>
    <dgm:cxn modelId="{8802D1EA-1E34-4508-B8D9-B30084689668}" type="presParOf" srcId="{A55FA232-7311-4AF3-9495-D70761577D9F}" destId="{59F65E24-5D49-43A4-9306-A84B413FDD5B}" srcOrd="2" destOrd="0" presId="urn:microsoft.com/office/officeart/2009/3/layout/HorizontalOrganizationChart"/>
    <dgm:cxn modelId="{4B88B5A4-88BF-45CB-9E14-E31B7EC8E854}" type="presParOf" srcId="{6C7D0A27-5AFC-41F4-8BCA-5D17331F0757}" destId="{AB36BADE-188E-4BB0-94A8-AC2AEE9D50CA}" srcOrd="2" destOrd="0" presId="urn:microsoft.com/office/officeart/2009/3/layout/HorizontalOrganizationChart"/>
    <dgm:cxn modelId="{E16936FA-F6AC-4DAB-AFF2-5981C48EF3B1}" type="presParOf" srcId="{6C7D0A27-5AFC-41F4-8BCA-5D17331F0757}" destId="{021F2591-91F9-4311-8A71-B79ABA00F518}" srcOrd="3" destOrd="0" presId="urn:microsoft.com/office/officeart/2009/3/layout/HorizontalOrganizationChart"/>
    <dgm:cxn modelId="{971FEE38-6160-4D95-9DB9-02205E241F60}" type="presParOf" srcId="{021F2591-91F9-4311-8A71-B79ABA00F518}" destId="{331E5A61-8D70-44D3-AC86-D202CD2ABE0A}" srcOrd="0" destOrd="0" presId="urn:microsoft.com/office/officeart/2009/3/layout/HorizontalOrganizationChart"/>
    <dgm:cxn modelId="{09F7DA0F-C2D8-4237-8673-03BB841D8897}" type="presParOf" srcId="{331E5A61-8D70-44D3-AC86-D202CD2ABE0A}" destId="{AE0A2F0E-33BE-4A82-8175-59C2BA3002F0}" srcOrd="0" destOrd="0" presId="urn:microsoft.com/office/officeart/2009/3/layout/HorizontalOrganizationChart"/>
    <dgm:cxn modelId="{FAE2D95C-D5CC-447E-BE11-DC9CCE81394F}" type="presParOf" srcId="{331E5A61-8D70-44D3-AC86-D202CD2ABE0A}" destId="{DBBA4737-AC34-40E7-879C-AA05CE44BEB1}" srcOrd="1" destOrd="0" presId="urn:microsoft.com/office/officeart/2009/3/layout/HorizontalOrganizationChart"/>
    <dgm:cxn modelId="{A392C449-D894-4A40-91AF-EC6E975F8276}" type="presParOf" srcId="{021F2591-91F9-4311-8A71-B79ABA00F518}" destId="{07B4EE60-015C-4B41-BB98-AE9B9C9E2121}" srcOrd="1" destOrd="0" presId="urn:microsoft.com/office/officeart/2009/3/layout/HorizontalOrganizationChart"/>
    <dgm:cxn modelId="{C1D0CEBF-89B6-469D-BB10-731D55B0060C}" type="presParOf" srcId="{021F2591-91F9-4311-8A71-B79ABA00F518}" destId="{B8B36D1E-3F47-4BA1-8756-9850859AF0B7}" srcOrd="2" destOrd="0" presId="urn:microsoft.com/office/officeart/2009/3/layout/HorizontalOrganizationChart"/>
    <dgm:cxn modelId="{A84E16C2-402D-4A8C-9269-88744CAAC2A0}" type="presParOf" srcId="{6C7D0A27-5AFC-41F4-8BCA-5D17331F0757}" destId="{8EDABCEB-B780-4B81-9A70-1459DAF8DA25}" srcOrd="4" destOrd="0" presId="urn:microsoft.com/office/officeart/2009/3/layout/HorizontalOrganizationChart"/>
    <dgm:cxn modelId="{1FB0D815-7D16-4E7F-A214-FFFD9BC98CD3}" type="presParOf" srcId="{6C7D0A27-5AFC-41F4-8BCA-5D17331F0757}" destId="{4C2A6AD1-7619-4AAC-9BBF-BC492262499F}" srcOrd="5" destOrd="0" presId="urn:microsoft.com/office/officeart/2009/3/layout/HorizontalOrganizationChart"/>
    <dgm:cxn modelId="{03EBAF87-8447-4D30-98AA-5AA6BAC4D637}" type="presParOf" srcId="{4C2A6AD1-7619-4AAC-9BBF-BC492262499F}" destId="{6F54F2B3-3B9C-40BF-9C00-5F360FCFE022}" srcOrd="0" destOrd="0" presId="urn:microsoft.com/office/officeart/2009/3/layout/HorizontalOrganizationChart"/>
    <dgm:cxn modelId="{DA78CB8C-8B3B-468D-93A2-5B2ADEAB0FA0}" type="presParOf" srcId="{6F54F2B3-3B9C-40BF-9C00-5F360FCFE022}" destId="{519543F6-3D9F-4A57-BBB8-72366AB30B1F}" srcOrd="0" destOrd="0" presId="urn:microsoft.com/office/officeart/2009/3/layout/HorizontalOrganizationChart"/>
    <dgm:cxn modelId="{953C2B9A-F51A-4ACD-84B9-62F2D5FDECE5}" type="presParOf" srcId="{6F54F2B3-3B9C-40BF-9C00-5F360FCFE022}" destId="{56B44BCC-8B85-4E51-9B6F-BD5F0E09F725}" srcOrd="1" destOrd="0" presId="urn:microsoft.com/office/officeart/2009/3/layout/HorizontalOrganizationChart"/>
    <dgm:cxn modelId="{D983FEA9-E2F4-4197-AA4D-38FB8CC1E859}" type="presParOf" srcId="{4C2A6AD1-7619-4AAC-9BBF-BC492262499F}" destId="{155B4093-2B97-4BED-833C-BC4E88C74F55}" srcOrd="1" destOrd="0" presId="urn:microsoft.com/office/officeart/2009/3/layout/HorizontalOrganizationChart"/>
    <dgm:cxn modelId="{6B09B39C-895C-49FE-BB4F-606E33D5FA5C}" type="presParOf" srcId="{4C2A6AD1-7619-4AAC-9BBF-BC492262499F}" destId="{7B269BD2-0CEB-48E8-AF21-22EA81BAE389}" srcOrd="2" destOrd="0" presId="urn:microsoft.com/office/officeart/2009/3/layout/HorizontalOrganizationChart"/>
    <dgm:cxn modelId="{8F51E486-B917-439F-A9A1-A0242A494BFD}" type="presParOf" srcId="{DF2CF898-2767-4442-A4E1-2E110ACC6F8F}" destId="{B6A638E9-3048-46BE-91B6-2946E840F96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DD2162-16D3-4536-862C-EF02EFED9DAF}" type="doc">
      <dgm:prSet loTypeId="urn:microsoft.com/office/officeart/2009/3/layout/HorizontalOrganizationChart" loCatId="hierarchy" qsTypeId="urn:microsoft.com/office/officeart/2005/8/quickstyle/simple1" qsCatId="simple" csTypeId="urn:microsoft.com/office/officeart/2005/8/colors/accent0_2" csCatId="mainScheme" phldr="1"/>
      <dgm:spPr/>
      <dgm:t>
        <a:bodyPr/>
        <a:lstStyle/>
        <a:p>
          <a:endParaRPr lang="aa-ET"/>
        </a:p>
      </dgm:t>
    </dgm:pt>
    <dgm:pt modelId="{0BFCB8C5-1315-405F-A366-5821647702E5}">
      <dgm:prSet phldrT="[Text]" custT="1"/>
      <dgm:spPr>
        <a:ln w="38100">
          <a:solidFill>
            <a:schemeClr val="tx1">
              <a:lumMod val="75000"/>
              <a:lumOff val="25000"/>
            </a:schemeClr>
          </a:solidFill>
        </a:ln>
      </dgm:spPr>
      <dgm:t>
        <a:bodyPr/>
        <a:lstStyle/>
        <a:p>
          <a:r>
            <a:rPr lang="en-US" sz="4000" dirty="0">
              <a:solidFill>
                <a:schemeClr val="tx1">
                  <a:lumMod val="75000"/>
                  <a:lumOff val="25000"/>
                </a:schemeClr>
              </a:solidFill>
              <a:latin typeface="Open Sans" panose="020B0606030504020204"/>
            </a:rPr>
            <a:t>Correspondence Theories</a:t>
          </a:r>
          <a:endParaRPr lang="aa-ET" sz="4000" dirty="0">
            <a:solidFill>
              <a:schemeClr val="tx1">
                <a:lumMod val="75000"/>
                <a:lumOff val="25000"/>
              </a:schemeClr>
            </a:solidFill>
            <a:latin typeface="Open Sans" panose="020B0606030504020204"/>
          </a:endParaRPr>
        </a:p>
      </dgm:t>
    </dgm:pt>
    <dgm:pt modelId="{938135E3-8394-40DF-8090-C9721777BB07}" type="parTrans" cxnId="{98C5A9A7-517E-4B95-BD12-F3AC9EE215C7}">
      <dgm:prSet/>
      <dgm:spPr/>
      <dgm:t>
        <a:bodyPr/>
        <a:lstStyle/>
        <a:p>
          <a:endParaRPr lang="aa-ET"/>
        </a:p>
      </dgm:t>
    </dgm:pt>
    <dgm:pt modelId="{98557D26-94F2-4DCA-8B45-B922211A74C3}" type="sibTrans" cxnId="{98C5A9A7-517E-4B95-BD12-F3AC9EE215C7}">
      <dgm:prSet/>
      <dgm:spPr/>
      <dgm:t>
        <a:bodyPr/>
        <a:lstStyle/>
        <a:p>
          <a:endParaRPr lang="aa-ET"/>
        </a:p>
      </dgm:t>
    </dgm:pt>
    <dgm:pt modelId="{16E3BB01-1124-4144-8648-C402ECD00A30}">
      <dgm:prSet phldrT="[Text]"/>
      <dgm:spPr>
        <a:ln w="38100">
          <a:solidFill>
            <a:schemeClr val="tx1">
              <a:lumMod val="75000"/>
              <a:lumOff val="25000"/>
            </a:schemeClr>
          </a:solidFill>
        </a:ln>
      </dgm:spPr>
      <dgm:t>
        <a:bodyPr/>
        <a:lstStyle/>
        <a:p>
          <a:r>
            <a:rPr lang="en-US" dirty="0">
              <a:solidFill>
                <a:schemeClr val="tx1">
                  <a:lumMod val="75000"/>
                  <a:lumOff val="25000"/>
                </a:schemeClr>
              </a:solidFill>
              <a:latin typeface="Open Sans" panose="020B0606030504020204"/>
            </a:rPr>
            <a:t>Instrumentalism</a:t>
          </a:r>
          <a:endParaRPr lang="aa-ET" dirty="0">
            <a:solidFill>
              <a:schemeClr val="tx1">
                <a:lumMod val="75000"/>
                <a:lumOff val="25000"/>
              </a:schemeClr>
            </a:solidFill>
            <a:latin typeface="Open Sans" panose="020B0606030504020204"/>
          </a:endParaRPr>
        </a:p>
      </dgm:t>
    </dgm:pt>
    <dgm:pt modelId="{E73DC4DF-E64D-4BDC-AA19-37BD4AAC8313}" type="parTrans" cxnId="{9A8AF462-42A8-440D-AAC7-6D1E1E570E7C}">
      <dgm:prSet/>
      <dgm:spPr>
        <a:ln w="38100">
          <a:solidFill>
            <a:schemeClr val="tx1">
              <a:lumMod val="75000"/>
              <a:lumOff val="25000"/>
            </a:schemeClr>
          </a:solidFill>
        </a:ln>
      </dgm:spPr>
      <dgm:t>
        <a:bodyPr/>
        <a:lstStyle/>
        <a:p>
          <a:endParaRPr lang="aa-ET"/>
        </a:p>
      </dgm:t>
    </dgm:pt>
    <dgm:pt modelId="{551A708B-81A2-489F-9E11-19EE78B4FFD7}" type="sibTrans" cxnId="{9A8AF462-42A8-440D-AAC7-6D1E1E570E7C}">
      <dgm:prSet/>
      <dgm:spPr/>
      <dgm:t>
        <a:bodyPr/>
        <a:lstStyle/>
        <a:p>
          <a:endParaRPr lang="aa-ET"/>
        </a:p>
      </dgm:t>
    </dgm:pt>
    <dgm:pt modelId="{5B4E36F9-04D1-4912-B1CA-E9D191A1F724}">
      <dgm:prSet phldrT="[Text]"/>
      <dgm:spPr>
        <a:ln w="38100">
          <a:solidFill>
            <a:schemeClr val="tx1">
              <a:lumMod val="75000"/>
              <a:lumOff val="25000"/>
            </a:schemeClr>
          </a:solidFill>
        </a:ln>
      </dgm:spPr>
      <dgm:t>
        <a:bodyPr/>
        <a:lstStyle/>
        <a:p>
          <a:r>
            <a:rPr lang="en-US" dirty="0">
              <a:solidFill>
                <a:schemeClr val="tx1">
                  <a:lumMod val="75000"/>
                  <a:lumOff val="25000"/>
                </a:schemeClr>
              </a:solidFill>
              <a:latin typeface="Open Sans" panose="020B0606030504020204"/>
            </a:rPr>
            <a:t>Constructive Empiricism</a:t>
          </a:r>
          <a:endParaRPr lang="aa-ET" dirty="0">
            <a:solidFill>
              <a:schemeClr val="tx1">
                <a:lumMod val="75000"/>
                <a:lumOff val="25000"/>
              </a:schemeClr>
            </a:solidFill>
            <a:latin typeface="Open Sans" panose="020B0606030504020204"/>
          </a:endParaRPr>
        </a:p>
      </dgm:t>
    </dgm:pt>
    <dgm:pt modelId="{1F442598-4E86-4473-A2C2-3F9C6F0C887D}" type="parTrans" cxnId="{B2C61287-1944-4ED4-BD8D-EB3630E37006}">
      <dgm:prSet/>
      <dgm:spPr>
        <a:ln w="38100">
          <a:solidFill>
            <a:schemeClr val="tx1">
              <a:lumMod val="75000"/>
              <a:lumOff val="25000"/>
            </a:schemeClr>
          </a:solidFill>
        </a:ln>
      </dgm:spPr>
      <dgm:t>
        <a:bodyPr/>
        <a:lstStyle/>
        <a:p>
          <a:endParaRPr lang="aa-ET"/>
        </a:p>
      </dgm:t>
    </dgm:pt>
    <dgm:pt modelId="{F5F1B9BB-2EAE-43B1-99F6-5FEEF00301E9}" type="sibTrans" cxnId="{B2C61287-1944-4ED4-BD8D-EB3630E37006}">
      <dgm:prSet/>
      <dgm:spPr/>
      <dgm:t>
        <a:bodyPr/>
        <a:lstStyle/>
        <a:p>
          <a:endParaRPr lang="aa-ET"/>
        </a:p>
      </dgm:t>
    </dgm:pt>
    <dgm:pt modelId="{9D239DC0-D016-417C-9051-E0FAAAFAB7BD}">
      <dgm:prSet/>
      <dgm:spPr>
        <a:ln w="38100">
          <a:solidFill>
            <a:schemeClr val="tx1">
              <a:lumMod val="75000"/>
              <a:lumOff val="25000"/>
            </a:schemeClr>
          </a:solidFill>
        </a:ln>
      </dgm:spPr>
      <dgm:t>
        <a:bodyPr/>
        <a:lstStyle/>
        <a:p>
          <a:r>
            <a:rPr lang="en-US" dirty="0">
              <a:solidFill>
                <a:schemeClr val="tx1">
                  <a:lumMod val="75000"/>
                  <a:lumOff val="25000"/>
                </a:schemeClr>
              </a:solidFill>
              <a:latin typeface="Open Sans" panose="020B0606030504020204"/>
            </a:rPr>
            <a:t>Entity Realism</a:t>
          </a:r>
          <a:endParaRPr lang="aa-ET" dirty="0">
            <a:solidFill>
              <a:schemeClr val="tx1">
                <a:lumMod val="75000"/>
                <a:lumOff val="25000"/>
              </a:schemeClr>
            </a:solidFill>
            <a:latin typeface="Open Sans" panose="020B0606030504020204"/>
          </a:endParaRPr>
        </a:p>
      </dgm:t>
    </dgm:pt>
    <dgm:pt modelId="{F90474E2-9EFE-419E-8CC6-778B0E61E4BA}" type="parTrans" cxnId="{819BD573-B6B3-4D41-9DCC-0B770CCCAB5F}">
      <dgm:prSet/>
      <dgm:spPr>
        <a:ln w="38100">
          <a:solidFill>
            <a:schemeClr val="tx1">
              <a:lumMod val="75000"/>
              <a:lumOff val="25000"/>
            </a:schemeClr>
          </a:solidFill>
        </a:ln>
      </dgm:spPr>
      <dgm:t>
        <a:bodyPr/>
        <a:lstStyle/>
        <a:p>
          <a:endParaRPr lang="aa-ET"/>
        </a:p>
      </dgm:t>
    </dgm:pt>
    <dgm:pt modelId="{EE4DD822-5DE5-48FF-A2C1-4123B8BFD3A0}" type="sibTrans" cxnId="{819BD573-B6B3-4D41-9DCC-0B770CCCAB5F}">
      <dgm:prSet/>
      <dgm:spPr/>
      <dgm:t>
        <a:bodyPr/>
        <a:lstStyle/>
        <a:p>
          <a:endParaRPr lang="aa-ET"/>
        </a:p>
      </dgm:t>
    </dgm:pt>
    <dgm:pt modelId="{6A386BE6-A801-4E10-949D-A438F924BC85}">
      <dgm:prSet/>
      <dgm:spPr>
        <a:ln w="38100">
          <a:solidFill>
            <a:schemeClr val="tx1">
              <a:lumMod val="75000"/>
              <a:lumOff val="25000"/>
            </a:schemeClr>
          </a:solidFill>
        </a:ln>
      </dgm:spPr>
      <dgm:t>
        <a:bodyPr/>
        <a:lstStyle/>
        <a:p>
          <a:r>
            <a:rPr lang="en-US" dirty="0">
              <a:solidFill>
                <a:schemeClr val="tx1">
                  <a:lumMod val="75000"/>
                  <a:lumOff val="25000"/>
                </a:schemeClr>
              </a:solidFill>
              <a:latin typeface="Open Sans" panose="020B0606030504020204"/>
            </a:rPr>
            <a:t>Scientific Realism</a:t>
          </a:r>
          <a:endParaRPr lang="aa-ET" dirty="0">
            <a:solidFill>
              <a:schemeClr val="tx1">
                <a:lumMod val="75000"/>
                <a:lumOff val="25000"/>
              </a:schemeClr>
            </a:solidFill>
            <a:latin typeface="Open Sans" panose="020B0606030504020204"/>
          </a:endParaRPr>
        </a:p>
      </dgm:t>
    </dgm:pt>
    <dgm:pt modelId="{719554E0-C7D5-4E50-B08D-6809E7963073}" type="parTrans" cxnId="{A4624C80-D92A-4EEF-8406-EF4547C763BD}">
      <dgm:prSet/>
      <dgm:spPr>
        <a:ln w="38100">
          <a:solidFill>
            <a:schemeClr val="tx1">
              <a:lumMod val="75000"/>
              <a:lumOff val="25000"/>
            </a:schemeClr>
          </a:solidFill>
        </a:ln>
      </dgm:spPr>
      <dgm:t>
        <a:bodyPr/>
        <a:lstStyle/>
        <a:p>
          <a:endParaRPr lang="aa-ET"/>
        </a:p>
      </dgm:t>
    </dgm:pt>
    <dgm:pt modelId="{F2EF1893-DCCB-426F-BA26-A6682FD7DC42}" type="sibTrans" cxnId="{A4624C80-D92A-4EEF-8406-EF4547C763BD}">
      <dgm:prSet/>
      <dgm:spPr/>
      <dgm:t>
        <a:bodyPr/>
        <a:lstStyle/>
        <a:p>
          <a:endParaRPr lang="aa-ET"/>
        </a:p>
      </dgm:t>
    </dgm:pt>
    <dgm:pt modelId="{9D2CC7B6-B4D3-42F6-BB3C-455E660C04AD}" type="pres">
      <dgm:prSet presAssocID="{21DD2162-16D3-4536-862C-EF02EFED9DAF}" presName="hierChild1" presStyleCnt="0">
        <dgm:presLayoutVars>
          <dgm:orgChart val="1"/>
          <dgm:chPref val="1"/>
          <dgm:dir/>
          <dgm:animOne val="branch"/>
          <dgm:animLvl val="lvl"/>
          <dgm:resizeHandles/>
        </dgm:presLayoutVars>
      </dgm:prSet>
      <dgm:spPr/>
    </dgm:pt>
    <dgm:pt modelId="{DF2CF898-2767-4442-A4E1-2E110ACC6F8F}" type="pres">
      <dgm:prSet presAssocID="{0BFCB8C5-1315-405F-A366-5821647702E5}" presName="hierRoot1" presStyleCnt="0">
        <dgm:presLayoutVars>
          <dgm:hierBranch val="init"/>
        </dgm:presLayoutVars>
      </dgm:prSet>
      <dgm:spPr/>
    </dgm:pt>
    <dgm:pt modelId="{8948094A-A456-4E41-A994-800850C6138F}" type="pres">
      <dgm:prSet presAssocID="{0BFCB8C5-1315-405F-A366-5821647702E5}" presName="rootComposite1" presStyleCnt="0"/>
      <dgm:spPr/>
    </dgm:pt>
    <dgm:pt modelId="{522B5A47-C8E8-4EA6-9D92-7ED90A888ECA}" type="pres">
      <dgm:prSet presAssocID="{0BFCB8C5-1315-405F-A366-5821647702E5}" presName="rootText1" presStyleLbl="node0" presStyleIdx="0" presStyleCnt="1" custScaleX="115645" custScaleY="137492" custLinFactNeighborX="-25543">
        <dgm:presLayoutVars>
          <dgm:chPref val="3"/>
        </dgm:presLayoutVars>
      </dgm:prSet>
      <dgm:spPr/>
    </dgm:pt>
    <dgm:pt modelId="{DEEF68F3-85A4-4C66-8A3E-37F2B5279623}" type="pres">
      <dgm:prSet presAssocID="{0BFCB8C5-1315-405F-A366-5821647702E5}" presName="rootConnector1" presStyleLbl="node1" presStyleIdx="0" presStyleCnt="0"/>
      <dgm:spPr/>
    </dgm:pt>
    <dgm:pt modelId="{6C7D0A27-5AFC-41F4-8BCA-5D17331F0757}" type="pres">
      <dgm:prSet presAssocID="{0BFCB8C5-1315-405F-A366-5821647702E5}" presName="hierChild2" presStyleCnt="0"/>
      <dgm:spPr/>
    </dgm:pt>
    <dgm:pt modelId="{CBDAEDEE-C0F6-43C6-8301-0D28D23462BC}" type="pres">
      <dgm:prSet presAssocID="{E73DC4DF-E64D-4BDC-AA19-37BD4AAC8313}" presName="Name64" presStyleLbl="parChTrans1D2" presStyleIdx="0" presStyleCnt="4"/>
      <dgm:spPr/>
    </dgm:pt>
    <dgm:pt modelId="{A55FA232-7311-4AF3-9495-D70761577D9F}" type="pres">
      <dgm:prSet presAssocID="{16E3BB01-1124-4144-8648-C402ECD00A30}" presName="hierRoot2" presStyleCnt="0">
        <dgm:presLayoutVars>
          <dgm:hierBranch val="init"/>
        </dgm:presLayoutVars>
      </dgm:prSet>
      <dgm:spPr/>
    </dgm:pt>
    <dgm:pt modelId="{9E2F9C63-DFF6-48AE-906C-AADAB9E38BD8}" type="pres">
      <dgm:prSet presAssocID="{16E3BB01-1124-4144-8648-C402ECD00A30}" presName="rootComposite" presStyleCnt="0"/>
      <dgm:spPr/>
    </dgm:pt>
    <dgm:pt modelId="{59BEEC76-873B-4E0D-8150-EB8CA6460142}" type="pres">
      <dgm:prSet presAssocID="{16E3BB01-1124-4144-8648-C402ECD00A30}" presName="rootText" presStyleLbl="node2" presStyleIdx="0" presStyleCnt="4" custScaleX="158731">
        <dgm:presLayoutVars>
          <dgm:chPref val="3"/>
        </dgm:presLayoutVars>
      </dgm:prSet>
      <dgm:spPr/>
    </dgm:pt>
    <dgm:pt modelId="{121D21C2-DE4D-4FEC-AA8D-6E44D2234CC9}" type="pres">
      <dgm:prSet presAssocID="{16E3BB01-1124-4144-8648-C402ECD00A30}" presName="rootConnector" presStyleLbl="node2" presStyleIdx="0" presStyleCnt="4"/>
      <dgm:spPr/>
    </dgm:pt>
    <dgm:pt modelId="{781D0E01-6D99-4300-9007-6E73E71D2193}" type="pres">
      <dgm:prSet presAssocID="{16E3BB01-1124-4144-8648-C402ECD00A30}" presName="hierChild4" presStyleCnt="0"/>
      <dgm:spPr/>
    </dgm:pt>
    <dgm:pt modelId="{59F65E24-5D49-43A4-9306-A84B413FDD5B}" type="pres">
      <dgm:prSet presAssocID="{16E3BB01-1124-4144-8648-C402ECD00A30}" presName="hierChild5" presStyleCnt="0"/>
      <dgm:spPr/>
    </dgm:pt>
    <dgm:pt modelId="{8EDABCEB-B780-4B81-9A70-1459DAF8DA25}" type="pres">
      <dgm:prSet presAssocID="{1F442598-4E86-4473-A2C2-3F9C6F0C887D}" presName="Name64" presStyleLbl="parChTrans1D2" presStyleIdx="1" presStyleCnt="4"/>
      <dgm:spPr/>
    </dgm:pt>
    <dgm:pt modelId="{4C2A6AD1-7619-4AAC-9BBF-BC492262499F}" type="pres">
      <dgm:prSet presAssocID="{5B4E36F9-04D1-4912-B1CA-E9D191A1F724}" presName="hierRoot2" presStyleCnt="0">
        <dgm:presLayoutVars>
          <dgm:hierBranch val="init"/>
        </dgm:presLayoutVars>
      </dgm:prSet>
      <dgm:spPr/>
    </dgm:pt>
    <dgm:pt modelId="{6F54F2B3-3B9C-40BF-9C00-5F360FCFE022}" type="pres">
      <dgm:prSet presAssocID="{5B4E36F9-04D1-4912-B1CA-E9D191A1F724}" presName="rootComposite" presStyleCnt="0"/>
      <dgm:spPr/>
    </dgm:pt>
    <dgm:pt modelId="{519543F6-3D9F-4A57-BBB8-72366AB30B1F}" type="pres">
      <dgm:prSet presAssocID="{5B4E36F9-04D1-4912-B1CA-E9D191A1F724}" presName="rootText" presStyleLbl="node2" presStyleIdx="1" presStyleCnt="4" custScaleX="158731">
        <dgm:presLayoutVars>
          <dgm:chPref val="3"/>
        </dgm:presLayoutVars>
      </dgm:prSet>
      <dgm:spPr/>
    </dgm:pt>
    <dgm:pt modelId="{56B44BCC-8B85-4E51-9B6F-BD5F0E09F725}" type="pres">
      <dgm:prSet presAssocID="{5B4E36F9-04D1-4912-B1CA-E9D191A1F724}" presName="rootConnector" presStyleLbl="node2" presStyleIdx="1" presStyleCnt="4"/>
      <dgm:spPr/>
    </dgm:pt>
    <dgm:pt modelId="{155B4093-2B97-4BED-833C-BC4E88C74F55}" type="pres">
      <dgm:prSet presAssocID="{5B4E36F9-04D1-4912-B1CA-E9D191A1F724}" presName="hierChild4" presStyleCnt="0"/>
      <dgm:spPr/>
    </dgm:pt>
    <dgm:pt modelId="{7B269BD2-0CEB-48E8-AF21-22EA81BAE389}" type="pres">
      <dgm:prSet presAssocID="{5B4E36F9-04D1-4912-B1CA-E9D191A1F724}" presName="hierChild5" presStyleCnt="0"/>
      <dgm:spPr/>
    </dgm:pt>
    <dgm:pt modelId="{51E6596F-3530-492B-ABFC-5470269098D0}" type="pres">
      <dgm:prSet presAssocID="{F90474E2-9EFE-419E-8CC6-778B0E61E4BA}" presName="Name64" presStyleLbl="parChTrans1D2" presStyleIdx="2" presStyleCnt="4"/>
      <dgm:spPr/>
    </dgm:pt>
    <dgm:pt modelId="{FD080F10-C59F-4EB5-A4D5-94414C9C728A}" type="pres">
      <dgm:prSet presAssocID="{9D239DC0-D016-417C-9051-E0FAAAFAB7BD}" presName="hierRoot2" presStyleCnt="0">
        <dgm:presLayoutVars>
          <dgm:hierBranch val="init"/>
        </dgm:presLayoutVars>
      </dgm:prSet>
      <dgm:spPr/>
    </dgm:pt>
    <dgm:pt modelId="{98237F32-F7AF-4006-9D35-458978519879}" type="pres">
      <dgm:prSet presAssocID="{9D239DC0-D016-417C-9051-E0FAAAFAB7BD}" presName="rootComposite" presStyleCnt="0"/>
      <dgm:spPr/>
    </dgm:pt>
    <dgm:pt modelId="{8F2D6362-BA81-4355-A7BC-48BC78C3A106}" type="pres">
      <dgm:prSet presAssocID="{9D239DC0-D016-417C-9051-E0FAAAFAB7BD}" presName="rootText" presStyleLbl="node2" presStyleIdx="2" presStyleCnt="4" custScaleX="158731">
        <dgm:presLayoutVars>
          <dgm:chPref val="3"/>
        </dgm:presLayoutVars>
      </dgm:prSet>
      <dgm:spPr/>
    </dgm:pt>
    <dgm:pt modelId="{A812D841-926C-42A7-9656-DFA36DBA0013}" type="pres">
      <dgm:prSet presAssocID="{9D239DC0-D016-417C-9051-E0FAAAFAB7BD}" presName="rootConnector" presStyleLbl="node2" presStyleIdx="2" presStyleCnt="4"/>
      <dgm:spPr/>
    </dgm:pt>
    <dgm:pt modelId="{C6D49B24-E0EC-458B-88C7-436BEA50928A}" type="pres">
      <dgm:prSet presAssocID="{9D239DC0-D016-417C-9051-E0FAAAFAB7BD}" presName="hierChild4" presStyleCnt="0"/>
      <dgm:spPr/>
    </dgm:pt>
    <dgm:pt modelId="{C594C740-4B5C-4C10-AD92-F20DE84D65CC}" type="pres">
      <dgm:prSet presAssocID="{9D239DC0-D016-417C-9051-E0FAAAFAB7BD}" presName="hierChild5" presStyleCnt="0"/>
      <dgm:spPr/>
    </dgm:pt>
    <dgm:pt modelId="{769DAFDE-D602-4F72-B11F-87F7E6FC9539}" type="pres">
      <dgm:prSet presAssocID="{719554E0-C7D5-4E50-B08D-6809E7963073}" presName="Name64" presStyleLbl="parChTrans1D2" presStyleIdx="3" presStyleCnt="4"/>
      <dgm:spPr/>
    </dgm:pt>
    <dgm:pt modelId="{CF707699-3702-469B-9A58-ECFDD18D71D9}" type="pres">
      <dgm:prSet presAssocID="{6A386BE6-A801-4E10-949D-A438F924BC85}" presName="hierRoot2" presStyleCnt="0">
        <dgm:presLayoutVars>
          <dgm:hierBranch val="init"/>
        </dgm:presLayoutVars>
      </dgm:prSet>
      <dgm:spPr/>
    </dgm:pt>
    <dgm:pt modelId="{6D99D542-AA6B-445A-9AD0-5E7F64B7BC8D}" type="pres">
      <dgm:prSet presAssocID="{6A386BE6-A801-4E10-949D-A438F924BC85}" presName="rootComposite" presStyleCnt="0"/>
      <dgm:spPr/>
    </dgm:pt>
    <dgm:pt modelId="{9878F215-5278-4B8F-951B-6AE73117CE1D}" type="pres">
      <dgm:prSet presAssocID="{6A386BE6-A801-4E10-949D-A438F924BC85}" presName="rootText" presStyleLbl="node2" presStyleIdx="3" presStyleCnt="4" custScaleX="158731">
        <dgm:presLayoutVars>
          <dgm:chPref val="3"/>
        </dgm:presLayoutVars>
      </dgm:prSet>
      <dgm:spPr/>
    </dgm:pt>
    <dgm:pt modelId="{93533C9A-B81A-4022-80FF-D11F9BE547F5}" type="pres">
      <dgm:prSet presAssocID="{6A386BE6-A801-4E10-949D-A438F924BC85}" presName="rootConnector" presStyleLbl="node2" presStyleIdx="3" presStyleCnt="4"/>
      <dgm:spPr/>
    </dgm:pt>
    <dgm:pt modelId="{CBADAC81-75BF-4127-A444-D03D4A1B1A14}" type="pres">
      <dgm:prSet presAssocID="{6A386BE6-A801-4E10-949D-A438F924BC85}" presName="hierChild4" presStyleCnt="0"/>
      <dgm:spPr/>
    </dgm:pt>
    <dgm:pt modelId="{41AC9AF6-2069-4DA1-921C-17DBD2D0EE99}" type="pres">
      <dgm:prSet presAssocID="{6A386BE6-A801-4E10-949D-A438F924BC85}" presName="hierChild5" presStyleCnt="0"/>
      <dgm:spPr/>
    </dgm:pt>
    <dgm:pt modelId="{B6A638E9-3048-46BE-91B6-2946E840F96B}" type="pres">
      <dgm:prSet presAssocID="{0BFCB8C5-1315-405F-A366-5821647702E5}" presName="hierChild3" presStyleCnt="0"/>
      <dgm:spPr/>
    </dgm:pt>
  </dgm:ptLst>
  <dgm:cxnLst>
    <dgm:cxn modelId="{D8B56009-1B89-4548-8464-467BD1ECC32C}" type="presOf" srcId="{16E3BB01-1124-4144-8648-C402ECD00A30}" destId="{59BEEC76-873B-4E0D-8150-EB8CA6460142}" srcOrd="0" destOrd="0" presId="urn:microsoft.com/office/officeart/2009/3/layout/HorizontalOrganizationChart"/>
    <dgm:cxn modelId="{EB35CF1C-B222-485A-B5EB-B1D19B03C8CF}" type="presOf" srcId="{5B4E36F9-04D1-4912-B1CA-E9D191A1F724}" destId="{56B44BCC-8B85-4E51-9B6F-BD5F0E09F725}" srcOrd="1" destOrd="0" presId="urn:microsoft.com/office/officeart/2009/3/layout/HorizontalOrganizationChart"/>
    <dgm:cxn modelId="{F71F0629-EAF5-455E-B061-27298EA6D8B7}" type="presOf" srcId="{719554E0-C7D5-4E50-B08D-6809E7963073}" destId="{769DAFDE-D602-4F72-B11F-87F7E6FC9539}" srcOrd="0" destOrd="0" presId="urn:microsoft.com/office/officeart/2009/3/layout/HorizontalOrganizationChart"/>
    <dgm:cxn modelId="{A5477B2B-F050-4BFC-BD6C-9DCAC0EB0A1B}" type="presOf" srcId="{0BFCB8C5-1315-405F-A366-5821647702E5}" destId="{522B5A47-C8E8-4EA6-9D92-7ED90A888ECA}" srcOrd="0" destOrd="0" presId="urn:microsoft.com/office/officeart/2009/3/layout/HorizontalOrganizationChart"/>
    <dgm:cxn modelId="{CD5A772F-D09F-4217-B7D8-7EF918EAF135}" type="presOf" srcId="{F90474E2-9EFE-419E-8CC6-778B0E61E4BA}" destId="{51E6596F-3530-492B-ABFC-5470269098D0}" srcOrd="0" destOrd="0" presId="urn:microsoft.com/office/officeart/2009/3/layout/HorizontalOrganizationChart"/>
    <dgm:cxn modelId="{8825843A-7C98-4CDF-91B1-A586B8ACCF58}" type="presOf" srcId="{21DD2162-16D3-4536-862C-EF02EFED9DAF}" destId="{9D2CC7B6-B4D3-42F6-BB3C-455E660C04AD}" srcOrd="0" destOrd="0" presId="urn:microsoft.com/office/officeart/2009/3/layout/HorizontalOrganizationChart"/>
    <dgm:cxn modelId="{7C75793B-E67B-4108-A23B-C019EA3AF96C}" type="presOf" srcId="{9D239DC0-D016-417C-9051-E0FAAAFAB7BD}" destId="{8F2D6362-BA81-4355-A7BC-48BC78C3A106}" srcOrd="0" destOrd="0" presId="urn:microsoft.com/office/officeart/2009/3/layout/HorizontalOrganizationChart"/>
    <dgm:cxn modelId="{B5EF833B-08EA-422D-8DA4-16D3F49C8244}" type="presOf" srcId="{16E3BB01-1124-4144-8648-C402ECD00A30}" destId="{121D21C2-DE4D-4FEC-AA8D-6E44D2234CC9}" srcOrd="1" destOrd="0" presId="urn:microsoft.com/office/officeart/2009/3/layout/HorizontalOrganizationChart"/>
    <dgm:cxn modelId="{9A8AF462-42A8-440D-AAC7-6D1E1E570E7C}" srcId="{0BFCB8C5-1315-405F-A366-5821647702E5}" destId="{16E3BB01-1124-4144-8648-C402ECD00A30}" srcOrd="0" destOrd="0" parTransId="{E73DC4DF-E64D-4BDC-AA19-37BD4AAC8313}" sibTransId="{551A708B-81A2-489F-9E11-19EE78B4FFD7}"/>
    <dgm:cxn modelId="{7A615F69-F394-4293-B621-71ECEFFC1145}" type="presOf" srcId="{5B4E36F9-04D1-4912-B1CA-E9D191A1F724}" destId="{519543F6-3D9F-4A57-BBB8-72366AB30B1F}" srcOrd="0" destOrd="0" presId="urn:microsoft.com/office/officeart/2009/3/layout/HorizontalOrganizationChart"/>
    <dgm:cxn modelId="{4063FF6A-FE34-4A49-8018-5FD22D151528}" type="presOf" srcId="{6A386BE6-A801-4E10-949D-A438F924BC85}" destId="{9878F215-5278-4B8F-951B-6AE73117CE1D}" srcOrd="0" destOrd="0" presId="urn:microsoft.com/office/officeart/2009/3/layout/HorizontalOrganizationChart"/>
    <dgm:cxn modelId="{1C118471-B33B-4523-AD14-5C5F7D48D619}" type="presOf" srcId="{6A386BE6-A801-4E10-949D-A438F924BC85}" destId="{93533C9A-B81A-4022-80FF-D11F9BE547F5}" srcOrd="1" destOrd="0" presId="urn:microsoft.com/office/officeart/2009/3/layout/HorizontalOrganizationChart"/>
    <dgm:cxn modelId="{819BD573-B6B3-4D41-9DCC-0B770CCCAB5F}" srcId="{0BFCB8C5-1315-405F-A366-5821647702E5}" destId="{9D239DC0-D016-417C-9051-E0FAAAFAB7BD}" srcOrd="2" destOrd="0" parTransId="{F90474E2-9EFE-419E-8CC6-778B0E61E4BA}" sibTransId="{EE4DD822-5DE5-48FF-A2C1-4123B8BFD3A0}"/>
    <dgm:cxn modelId="{A4624C80-D92A-4EEF-8406-EF4547C763BD}" srcId="{0BFCB8C5-1315-405F-A366-5821647702E5}" destId="{6A386BE6-A801-4E10-949D-A438F924BC85}" srcOrd="3" destOrd="0" parTransId="{719554E0-C7D5-4E50-B08D-6809E7963073}" sibTransId="{F2EF1893-DCCB-426F-BA26-A6682FD7DC42}"/>
    <dgm:cxn modelId="{B2C61287-1944-4ED4-BD8D-EB3630E37006}" srcId="{0BFCB8C5-1315-405F-A366-5821647702E5}" destId="{5B4E36F9-04D1-4912-B1CA-E9D191A1F724}" srcOrd="1" destOrd="0" parTransId="{1F442598-4E86-4473-A2C2-3F9C6F0C887D}" sibTransId="{F5F1B9BB-2EAE-43B1-99F6-5FEEF00301E9}"/>
    <dgm:cxn modelId="{DB3A5193-B20F-4563-B5B3-D15A4856D1A9}" type="presOf" srcId="{E73DC4DF-E64D-4BDC-AA19-37BD4AAC8313}" destId="{CBDAEDEE-C0F6-43C6-8301-0D28D23462BC}" srcOrd="0" destOrd="0" presId="urn:microsoft.com/office/officeart/2009/3/layout/HorizontalOrganizationChart"/>
    <dgm:cxn modelId="{5367E699-7E06-40A2-8813-58D8FEBBAF6F}" type="presOf" srcId="{1F442598-4E86-4473-A2C2-3F9C6F0C887D}" destId="{8EDABCEB-B780-4B81-9A70-1459DAF8DA25}" srcOrd="0" destOrd="0" presId="urn:microsoft.com/office/officeart/2009/3/layout/HorizontalOrganizationChart"/>
    <dgm:cxn modelId="{98C5A9A7-517E-4B95-BD12-F3AC9EE215C7}" srcId="{21DD2162-16D3-4536-862C-EF02EFED9DAF}" destId="{0BFCB8C5-1315-405F-A366-5821647702E5}" srcOrd="0" destOrd="0" parTransId="{938135E3-8394-40DF-8090-C9721777BB07}" sibTransId="{98557D26-94F2-4DCA-8B45-B922211A74C3}"/>
    <dgm:cxn modelId="{61D36FCE-BBFA-4D68-A2C6-6843EC2C5DC7}" type="presOf" srcId="{0BFCB8C5-1315-405F-A366-5821647702E5}" destId="{DEEF68F3-85A4-4C66-8A3E-37F2B5279623}" srcOrd="1" destOrd="0" presId="urn:microsoft.com/office/officeart/2009/3/layout/HorizontalOrganizationChart"/>
    <dgm:cxn modelId="{01CB72E9-EC20-4252-9A16-5F0D585582D6}" type="presOf" srcId="{9D239DC0-D016-417C-9051-E0FAAAFAB7BD}" destId="{A812D841-926C-42A7-9656-DFA36DBA0013}" srcOrd="1" destOrd="0" presId="urn:microsoft.com/office/officeart/2009/3/layout/HorizontalOrganizationChart"/>
    <dgm:cxn modelId="{3A48EFE7-BDFD-4B4E-9F45-AE0ED4CEC22C}" type="presParOf" srcId="{9D2CC7B6-B4D3-42F6-BB3C-455E660C04AD}" destId="{DF2CF898-2767-4442-A4E1-2E110ACC6F8F}" srcOrd="0" destOrd="0" presId="urn:microsoft.com/office/officeart/2009/3/layout/HorizontalOrganizationChart"/>
    <dgm:cxn modelId="{430FE2D3-02C1-44C6-B346-EEA874254F73}" type="presParOf" srcId="{DF2CF898-2767-4442-A4E1-2E110ACC6F8F}" destId="{8948094A-A456-4E41-A994-800850C6138F}" srcOrd="0" destOrd="0" presId="urn:microsoft.com/office/officeart/2009/3/layout/HorizontalOrganizationChart"/>
    <dgm:cxn modelId="{73F1A9FA-C40D-4EA9-BC2D-EBED13899BB3}" type="presParOf" srcId="{8948094A-A456-4E41-A994-800850C6138F}" destId="{522B5A47-C8E8-4EA6-9D92-7ED90A888ECA}" srcOrd="0" destOrd="0" presId="urn:microsoft.com/office/officeart/2009/3/layout/HorizontalOrganizationChart"/>
    <dgm:cxn modelId="{0E086022-BD4E-45EE-B6CF-A4F53AEB36AF}" type="presParOf" srcId="{8948094A-A456-4E41-A994-800850C6138F}" destId="{DEEF68F3-85A4-4C66-8A3E-37F2B5279623}" srcOrd="1" destOrd="0" presId="urn:microsoft.com/office/officeart/2009/3/layout/HorizontalOrganizationChart"/>
    <dgm:cxn modelId="{88BC49E2-77D0-4541-A65B-01839E46C51A}" type="presParOf" srcId="{DF2CF898-2767-4442-A4E1-2E110ACC6F8F}" destId="{6C7D0A27-5AFC-41F4-8BCA-5D17331F0757}" srcOrd="1" destOrd="0" presId="urn:microsoft.com/office/officeart/2009/3/layout/HorizontalOrganizationChart"/>
    <dgm:cxn modelId="{D57F15BF-8AB0-4544-90E3-EC74833EA2C2}" type="presParOf" srcId="{6C7D0A27-5AFC-41F4-8BCA-5D17331F0757}" destId="{CBDAEDEE-C0F6-43C6-8301-0D28D23462BC}" srcOrd="0" destOrd="0" presId="urn:microsoft.com/office/officeart/2009/3/layout/HorizontalOrganizationChart"/>
    <dgm:cxn modelId="{B956887D-D5D3-4657-9BFF-4074742E85DD}" type="presParOf" srcId="{6C7D0A27-5AFC-41F4-8BCA-5D17331F0757}" destId="{A55FA232-7311-4AF3-9495-D70761577D9F}" srcOrd="1" destOrd="0" presId="urn:microsoft.com/office/officeart/2009/3/layout/HorizontalOrganizationChart"/>
    <dgm:cxn modelId="{15AE3654-BC03-4447-9000-807E6CC60BF7}" type="presParOf" srcId="{A55FA232-7311-4AF3-9495-D70761577D9F}" destId="{9E2F9C63-DFF6-48AE-906C-AADAB9E38BD8}" srcOrd="0" destOrd="0" presId="urn:microsoft.com/office/officeart/2009/3/layout/HorizontalOrganizationChart"/>
    <dgm:cxn modelId="{0BF3B4DE-DA9C-46A9-8A0C-DB0EA8C72B58}" type="presParOf" srcId="{9E2F9C63-DFF6-48AE-906C-AADAB9E38BD8}" destId="{59BEEC76-873B-4E0D-8150-EB8CA6460142}" srcOrd="0" destOrd="0" presId="urn:microsoft.com/office/officeart/2009/3/layout/HorizontalOrganizationChart"/>
    <dgm:cxn modelId="{212037FC-43D0-4836-94A5-4B23DA0DEDF5}" type="presParOf" srcId="{9E2F9C63-DFF6-48AE-906C-AADAB9E38BD8}" destId="{121D21C2-DE4D-4FEC-AA8D-6E44D2234CC9}" srcOrd="1" destOrd="0" presId="urn:microsoft.com/office/officeart/2009/3/layout/HorizontalOrganizationChart"/>
    <dgm:cxn modelId="{33E98119-D5EF-4E18-A89B-877E7218815D}" type="presParOf" srcId="{A55FA232-7311-4AF3-9495-D70761577D9F}" destId="{781D0E01-6D99-4300-9007-6E73E71D2193}" srcOrd="1" destOrd="0" presId="urn:microsoft.com/office/officeart/2009/3/layout/HorizontalOrganizationChart"/>
    <dgm:cxn modelId="{8802D1EA-1E34-4508-B8D9-B30084689668}" type="presParOf" srcId="{A55FA232-7311-4AF3-9495-D70761577D9F}" destId="{59F65E24-5D49-43A4-9306-A84B413FDD5B}" srcOrd="2" destOrd="0" presId="urn:microsoft.com/office/officeart/2009/3/layout/HorizontalOrganizationChart"/>
    <dgm:cxn modelId="{A84E16C2-402D-4A8C-9269-88744CAAC2A0}" type="presParOf" srcId="{6C7D0A27-5AFC-41F4-8BCA-5D17331F0757}" destId="{8EDABCEB-B780-4B81-9A70-1459DAF8DA25}" srcOrd="2" destOrd="0" presId="urn:microsoft.com/office/officeart/2009/3/layout/HorizontalOrganizationChart"/>
    <dgm:cxn modelId="{1FB0D815-7D16-4E7F-A214-FFFD9BC98CD3}" type="presParOf" srcId="{6C7D0A27-5AFC-41F4-8BCA-5D17331F0757}" destId="{4C2A6AD1-7619-4AAC-9BBF-BC492262499F}" srcOrd="3" destOrd="0" presId="urn:microsoft.com/office/officeart/2009/3/layout/HorizontalOrganizationChart"/>
    <dgm:cxn modelId="{03EBAF87-8447-4D30-98AA-5AA6BAC4D637}" type="presParOf" srcId="{4C2A6AD1-7619-4AAC-9BBF-BC492262499F}" destId="{6F54F2B3-3B9C-40BF-9C00-5F360FCFE022}" srcOrd="0" destOrd="0" presId="urn:microsoft.com/office/officeart/2009/3/layout/HorizontalOrganizationChart"/>
    <dgm:cxn modelId="{DA78CB8C-8B3B-468D-93A2-5B2ADEAB0FA0}" type="presParOf" srcId="{6F54F2B3-3B9C-40BF-9C00-5F360FCFE022}" destId="{519543F6-3D9F-4A57-BBB8-72366AB30B1F}" srcOrd="0" destOrd="0" presId="urn:microsoft.com/office/officeart/2009/3/layout/HorizontalOrganizationChart"/>
    <dgm:cxn modelId="{953C2B9A-F51A-4ACD-84B9-62F2D5FDECE5}" type="presParOf" srcId="{6F54F2B3-3B9C-40BF-9C00-5F360FCFE022}" destId="{56B44BCC-8B85-4E51-9B6F-BD5F0E09F725}" srcOrd="1" destOrd="0" presId="urn:microsoft.com/office/officeart/2009/3/layout/HorizontalOrganizationChart"/>
    <dgm:cxn modelId="{D983FEA9-E2F4-4197-AA4D-38FB8CC1E859}" type="presParOf" srcId="{4C2A6AD1-7619-4AAC-9BBF-BC492262499F}" destId="{155B4093-2B97-4BED-833C-BC4E88C74F55}" srcOrd="1" destOrd="0" presId="urn:microsoft.com/office/officeart/2009/3/layout/HorizontalOrganizationChart"/>
    <dgm:cxn modelId="{6B09B39C-895C-49FE-BB4F-606E33D5FA5C}" type="presParOf" srcId="{4C2A6AD1-7619-4AAC-9BBF-BC492262499F}" destId="{7B269BD2-0CEB-48E8-AF21-22EA81BAE389}" srcOrd="2" destOrd="0" presId="urn:microsoft.com/office/officeart/2009/3/layout/HorizontalOrganizationChart"/>
    <dgm:cxn modelId="{26BB9F00-6BBB-4974-9ABB-7C7ACBA56C02}" type="presParOf" srcId="{6C7D0A27-5AFC-41F4-8BCA-5D17331F0757}" destId="{51E6596F-3530-492B-ABFC-5470269098D0}" srcOrd="4" destOrd="0" presId="urn:microsoft.com/office/officeart/2009/3/layout/HorizontalOrganizationChart"/>
    <dgm:cxn modelId="{90F0FA39-5E34-40E5-84A1-15C68DB6A863}" type="presParOf" srcId="{6C7D0A27-5AFC-41F4-8BCA-5D17331F0757}" destId="{FD080F10-C59F-4EB5-A4D5-94414C9C728A}" srcOrd="5" destOrd="0" presId="urn:microsoft.com/office/officeart/2009/3/layout/HorizontalOrganizationChart"/>
    <dgm:cxn modelId="{E8008EC9-A602-4BDA-BC45-8DDC2EB1EA46}" type="presParOf" srcId="{FD080F10-C59F-4EB5-A4D5-94414C9C728A}" destId="{98237F32-F7AF-4006-9D35-458978519879}" srcOrd="0" destOrd="0" presId="urn:microsoft.com/office/officeart/2009/3/layout/HorizontalOrganizationChart"/>
    <dgm:cxn modelId="{FB75289C-D64F-44C0-B74D-26C3F9A0A2AA}" type="presParOf" srcId="{98237F32-F7AF-4006-9D35-458978519879}" destId="{8F2D6362-BA81-4355-A7BC-48BC78C3A106}" srcOrd="0" destOrd="0" presId="urn:microsoft.com/office/officeart/2009/3/layout/HorizontalOrganizationChart"/>
    <dgm:cxn modelId="{78615F16-7E52-4199-87F0-4D16835094B2}" type="presParOf" srcId="{98237F32-F7AF-4006-9D35-458978519879}" destId="{A812D841-926C-42A7-9656-DFA36DBA0013}" srcOrd="1" destOrd="0" presId="urn:microsoft.com/office/officeart/2009/3/layout/HorizontalOrganizationChart"/>
    <dgm:cxn modelId="{838B443F-571F-48CB-B4A9-159C6C05D8E3}" type="presParOf" srcId="{FD080F10-C59F-4EB5-A4D5-94414C9C728A}" destId="{C6D49B24-E0EC-458B-88C7-436BEA50928A}" srcOrd="1" destOrd="0" presId="urn:microsoft.com/office/officeart/2009/3/layout/HorizontalOrganizationChart"/>
    <dgm:cxn modelId="{22620A03-20C0-46C3-9F31-681D197EB37D}" type="presParOf" srcId="{FD080F10-C59F-4EB5-A4D5-94414C9C728A}" destId="{C594C740-4B5C-4C10-AD92-F20DE84D65CC}" srcOrd="2" destOrd="0" presId="urn:microsoft.com/office/officeart/2009/3/layout/HorizontalOrganizationChart"/>
    <dgm:cxn modelId="{DA466C80-AAC5-45B5-A985-45248CAFC567}" type="presParOf" srcId="{6C7D0A27-5AFC-41F4-8BCA-5D17331F0757}" destId="{769DAFDE-D602-4F72-B11F-87F7E6FC9539}" srcOrd="6" destOrd="0" presId="urn:microsoft.com/office/officeart/2009/3/layout/HorizontalOrganizationChart"/>
    <dgm:cxn modelId="{EA8DD05A-2869-43F3-9708-447F269C5659}" type="presParOf" srcId="{6C7D0A27-5AFC-41F4-8BCA-5D17331F0757}" destId="{CF707699-3702-469B-9A58-ECFDD18D71D9}" srcOrd="7" destOrd="0" presId="urn:microsoft.com/office/officeart/2009/3/layout/HorizontalOrganizationChart"/>
    <dgm:cxn modelId="{E94CD741-778D-4D13-9BEE-8ACA5A5BEFF1}" type="presParOf" srcId="{CF707699-3702-469B-9A58-ECFDD18D71D9}" destId="{6D99D542-AA6B-445A-9AD0-5E7F64B7BC8D}" srcOrd="0" destOrd="0" presId="urn:microsoft.com/office/officeart/2009/3/layout/HorizontalOrganizationChart"/>
    <dgm:cxn modelId="{18509079-4881-4F62-B324-3C5F29E1894A}" type="presParOf" srcId="{6D99D542-AA6B-445A-9AD0-5E7F64B7BC8D}" destId="{9878F215-5278-4B8F-951B-6AE73117CE1D}" srcOrd="0" destOrd="0" presId="urn:microsoft.com/office/officeart/2009/3/layout/HorizontalOrganizationChart"/>
    <dgm:cxn modelId="{E5913A64-246B-494C-B099-18B4D4E17754}" type="presParOf" srcId="{6D99D542-AA6B-445A-9AD0-5E7F64B7BC8D}" destId="{93533C9A-B81A-4022-80FF-D11F9BE547F5}" srcOrd="1" destOrd="0" presId="urn:microsoft.com/office/officeart/2009/3/layout/HorizontalOrganizationChart"/>
    <dgm:cxn modelId="{0225C69E-B74B-4E6A-AF5A-7E9C8351FA3A}" type="presParOf" srcId="{CF707699-3702-469B-9A58-ECFDD18D71D9}" destId="{CBADAC81-75BF-4127-A444-D03D4A1B1A14}" srcOrd="1" destOrd="0" presId="urn:microsoft.com/office/officeart/2009/3/layout/HorizontalOrganizationChart"/>
    <dgm:cxn modelId="{8085689D-C9B1-467D-9874-28DA2EC5F3C2}" type="presParOf" srcId="{CF707699-3702-469B-9A58-ECFDD18D71D9}" destId="{41AC9AF6-2069-4DA1-921C-17DBD2D0EE99}" srcOrd="2" destOrd="0" presId="urn:microsoft.com/office/officeart/2009/3/layout/HorizontalOrganizationChart"/>
    <dgm:cxn modelId="{8F51E486-B917-439F-A9A1-A0242A494BFD}" type="presParOf" srcId="{DF2CF898-2767-4442-A4E1-2E110ACC6F8F}" destId="{B6A638E9-3048-46BE-91B6-2946E840F96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ABCEB-B780-4B81-9A70-1459DAF8DA25}">
      <dsp:nvSpPr>
        <dsp:cNvPr id="0" name=""/>
        <dsp:cNvSpPr/>
      </dsp:nvSpPr>
      <dsp:spPr>
        <a:xfrm>
          <a:off x="3473121" y="2898775"/>
          <a:ext cx="1352339" cy="2138836"/>
        </a:xfrm>
        <a:custGeom>
          <a:avLst/>
          <a:gdLst/>
          <a:ahLst/>
          <a:cxnLst/>
          <a:rect l="0" t="0" r="0" b="0"/>
          <a:pathLst>
            <a:path>
              <a:moveTo>
                <a:pt x="0" y="0"/>
              </a:moveTo>
              <a:lnTo>
                <a:pt x="854936" y="0"/>
              </a:lnTo>
              <a:lnTo>
                <a:pt x="854936" y="2138836"/>
              </a:lnTo>
              <a:lnTo>
                <a:pt x="1352339" y="2138836"/>
              </a:lnTo>
            </a:path>
          </a:pathLst>
        </a:custGeom>
        <a:noFill/>
        <a:ln w="381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AB36BADE-188E-4BB0-94A8-AC2AEE9D50CA}">
      <dsp:nvSpPr>
        <dsp:cNvPr id="0" name=""/>
        <dsp:cNvSpPr/>
      </dsp:nvSpPr>
      <dsp:spPr>
        <a:xfrm>
          <a:off x="3473121" y="2853055"/>
          <a:ext cx="1377508" cy="91440"/>
        </a:xfrm>
        <a:custGeom>
          <a:avLst/>
          <a:gdLst/>
          <a:ahLst/>
          <a:cxnLst/>
          <a:rect l="0" t="0" r="0" b="0"/>
          <a:pathLst>
            <a:path>
              <a:moveTo>
                <a:pt x="0" y="45720"/>
              </a:moveTo>
              <a:lnTo>
                <a:pt x="1377508" y="45720"/>
              </a:lnTo>
            </a:path>
          </a:pathLst>
        </a:custGeom>
        <a:noFill/>
        <a:ln w="38100" cap="flat" cmpd="sng" algn="ctr">
          <a:solidFill>
            <a:schemeClr val="tx1">
              <a:lumMod val="75000"/>
              <a:lumOff val="25000"/>
            </a:schemeClr>
          </a:solidFill>
          <a:prstDash val="solid"/>
          <a:miter lim="800000"/>
        </a:ln>
        <a:effectLst/>
      </dsp:spPr>
      <dsp:style>
        <a:lnRef idx="3">
          <a:schemeClr val="accent3"/>
        </a:lnRef>
        <a:fillRef idx="0">
          <a:schemeClr val="accent3"/>
        </a:fillRef>
        <a:effectRef idx="2">
          <a:schemeClr val="accent3"/>
        </a:effectRef>
        <a:fontRef idx="minor">
          <a:schemeClr val="tx1"/>
        </a:fontRef>
      </dsp:style>
    </dsp:sp>
    <dsp:sp modelId="{CBDAEDEE-C0F6-43C6-8301-0D28D23462BC}">
      <dsp:nvSpPr>
        <dsp:cNvPr id="0" name=""/>
        <dsp:cNvSpPr/>
      </dsp:nvSpPr>
      <dsp:spPr>
        <a:xfrm>
          <a:off x="3473121" y="759938"/>
          <a:ext cx="1352339" cy="2138836"/>
        </a:xfrm>
        <a:custGeom>
          <a:avLst/>
          <a:gdLst/>
          <a:ahLst/>
          <a:cxnLst/>
          <a:rect l="0" t="0" r="0" b="0"/>
          <a:pathLst>
            <a:path>
              <a:moveTo>
                <a:pt x="0" y="2138836"/>
              </a:moveTo>
              <a:lnTo>
                <a:pt x="854936" y="2138836"/>
              </a:lnTo>
              <a:lnTo>
                <a:pt x="854936" y="0"/>
              </a:lnTo>
              <a:lnTo>
                <a:pt x="1352339" y="0"/>
              </a:lnTo>
            </a:path>
          </a:pathLst>
        </a:custGeom>
        <a:noFill/>
        <a:ln w="381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522B5A47-C8E8-4EA6-9D92-7ED90A888ECA}">
      <dsp:nvSpPr>
        <dsp:cNvPr id="0" name=""/>
        <dsp:cNvSpPr/>
      </dsp:nvSpPr>
      <dsp:spPr>
        <a:xfrm>
          <a:off x="0" y="2140234"/>
          <a:ext cx="3473121" cy="1517081"/>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lumMod val="75000"/>
                  <a:lumOff val="25000"/>
                </a:schemeClr>
              </a:solidFill>
              <a:latin typeface="Open Sans" panose="020B0606030504020204"/>
            </a:rPr>
            <a:t>Philosophies of Science</a:t>
          </a:r>
          <a:endParaRPr lang="aa-ET" sz="4000" kern="1200" dirty="0">
            <a:solidFill>
              <a:schemeClr val="tx1">
                <a:lumMod val="75000"/>
                <a:lumOff val="25000"/>
              </a:schemeClr>
            </a:solidFill>
            <a:latin typeface="Open Sans" panose="020B0606030504020204"/>
          </a:endParaRPr>
        </a:p>
      </dsp:txBody>
      <dsp:txXfrm>
        <a:off x="0" y="2140234"/>
        <a:ext cx="3473121" cy="1517081"/>
      </dsp:txXfrm>
    </dsp:sp>
    <dsp:sp modelId="{59BEEC76-873B-4E0D-8150-EB8CA6460142}">
      <dsp:nvSpPr>
        <dsp:cNvPr id="0" name=""/>
        <dsp:cNvSpPr/>
      </dsp:nvSpPr>
      <dsp:spPr>
        <a:xfrm>
          <a:off x="4825461" y="1398"/>
          <a:ext cx="6120005" cy="1517081"/>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tx1">
                  <a:lumMod val="75000"/>
                  <a:lumOff val="25000"/>
                </a:schemeClr>
              </a:solidFill>
              <a:latin typeface="Open Sans" panose="020B0606030504020204"/>
            </a:rPr>
            <a:t>Anarchism</a:t>
          </a:r>
        </a:p>
        <a:p>
          <a:pPr marL="0" lvl="0" indent="0" algn="ctr" defTabSz="1555750">
            <a:lnSpc>
              <a:spcPct val="90000"/>
            </a:lnSpc>
            <a:spcBef>
              <a:spcPct val="0"/>
            </a:spcBef>
            <a:spcAft>
              <a:spcPct val="35000"/>
            </a:spcAft>
            <a:buNone/>
          </a:pPr>
          <a:r>
            <a:rPr lang="en-US" sz="3500" kern="1200" dirty="0">
              <a:solidFill>
                <a:schemeClr val="tx1">
                  <a:lumMod val="75000"/>
                  <a:lumOff val="25000"/>
                </a:schemeClr>
              </a:solidFill>
              <a:latin typeface="Open Sans" panose="020B0606030504020204"/>
            </a:rPr>
            <a:t>(No Truth)</a:t>
          </a:r>
          <a:endParaRPr lang="aa-ET" sz="3500" kern="1200" dirty="0">
            <a:solidFill>
              <a:schemeClr val="tx1">
                <a:lumMod val="75000"/>
                <a:lumOff val="25000"/>
              </a:schemeClr>
            </a:solidFill>
            <a:latin typeface="Open Sans" panose="020B0606030504020204"/>
          </a:endParaRPr>
        </a:p>
      </dsp:txBody>
      <dsp:txXfrm>
        <a:off x="4825461" y="1398"/>
        <a:ext cx="6120005" cy="1517081"/>
      </dsp:txXfrm>
    </dsp:sp>
    <dsp:sp modelId="{AE0A2F0E-33BE-4A82-8175-59C2BA3002F0}">
      <dsp:nvSpPr>
        <dsp:cNvPr id="0" name=""/>
        <dsp:cNvSpPr/>
      </dsp:nvSpPr>
      <dsp:spPr>
        <a:xfrm>
          <a:off x="4850630" y="2140234"/>
          <a:ext cx="6120005" cy="1517081"/>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tx1">
                  <a:lumMod val="75000"/>
                  <a:lumOff val="25000"/>
                </a:schemeClr>
              </a:solidFill>
              <a:latin typeface="Open Sans" panose="020B0606030504020204"/>
            </a:rPr>
            <a:t>Pragmatism</a:t>
          </a:r>
        </a:p>
        <a:p>
          <a:pPr marL="0" lvl="0" indent="0" algn="ctr" defTabSz="1555750">
            <a:lnSpc>
              <a:spcPct val="90000"/>
            </a:lnSpc>
            <a:spcBef>
              <a:spcPct val="0"/>
            </a:spcBef>
            <a:spcAft>
              <a:spcPct val="35000"/>
            </a:spcAft>
            <a:buNone/>
          </a:pPr>
          <a:r>
            <a:rPr lang="en-US" sz="3500" kern="1200" dirty="0">
              <a:solidFill>
                <a:schemeClr val="tx1">
                  <a:lumMod val="75000"/>
                  <a:lumOff val="25000"/>
                </a:schemeClr>
              </a:solidFill>
              <a:latin typeface="Open Sans" panose="020B0606030504020204"/>
            </a:rPr>
            <a:t>(Surrogates for Truth)</a:t>
          </a:r>
          <a:endParaRPr lang="aa-ET" sz="3500" kern="1200" dirty="0">
            <a:solidFill>
              <a:schemeClr val="tx1">
                <a:lumMod val="75000"/>
                <a:lumOff val="25000"/>
              </a:schemeClr>
            </a:solidFill>
            <a:latin typeface="Open Sans" panose="020B0606030504020204"/>
          </a:endParaRPr>
        </a:p>
      </dsp:txBody>
      <dsp:txXfrm>
        <a:off x="4850630" y="2140234"/>
        <a:ext cx="6120005" cy="1517081"/>
      </dsp:txXfrm>
    </dsp:sp>
    <dsp:sp modelId="{519543F6-3D9F-4A57-BBB8-72366AB30B1F}">
      <dsp:nvSpPr>
        <dsp:cNvPr id="0" name=""/>
        <dsp:cNvSpPr/>
      </dsp:nvSpPr>
      <dsp:spPr>
        <a:xfrm>
          <a:off x="4825461" y="4279070"/>
          <a:ext cx="6120005" cy="1517081"/>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tx1">
                  <a:lumMod val="75000"/>
                  <a:lumOff val="25000"/>
                </a:schemeClr>
              </a:solidFill>
              <a:latin typeface="Open Sans" panose="020B0606030504020204"/>
            </a:rPr>
            <a:t>Correspondence Theories</a:t>
          </a:r>
        </a:p>
        <a:p>
          <a:pPr marL="0" lvl="0" indent="0" algn="ctr" defTabSz="1555750">
            <a:lnSpc>
              <a:spcPct val="90000"/>
            </a:lnSpc>
            <a:spcBef>
              <a:spcPct val="0"/>
            </a:spcBef>
            <a:spcAft>
              <a:spcPct val="35000"/>
            </a:spcAft>
            <a:buNone/>
          </a:pPr>
          <a:r>
            <a:rPr lang="en-US" sz="3500" kern="1200" dirty="0">
              <a:solidFill>
                <a:schemeClr val="tx1">
                  <a:lumMod val="75000"/>
                  <a:lumOff val="25000"/>
                </a:schemeClr>
              </a:solidFill>
              <a:latin typeface="Open Sans" panose="020B0606030504020204"/>
            </a:rPr>
            <a:t>(Language Relates to Reality)</a:t>
          </a:r>
          <a:endParaRPr lang="aa-ET" sz="3500" kern="1200" dirty="0">
            <a:solidFill>
              <a:schemeClr val="tx1">
                <a:lumMod val="75000"/>
                <a:lumOff val="25000"/>
              </a:schemeClr>
            </a:solidFill>
            <a:latin typeface="Open Sans" panose="020B0606030504020204"/>
          </a:endParaRPr>
        </a:p>
      </dsp:txBody>
      <dsp:txXfrm>
        <a:off x="4825461" y="4279070"/>
        <a:ext cx="6120005" cy="1517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DAFDE-D602-4F72-B11F-87F7E6FC9539}">
      <dsp:nvSpPr>
        <dsp:cNvPr id="0" name=""/>
        <dsp:cNvSpPr/>
      </dsp:nvSpPr>
      <dsp:spPr>
        <a:xfrm>
          <a:off x="4196491" y="2898775"/>
          <a:ext cx="1036139" cy="2340557"/>
        </a:xfrm>
        <a:custGeom>
          <a:avLst/>
          <a:gdLst/>
          <a:ahLst/>
          <a:cxnLst/>
          <a:rect l="0" t="0" r="0" b="0"/>
          <a:pathLst>
            <a:path>
              <a:moveTo>
                <a:pt x="0" y="0"/>
              </a:moveTo>
              <a:lnTo>
                <a:pt x="673261" y="0"/>
              </a:lnTo>
              <a:lnTo>
                <a:pt x="673261" y="2340557"/>
              </a:lnTo>
              <a:lnTo>
                <a:pt x="1036139" y="2340557"/>
              </a:lnTo>
            </a:path>
          </a:pathLst>
        </a:custGeom>
        <a:noFill/>
        <a:ln w="381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51E6596F-3530-492B-ABFC-5470269098D0}">
      <dsp:nvSpPr>
        <dsp:cNvPr id="0" name=""/>
        <dsp:cNvSpPr/>
      </dsp:nvSpPr>
      <dsp:spPr>
        <a:xfrm>
          <a:off x="4196491" y="2898775"/>
          <a:ext cx="1036139" cy="780185"/>
        </a:xfrm>
        <a:custGeom>
          <a:avLst/>
          <a:gdLst/>
          <a:ahLst/>
          <a:cxnLst/>
          <a:rect l="0" t="0" r="0" b="0"/>
          <a:pathLst>
            <a:path>
              <a:moveTo>
                <a:pt x="0" y="0"/>
              </a:moveTo>
              <a:lnTo>
                <a:pt x="673261" y="0"/>
              </a:lnTo>
              <a:lnTo>
                <a:pt x="673261" y="780185"/>
              </a:lnTo>
              <a:lnTo>
                <a:pt x="1036139" y="780185"/>
              </a:lnTo>
            </a:path>
          </a:pathLst>
        </a:custGeom>
        <a:noFill/>
        <a:ln w="381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EDABCEB-B780-4B81-9A70-1459DAF8DA25}">
      <dsp:nvSpPr>
        <dsp:cNvPr id="0" name=""/>
        <dsp:cNvSpPr/>
      </dsp:nvSpPr>
      <dsp:spPr>
        <a:xfrm>
          <a:off x="4196491" y="2118589"/>
          <a:ext cx="1036139" cy="780185"/>
        </a:xfrm>
        <a:custGeom>
          <a:avLst/>
          <a:gdLst/>
          <a:ahLst/>
          <a:cxnLst/>
          <a:rect l="0" t="0" r="0" b="0"/>
          <a:pathLst>
            <a:path>
              <a:moveTo>
                <a:pt x="0" y="780185"/>
              </a:moveTo>
              <a:lnTo>
                <a:pt x="673261" y="780185"/>
              </a:lnTo>
              <a:lnTo>
                <a:pt x="673261" y="0"/>
              </a:lnTo>
              <a:lnTo>
                <a:pt x="1036139" y="0"/>
              </a:lnTo>
            </a:path>
          </a:pathLst>
        </a:custGeom>
        <a:noFill/>
        <a:ln w="381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CBDAEDEE-C0F6-43C6-8301-0D28D23462BC}">
      <dsp:nvSpPr>
        <dsp:cNvPr id="0" name=""/>
        <dsp:cNvSpPr/>
      </dsp:nvSpPr>
      <dsp:spPr>
        <a:xfrm>
          <a:off x="4196491" y="558217"/>
          <a:ext cx="1036139" cy="2340557"/>
        </a:xfrm>
        <a:custGeom>
          <a:avLst/>
          <a:gdLst/>
          <a:ahLst/>
          <a:cxnLst/>
          <a:rect l="0" t="0" r="0" b="0"/>
          <a:pathLst>
            <a:path>
              <a:moveTo>
                <a:pt x="0" y="2340557"/>
              </a:moveTo>
              <a:lnTo>
                <a:pt x="673261" y="2340557"/>
              </a:lnTo>
              <a:lnTo>
                <a:pt x="673261" y="0"/>
              </a:lnTo>
              <a:lnTo>
                <a:pt x="1036139" y="0"/>
              </a:lnTo>
            </a:path>
          </a:pathLst>
        </a:custGeom>
        <a:noFill/>
        <a:ln w="381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522B5A47-C8E8-4EA6-9D92-7ED90A888ECA}">
      <dsp:nvSpPr>
        <dsp:cNvPr id="0" name=""/>
        <dsp:cNvSpPr/>
      </dsp:nvSpPr>
      <dsp:spPr>
        <a:xfrm>
          <a:off x="0" y="2137911"/>
          <a:ext cx="4196491" cy="1521727"/>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lumMod val="75000"/>
                  <a:lumOff val="25000"/>
                </a:schemeClr>
              </a:solidFill>
              <a:latin typeface="Open Sans" panose="020B0606030504020204"/>
            </a:rPr>
            <a:t>Correspondence Theories</a:t>
          </a:r>
          <a:endParaRPr lang="aa-ET" sz="4000" kern="1200" dirty="0">
            <a:solidFill>
              <a:schemeClr val="tx1">
                <a:lumMod val="75000"/>
                <a:lumOff val="25000"/>
              </a:schemeClr>
            </a:solidFill>
            <a:latin typeface="Open Sans" panose="020B0606030504020204"/>
          </a:endParaRPr>
        </a:p>
      </dsp:txBody>
      <dsp:txXfrm>
        <a:off x="0" y="2137911"/>
        <a:ext cx="4196491" cy="1521727"/>
      </dsp:txXfrm>
    </dsp:sp>
    <dsp:sp modelId="{59BEEC76-873B-4E0D-8150-EB8CA6460142}">
      <dsp:nvSpPr>
        <dsp:cNvPr id="0" name=""/>
        <dsp:cNvSpPr/>
      </dsp:nvSpPr>
      <dsp:spPr>
        <a:xfrm>
          <a:off x="5232630" y="4830"/>
          <a:ext cx="5759984" cy="1106775"/>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lumMod val="75000"/>
                  <a:lumOff val="25000"/>
                </a:schemeClr>
              </a:solidFill>
              <a:latin typeface="Open Sans" panose="020B0606030504020204"/>
            </a:rPr>
            <a:t>Instrumentalism</a:t>
          </a:r>
          <a:endParaRPr lang="aa-ET" sz="3900" kern="1200" dirty="0">
            <a:solidFill>
              <a:schemeClr val="tx1">
                <a:lumMod val="75000"/>
                <a:lumOff val="25000"/>
              </a:schemeClr>
            </a:solidFill>
            <a:latin typeface="Open Sans" panose="020B0606030504020204"/>
          </a:endParaRPr>
        </a:p>
      </dsp:txBody>
      <dsp:txXfrm>
        <a:off x="5232630" y="4830"/>
        <a:ext cx="5759984" cy="1106775"/>
      </dsp:txXfrm>
    </dsp:sp>
    <dsp:sp modelId="{519543F6-3D9F-4A57-BBB8-72366AB30B1F}">
      <dsp:nvSpPr>
        <dsp:cNvPr id="0" name=""/>
        <dsp:cNvSpPr/>
      </dsp:nvSpPr>
      <dsp:spPr>
        <a:xfrm>
          <a:off x="5232630" y="1565201"/>
          <a:ext cx="5759984" cy="1106775"/>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lumMod val="75000"/>
                  <a:lumOff val="25000"/>
                </a:schemeClr>
              </a:solidFill>
              <a:latin typeface="Open Sans" panose="020B0606030504020204"/>
            </a:rPr>
            <a:t>Constructive Empiricism</a:t>
          </a:r>
          <a:endParaRPr lang="aa-ET" sz="3900" kern="1200" dirty="0">
            <a:solidFill>
              <a:schemeClr val="tx1">
                <a:lumMod val="75000"/>
                <a:lumOff val="25000"/>
              </a:schemeClr>
            </a:solidFill>
            <a:latin typeface="Open Sans" panose="020B0606030504020204"/>
          </a:endParaRPr>
        </a:p>
      </dsp:txBody>
      <dsp:txXfrm>
        <a:off x="5232630" y="1565201"/>
        <a:ext cx="5759984" cy="1106775"/>
      </dsp:txXfrm>
    </dsp:sp>
    <dsp:sp modelId="{8F2D6362-BA81-4355-A7BC-48BC78C3A106}">
      <dsp:nvSpPr>
        <dsp:cNvPr id="0" name=""/>
        <dsp:cNvSpPr/>
      </dsp:nvSpPr>
      <dsp:spPr>
        <a:xfrm>
          <a:off x="5232630" y="3125573"/>
          <a:ext cx="5759984" cy="1106775"/>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lumMod val="75000"/>
                  <a:lumOff val="25000"/>
                </a:schemeClr>
              </a:solidFill>
              <a:latin typeface="Open Sans" panose="020B0606030504020204"/>
            </a:rPr>
            <a:t>Entity Realism</a:t>
          </a:r>
          <a:endParaRPr lang="aa-ET" sz="3900" kern="1200" dirty="0">
            <a:solidFill>
              <a:schemeClr val="tx1">
                <a:lumMod val="75000"/>
                <a:lumOff val="25000"/>
              </a:schemeClr>
            </a:solidFill>
            <a:latin typeface="Open Sans" panose="020B0606030504020204"/>
          </a:endParaRPr>
        </a:p>
      </dsp:txBody>
      <dsp:txXfrm>
        <a:off x="5232630" y="3125573"/>
        <a:ext cx="5759984" cy="1106775"/>
      </dsp:txXfrm>
    </dsp:sp>
    <dsp:sp modelId="{9878F215-5278-4B8F-951B-6AE73117CE1D}">
      <dsp:nvSpPr>
        <dsp:cNvPr id="0" name=""/>
        <dsp:cNvSpPr/>
      </dsp:nvSpPr>
      <dsp:spPr>
        <a:xfrm>
          <a:off x="5232630" y="4685944"/>
          <a:ext cx="5759984" cy="1106775"/>
        </a:xfrm>
        <a:prstGeom prst="rect">
          <a:avLst/>
        </a:prstGeom>
        <a:solidFill>
          <a:schemeClr val="lt1">
            <a:hueOff val="0"/>
            <a:satOff val="0"/>
            <a:lumOff val="0"/>
            <a:alphaOff val="0"/>
          </a:schemeClr>
        </a:solidFill>
        <a:ln w="381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lumMod val="75000"/>
                  <a:lumOff val="25000"/>
                </a:schemeClr>
              </a:solidFill>
              <a:latin typeface="Open Sans" panose="020B0606030504020204"/>
            </a:rPr>
            <a:t>Scientific Realism</a:t>
          </a:r>
          <a:endParaRPr lang="aa-ET" sz="3900" kern="1200" dirty="0">
            <a:solidFill>
              <a:schemeClr val="tx1">
                <a:lumMod val="75000"/>
                <a:lumOff val="25000"/>
              </a:schemeClr>
            </a:solidFill>
            <a:latin typeface="Open Sans" panose="020B0606030504020204"/>
          </a:endParaRPr>
        </a:p>
      </dsp:txBody>
      <dsp:txXfrm>
        <a:off x="5232630" y="4685944"/>
        <a:ext cx="5759984" cy="1106775"/>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F9B40-296C-443F-BA7E-5F74279DF900}" type="datetimeFigureOut">
              <a:rPr lang="en-US" smtClean="0"/>
              <a:t>9/9/2019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998F4-A473-439E-8C22-AB201E9E3578}" type="slidenum">
              <a:rPr lang="en-US" smtClean="0"/>
              <a:t>‹#›</a:t>
            </a:fld>
            <a:endParaRPr lang="en-US"/>
          </a:p>
        </p:txBody>
      </p:sp>
    </p:spTree>
    <p:extLst>
      <p:ext uri="{BB962C8B-B14F-4D97-AF65-F5344CB8AC3E}">
        <p14:creationId xmlns:p14="http://schemas.microsoft.com/office/powerpoint/2010/main" val="355123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B85998F4-A473-439E-8C22-AB201E9E3578}" type="slidenum">
              <a:rPr lang="en-US" smtClean="0"/>
              <a:t>11</a:t>
            </a:fld>
            <a:endParaRPr lang="en-US"/>
          </a:p>
        </p:txBody>
      </p:sp>
    </p:spTree>
    <p:extLst>
      <p:ext uri="{BB962C8B-B14F-4D97-AF65-F5344CB8AC3E}">
        <p14:creationId xmlns:p14="http://schemas.microsoft.com/office/powerpoint/2010/main" val="358633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rough distinction, that simplifies things perhaps too much, but might be useful nevertheless. </a:t>
            </a:r>
            <a:endParaRPr lang="aa-ET" dirty="0"/>
          </a:p>
        </p:txBody>
      </p:sp>
      <p:sp>
        <p:nvSpPr>
          <p:cNvPr id="4" name="Slide Number Placeholder 3"/>
          <p:cNvSpPr>
            <a:spLocks noGrp="1"/>
          </p:cNvSpPr>
          <p:nvPr>
            <p:ph type="sldNum" sz="quarter" idx="10"/>
          </p:nvPr>
        </p:nvSpPr>
        <p:spPr/>
        <p:txBody>
          <a:bodyPr/>
          <a:lstStyle/>
          <a:p>
            <a:fld id="{B85998F4-A473-439E-8C22-AB201E9E3578}" type="slidenum">
              <a:rPr lang="en-US" smtClean="0"/>
              <a:t>12</a:t>
            </a:fld>
            <a:endParaRPr lang="en-US"/>
          </a:p>
        </p:txBody>
      </p:sp>
    </p:spTree>
    <p:extLst>
      <p:ext uri="{BB962C8B-B14F-4D97-AF65-F5344CB8AC3E}">
        <p14:creationId xmlns:p14="http://schemas.microsoft.com/office/powerpoint/2010/main" val="375426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97646"/>
            <a:ext cx="11158071" cy="5797177"/>
          </a:xfrm>
          <a:prstGeom prst="rect">
            <a:avLst/>
          </a:prstGeom>
        </p:spPr>
        <p:txBody>
          <a:bodyPr>
            <a:normAutofit/>
          </a:bodyPr>
          <a:lstStyle>
            <a:lvl1pPr marL="0" indent="0">
              <a:lnSpc>
                <a:spcPct val="100000"/>
              </a:lnSpc>
              <a:buClr>
                <a:schemeClr val="tx1">
                  <a:lumMod val="65000"/>
                  <a:lumOff val="35000"/>
                </a:schemeClr>
              </a:buClr>
              <a:buSzPct val="100000"/>
              <a:buFont typeface="Open Sans" panose="020B0606030504020204" pitchFamily="34" charset="0"/>
              <a:buNone/>
              <a:defRPr sz="66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1pPr>
            <a:lvl2pPr marL="457200" indent="0">
              <a:buClr>
                <a:schemeClr val="tx1">
                  <a:lumMod val="65000"/>
                  <a:lumOff val="35000"/>
                </a:schemeClr>
              </a:buClr>
              <a:buSzPct val="100000"/>
              <a:buFont typeface="Open Sans" panose="020B0606030504020204" pitchFamily="34" charset="0"/>
              <a:buNone/>
              <a:defRPr sz="6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buClr>
                <a:schemeClr val="tx1">
                  <a:lumMod val="65000"/>
                  <a:lumOff val="35000"/>
                </a:schemeClr>
              </a:buClr>
              <a:buSzPct val="100000"/>
              <a:buFont typeface="Open Sans" panose="020B0606030504020204" pitchFamily="34" charset="0"/>
              <a:buNone/>
              <a:defRPr sz="5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dirty="0"/>
          </a:p>
        </p:txBody>
      </p:sp>
    </p:spTree>
    <p:extLst>
      <p:ext uri="{BB962C8B-B14F-4D97-AF65-F5344CB8AC3E}">
        <p14:creationId xmlns:p14="http://schemas.microsoft.com/office/powerpoint/2010/main" val="231329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597646"/>
            <a:ext cx="11158071" cy="5797177"/>
          </a:xfrm>
          <a:prstGeom prst="rect">
            <a:avLst/>
          </a:prstGeom>
        </p:spPr>
        <p:txBody>
          <a:bodyPr>
            <a:normAutofit/>
          </a:bodyPr>
          <a:lstStyle>
            <a:lvl1pPr marL="0" indent="0" algn="ctr">
              <a:lnSpc>
                <a:spcPct val="100000"/>
              </a:lnSpc>
              <a:buClr>
                <a:schemeClr val="tx1">
                  <a:lumMod val="65000"/>
                  <a:lumOff val="35000"/>
                </a:schemeClr>
              </a:buClr>
              <a:buSzPct val="100000"/>
              <a:buFont typeface="Open Sans" panose="020B0606030504020204" pitchFamily="34" charset="0"/>
              <a:buNone/>
              <a:defRPr sz="1100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defRPr>
            </a:lvl1pPr>
            <a:lvl2pPr marL="457200" indent="0">
              <a:buClr>
                <a:schemeClr val="tx1">
                  <a:lumMod val="65000"/>
                  <a:lumOff val="35000"/>
                </a:schemeClr>
              </a:buClr>
              <a:buSzPct val="100000"/>
              <a:buFont typeface="Open Sans" panose="020B0606030504020204" pitchFamily="34" charset="0"/>
              <a:buNone/>
              <a:defRPr sz="6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buClr>
                <a:schemeClr val="tx1">
                  <a:lumMod val="65000"/>
                  <a:lumOff val="35000"/>
                </a:schemeClr>
              </a:buClr>
              <a:buSzPct val="100000"/>
              <a:buFont typeface="Open Sans" panose="020B0606030504020204" pitchFamily="34" charset="0"/>
              <a:buNone/>
              <a:defRPr sz="54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Clr>
                <a:schemeClr val="tx1">
                  <a:lumMod val="65000"/>
                  <a:lumOff val="35000"/>
                </a:schemeClr>
              </a:buClr>
              <a:buSzPct val="100000"/>
              <a:buFont typeface="Open Sans" panose="020B0606030504020204" pitchFamily="34" charset="0"/>
              <a:buNone/>
              <a:defRPr sz="48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dirty="0"/>
          </a:p>
        </p:txBody>
      </p:sp>
    </p:spTree>
    <p:extLst>
      <p:ext uri="{BB962C8B-B14F-4D97-AF65-F5344CB8AC3E}">
        <p14:creationId xmlns:p14="http://schemas.microsoft.com/office/powerpoint/2010/main" val="3479317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94F4383-9A66-49B6-988D-4C4633A4F193}"/>
              </a:ext>
            </a:extLst>
          </p:cNvPr>
          <p:cNvSpPr txBox="1">
            <a:spLocks/>
          </p:cNvSpPr>
          <p:nvPr userDrawn="1"/>
        </p:nvSpPr>
        <p:spPr>
          <a:xfrm>
            <a:off x="519953" y="597646"/>
            <a:ext cx="11158071" cy="5797177"/>
          </a:xfrm>
          <a:prstGeom prst="rect">
            <a:avLst/>
          </a:prstGeom>
        </p:spPr>
        <p:txBody>
          <a:bodyPr>
            <a:normAutofit/>
          </a:bodyPr>
          <a:lstStyle>
            <a:lvl1pPr marL="0" indent="0" algn="l" defTabSz="914400" rtl="0" eaLnBrk="1" latinLnBrk="0" hangingPunct="1">
              <a:lnSpc>
                <a:spcPct val="100000"/>
              </a:lnSpc>
              <a:spcBef>
                <a:spcPts val="1000"/>
              </a:spcBef>
              <a:buClr>
                <a:schemeClr val="tx1">
                  <a:lumMod val="65000"/>
                  <a:lumOff val="35000"/>
                </a:schemeClr>
              </a:buClr>
              <a:buSzPct val="100000"/>
              <a:buFont typeface="Open Sans" panose="020B0606030504020204" pitchFamily="34" charset="0"/>
              <a:buNone/>
              <a:defRPr sz="6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6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5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4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Clr>
                <a:schemeClr val="tx1">
                  <a:lumMod val="65000"/>
                  <a:lumOff val="35000"/>
                </a:schemeClr>
              </a:buClr>
              <a:buSzPct val="100000"/>
              <a:buFont typeface="Open Sans" panose="020B0606030504020204" pitchFamily="34" charset="0"/>
              <a:buNone/>
              <a:defRPr sz="4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4212004"/>
      </p:ext>
    </p:extLst>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0" indent="0" algn="ctr">
              <a:buNone/>
            </a:pPr>
            <a:r>
              <a:rPr lang="nl-NL" sz="8800" dirty="0"/>
              <a:t>Does Your Philosophy of Science Matter in Practice?</a:t>
            </a:r>
            <a:endParaRPr lang="nl-NL" sz="7200" dirty="0"/>
          </a:p>
        </p:txBody>
      </p:sp>
    </p:spTree>
    <p:extLst>
      <p:ext uri="{BB962C8B-B14F-4D97-AF65-F5344CB8AC3E}">
        <p14:creationId xmlns:p14="http://schemas.microsoft.com/office/powerpoint/2010/main" val="60656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6000" b="1" dirty="0"/>
              <a:t>Conceptual progress</a:t>
            </a:r>
            <a:r>
              <a:rPr lang="en-US" sz="6000" dirty="0"/>
              <a:t> comes from refining the concepts we talk about, such that we can clearly </a:t>
            </a:r>
            <a:r>
              <a:rPr lang="en-US" sz="6000" b="1" dirty="0"/>
              <a:t>specify</a:t>
            </a:r>
            <a:r>
              <a:rPr lang="en-US" sz="6000" dirty="0"/>
              <a:t> these concepts and preferably reach </a:t>
            </a:r>
            <a:r>
              <a:rPr lang="en-US" sz="6000" b="1" dirty="0"/>
              <a:t>consensus</a:t>
            </a:r>
            <a:r>
              <a:rPr lang="en-US" sz="6000" dirty="0"/>
              <a:t> about them.</a:t>
            </a:r>
            <a:endParaRPr lang="en-US" sz="6000" dirty="0">
              <a:latin typeface="Open Sans" panose="020B0606030504020204"/>
            </a:endParaRPr>
          </a:p>
        </p:txBody>
      </p:sp>
    </p:spTree>
    <p:extLst>
      <p:ext uri="{BB962C8B-B14F-4D97-AF65-F5344CB8AC3E}">
        <p14:creationId xmlns:p14="http://schemas.microsoft.com/office/powerpoint/2010/main" val="172662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b="1" dirty="0"/>
              <a:t>Explanatory progress</a:t>
            </a:r>
            <a:r>
              <a:rPr lang="en-US" dirty="0"/>
              <a:t> comes from getting a better understanding of the </a:t>
            </a:r>
            <a:r>
              <a:rPr lang="en-US" b="1" dirty="0"/>
              <a:t>causal mechanisms</a:t>
            </a:r>
            <a:r>
              <a:rPr lang="en-US" dirty="0"/>
              <a:t> underlying phenomena.</a:t>
            </a:r>
            <a:endParaRPr lang="en-US" dirty="0">
              <a:latin typeface="Open Sans" panose="020B0606030504020204"/>
            </a:endParaRPr>
          </a:p>
        </p:txBody>
      </p:sp>
    </p:spTree>
    <p:extLst>
      <p:ext uri="{BB962C8B-B14F-4D97-AF65-F5344CB8AC3E}">
        <p14:creationId xmlns:p14="http://schemas.microsoft.com/office/powerpoint/2010/main" val="252665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5400" b="1" dirty="0">
                <a:latin typeface="Open Sans" panose="020B0606030504020204"/>
              </a:rPr>
              <a:t>Conceptual progress</a:t>
            </a:r>
            <a:r>
              <a:rPr lang="en-US" sz="5400" dirty="0">
                <a:latin typeface="Open Sans" panose="020B0606030504020204"/>
              </a:rPr>
              <a:t> focusses on more </a:t>
            </a:r>
            <a:r>
              <a:rPr lang="en-US" sz="5400" b="1" dirty="0">
                <a:latin typeface="Open Sans" panose="020B0606030504020204"/>
              </a:rPr>
              <a:t>exploratory</a:t>
            </a:r>
            <a:r>
              <a:rPr lang="en-US" sz="5400" dirty="0">
                <a:latin typeface="Open Sans" panose="020B0606030504020204"/>
              </a:rPr>
              <a:t> or </a:t>
            </a:r>
            <a:r>
              <a:rPr lang="en-US" sz="5400" b="1" dirty="0">
                <a:latin typeface="Open Sans" panose="020B0606030504020204"/>
              </a:rPr>
              <a:t>descriptive</a:t>
            </a:r>
            <a:r>
              <a:rPr lang="en-US" sz="5400" dirty="0">
                <a:latin typeface="Open Sans" panose="020B0606030504020204"/>
              </a:rPr>
              <a:t> </a:t>
            </a:r>
            <a:r>
              <a:rPr lang="en-US" sz="5400" b="1" dirty="0">
                <a:latin typeface="Open Sans" panose="020B0606030504020204"/>
              </a:rPr>
              <a:t>measurement</a:t>
            </a:r>
            <a:r>
              <a:rPr lang="en-US" sz="5400" dirty="0">
                <a:latin typeface="Open Sans" panose="020B0606030504020204"/>
              </a:rPr>
              <a:t> of </a:t>
            </a:r>
            <a:r>
              <a:rPr lang="en-US" sz="5400" b="1" dirty="0">
                <a:latin typeface="Open Sans" panose="020B0606030504020204"/>
              </a:rPr>
              <a:t>entities</a:t>
            </a:r>
            <a:r>
              <a:rPr lang="en-US" sz="5400" dirty="0">
                <a:latin typeface="Open Sans" panose="020B0606030504020204"/>
              </a:rPr>
              <a:t>. </a:t>
            </a:r>
          </a:p>
          <a:p>
            <a:r>
              <a:rPr lang="en-US" sz="5400" b="1" dirty="0">
                <a:latin typeface="Open Sans" panose="020B0606030504020204"/>
              </a:rPr>
              <a:t>Explanatory progress</a:t>
            </a:r>
            <a:r>
              <a:rPr lang="en-US" sz="5400" dirty="0">
                <a:latin typeface="Open Sans" panose="020B0606030504020204"/>
              </a:rPr>
              <a:t> focusses on more </a:t>
            </a:r>
            <a:r>
              <a:rPr lang="en-US" sz="5400" b="1" dirty="0">
                <a:latin typeface="Open Sans" panose="020B0606030504020204"/>
              </a:rPr>
              <a:t>confirmatory</a:t>
            </a:r>
            <a:r>
              <a:rPr lang="en-US" sz="5400" dirty="0">
                <a:latin typeface="Open Sans" panose="020B0606030504020204"/>
              </a:rPr>
              <a:t> </a:t>
            </a:r>
            <a:r>
              <a:rPr lang="en-US" sz="5400" b="1" dirty="0">
                <a:latin typeface="Open Sans" panose="020B0606030504020204"/>
              </a:rPr>
              <a:t>tests</a:t>
            </a:r>
            <a:r>
              <a:rPr lang="en-US" sz="5400" dirty="0">
                <a:latin typeface="Open Sans" panose="020B0606030504020204"/>
              </a:rPr>
              <a:t> of </a:t>
            </a:r>
            <a:r>
              <a:rPr lang="en-US" sz="5400" b="1" dirty="0">
                <a:latin typeface="Open Sans" panose="020B0606030504020204"/>
              </a:rPr>
              <a:t>theories</a:t>
            </a:r>
            <a:r>
              <a:rPr lang="en-US" sz="5400" dirty="0">
                <a:latin typeface="Open Sans" panose="020B0606030504020204"/>
              </a:rPr>
              <a:t>.</a:t>
            </a:r>
          </a:p>
        </p:txBody>
      </p:sp>
    </p:spTree>
    <p:extLst>
      <p:ext uri="{BB962C8B-B14F-4D97-AF65-F5344CB8AC3E}">
        <p14:creationId xmlns:p14="http://schemas.microsoft.com/office/powerpoint/2010/main" val="259221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7200" dirty="0"/>
              <a:t>Correspondence theories differ in the role </a:t>
            </a:r>
            <a:r>
              <a:rPr lang="en-US" sz="7200" b="1" dirty="0"/>
              <a:t>entities</a:t>
            </a:r>
            <a:r>
              <a:rPr lang="en-US" sz="7200" dirty="0"/>
              <a:t> and </a:t>
            </a:r>
            <a:r>
              <a:rPr lang="en-US" sz="7200" b="1" dirty="0"/>
              <a:t>theories</a:t>
            </a:r>
            <a:r>
              <a:rPr lang="en-US" sz="7200" dirty="0"/>
              <a:t> play in how we do science. </a:t>
            </a:r>
          </a:p>
        </p:txBody>
      </p:sp>
    </p:spTree>
    <p:extLst>
      <p:ext uri="{BB962C8B-B14F-4D97-AF65-F5344CB8AC3E}">
        <p14:creationId xmlns:p14="http://schemas.microsoft.com/office/powerpoint/2010/main" val="90980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b="1" dirty="0"/>
              <a:t>Instrumentalism:</a:t>
            </a:r>
            <a:r>
              <a:rPr lang="en-US" dirty="0"/>
              <a:t> Theories are tools to solve problems and </a:t>
            </a:r>
            <a:r>
              <a:rPr lang="en-US" b="1" dirty="0"/>
              <a:t>predict</a:t>
            </a:r>
            <a:r>
              <a:rPr lang="en-US" dirty="0"/>
              <a:t> observable events, </a:t>
            </a:r>
            <a:r>
              <a:rPr lang="en-US" b="1" dirty="0"/>
              <a:t>not truthful descriptions </a:t>
            </a:r>
            <a:r>
              <a:rPr lang="en-US" dirty="0"/>
              <a:t>of the world.</a:t>
            </a:r>
            <a:endParaRPr lang="en-US" sz="7200" dirty="0"/>
          </a:p>
        </p:txBody>
      </p:sp>
    </p:spTree>
    <p:extLst>
      <p:ext uri="{BB962C8B-B14F-4D97-AF65-F5344CB8AC3E}">
        <p14:creationId xmlns:p14="http://schemas.microsoft.com/office/powerpoint/2010/main" val="86714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6000" dirty="0"/>
              <a:t>Instrumentalism might especially appeal to people interested in </a:t>
            </a:r>
            <a:r>
              <a:rPr lang="en-US" sz="6000" b="1" dirty="0"/>
              <a:t>predictive modelling</a:t>
            </a:r>
            <a:r>
              <a:rPr lang="en-US" sz="6000" dirty="0"/>
              <a:t>, even in cases where we don’t know what these models do. </a:t>
            </a:r>
            <a:endParaRPr lang="en-US" dirty="0"/>
          </a:p>
        </p:txBody>
      </p:sp>
    </p:spTree>
    <p:extLst>
      <p:ext uri="{BB962C8B-B14F-4D97-AF65-F5344CB8AC3E}">
        <p14:creationId xmlns:p14="http://schemas.microsoft.com/office/powerpoint/2010/main" val="416929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6000" b="1" dirty="0"/>
              <a:t>Instrumentalism:</a:t>
            </a:r>
            <a:r>
              <a:rPr lang="en-US" sz="6000" dirty="0"/>
              <a:t> Scientific theories should not be evaluated based on whether they correspond to the true state of the world, but based on </a:t>
            </a:r>
            <a:r>
              <a:rPr lang="en-US" sz="6000" b="1" dirty="0"/>
              <a:t>how well they perform</a:t>
            </a:r>
            <a:r>
              <a:rPr lang="en-US" sz="6000" dirty="0"/>
              <a:t>. </a:t>
            </a:r>
            <a:endParaRPr lang="en-US" dirty="0"/>
          </a:p>
        </p:txBody>
      </p:sp>
    </p:spTree>
    <p:extLst>
      <p:ext uri="{BB962C8B-B14F-4D97-AF65-F5344CB8AC3E}">
        <p14:creationId xmlns:p14="http://schemas.microsoft.com/office/powerpoint/2010/main" val="2163822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6000" dirty="0">
                <a:latin typeface="Segoe UI" panose="020B0502040204020203" pitchFamily="34" charset="0"/>
                <a:cs typeface="Segoe UI" panose="020B0502040204020203" pitchFamily="34" charset="0"/>
              </a:rPr>
              <a:t>All scientific theories are </a:t>
            </a:r>
            <a:r>
              <a:rPr lang="en-US" sz="6000" b="1" dirty="0">
                <a:latin typeface="Segoe UI" panose="020B0502040204020203" pitchFamily="34" charset="0"/>
                <a:cs typeface="Segoe UI" panose="020B0502040204020203" pitchFamily="34" charset="0"/>
              </a:rPr>
              <a:t>underdetermined</a:t>
            </a:r>
            <a:r>
              <a:rPr lang="en-US" sz="6000" dirty="0">
                <a:latin typeface="Segoe UI" panose="020B0502040204020203" pitchFamily="34" charset="0"/>
                <a:cs typeface="Segoe UI" panose="020B0502040204020203" pitchFamily="34" charset="0"/>
              </a:rPr>
              <a:t>. If we can’t distinguish them, maybe we should value </a:t>
            </a:r>
            <a:r>
              <a:rPr lang="en-US" sz="6000" b="1" dirty="0">
                <a:latin typeface="Segoe UI" panose="020B0502040204020203" pitchFamily="34" charset="0"/>
                <a:cs typeface="Segoe UI" panose="020B0502040204020203" pitchFamily="34" charset="0"/>
              </a:rPr>
              <a:t>simplicity</a:t>
            </a:r>
            <a:r>
              <a:rPr lang="en-US" sz="6000" dirty="0">
                <a:latin typeface="Segoe UI" panose="020B0502040204020203" pitchFamily="34" charset="0"/>
                <a:cs typeface="Segoe UI" panose="020B0502040204020203" pitchFamily="34" charset="0"/>
              </a:rPr>
              <a:t>, which makes theories easier to implement.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8618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6000" b="1" dirty="0"/>
              <a:t>Constructive empiricism:</a:t>
            </a:r>
            <a:r>
              <a:rPr lang="en-US" sz="6000" dirty="0"/>
              <a:t> Theories can be true or not, but we should limit </a:t>
            </a:r>
            <a:r>
              <a:rPr lang="en-US" sz="6000" b="1" dirty="0"/>
              <a:t>belief in theories</a:t>
            </a:r>
            <a:r>
              <a:rPr lang="en-US" sz="6000" dirty="0"/>
              <a:t> only in as far as they describe observable events. </a:t>
            </a:r>
            <a:endParaRPr lang="en-US" dirty="0"/>
          </a:p>
        </p:txBody>
      </p:sp>
    </p:spTree>
    <p:extLst>
      <p:ext uri="{BB962C8B-B14F-4D97-AF65-F5344CB8AC3E}">
        <p14:creationId xmlns:p14="http://schemas.microsoft.com/office/powerpoint/2010/main" val="1050730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dirty="0"/>
              <a:t>Theories are not false or true, but at best </a:t>
            </a:r>
            <a:r>
              <a:rPr lang="en-US" b="1" dirty="0"/>
              <a:t>empirically adequate</a:t>
            </a:r>
            <a:r>
              <a:rPr lang="en-US" dirty="0"/>
              <a:t>: They make true statements about observable entities. </a:t>
            </a:r>
            <a:endParaRPr lang="en-US" sz="7200" dirty="0"/>
          </a:p>
        </p:txBody>
      </p:sp>
    </p:spTree>
    <p:extLst>
      <p:ext uri="{BB962C8B-B14F-4D97-AF65-F5344CB8AC3E}">
        <p14:creationId xmlns:p14="http://schemas.microsoft.com/office/powerpoint/2010/main" val="62389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D21F92A6-1D5F-4A49-BB1F-80224EB6FE29}"/>
              </a:ext>
            </a:extLst>
          </p:cNvPr>
          <p:cNvGraphicFramePr>
            <a:graphicFrameLocks noGrp="1"/>
          </p:cNvGraphicFramePr>
          <p:nvPr>
            <p:ph idx="1"/>
            <p:extLst>
              <p:ext uri="{D42A27DB-BD31-4B8C-83A1-F6EECF244321}">
                <p14:modId xmlns:p14="http://schemas.microsoft.com/office/powerpoint/2010/main" val="3526078113"/>
              </p:ext>
            </p:extLst>
          </p:nvPr>
        </p:nvGraphicFramePr>
        <p:xfrm>
          <a:off x="520700" y="596900"/>
          <a:ext cx="11303000" cy="5797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45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487827" cy="5797177"/>
          </a:xfrm>
        </p:spPr>
        <p:txBody>
          <a:bodyPr>
            <a:noAutofit/>
          </a:bodyPr>
          <a:lstStyle/>
          <a:p>
            <a:r>
              <a:rPr lang="en-US" sz="6000" b="1" dirty="0"/>
              <a:t>Entity Realism: </a:t>
            </a:r>
            <a:r>
              <a:rPr lang="en-US" sz="6000" dirty="0"/>
              <a:t>Acknowledge a belief in unobservable entities when researchers can demonstrate impressive causal knowledge about them. </a:t>
            </a:r>
            <a:endParaRPr lang="en-US" dirty="0"/>
          </a:p>
        </p:txBody>
      </p:sp>
    </p:spTree>
    <p:extLst>
      <p:ext uri="{BB962C8B-B14F-4D97-AF65-F5344CB8AC3E}">
        <p14:creationId xmlns:p14="http://schemas.microsoft.com/office/powerpoint/2010/main" val="25786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3" y="395926"/>
            <a:ext cx="11562229" cy="5998897"/>
          </a:xfrm>
        </p:spPr>
        <p:txBody>
          <a:bodyPr>
            <a:noAutofit/>
          </a:bodyPr>
          <a:lstStyle/>
          <a:p>
            <a:pPr algn="r">
              <a:lnSpc>
                <a:spcPts val="5600"/>
              </a:lnSpc>
            </a:pPr>
            <a:r>
              <a:rPr lang="en-US" sz="4800" dirty="0"/>
              <a:t>“The vast majority of experimental physicists are realists about entities without a commitment to realism about theories. The experimenter is convinced of the existence of plenty of "inferred" and "unobservable" entities. But no one in the lab believes in the literal truth of present theories about those entities.”</a:t>
            </a:r>
          </a:p>
        </p:txBody>
      </p:sp>
      <p:sp>
        <p:nvSpPr>
          <p:cNvPr id="3" name="Rectangle 2">
            <a:extLst>
              <a:ext uri="{FF2B5EF4-FFF2-40B4-BE49-F238E27FC236}">
                <a16:creationId xmlns:a16="http://schemas.microsoft.com/office/drawing/2014/main" id="{DACDC138-C6C7-45D7-9B3D-2A53D11F4B33}"/>
              </a:ext>
            </a:extLst>
          </p:cNvPr>
          <p:cNvSpPr/>
          <p:nvPr/>
        </p:nvSpPr>
        <p:spPr>
          <a:xfrm>
            <a:off x="9072235" y="6273225"/>
            <a:ext cx="3119765" cy="584775"/>
          </a:xfrm>
          <a:prstGeom prst="rect">
            <a:avLst/>
          </a:prstGeom>
        </p:spPr>
        <p:txBody>
          <a:bodyPr wrap="none">
            <a:spAutoFit/>
          </a:bodyPr>
          <a:lstStyle/>
          <a:p>
            <a:r>
              <a:rPr lang="en-US" sz="3200" dirty="0">
                <a:solidFill>
                  <a:schemeClr val="tx1">
                    <a:lumMod val="75000"/>
                    <a:lumOff val="25000"/>
                  </a:schemeClr>
                </a:solidFill>
                <a:latin typeface="Open Sans" panose="020B0606030504020204"/>
              </a:rPr>
              <a:t>[Hacking, 1982]</a:t>
            </a:r>
            <a:endParaRPr lang="aa-ET" sz="32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316368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1724B-D780-4CC1-940F-756B8D70A46F}"/>
              </a:ext>
            </a:extLst>
          </p:cNvPr>
          <p:cNvSpPr>
            <a:spLocks noGrp="1"/>
          </p:cNvSpPr>
          <p:nvPr>
            <p:ph idx="1"/>
          </p:nvPr>
        </p:nvSpPr>
        <p:spPr/>
        <p:txBody>
          <a:bodyPr>
            <a:normAutofit fontScale="92500" lnSpcReduction="20000"/>
          </a:bodyPr>
          <a:lstStyle/>
          <a:p>
            <a:r>
              <a:rPr lang="en-US" b="1" dirty="0"/>
              <a:t>Scientific Realism: </a:t>
            </a:r>
            <a:r>
              <a:rPr lang="en-US" dirty="0"/>
              <a:t>Theories are attempts to reveal the true nature of reality even beyond the limits of empirical observation. The truth of a theory is a precondition for good scientific explanations.</a:t>
            </a:r>
            <a:endParaRPr lang="aa-ET" dirty="0"/>
          </a:p>
        </p:txBody>
      </p:sp>
      <p:sp>
        <p:nvSpPr>
          <p:cNvPr id="4" name="Rectangle 3">
            <a:extLst>
              <a:ext uri="{FF2B5EF4-FFF2-40B4-BE49-F238E27FC236}">
                <a16:creationId xmlns:a16="http://schemas.microsoft.com/office/drawing/2014/main" id="{2971134B-FA55-4F1D-859B-17707FC2EE56}"/>
              </a:ext>
            </a:extLst>
          </p:cNvPr>
          <p:cNvSpPr/>
          <p:nvPr/>
        </p:nvSpPr>
        <p:spPr>
          <a:xfrm>
            <a:off x="7537055" y="6203737"/>
            <a:ext cx="4764093" cy="646331"/>
          </a:xfrm>
          <a:prstGeom prst="rect">
            <a:avLst/>
          </a:prstGeom>
        </p:spPr>
        <p:txBody>
          <a:bodyPr wrap="square">
            <a:spAutoFit/>
          </a:bodyPr>
          <a:lstStyle/>
          <a:p>
            <a:r>
              <a:rPr lang="en-US" sz="3600" dirty="0">
                <a:solidFill>
                  <a:schemeClr val="tx1">
                    <a:lumMod val="75000"/>
                    <a:lumOff val="25000"/>
                  </a:schemeClr>
                </a:solidFill>
                <a:latin typeface="Open Sans" panose="020B0606030504020204"/>
              </a:rPr>
              <a:t>[see </a:t>
            </a:r>
            <a:r>
              <a:rPr lang="en-US" sz="3600" dirty="0" err="1">
                <a:solidFill>
                  <a:schemeClr val="tx1">
                    <a:lumMod val="75000"/>
                    <a:lumOff val="25000"/>
                  </a:schemeClr>
                </a:solidFill>
                <a:latin typeface="Open Sans" panose="020B0606030504020204"/>
              </a:rPr>
              <a:t>Niiniluoto</a:t>
            </a:r>
            <a:r>
              <a:rPr lang="en-US" sz="3600" dirty="0">
                <a:solidFill>
                  <a:schemeClr val="tx1">
                    <a:lumMod val="75000"/>
                    <a:lumOff val="25000"/>
                  </a:schemeClr>
                </a:solidFill>
                <a:latin typeface="Open Sans" panose="020B0606030504020204"/>
              </a:rPr>
              <a:t>, 1999]</a:t>
            </a:r>
            <a:endParaRPr lang="aa-ET" sz="36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2690283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1724B-D780-4CC1-940F-756B8D70A46F}"/>
              </a:ext>
            </a:extLst>
          </p:cNvPr>
          <p:cNvSpPr>
            <a:spLocks noGrp="1"/>
          </p:cNvSpPr>
          <p:nvPr>
            <p:ph idx="1"/>
          </p:nvPr>
        </p:nvSpPr>
        <p:spPr/>
        <p:txBody>
          <a:bodyPr>
            <a:normAutofit/>
          </a:bodyPr>
          <a:lstStyle/>
          <a:p>
            <a:pPr>
              <a:spcBef>
                <a:spcPts val="0"/>
              </a:spcBef>
            </a:pPr>
            <a:r>
              <a:rPr lang="en-US" b="1" dirty="0"/>
              <a:t>Verisimilitude</a:t>
            </a:r>
            <a:r>
              <a:rPr lang="en-US" dirty="0"/>
              <a:t>, or ‘truth-likeness’ is the basic epistemic utility of science for scientific realists. </a:t>
            </a:r>
            <a:endParaRPr lang="aa-ET" dirty="0"/>
          </a:p>
        </p:txBody>
      </p:sp>
    </p:spTree>
    <p:extLst>
      <p:ext uri="{BB962C8B-B14F-4D97-AF65-F5344CB8AC3E}">
        <p14:creationId xmlns:p14="http://schemas.microsoft.com/office/powerpoint/2010/main" val="3554123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1724B-D780-4CC1-940F-756B8D70A46F}"/>
              </a:ext>
            </a:extLst>
          </p:cNvPr>
          <p:cNvSpPr>
            <a:spLocks noGrp="1"/>
          </p:cNvSpPr>
          <p:nvPr>
            <p:ph idx="1"/>
          </p:nvPr>
        </p:nvSpPr>
        <p:spPr/>
        <p:txBody>
          <a:bodyPr>
            <a:noAutofit/>
          </a:bodyPr>
          <a:lstStyle/>
          <a:p>
            <a:pPr>
              <a:lnSpc>
                <a:spcPct val="110000"/>
              </a:lnSpc>
              <a:spcBef>
                <a:spcPts val="0"/>
              </a:spcBef>
            </a:pPr>
            <a:r>
              <a:rPr lang="en-US" sz="4800" dirty="0"/>
              <a:t>“The criterion par excellence of true knowledge is to be found in the ability to </a:t>
            </a:r>
            <a:r>
              <a:rPr lang="en-US" sz="4800" b="1" dirty="0"/>
              <a:t>predict the results of a testing procedure</a:t>
            </a:r>
            <a:r>
              <a:rPr lang="en-US" sz="4800" dirty="0"/>
              <a:t>. If one knows something to be true, one is in a position to predict; where prediction is impossible, there is no knowledge.”</a:t>
            </a:r>
            <a:endParaRPr lang="aa-ET" sz="4800" dirty="0"/>
          </a:p>
        </p:txBody>
      </p:sp>
      <p:sp>
        <p:nvSpPr>
          <p:cNvPr id="4" name="Rectangle 3">
            <a:extLst>
              <a:ext uri="{FF2B5EF4-FFF2-40B4-BE49-F238E27FC236}">
                <a16:creationId xmlns:a16="http://schemas.microsoft.com/office/drawing/2014/main" id="{60B686A0-1F81-4BE8-8258-086BA34B780E}"/>
              </a:ext>
            </a:extLst>
          </p:cNvPr>
          <p:cNvSpPr/>
          <p:nvPr/>
        </p:nvSpPr>
        <p:spPr>
          <a:xfrm>
            <a:off x="8456297" y="6211669"/>
            <a:ext cx="3735703" cy="646331"/>
          </a:xfrm>
          <a:prstGeom prst="rect">
            <a:avLst/>
          </a:prstGeom>
        </p:spPr>
        <p:txBody>
          <a:bodyPr wrap="none">
            <a:spAutoFit/>
          </a:bodyPr>
          <a:lstStyle/>
          <a:p>
            <a:r>
              <a:rPr lang="en-US" sz="3600" dirty="0">
                <a:solidFill>
                  <a:schemeClr val="tx1">
                    <a:lumMod val="75000"/>
                    <a:lumOff val="25000"/>
                  </a:schemeClr>
                </a:solidFill>
                <a:latin typeface="Open Sans" panose="020B0606030504020204"/>
              </a:rPr>
              <a:t>[De Groot, 1969]</a:t>
            </a:r>
            <a:endParaRPr lang="aa-ET" sz="36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2270949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4B2B-1018-4BB5-911A-2F2C8D3104C5}"/>
              </a:ext>
            </a:extLst>
          </p:cNvPr>
          <p:cNvSpPr>
            <a:spLocks noGrp="1"/>
          </p:cNvSpPr>
          <p:nvPr>
            <p:ph idx="1"/>
          </p:nvPr>
        </p:nvSpPr>
        <p:spPr/>
        <p:txBody>
          <a:bodyPr/>
          <a:lstStyle/>
          <a:p>
            <a:r>
              <a:rPr lang="en-US" b="1" dirty="0"/>
              <a:t>Falsifying novel theoretical predictions</a:t>
            </a:r>
            <a:r>
              <a:rPr lang="en-US" dirty="0"/>
              <a:t> is much more important for a scientific realist than for other philosophies of science.</a:t>
            </a:r>
            <a:endParaRPr lang="aa-ET" dirty="0"/>
          </a:p>
        </p:txBody>
      </p:sp>
    </p:spTree>
    <p:extLst>
      <p:ext uri="{BB962C8B-B14F-4D97-AF65-F5344CB8AC3E}">
        <p14:creationId xmlns:p14="http://schemas.microsoft.com/office/powerpoint/2010/main" val="2364510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4B2B-1018-4BB5-911A-2F2C8D3104C5}"/>
              </a:ext>
            </a:extLst>
          </p:cNvPr>
          <p:cNvSpPr>
            <a:spLocks noGrp="1"/>
          </p:cNvSpPr>
          <p:nvPr>
            <p:ph idx="1"/>
          </p:nvPr>
        </p:nvSpPr>
        <p:spPr/>
        <p:txBody>
          <a:bodyPr>
            <a:noAutofit/>
          </a:bodyPr>
          <a:lstStyle/>
          <a:p>
            <a:r>
              <a:rPr lang="en-US" dirty="0"/>
              <a:t>Scientific realism is much more </a:t>
            </a:r>
            <a:r>
              <a:rPr lang="en-US" b="1" dirty="0"/>
              <a:t>confirmatory</a:t>
            </a:r>
            <a:r>
              <a:rPr lang="en-US" dirty="0"/>
              <a:t> and </a:t>
            </a:r>
            <a:r>
              <a:rPr lang="en-US" b="1" dirty="0"/>
              <a:t>theory-driven</a:t>
            </a:r>
            <a:r>
              <a:rPr lang="en-US" dirty="0"/>
              <a:t>. Constructive empiricism is more </a:t>
            </a:r>
            <a:r>
              <a:rPr lang="en-US" b="1" dirty="0"/>
              <a:t>exploratory </a:t>
            </a:r>
            <a:r>
              <a:rPr lang="en-US" dirty="0"/>
              <a:t>or</a:t>
            </a:r>
            <a:r>
              <a:rPr lang="en-US" b="1" dirty="0"/>
              <a:t> constructive</a:t>
            </a:r>
            <a:r>
              <a:rPr lang="en-US" dirty="0"/>
              <a:t>. </a:t>
            </a:r>
            <a:endParaRPr lang="aa-ET" dirty="0"/>
          </a:p>
        </p:txBody>
      </p:sp>
    </p:spTree>
    <p:extLst>
      <p:ext uri="{BB962C8B-B14F-4D97-AF65-F5344CB8AC3E}">
        <p14:creationId xmlns:p14="http://schemas.microsoft.com/office/powerpoint/2010/main" val="3275293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4B2B-1018-4BB5-911A-2F2C8D3104C5}"/>
              </a:ext>
            </a:extLst>
          </p:cNvPr>
          <p:cNvSpPr>
            <a:spLocks noGrp="1"/>
          </p:cNvSpPr>
          <p:nvPr>
            <p:ph idx="1"/>
          </p:nvPr>
        </p:nvSpPr>
        <p:spPr>
          <a:xfrm>
            <a:off x="519953" y="597646"/>
            <a:ext cx="11397392" cy="5797177"/>
          </a:xfrm>
        </p:spPr>
        <p:txBody>
          <a:bodyPr>
            <a:noAutofit/>
          </a:bodyPr>
          <a:lstStyle/>
          <a:p>
            <a:r>
              <a:rPr lang="en-US" sz="5400" dirty="0"/>
              <a:t>“The phenomenology of scientific theoretical advance may indeed be exactly like the phenomenology of </a:t>
            </a:r>
            <a:r>
              <a:rPr lang="en-US" sz="5400" b="1" dirty="0"/>
              <a:t>exploration</a:t>
            </a:r>
            <a:r>
              <a:rPr lang="en-US" sz="5400" dirty="0"/>
              <a:t> and </a:t>
            </a:r>
            <a:r>
              <a:rPr lang="en-US" sz="5400" b="1" dirty="0"/>
              <a:t>discovery</a:t>
            </a:r>
            <a:r>
              <a:rPr lang="en-US" sz="5400" dirty="0"/>
              <a:t> on the Dark Continent or in the South Seas, in certain respects.”</a:t>
            </a:r>
            <a:endParaRPr lang="aa-ET" sz="5400" dirty="0"/>
          </a:p>
        </p:txBody>
      </p:sp>
      <p:sp>
        <p:nvSpPr>
          <p:cNvPr id="4" name="Rectangle 3">
            <a:extLst>
              <a:ext uri="{FF2B5EF4-FFF2-40B4-BE49-F238E27FC236}">
                <a16:creationId xmlns:a16="http://schemas.microsoft.com/office/drawing/2014/main" id="{6AE56EDF-0EBA-4B16-9CC2-DC0B4925A868}"/>
              </a:ext>
            </a:extLst>
          </p:cNvPr>
          <p:cNvSpPr/>
          <p:nvPr/>
        </p:nvSpPr>
        <p:spPr>
          <a:xfrm>
            <a:off x="7628397" y="6211669"/>
            <a:ext cx="4620945" cy="646331"/>
          </a:xfrm>
          <a:prstGeom prst="rect">
            <a:avLst/>
          </a:prstGeom>
        </p:spPr>
        <p:txBody>
          <a:bodyPr wrap="none">
            <a:spAutoFit/>
          </a:bodyPr>
          <a:lstStyle/>
          <a:p>
            <a:r>
              <a:rPr lang="en-US" sz="3600" dirty="0">
                <a:solidFill>
                  <a:schemeClr val="tx1">
                    <a:lumMod val="75000"/>
                    <a:lumOff val="25000"/>
                  </a:schemeClr>
                </a:solidFill>
                <a:latin typeface="Open Sans" panose="020B0606030504020204"/>
              </a:rPr>
              <a:t>[Van </a:t>
            </a:r>
            <a:r>
              <a:rPr lang="en-US" sz="3600" dirty="0" err="1">
                <a:solidFill>
                  <a:schemeClr val="tx1">
                    <a:lumMod val="75000"/>
                    <a:lumOff val="25000"/>
                  </a:schemeClr>
                </a:solidFill>
                <a:latin typeface="Open Sans" panose="020B0606030504020204"/>
              </a:rPr>
              <a:t>Fraassen</a:t>
            </a:r>
            <a:r>
              <a:rPr lang="en-US" sz="3600" dirty="0">
                <a:solidFill>
                  <a:schemeClr val="tx1">
                    <a:lumMod val="75000"/>
                    <a:lumOff val="25000"/>
                  </a:schemeClr>
                </a:solidFill>
                <a:latin typeface="Open Sans" panose="020B0606030504020204"/>
              </a:rPr>
              <a:t>, 1980]</a:t>
            </a:r>
            <a:endParaRPr lang="aa-ET" sz="36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341383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4B2B-1018-4BB5-911A-2F2C8D3104C5}"/>
              </a:ext>
            </a:extLst>
          </p:cNvPr>
          <p:cNvSpPr>
            <a:spLocks noGrp="1"/>
          </p:cNvSpPr>
          <p:nvPr>
            <p:ph idx="1"/>
          </p:nvPr>
        </p:nvSpPr>
        <p:spPr>
          <a:xfrm>
            <a:off x="519953" y="597646"/>
            <a:ext cx="11397392" cy="5797177"/>
          </a:xfrm>
        </p:spPr>
        <p:txBody>
          <a:bodyPr>
            <a:noAutofit/>
          </a:bodyPr>
          <a:lstStyle/>
          <a:p>
            <a:pPr>
              <a:spcBef>
                <a:spcPts val="0"/>
              </a:spcBef>
            </a:pPr>
            <a:r>
              <a:rPr lang="en-US" sz="8000" dirty="0"/>
              <a:t>“Experimentation is the continuation of theory construction by other means.” </a:t>
            </a:r>
            <a:endParaRPr lang="aa-ET" sz="8000" dirty="0"/>
          </a:p>
        </p:txBody>
      </p:sp>
      <p:sp>
        <p:nvSpPr>
          <p:cNvPr id="4" name="Rectangle 3">
            <a:extLst>
              <a:ext uri="{FF2B5EF4-FFF2-40B4-BE49-F238E27FC236}">
                <a16:creationId xmlns:a16="http://schemas.microsoft.com/office/drawing/2014/main" id="{F6E93835-5A13-4765-BEC7-988D5FF5A3C6}"/>
              </a:ext>
            </a:extLst>
          </p:cNvPr>
          <p:cNvSpPr/>
          <p:nvPr/>
        </p:nvSpPr>
        <p:spPr>
          <a:xfrm>
            <a:off x="7628397" y="6211669"/>
            <a:ext cx="4620945" cy="646331"/>
          </a:xfrm>
          <a:prstGeom prst="rect">
            <a:avLst/>
          </a:prstGeom>
        </p:spPr>
        <p:txBody>
          <a:bodyPr wrap="none">
            <a:spAutoFit/>
          </a:bodyPr>
          <a:lstStyle/>
          <a:p>
            <a:r>
              <a:rPr lang="en-US" sz="3600" dirty="0">
                <a:solidFill>
                  <a:schemeClr val="tx1">
                    <a:lumMod val="75000"/>
                    <a:lumOff val="25000"/>
                  </a:schemeClr>
                </a:solidFill>
                <a:latin typeface="Open Sans" panose="020B0606030504020204"/>
              </a:rPr>
              <a:t>[Van </a:t>
            </a:r>
            <a:r>
              <a:rPr lang="en-US" sz="3600" dirty="0" err="1">
                <a:solidFill>
                  <a:schemeClr val="tx1">
                    <a:lumMod val="75000"/>
                    <a:lumOff val="25000"/>
                  </a:schemeClr>
                </a:solidFill>
                <a:latin typeface="Open Sans" panose="020B0606030504020204"/>
              </a:rPr>
              <a:t>Fraassen</a:t>
            </a:r>
            <a:r>
              <a:rPr lang="en-US" sz="3600" dirty="0">
                <a:solidFill>
                  <a:schemeClr val="tx1">
                    <a:lumMod val="75000"/>
                    <a:lumOff val="25000"/>
                  </a:schemeClr>
                </a:solidFill>
                <a:latin typeface="Open Sans" panose="020B0606030504020204"/>
              </a:rPr>
              <a:t>, 1980]</a:t>
            </a:r>
            <a:endParaRPr lang="aa-ET" sz="36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2965976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4B2B-1018-4BB5-911A-2F2C8D3104C5}"/>
              </a:ext>
            </a:extLst>
          </p:cNvPr>
          <p:cNvSpPr>
            <a:spLocks noGrp="1"/>
          </p:cNvSpPr>
          <p:nvPr>
            <p:ph idx="1"/>
          </p:nvPr>
        </p:nvSpPr>
        <p:spPr>
          <a:xfrm>
            <a:off x="519953" y="597646"/>
            <a:ext cx="11397392" cy="5797177"/>
          </a:xfrm>
        </p:spPr>
        <p:txBody>
          <a:bodyPr>
            <a:noAutofit/>
          </a:bodyPr>
          <a:lstStyle/>
          <a:p>
            <a:r>
              <a:rPr lang="en-US" dirty="0"/>
              <a:t>Entity realists might mainly focus on </a:t>
            </a:r>
            <a:r>
              <a:rPr lang="en-US" b="1" dirty="0"/>
              <a:t>conceptual progress</a:t>
            </a:r>
            <a:r>
              <a:rPr lang="en-US" dirty="0"/>
              <a:t>. Instrumentalists might mainly focus on showing </a:t>
            </a:r>
            <a:r>
              <a:rPr lang="en-US" b="1" dirty="0"/>
              <a:t>real world effects</a:t>
            </a:r>
            <a:r>
              <a:rPr lang="en-US" dirty="0"/>
              <a:t>.</a:t>
            </a:r>
            <a:endParaRPr lang="aa-ET" dirty="0"/>
          </a:p>
        </p:txBody>
      </p:sp>
    </p:spTree>
    <p:extLst>
      <p:ext uri="{BB962C8B-B14F-4D97-AF65-F5344CB8AC3E}">
        <p14:creationId xmlns:p14="http://schemas.microsoft.com/office/powerpoint/2010/main" val="333552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8800" dirty="0"/>
              <a:t>“The only principle that does not inhibit progress is: </a:t>
            </a:r>
            <a:r>
              <a:rPr lang="en-US" sz="8800" b="1" dirty="0"/>
              <a:t>anything goes.”</a:t>
            </a:r>
            <a:endParaRPr lang="en-US" sz="8800" dirty="0"/>
          </a:p>
        </p:txBody>
      </p:sp>
      <p:sp>
        <p:nvSpPr>
          <p:cNvPr id="3" name="Rectangle 2">
            <a:extLst>
              <a:ext uri="{FF2B5EF4-FFF2-40B4-BE49-F238E27FC236}">
                <a16:creationId xmlns:a16="http://schemas.microsoft.com/office/drawing/2014/main" id="{F99524D2-D104-40DB-A1A8-B53114316B45}"/>
              </a:ext>
            </a:extLst>
          </p:cNvPr>
          <p:cNvSpPr/>
          <p:nvPr/>
        </p:nvSpPr>
        <p:spPr>
          <a:xfrm>
            <a:off x="7894183" y="6203737"/>
            <a:ext cx="4306756" cy="646331"/>
          </a:xfrm>
          <a:prstGeom prst="rect">
            <a:avLst/>
          </a:prstGeom>
        </p:spPr>
        <p:txBody>
          <a:bodyPr wrap="none">
            <a:spAutoFit/>
          </a:bodyPr>
          <a:lstStyle/>
          <a:p>
            <a:r>
              <a:rPr lang="en-US" sz="3600" dirty="0">
                <a:solidFill>
                  <a:schemeClr val="tx1">
                    <a:lumMod val="75000"/>
                    <a:lumOff val="25000"/>
                  </a:schemeClr>
                </a:solidFill>
                <a:latin typeface="Open Sans" panose="020B0606030504020204"/>
              </a:rPr>
              <a:t>[</a:t>
            </a:r>
            <a:r>
              <a:rPr lang="en-US" sz="3600" dirty="0" err="1">
                <a:solidFill>
                  <a:schemeClr val="tx1">
                    <a:lumMod val="75000"/>
                    <a:lumOff val="25000"/>
                  </a:schemeClr>
                </a:solidFill>
                <a:latin typeface="Open Sans" panose="020B0606030504020204"/>
              </a:rPr>
              <a:t>Feyerabend</a:t>
            </a:r>
            <a:r>
              <a:rPr lang="en-US" sz="3600" dirty="0">
                <a:solidFill>
                  <a:schemeClr val="tx1">
                    <a:lumMod val="75000"/>
                    <a:lumOff val="25000"/>
                  </a:schemeClr>
                </a:solidFill>
                <a:latin typeface="Open Sans" panose="020B0606030504020204"/>
              </a:rPr>
              <a:t>, 1993]</a:t>
            </a:r>
            <a:endParaRPr lang="aa-ET" sz="36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1479808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84B2B-1018-4BB5-911A-2F2C8D3104C5}"/>
              </a:ext>
            </a:extLst>
          </p:cNvPr>
          <p:cNvSpPr>
            <a:spLocks noGrp="1"/>
          </p:cNvSpPr>
          <p:nvPr>
            <p:ph idx="1"/>
          </p:nvPr>
        </p:nvSpPr>
        <p:spPr>
          <a:xfrm>
            <a:off x="519953" y="597646"/>
            <a:ext cx="11397392" cy="5797177"/>
          </a:xfrm>
        </p:spPr>
        <p:txBody>
          <a:bodyPr>
            <a:normAutofit fontScale="85000" lnSpcReduction="10000"/>
          </a:bodyPr>
          <a:lstStyle/>
          <a:p>
            <a:pPr>
              <a:lnSpc>
                <a:spcPct val="110000"/>
              </a:lnSpc>
              <a:spcBef>
                <a:spcPts val="0"/>
              </a:spcBef>
            </a:pPr>
            <a:r>
              <a:rPr lang="en-US" dirty="0"/>
              <a:t>Being clear about where you stand with respect to your </a:t>
            </a:r>
            <a:r>
              <a:rPr lang="en-US" b="1" dirty="0"/>
              <a:t>philosophy of science</a:t>
            </a:r>
            <a:r>
              <a:rPr lang="en-US" dirty="0"/>
              <a:t> might make it clear what you expect scientific </a:t>
            </a:r>
            <a:r>
              <a:rPr lang="en-US" b="1" dirty="0"/>
              <a:t>progress</a:t>
            </a:r>
            <a:r>
              <a:rPr lang="en-US" dirty="0"/>
              <a:t> looks like, and what your </a:t>
            </a:r>
            <a:r>
              <a:rPr lang="en-US" b="1" dirty="0"/>
              <a:t>goals</a:t>
            </a:r>
            <a:r>
              <a:rPr lang="en-US" dirty="0"/>
              <a:t> are when you collect data.</a:t>
            </a:r>
            <a:endParaRPr lang="aa-ET" dirty="0"/>
          </a:p>
        </p:txBody>
      </p:sp>
    </p:spTree>
    <p:extLst>
      <p:ext uri="{BB962C8B-B14F-4D97-AF65-F5344CB8AC3E}">
        <p14:creationId xmlns:p14="http://schemas.microsoft.com/office/powerpoint/2010/main" val="894187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0E14C-6088-4772-AEFA-0BCF0C6C5693}"/>
              </a:ext>
            </a:extLst>
          </p:cNvPr>
          <p:cNvSpPr>
            <a:spLocks noGrp="1"/>
          </p:cNvSpPr>
          <p:nvPr>
            <p:ph idx="1"/>
          </p:nvPr>
        </p:nvSpPr>
        <p:spPr/>
        <p:txBody>
          <a:bodyPr>
            <a:normAutofit fontScale="92500" lnSpcReduction="10000"/>
          </a:bodyPr>
          <a:lstStyle/>
          <a:p>
            <a:r>
              <a:rPr lang="en-US" dirty="0"/>
              <a:t>What does it mean if a replication study fails to show the same effect?</a:t>
            </a:r>
            <a:endParaRPr lang="nl-NL" dirty="0"/>
          </a:p>
        </p:txBody>
      </p:sp>
    </p:spTree>
    <p:extLst>
      <p:ext uri="{BB962C8B-B14F-4D97-AF65-F5344CB8AC3E}">
        <p14:creationId xmlns:p14="http://schemas.microsoft.com/office/powerpoint/2010/main" val="270217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0E14C-6088-4772-AEFA-0BCF0C6C5693}"/>
              </a:ext>
            </a:extLst>
          </p:cNvPr>
          <p:cNvSpPr>
            <a:spLocks noGrp="1"/>
          </p:cNvSpPr>
          <p:nvPr>
            <p:ph idx="1"/>
          </p:nvPr>
        </p:nvSpPr>
        <p:spPr/>
        <p:txBody>
          <a:bodyPr>
            <a:normAutofit/>
          </a:bodyPr>
          <a:lstStyle/>
          <a:p>
            <a:r>
              <a:rPr lang="en-US" sz="9600" dirty="0"/>
              <a:t>Is pre-registration important? </a:t>
            </a:r>
            <a:endParaRPr lang="nl-NL" sz="9600" dirty="0"/>
          </a:p>
        </p:txBody>
      </p:sp>
    </p:spTree>
    <p:extLst>
      <p:ext uri="{BB962C8B-B14F-4D97-AF65-F5344CB8AC3E}">
        <p14:creationId xmlns:p14="http://schemas.microsoft.com/office/powerpoint/2010/main" val="3815555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0E14C-6088-4772-AEFA-0BCF0C6C5693}"/>
              </a:ext>
            </a:extLst>
          </p:cNvPr>
          <p:cNvSpPr>
            <a:spLocks noGrp="1"/>
          </p:cNvSpPr>
          <p:nvPr>
            <p:ph idx="1"/>
          </p:nvPr>
        </p:nvSpPr>
        <p:spPr/>
        <p:txBody>
          <a:bodyPr>
            <a:normAutofit fontScale="85000" lnSpcReduction="10000"/>
          </a:bodyPr>
          <a:lstStyle/>
          <a:p>
            <a:r>
              <a:rPr lang="en-US" sz="9600" dirty="0"/>
              <a:t>Do you think your own research area needs more conceptual or explanatory progress?</a:t>
            </a:r>
            <a:endParaRPr lang="nl-NL" sz="9600" dirty="0"/>
          </a:p>
        </p:txBody>
      </p:sp>
    </p:spTree>
    <p:extLst>
      <p:ext uri="{BB962C8B-B14F-4D97-AF65-F5344CB8AC3E}">
        <p14:creationId xmlns:p14="http://schemas.microsoft.com/office/powerpoint/2010/main" val="255405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60E14C-6088-4772-AEFA-0BCF0C6C5693}"/>
              </a:ext>
            </a:extLst>
          </p:cNvPr>
          <p:cNvSpPr>
            <a:spLocks noGrp="1"/>
          </p:cNvSpPr>
          <p:nvPr>
            <p:ph idx="1"/>
          </p:nvPr>
        </p:nvSpPr>
        <p:spPr/>
        <p:txBody>
          <a:bodyPr>
            <a:normAutofit/>
          </a:bodyPr>
          <a:lstStyle/>
          <a:p>
            <a:r>
              <a:rPr lang="en-US" sz="9600" dirty="0"/>
              <a:t>Does science start with data, or with theory?</a:t>
            </a:r>
            <a:endParaRPr lang="nl-NL" sz="9600" dirty="0"/>
          </a:p>
        </p:txBody>
      </p:sp>
    </p:spTree>
    <p:extLst>
      <p:ext uri="{BB962C8B-B14F-4D97-AF65-F5344CB8AC3E}">
        <p14:creationId xmlns:p14="http://schemas.microsoft.com/office/powerpoint/2010/main" val="1782646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7549E4-5BEC-4E5F-B345-D0CB85E024E0}"/>
              </a:ext>
            </a:extLst>
          </p:cNvPr>
          <p:cNvSpPr>
            <a:spLocks noGrp="1"/>
          </p:cNvSpPr>
          <p:nvPr>
            <p:ph idx="1"/>
          </p:nvPr>
        </p:nvSpPr>
        <p:spPr/>
        <p:txBody>
          <a:bodyPr>
            <a:normAutofit/>
          </a:bodyPr>
          <a:lstStyle/>
          <a:p>
            <a:r>
              <a:rPr lang="en-US" sz="13800" dirty="0"/>
              <a:t>What is </a:t>
            </a:r>
            <a:r>
              <a:rPr lang="en-US" sz="13800" i="1" dirty="0"/>
              <a:t>your</a:t>
            </a:r>
            <a:r>
              <a:rPr lang="en-US" sz="13800" dirty="0"/>
              <a:t> philosophy? </a:t>
            </a:r>
          </a:p>
          <a:p>
            <a:endParaRPr lang="en-US" sz="7200" dirty="0"/>
          </a:p>
        </p:txBody>
      </p:sp>
    </p:spTree>
    <p:extLst>
      <p:ext uri="{BB962C8B-B14F-4D97-AF65-F5344CB8AC3E}">
        <p14:creationId xmlns:p14="http://schemas.microsoft.com/office/powerpoint/2010/main" val="301635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7200" dirty="0"/>
              <a:t>“The opinion which is fated to be ultimately </a:t>
            </a:r>
            <a:r>
              <a:rPr lang="en-US" sz="7200" b="1" dirty="0"/>
              <a:t>agreed to by all who investigate</a:t>
            </a:r>
            <a:r>
              <a:rPr lang="en-US" sz="7200" dirty="0"/>
              <a:t>, is what we mean by the </a:t>
            </a:r>
            <a:r>
              <a:rPr lang="en-US" sz="7200" b="1" dirty="0"/>
              <a:t>truth</a:t>
            </a:r>
            <a:r>
              <a:rPr lang="en-US" sz="7200" dirty="0"/>
              <a:t>”</a:t>
            </a:r>
            <a:endParaRPr lang="en-US" sz="8000" dirty="0"/>
          </a:p>
        </p:txBody>
      </p:sp>
      <p:sp>
        <p:nvSpPr>
          <p:cNvPr id="3" name="Rectangle 2">
            <a:extLst>
              <a:ext uri="{FF2B5EF4-FFF2-40B4-BE49-F238E27FC236}">
                <a16:creationId xmlns:a16="http://schemas.microsoft.com/office/drawing/2014/main" id="{4D749234-A8B4-43A1-877E-63A3BD0EED9B}"/>
              </a:ext>
            </a:extLst>
          </p:cNvPr>
          <p:cNvSpPr/>
          <p:nvPr/>
        </p:nvSpPr>
        <p:spPr>
          <a:xfrm>
            <a:off x="9123675" y="6203737"/>
            <a:ext cx="3094501" cy="646331"/>
          </a:xfrm>
          <a:prstGeom prst="rect">
            <a:avLst/>
          </a:prstGeom>
        </p:spPr>
        <p:txBody>
          <a:bodyPr wrap="none">
            <a:spAutoFit/>
          </a:bodyPr>
          <a:lstStyle/>
          <a:p>
            <a:r>
              <a:rPr lang="en-US" sz="3600" dirty="0">
                <a:solidFill>
                  <a:schemeClr val="tx1">
                    <a:lumMod val="75000"/>
                    <a:lumOff val="25000"/>
                  </a:schemeClr>
                </a:solidFill>
                <a:latin typeface="Open Sans" panose="020B0606030504020204"/>
              </a:rPr>
              <a:t>[Pierce, 1878]</a:t>
            </a:r>
            <a:endParaRPr lang="aa-ET" sz="36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189757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b="1" dirty="0"/>
              <a:t>Correspondence Theories</a:t>
            </a:r>
            <a:r>
              <a:rPr lang="en-US" dirty="0"/>
              <a:t>: Truth as ‘being in accord with fact or reality’. But can scientific theories be true? And if so, does it matter?</a:t>
            </a:r>
          </a:p>
        </p:txBody>
      </p:sp>
    </p:spTree>
    <p:extLst>
      <p:ext uri="{BB962C8B-B14F-4D97-AF65-F5344CB8AC3E}">
        <p14:creationId xmlns:p14="http://schemas.microsoft.com/office/powerpoint/2010/main" val="279322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D21F92A6-1D5F-4A49-BB1F-80224EB6FE29}"/>
              </a:ext>
            </a:extLst>
          </p:cNvPr>
          <p:cNvGraphicFramePr>
            <a:graphicFrameLocks noGrp="1"/>
          </p:cNvGraphicFramePr>
          <p:nvPr>
            <p:ph idx="1"/>
            <p:extLst>
              <p:ext uri="{D42A27DB-BD31-4B8C-83A1-F6EECF244321}">
                <p14:modId xmlns:p14="http://schemas.microsoft.com/office/powerpoint/2010/main" val="3428806242"/>
              </p:ext>
            </p:extLst>
          </p:nvPr>
        </p:nvGraphicFramePr>
        <p:xfrm>
          <a:off x="520700" y="529788"/>
          <a:ext cx="11303000" cy="5797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223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dirty="0"/>
              <a:t>All philosophies of science agree the goal of science is </a:t>
            </a:r>
            <a:r>
              <a:rPr lang="en-US" b="1" dirty="0"/>
              <a:t>scientific progress</a:t>
            </a:r>
            <a:r>
              <a:rPr lang="en-US" dirty="0"/>
              <a:t>. But what does scientific progress look like?</a:t>
            </a:r>
          </a:p>
        </p:txBody>
      </p:sp>
    </p:spTree>
    <p:extLst>
      <p:ext uri="{BB962C8B-B14F-4D97-AF65-F5344CB8AC3E}">
        <p14:creationId xmlns:p14="http://schemas.microsoft.com/office/powerpoint/2010/main" val="407475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sz="6000" dirty="0">
                <a:latin typeface="Open Sans" panose="020B0606030504020204"/>
              </a:rPr>
              <a:t>You might think: The goal of science is </a:t>
            </a:r>
            <a:r>
              <a:rPr lang="en-US" sz="6000" b="1" dirty="0">
                <a:latin typeface="Open Sans" panose="020B0606030504020204"/>
              </a:rPr>
              <a:t>truth</a:t>
            </a:r>
            <a:r>
              <a:rPr lang="en-US" sz="6000" dirty="0">
                <a:latin typeface="Open Sans" panose="020B0606030504020204"/>
              </a:rPr>
              <a:t>. But that is too easy. Trivial facts are true (it </a:t>
            </a:r>
            <a:r>
              <a:rPr lang="en-US" sz="6000">
                <a:latin typeface="Open Sans" panose="020B0606030504020204"/>
              </a:rPr>
              <a:t>is 32.1 </a:t>
            </a:r>
            <a:r>
              <a:rPr lang="en-US" sz="6000" dirty="0">
                <a:latin typeface="Open Sans" panose="020B0606030504020204"/>
              </a:rPr>
              <a:t>degrees Celsius in this room) but </a:t>
            </a:r>
            <a:r>
              <a:rPr lang="en-US" sz="6000" b="1" dirty="0">
                <a:latin typeface="Open Sans" panose="020B0606030504020204"/>
              </a:rPr>
              <a:t>boring</a:t>
            </a:r>
            <a:r>
              <a:rPr lang="en-US" sz="6000" dirty="0">
                <a:latin typeface="Open Sans" panose="020B0606030504020204"/>
              </a:rPr>
              <a:t>.</a:t>
            </a:r>
          </a:p>
        </p:txBody>
      </p:sp>
      <p:sp>
        <p:nvSpPr>
          <p:cNvPr id="3" name="Rectangle 2">
            <a:extLst>
              <a:ext uri="{FF2B5EF4-FFF2-40B4-BE49-F238E27FC236}">
                <a16:creationId xmlns:a16="http://schemas.microsoft.com/office/drawing/2014/main" id="{FA39FF63-D3F3-4FC8-BAFC-DC759FADA249}"/>
              </a:ext>
            </a:extLst>
          </p:cNvPr>
          <p:cNvSpPr/>
          <p:nvPr/>
        </p:nvSpPr>
        <p:spPr>
          <a:xfrm>
            <a:off x="6850042" y="6203737"/>
            <a:ext cx="5083636" cy="646331"/>
          </a:xfrm>
          <a:prstGeom prst="rect">
            <a:avLst/>
          </a:prstGeom>
        </p:spPr>
        <p:txBody>
          <a:bodyPr wrap="none">
            <a:spAutoFit/>
          </a:bodyPr>
          <a:lstStyle/>
          <a:p>
            <a:r>
              <a:rPr lang="en-US" sz="3600" dirty="0">
                <a:solidFill>
                  <a:schemeClr val="tx1">
                    <a:lumMod val="75000"/>
                    <a:lumOff val="25000"/>
                  </a:schemeClr>
                </a:solidFill>
                <a:latin typeface="Open Sans" panose="020B0606030504020204"/>
              </a:rPr>
              <a:t>[see Popper, 1934/1959]</a:t>
            </a:r>
            <a:endParaRPr lang="aa-ET" sz="3600" dirty="0">
              <a:solidFill>
                <a:schemeClr val="tx1">
                  <a:lumMod val="75000"/>
                  <a:lumOff val="25000"/>
                </a:schemeClr>
              </a:solidFill>
              <a:latin typeface="Open Sans" panose="020B0606030504020204"/>
            </a:endParaRPr>
          </a:p>
        </p:txBody>
      </p:sp>
    </p:spTree>
    <p:extLst>
      <p:ext uri="{BB962C8B-B14F-4D97-AF65-F5344CB8AC3E}">
        <p14:creationId xmlns:p14="http://schemas.microsoft.com/office/powerpoint/2010/main" val="87043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9953" y="597646"/>
            <a:ext cx="11303747" cy="5797177"/>
          </a:xfrm>
        </p:spPr>
        <p:txBody>
          <a:bodyPr>
            <a:noAutofit/>
          </a:bodyPr>
          <a:lstStyle/>
          <a:p>
            <a:r>
              <a:rPr lang="en-US" dirty="0" err="1"/>
              <a:t>Kitcher</a:t>
            </a:r>
            <a:r>
              <a:rPr lang="en-US" dirty="0"/>
              <a:t> (1993) highlights two important types of progress: </a:t>
            </a:r>
            <a:r>
              <a:rPr lang="en-US" b="1" dirty="0"/>
              <a:t>conceptual progress</a:t>
            </a:r>
            <a:r>
              <a:rPr lang="en-US" dirty="0"/>
              <a:t> and </a:t>
            </a:r>
            <a:r>
              <a:rPr lang="en-US" b="1" dirty="0"/>
              <a:t>explanatory progress</a:t>
            </a:r>
            <a:r>
              <a:rPr lang="en-US" dirty="0"/>
              <a:t>.</a:t>
            </a:r>
            <a:endParaRPr lang="en-US" dirty="0">
              <a:latin typeface="Open Sans" panose="020B0606030504020204"/>
            </a:endParaRPr>
          </a:p>
        </p:txBody>
      </p:sp>
    </p:spTree>
    <p:extLst>
      <p:ext uri="{BB962C8B-B14F-4D97-AF65-F5344CB8AC3E}">
        <p14:creationId xmlns:p14="http://schemas.microsoft.com/office/powerpoint/2010/main" val="2051469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VideoLecture</Template>
  <TotalTime>983</TotalTime>
  <Words>828</Words>
  <Application>Microsoft Office PowerPoint</Application>
  <PresentationFormat>Widescreen</PresentationFormat>
  <Paragraphs>57</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Open Sans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this interesting?</dc:title>
  <dc:creator>Daniel Lakens</dc:creator>
  <cp:lastModifiedBy>Daniel Lakens</cp:lastModifiedBy>
  <cp:revision>79</cp:revision>
  <dcterms:created xsi:type="dcterms:W3CDTF">2016-02-15T07:27:08Z</dcterms:created>
  <dcterms:modified xsi:type="dcterms:W3CDTF">2019-09-09T14:14:09Z</dcterms:modified>
</cp:coreProperties>
</file>