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73" r:id="rId2"/>
    <p:sldMasterId id="2147483687" r:id="rId3"/>
  </p:sldMasterIdLst>
  <p:notesMasterIdLst>
    <p:notesMasterId r:id="rId27"/>
  </p:notesMasterIdLst>
  <p:sldIdLst>
    <p:sldId id="265" r:id="rId4"/>
    <p:sldId id="299" r:id="rId5"/>
    <p:sldId id="287" r:id="rId6"/>
    <p:sldId id="962" r:id="rId7"/>
    <p:sldId id="966" r:id="rId8"/>
    <p:sldId id="965" r:id="rId9"/>
    <p:sldId id="963" r:id="rId10"/>
    <p:sldId id="964" r:id="rId11"/>
    <p:sldId id="950" r:id="rId12"/>
    <p:sldId id="967" r:id="rId13"/>
    <p:sldId id="968" r:id="rId14"/>
    <p:sldId id="951" r:id="rId15"/>
    <p:sldId id="288" r:id="rId16"/>
    <p:sldId id="969" r:id="rId17"/>
    <p:sldId id="952" r:id="rId18"/>
    <p:sldId id="956" r:id="rId19"/>
    <p:sldId id="957" r:id="rId20"/>
    <p:sldId id="959" r:id="rId21"/>
    <p:sldId id="960" r:id="rId22"/>
    <p:sldId id="970" r:id="rId23"/>
    <p:sldId id="971" r:id="rId24"/>
    <p:sldId id="972" r:id="rId25"/>
    <p:sldId id="9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20"/>
    <a:srgbClr val="E3D40B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80708" autoAdjust="0"/>
  </p:normalViewPr>
  <p:slideViewPr>
    <p:cSldViewPr snapToGrid="0">
      <p:cViewPr varScale="1">
        <p:scale>
          <a:sx n="66" d="100"/>
          <a:sy n="66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7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TI_design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64067" y="6351589"/>
            <a:ext cx="479848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7F7F7F"/>
                </a:solidFill>
              </a:rPr>
              <a:t>/ Human-Technology </a:t>
            </a:r>
            <a:r>
              <a:rPr lang="nl-NL" sz="1000" dirty="0" err="1">
                <a:solidFill>
                  <a:srgbClr val="7F7F7F"/>
                </a:solidFill>
              </a:rPr>
              <a:t>Interaction</a:t>
            </a:r>
            <a:endParaRPr lang="nl-NL" sz="1000" dirty="0">
              <a:solidFill>
                <a:srgbClr val="7F7F7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7751233" y="6351589"/>
            <a:ext cx="812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nl-NL" altLang="en-US" sz="800">
                <a:solidFill>
                  <a:srgbClr val="7F7F7F"/>
                </a:solidFill>
              </a:rPr>
              <a:t>PAGE </a:t>
            </a:r>
            <a:fld id="{04DEE141-71A2-4225-8B0A-C4D0B559E5C7}" type="slidenum">
              <a:rPr lang="nl-NL" altLang="en-US" sz="800">
                <a:solidFill>
                  <a:srgbClr val="7F7F7F"/>
                </a:solidFill>
              </a:rPr>
              <a:pPr eaLnBrk="1" hangingPunct="1"/>
              <a:t>‹#›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84" y="6240463"/>
            <a:ext cx="270721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6796617" y="6351589"/>
            <a:ext cx="863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BB2E0A04-AA4B-413C-83F2-C37C797335FD}" type="datetime1">
              <a:rPr lang="nl-NL" altLang="en-US" sz="800">
                <a:solidFill>
                  <a:srgbClr val="7F7F7F"/>
                </a:solidFill>
              </a:rPr>
              <a:pPr eaLnBrk="1" hangingPunct="1"/>
              <a:t>7-8-2019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9" name="Picture 8" descr="HTI_design_ribb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5"/>
          <a:stretch>
            <a:fillRect/>
          </a:stretch>
        </p:blipFill>
        <p:spPr bwMode="auto">
          <a:xfrm>
            <a:off x="220134" y="169864"/>
            <a:ext cx="1175596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5512"/>
            <a:ext cx="10972800" cy="4730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9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01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21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357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6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02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820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99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3870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473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545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101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4498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059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316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6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TI_design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64067" y="6351589"/>
            <a:ext cx="479848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7F7F7F"/>
                </a:solidFill>
              </a:rPr>
              <a:t>/ Human-Technology </a:t>
            </a:r>
            <a:r>
              <a:rPr lang="nl-NL" sz="1000" dirty="0" err="1">
                <a:solidFill>
                  <a:srgbClr val="7F7F7F"/>
                </a:solidFill>
              </a:rPr>
              <a:t>Interaction</a:t>
            </a:r>
            <a:endParaRPr lang="nl-NL" sz="1000" dirty="0">
              <a:solidFill>
                <a:srgbClr val="7F7F7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7751233" y="6351589"/>
            <a:ext cx="812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nl-NL" altLang="en-US" sz="800">
                <a:solidFill>
                  <a:srgbClr val="7F7F7F"/>
                </a:solidFill>
              </a:rPr>
              <a:t>PAGE </a:t>
            </a:r>
            <a:fld id="{04DEE141-71A2-4225-8B0A-C4D0B559E5C7}" type="slidenum">
              <a:rPr lang="nl-NL" altLang="en-US" sz="800">
                <a:solidFill>
                  <a:srgbClr val="7F7F7F"/>
                </a:solidFill>
              </a:rPr>
              <a:pPr eaLnBrk="1" hangingPunct="1"/>
              <a:t>‹#›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84" y="6240463"/>
            <a:ext cx="270721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6796617" y="6351589"/>
            <a:ext cx="863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BB2E0A04-AA4B-413C-83F2-C37C797335FD}" type="datetime1">
              <a:rPr lang="nl-NL" altLang="en-US" sz="800">
                <a:solidFill>
                  <a:srgbClr val="7F7F7F"/>
                </a:solidFill>
              </a:rPr>
              <a:pPr eaLnBrk="1" hangingPunct="1"/>
              <a:t>7-8-2019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9" name="Picture 8" descr="HTI_design_ribb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5"/>
          <a:stretch>
            <a:fillRect/>
          </a:stretch>
        </p:blipFill>
        <p:spPr bwMode="auto">
          <a:xfrm>
            <a:off x="220134" y="169864"/>
            <a:ext cx="1175596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5512"/>
            <a:ext cx="10972800" cy="4730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4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94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5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F4383-9A66-49B6-988D-4C4633A4F193}"/>
              </a:ext>
            </a:extLst>
          </p:cNvPr>
          <p:cNvSpPr txBox="1">
            <a:spLocks/>
          </p:cNvSpPr>
          <p:nvPr userDrawn="1"/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9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6B00-3483-4E6B-AED3-60D6A5AE1FEF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2E45-CACA-4F5E-A6C7-B8D352C1DA03}" type="datetimeFigureOut">
              <a:rPr lang="nl-NL" smtClean="0"/>
              <a:t>7-8-2019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6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5454" y="597646"/>
            <a:ext cx="5262282" cy="579717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nl-NL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</a:t>
            </a:r>
          </a:p>
          <a:p>
            <a:pPr marL="0" indent="0" algn="ctr">
              <a:buNone/>
            </a:pPr>
            <a:r>
              <a:rPr lang="nl-NL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Integrity</a:t>
            </a:r>
            <a:endParaRPr lang="nl-NL" sz="7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479DF1E-D643-4C9D-BC08-3E1E4C529C23}"/>
              </a:ext>
            </a:extLst>
          </p:cNvPr>
          <p:cNvSpPr txBox="1">
            <a:spLocks/>
          </p:cNvSpPr>
          <p:nvPr/>
        </p:nvSpPr>
        <p:spPr>
          <a:xfrm>
            <a:off x="6037736" y="597646"/>
            <a:ext cx="5262282" cy="579717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 typeface="Open Sans" panose="020B0606030504020204" pitchFamily="34" charset="0"/>
              <a:buNone/>
              <a:tabLst/>
              <a:defRPr/>
            </a:pPr>
            <a:r>
              <a:rPr kumimoji="0" lang="nl-NL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Research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 typeface="Open Sans" panose="020B0606030504020204" pitchFamily="34" charset="0"/>
              <a:buNone/>
              <a:tabLst/>
              <a:defRPr/>
            </a:pPr>
            <a:r>
              <a:rPr kumimoji="0" lang="nl-NL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Practice</a:t>
            </a:r>
            <a:endParaRPr kumimoji="0" lang="nl-NL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dirty="0"/>
              <a:t>Around 68% [42%] of psychologists admit they selectively report studies [regarding a specific finding]</a:t>
            </a:r>
            <a:r>
              <a:rPr lang="en-US" i="1" dirty="0"/>
              <a:t> </a:t>
            </a:r>
            <a:r>
              <a:rPr lang="en-US" dirty="0"/>
              <a:t>that ‘worked’ </a:t>
            </a:r>
            <a:r>
              <a:rPr lang="en-US" i="1" dirty="0"/>
              <a:t>at least once</a:t>
            </a:r>
            <a:r>
              <a:rPr lang="en-US" dirty="0"/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9F7E3-A2C2-4601-843B-58875AB93081}"/>
              </a:ext>
            </a:extLst>
          </p:cNvPr>
          <p:cNvSpPr/>
          <p:nvPr/>
        </p:nvSpPr>
        <p:spPr>
          <a:xfrm>
            <a:off x="2200102" y="6211888"/>
            <a:ext cx="999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[John et al., 2012; Fiedler &amp; Schwarz, 2017]</a:t>
            </a:r>
          </a:p>
        </p:txBody>
      </p:sp>
    </p:spTree>
    <p:extLst>
      <p:ext uri="{BB962C8B-B14F-4D97-AF65-F5344CB8AC3E}">
        <p14:creationId xmlns:p14="http://schemas.microsoft.com/office/powerpoint/2010/main" val="331471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6000" dirty="0"/>
              <a:t>Other practices researchers admit to are </a:t>
            </a:r>
            <a:r>
              <a:rPr lang="en-US" sz="6000" b="1" dirty="0"/>
              <a:t>selectively reporting </a:t>
            </a:r>
            <a:r>
              <a:rPr lang="en-US" sz="6000" dirty="0"/>
              <a:t>measures or  conditions, </a:t>
            </a:r>
            <a:r>
              <a:rPr lang="en-US" sz="6000" b="1" dirty="0"/>
              <a:t>optional stopping</a:t>
            </a:r>
            <a:r>
              <a:rPr lang="en-US" sz="6000" dirty="0"/>
              <a:t>, rounding </a:t>
            </a:r>
            <a:r>
              <a:rPr lang="en-US" sz="6000" i="1" dirty="0"/>
              <a:t>p</a:t>
            </a:r>
            <a:r>
              <a:rPr lang="en-US" sz="6000" dirty="0"/>
              <a:t> = .054 to </a:t>
            </a:r>
            <a:r>
              <a:rPr lang="en-US" sz="6000" i="1" dirty="0"/>
              <a:t>p</a:t>
            </a:r>
            <a:r>
              <a:rPr lang="en-US" sz="6000" dirty="0"/>
              <a:t> &lt; .05, and </a:t>
            </a:r>
            <a:r>
              <a:rPr lang="en-US" sz="6000" b="1" dirty="0"/>
              <a:t>fraud</a:t>
            </a:r>
            <a:r>
              <a:rPr lang="en-US" sz="6000" dirty="0"/>
              <a:t>.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9F7E3-A2C2-4601-843B-58875AB93081}"/>
              </a:ext>
            </a:extLst>
          </p:cNvPr>
          <p:cNvSpPr/>
          <p:nvPr/>
        </p:nvSpPr>
        <p:spPr>
          <a:xfrm>
            <a:off x="2200102" y="6211888"/>
            <a:ext cx="999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[John et al., 2012; Fiedler &amp; Schwarz, 2017]</a:t>
            </a:r>
          </a:p>
        </p:txBody>
      </p:sp>
    </p:spTree>
    <p:extLst>
      <p:ext uri="{BB962C8B-B14F-4D97-AF65-F5344CB8AC3E}">
        <p14:creationId xmlns:p14="http://schemas.microsoft.com/office/powerpoint/2010/main" val="321395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7CA93C-4C17-4325-8DEE-55746B42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8F87E-FBD1-4B27-BC4E-AF57D153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4" y="-17061"/>
            <a:ext cx="12390034" cy="68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9400" dirty="0">
                <a:latin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US" sz="9400" b="1" dirty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9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</a:p>
          <a:p>
            <a:pPr algn="ctr">
              <a:spcBef>
                <a:spcPts val="0"/>
              </a:spcBef>
            </a:pPr>
            <a:r>
              <a:rPr lang="en-US" sz="9400" dirty="0">
                <a:latin typeface="Segoe UI" panose="020B0502040204020203" pitchFamily="34" charset="0"/>
                <a:cs typeface="Segoe UI" panose="020B0502040204020203" pitchFamily="34" charset="0"/>
              </a:rPr>
              <a:t>questionable reporting practices? </a:t>
            </a:r>
          </a:p>
        </p:txBody>
      </p:sp>
    </p:spTree>
    <p:extLst>
      <p:ext uri="{BB962C8B-B14F-4D97-AF65-F5344CB8AC3E}">
        <p14:creationId xmlns:p14="http://schemas.microsoft.com/office/powerpoint/2010/main" val="281961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9400" dirty="0">
                <a:latin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US" sz="9400" b="1" dirty="0">
                <a:latin typeface="Segoe UI" panose="020B0502040204020203" pitchFamily="34" charset="0"/>
                <a:cs typeface="Segoe UI" panose="020B0502040204020203" pitchFamily="34" charset="0"/>
              </a:rPr>
              <a:t>costs</a:t>
            </a:r>
            <a:r>
              <a:rPr lang="en-US" sz="9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</a:p>
          <a:p>
            <a:pPr algn="ctr">
              <a:spcBef>
                <a:spcPts val="0"/>
              </a:spcBef>
            </a:pPr>
            <a:r>
              <a:rPr lang="en-US" sz="9400" dirty="0">
                <a:latin typeface="Segoe UI" panose="020B0502040204020203" pitchFamily="34" charset="0"/>
                <a:cs typeface="Segoe UI" panose="020B0502040204020203" pitchFamily="34" charset="0"/>
              </a:rPr>
              <a:t>questionable reporting practices? </a:t>
            </a:r>
          </a:p>
        </p:txBody>
      </p:sp>
    </p:spTree>
    <p:extLst>
      <p:ext uri="{BB962C8B-B14F-4D97-AF65-F5344CB8AC3E}">
        <p14:creationId xmlns:p14="http://schemas.microsoft.com/office/powerpoint/2010/main" val="265725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8800" dirty="0">
                <a:latin typeface="Segoe UI" panose="020B0502040204020203" pitchFamily="34" charset="0"/>
                <a:cs typeface="Segoe UI" panose="020B0502040204020203" pitchFamily="34" charset="0"/>
              </a:rPr>
              <a:t>Inflation of the Type 1 error rate quickly destroys the evidence in your data.</a:t>
            </a:r>
            <a:endParaRPr lang="en-US" sz="9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9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Don’t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mindlessly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follow new norms of what you can and can’t do. Understand the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and the available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solutions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125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For example,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sequential analyses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instead of optional stopping,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exploratory analyses 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instead of </a:t>
            </a:r>
            <a:r>
              <a:rPr lang="en-US" sz="7200" dirty="0" err="1">
                <a:latin typeface="Segoe UI" panose="020B0502040204020203" pitchFamily="34" charset="0"/>
                <a:cs typeface="Segoe UI" panose="020B0502040204020203" pitchFamily="34" charset="0"/>
              </a:rPr>
              <a:t>HARKing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527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8800" dirty="0">
                <a:latin typeface="Segoe UI" panose="020B0502040204020203" pitchFamily="34" charset="0"/>
                <a:cs typeface="Segoe UI" panose="020B0502040204020203" pitchFamily="34" charset="0"/>
              </a:rPr>
              <a:t>Supervisors and managers should encourage good research practices.</a:t>
            </a:r>
          </a:p>
        </p:txBody>
      </p:sp>
    </p:spTree>
    <p:extLst>
      <p:ext uri="{BB962C8B-B14F-4D97-AF65-F5344CB8AC3E}">
        <p14:creationId xmlns:p14="http://schemas.microsoft.com/office/powerpoint/2010/main" val="202298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AB0564-3B44-4191-AD0C-F9F52875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42"/>
            <a:ext cx="12192000" cy="66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96020-E957-4D72-B6C5-7A986BF0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04"/>
          <a:stretch/>
        </p:blipFill>
        <p:spPr>
          <a:xfrm>
            <a:off x="2136646" y="-1669"/>
            <a:ext cx="7534496" cy="52107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F089A3-9D2E-4FA8-8733-E3977FA6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55" y="5526650"/>
            <a:ext cx="116094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Charles Babbage, 1830, Reflections on the Decline of Science in England: And on Some of Its Causes'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192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Have an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open discussion 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with colleagues about how research practices can be improved. Address one challenge at a time.</a:t>
            </a:r>
          </a:p>
        </p:txBody>
      </p:sp>
    </p:spTree>
    <p:extLst>
      <p:ext uri="{BB962C8B-B14F-4D97-AF65-F5344CB8AC3E}">
        <p14:creationId xmlns:p14="http://schemas.microsoft.com/office/powerpoint/2010/main" val="800934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How will you share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mixed and null results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? How is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lower output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as a result of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higher standards 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rewarded?</a:t>
            </a:r>
          </a:p>
        </p:txBody>
      </p:sp>
    </p:spTree>
    <p:extLst>
      <p:ext uri="{BB962C8B-B14F-4D97-AF65-F5344CB8AC3E}">
        <p14:creationId xmlns:p14="http://schemas.microsoft.com/office/powerpoint/2010/main" val="338405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What should you do if you see others engage in questionable practices? How is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collaboration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team science 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rewarded? </a:t>
            </a:r>
          </a:p>
        </p:txBody>
      </p:sp>
    </p:spTree>
    <p:extLst>
      <p:ext uri="{BB962C8B-B14F-4D97-AF65-F5344CB8AC3E}">
        <p14:creationId xmlns:p14="http://schemas.microsoft.com/office/powerpoint/2010/main" val="127200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089774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Questionable practices are centuries old. We need to work together to do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reliable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honest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work with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accountability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87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lnSpc>
                <a:spcPts val="9600"/>
              </a:lnSpc>
            </a:pPr>
            <a:r>
              <a:rPr lang="en-US" sz="8800" dirty="0">
                <a:latin typeface="Segoe UI" panose="020B0502040204020203" pitchFamily="34" charset="0"/>
                <a:cs typeface="Segoe UI" panose="020B0502040204020203" pitchFamily="34" charset="0"/>
              </a:rPr>
              <a:t>Have you ever read the Code of Conduct for Research Integrity?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26AE4-8479-4D9F-B8C4-F180CCC0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6" y="4546300"/>
            <a:ext cx="5245423" cy="2262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68B431-B5B7-477B-BEAC-2F9EC95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71" y="4541435"/>
            <a:ext cx="3354729" cy="23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5C4063-A517-422D-9418-50FAFF25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" y="1069997"/>
            <a:ext cx="12074246" cy="47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3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sz="5400" dirty="0"/>
              <a:t>A scientist runs several experiments, but only reports those experiments that show the results they want to see. In your view, how morally acceptable or unacceptable is this?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6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C344D-5DA2-4924-8926-839DAAF5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" y="1480844"/>
            <a:ext cx="11952783" cy="3896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C9F7E3-A2C2-4601-843B-58875AB93081}"/>
              </a:ext>
            </a:extLst>
          </p:cNvPr>
          <p:cNvSpPr/>
          <p:nvPr/>
        </p:nvSpPr>
        <p:spPr>
          <a:xfrm>
            <a:off x="5773738" y="6211888"/>
            <a:ext cx="6418262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[Pickett &amp; Roche, 2017]</a:t>
            </a:r>
          </a:p>
        </p:txBody>
      </p:sp>
    </p:spTree>
    <p:extLst>
      <p:ext uri="{BB962C8B-B14F-4D97-AF65-F5344CB8AC3E}">
        <p14:creationId xmlns:p14="http://schemas.microsoft.com/office/powerpoint/2010/main" val="49962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28B746B-401C-415A-AFBA-12A117304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11" y="3092539"/>
            <a:ext cx="11920189" cy="3735894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25A3B56-4DB9-4CAB-B45C-CF5E5B2FDA59}"/>
              </a:ext>
            </a:extLst>
          </p:cNvPr>
          <p:cNvSpPr txBox="1">
            <a:spLocks/>
          </p:cNvSpPr>
          <p:nvPr/>
        </p:nvSpPr>
        <p:spPr>
          <a:xfrm>
            <a:off x="519953" y="597646"/>
            <a:ext cx="11303747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‘Withholding research results’ is deemed ‘unacceptable’.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272158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D3387B-310E-44A7-9E02-AFC9AA77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" name="Tijdelijke aanduiding voor inhoud 3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C2F1381A-EBF4-47F6-AB7E-D671F5D3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" y="1427797"/>
            <a:ext cx="11273790" cy="40024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957AD5-F5ED-43EF-8AB9-55CE198C753D}"/>
              </a:ext>
            </a:extLst>
          </p:cNvPr>
          <p:cNvSpPr/>
          <p:nvPr/>
        </p:nvSpPr>
        <p:spPr>
          <a:xfrm>
            <a:off x="9804808" y="6422738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Franco et al.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2014]</a:t>
            </a:r>
          </a:p>
        </p:txBody>
      </p:sp>
    </p:spTree>
    <p:extLst>
      <p:ext uri="{BB962C8B-B14F-4D97-AF65-F5344CB8AC3E}">
        <p14:creationId xmlns:p14="http://schemas.microsoft.com/office/powerpoint/2010/main" val="87672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r>
              <a:rPr lang="en-US" dirty="0"/>
              <a:t>T</a:t>
            </a:r>
            <a:r>
              <a:rPr lang="nl-NL" dirty="0"/>
              <a:t>here are no questionable research practices, only </a:t>
            </a:r>
            <a:r>
              <a:rPr lang="nl-NL" b="1" dirty="0"/>
              <a:t>questionable reporting practices</a:t>
            </a:r>
            <a:r>
              <a:rPr lang="nl-NL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684834-A3D4-4397-8F46-000EB709587E}"/>
              </a:ext>
            </a:extLst>
          </p:cNvPr>
          <p:cNvSpPr/>
          <p:nvPr/>
        </p:nvSpPr>
        <p:spPr>
          <a:xfrm>
            <a:off x="5773738" y="6211888"/>
            <a:ext cx="6418262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[Dotsch &amp; Wigboldus, 2015]</a:t>
            </a:r>
          </a:p>
        </p:txBody>
      </p:sp>
    </p:spTree>
    <p:extLst>
      <p:ext uri="{BB962C8B-B14F-4D97-AF65-F5344CB8AC3E}">
        <p14:creationId xmlns:p14="http://schemas.microsoft.com/office/powerpoint/2010/main" val="1645849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13149</TotalTime>
  <Words>358</Words>
  <Application>Microsoft Office PowerPoint</Application>
  <PresentationFormat>Widescreen</PresentationFormat>
  <Paragraphs>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Segoe UI</vt:lpstr>
      <vt:lpstr>1_Office Theme</vt:lpstr>
      <vt:lpstr>2_Office Theme</vt:lpstr>
      <vt:lpstr>Office Theme</vt:lpstr>
      <vt:lpstr>PowerPoint Presentation</vt:lpstr>
      <vt:lpstr>Charles Babbage, 1830, Reflections on the Decline of Science in England: And on Some of Its Causes'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Daniel Lakens</cp:lastModifiedBy>
  <cp:revision>212</cp:revision>
  <dcterms:created xsi:type="dcterms:W3CDTF">2016-02-15T07:27:08Z</dcterms:created>
  <dcterms:modified xsi:type="dcterms:W3CDTF">2019-08-08T06:48:11Z</dcterms:modified>
</cp:coreProperties>
</file>