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4468" autoAdjust="0"/>
  </p:normalViewPr>
  <p:slideViewPr>
    <p:cSldViewPr>
      <p:cViewPr>
        <p:scale>
          <a:sx n="75" d="100"/>
          <a:sy n="75" d="100"/>
        </p:scale>
        <p:origin x="-1404" y="-3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4CD14AA-0C79-4CDA-8EC0-8702C684F243}"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344058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CD14AA-0C79-4CDA-8EC0-8702C684F243}"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229009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CD14AA-0C79-4CDA-8EC0-8702C684F243}"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34807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4CD14AA-0C79-4CDA-8EC0-8702C684F243}"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240362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CD14AA-0C79-4CDA-8EC0-8702C684F243}"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8649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4CD14AA-0C79-4CDA-8EC0-8702C684F243}"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261347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4CD14AA-0C79-4CDA-8EC0-8702C684F243}" type="datetimeFigureOut">
              <a:rPr lang="en-GB" smtClean="0"/>
              <a:t>05/10/2015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378348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4CD14AA-0C79-4CDA-8EC0-8702C684F243}" type="datetimeFigureOut">
              <a:rPr lang="en-GB" smtClean="0"/>
              <a:t>05/10/2015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121004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D14AA-0C79-4CDA-8EC0-8702C684F243}" type="datetimeFigureOut">
              <a:rPr lang="en-GB" smtClean="0"/>
              <a:t>05/10/2015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403298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D14AA-0C79-4CDA-8EC0-8702C684F243}"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394094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D14AA-0C79-4CDA-8EC0-8702C684F243}"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1D1C0-6355-41A4-B8D0-D1F387DEBE5D}" type="slidenum">
              <a:rPr lang="en-GB" smtClean="0"/>
              <a:t>‹#›</a:t>
            </a:fld>
            <a:endParaRPr lang="en-GB"/>
          </a:p>
        </p:txBody>
      </p:sp>
    </p:spTree>
    <p:extLst>
      <p:ext uri="{BB962C8B-B14F-4D97-AF65-F5344CB8AC3E}">
        <p14:creationId xmlns:p14="http://schemas.microsoft.com/office/powerpoint/2010/main" val="184099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D14AA-0C79-4CDA-8EC0-8702C684F243}" type="datetimeFigureOut">
              <a:rPr lang="en-GB" smtClean="0"/>
              <a:t>05/10/2015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1D1C0-6355-41A4-B8D0-D1F387DEBE5D}" type="slidenum">
              <a:rPr lang="en-GB" smtClean="0"/>
              <a:t>‹#›</a:t>
            </a:fld>
            <a:endParaRPr lang="en-GB"/>
          </a:p>
        </p:txBody>
      </p:sp>
    </p:spTree>
    <p:extLst>
      <p:ext uri="{BB962C8B-B14F-4D97-AF65-F5344CB8AC3E}">
        <p14:creationId xmlns:p14="http://schemas.microsoft.com/office/powerpoint/2010/main" val="395393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82.1.136.160/D2.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9600" dirty="0" smtClean="0"/>
              <a:t>Git for D2</a:t>
            </a:r>
            <a:endParaRPr lang="en-GB" sz="9600" dirty="0"/>
          </a:p>
        </p:txBody>
      </p:sp>
    </p:spTree>
    <p:extLst>
      <p:ext uri="{BB962C8B-B14F-4D97-AF65-F5344CB8AC3E}">
        <p14:creationId xmlns:p14="http://schemas.microsoft.com/office/powerpoint/2010/main" val="34594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Git as a team</a:t>
            </a:r>
            <a:endParaRPr lang="en-GB" dirty="0"/>
          </a:p>
        </p:txBody>
      </p:sp>
      <p:sp>
        <p:nvSpPr>
          <p:cNvPr id="3" name="Content Placeholder 2"/>
          <p:cNvSpPr>
            <a:spLocks noGrp="1"/>
          </p:cNvSpPr>
          <p:nvPr>
            <p:ph idx="1"/>
          </p:nvPr>
        </p:nvSpPr>
        <p:spPr/>
        <p:txBody>
          <a:bodyPr>
            <a:normAutofit/>
          </a:bodyPr>
          <a:lstStyle/>
          <a:p>
            <a:r>
              <a:rPr lang="en-GB" sz="2800" dirty="0" smtClean="0"/>
              <a:t>Everything before is all well and good on your own, but we’ll all by working together which is a different beast.</a:t>
            </a:r>
          </a:p>
          <a:p>
            <a:r>
              <a:rPr lang="en-GB" sz="2800" dirty="0" smtClean="0"/>
              <a:t>One </a:t>
            </a:r>
            <a:r>
              <a:rPr lang="en-GB" sz="2800" i="1" dirty="0" smtClean="0"/>
              <a:t>very</a:t>
            </a:r>
            <a:r>
              <a:rPr lang="en-GB" sz="2800" dirty="0" smtClean="0"/>
              <a:t> important thing to know about git is that when you work, make commits, </a:t>
            </a:r>
            <a:r>
              <a:rPr lang="en-GB" sz="2800" dirty="0" err="1" smtClean="0"/>
              <a:t>etc</a:t>
            </a:r>
            <a:r>
              <a:rPr lang="en-GB" sz="2800" dirty="0" smtClean="0"/>
              <a:t>, you are doing all that on your own, local copy. This is a very important distinction and another that makes it very powerful. You can continue doing version control and branching </a:t>
            </a:r>
            <a:r>
              <a:rPr lang="en-GB" sz="2800" dirty="0" err="1" smtClean="0"/>
              <a:t>etc</a:t>
            </a:r>
            <a:r>
              <a:rPr lang="en-GB" sz="2800" dirty="0" smtClean="0"/>
              <a:t> even when not connected to the server.</a:t>
            </a:r>
            <a:endParaRPr lang="en-GB" sz="2800" i="1" dirty="0"/>
          </a:p>
        </p:txBody>
      </p:sp>
    </p:spTree>
    <p:extLst>
      <p:ext uri="{BB962C8B-B14F-4D97-AF65-F5344CB8AC3E}">
        <p14:creationId xmlns:p14="http://schemas.microsoft.com/office/powerpoint/2010/main" val="2740725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1944216"/>
          </a:xfrm>
        </p:spPr>
        <p:txBody>
          <a:bodyPr>
            <a:normAutofit/>
          </a:bodyPr>
          <a:lstStyle/>
          <a:p>
            <a:r>
              <a:rPr lang="en-GB" sz="2800" dirty="0" smtClean="0"/>
              <a:t>So the central point-of-access will be the git server running in my house at </a:t>
            </a:r>
            <a:r>
              <a:rPr lang="en-GB" sz="2800" dirty="0" smtClean="0">
                <a:hlinkClick r:id="rId2"/>
              </a:rPr>
              <a:t>http</a:t>
            </a:r>
            <a:r>
              <a:rPr lang="en-GB" sz="2800" dirty="0" smtClean="0">
                <a:hlinkClick r:id="rId2"/>
              </a:rPr>
              <a:t>://82.1.136.160/D2.git</a:t>
            </a:r>
            <a:endParaRPr lang="en-GB" sz="2800" dirty="0" smtClean="0"/>
          </a:p>
          <a:p>
            <a:r>
              <a:rPr lang="en-GB" sz="2800" dirty="0" smtClean="0"/>
              <a:t>The first thing you will do is a </a:t>
            </a:r>
            <a:r>
              <a:rPr lang="en-GB" sz="2800" i="1" dirty="0" smtClean="0"/>
              <a:t>CLONE </a:t>
            </a:r>
            <a:r>
              <a:rPr lang="en-GB" sz="2800" dirty="0" smtClean="0"/>
              <a:t>operation. This copies the repository exactly onto your computer.</a:t>
            </a:r>
            <a:endParaRPr lang="en-GB" sz="2800" i="1" dirty="0"/>
          </a:p>
        </p:txBody>
      </p:sp>
      <p:sp>
        <p:nvSpPr>
          <p:cNvPr id="4" name="Oval 3"/>
          <p:cNvSpPr/>
          <p:nvPr/>
        </p:nvSpPr>
        <p:spPr>
          <a:xfrm>
            <a:off x="69381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5" name="Oval 4"/>
          <p:cNvSpPr/>
          <p:nvPr/>
        </p:nvSpPr>
        <p:spPr>
          <a:xfrm>
            <a:off x="105385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6" name="Oval 5"/>
          <p:cNvSpPr/>
          <p:nvPr/>
        </p:nvSpPr>
        <p:spPr>
          <a:xfrm>
            <a:off x="141389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7" name="Oval 6"/>
          <p:cNvSpPr/>
          <p:nvPr/>
        </p:nvSpPr>
        <p:spPr>
          <a:xfrm>
            <a:off x="1773939" y="289351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8" name="Oval 7"/>
          <p:cNvSpPr/>
          <p:nvPr/>
        </p:nvSpPr>
        <p:spPr>
          <a:xfrm>
            <a:off x="177393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9" name="Oval 8"/>
          <p:cNvSpPr/>
          <p:nvPr/>
        </p:nvSpPr>
        <p:spPr>
          <a:xfrm>
            <a:off x="213397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10" name="Oval 9"/>
          <p:cNvSpPr/>
          <p:nvPr/>
        </p:nvSpPr>
        <p:spPr>
          <a:xfrm>
            <a:off x="2133979" y="288716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14" name="Oval 13"/>
          <p:cNvSpPr/>
          <p:nvPr/>
        </p:nvSpPr>
        <p:spPr>
          <a:xfrm>
            <a:off x="2494019"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15" name="Oval 14"/>
          <p:cNvSpPr/>
          <p:nvPr/>
        </p:nvSpPr>
        <p:spPr>
          <a:xfrm>
            <a:off x="2854059" y="36087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17" name="Straight Arrow Connector 16"/>
          <p:cNvCxnSpPr>
            <a:stCxn id="4" idx="6"/>
            <a:endCxn id="5" idx="2"/>
          </p:cNvCxnSpPr>
          <p:nvPr/>
        </p:nvCxnSpPr>
        <p:spPr>
          <a:xfrm>
            <a:off x="909843"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Straight Arrow Connector 18"/>
          <p:cNvCxnSpPr>
            <a:stCxn id="5" idx="6"/>
            <a:endCxn id="6" idx="2"/>
          </p:cNvCxnSpPr>
          <p:nvPr/>
        </p:nvCxnSpPr>
        <p:spPr>
          <a:xfrm>
            <a:off x="1269883"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1" name="Straight Arrow Connector 20"/>
          <p:cNvCxnSpPr>
            <a:stCxn id="6" idx="6"/>
            <a:endCxn id="8" idx="2"/>
          </p:cNvCxnSpPr>
          <p:nvPr/>
        </p:nvCxnSpPr>
        <p:spPr>
          <a:xfrm>
            <a:off x="1629923"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5" name="Straight Arrow Connector 24"/>
          <p:cNvCxnSpPr>
            <a:stCxn id="8" idx="6"/>
            <a:endCxn id="9" idx="2"/>
          </p:cNvCxnSpPr>
          <p:nvPr/>
        </p:nvCxnSpPr>
        <p:spPr>
          <a:xfrm>
            <a:off x="1989963"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Arrow Connector 26"/>
          <p:cNvCxnSpPr>
            <a:stCxn id="6" idx="7"/>
            <a:endCxn id="7" idx="3"/>
          </p:cNvCxnSpPr>
          <p:nvPr/>
        </p:nvCxnSpPr>
        <p:spPr>
          <a:xfrm flipV="1">
            <a:off x="1598287" y="3077907"/>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9" name="Straight Arrow Connector 28"/>
          <p:cNvCxnSpPr>
            <a:stCxn id="7" idx="6"/>
            <a:endCxn id="10" idx="2"/>
          </p:cNvCxnSpPr>
          <p:nvPr/>
        </p:nvCxnSpPr>
        <p:spPr>
          <a:xfrm flipV="1">
            <a:off x="1989963" y="2995181"/>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1" name="Straight Arrow Connector 30"/>
          <p:cNvCxnSpPr>
            <a:stCxn id="10" idx="5"/>
            <a:endCxn id="14" idx="1"/>
          </p:cNvCxnSpPr>
          <p:nvPr/>
        </p:nvCxnSpPr>
        <p:spPr>
          <a:xfrm>
            <a:off x="2318367" y="3071557"/>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3" name="Straight Arrow Connector 32"/>
          <p:cNvCxnSpPr>
            <a:stCxn id="9" idx="6"/>
            <a:endCxn id="14" idx="2"/>
          </p:cNvCxnSpPr>
          <p:nvPr/>
        </p:nvCxnSpPr>
        <p:spPr>
          <a:xfrm>
            <a:off x="2350003"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a:stCxn id="14" idx="5"/>
            <a:endCxn id="15" idx="1"/>
          </p:cNvCxnSpPr>
          <p:nvPr/>
        </p:nvCxnSpPr>
        <p:spPr>
          <a:xfrm>
            <a:off x="2678407" y="3437947"/>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0" name="Rounded Rectangle 39"/>
          <p:cNvSpPr/>
          <p:nvPr/>
        </p:nvSpPr>
        <p:spPr>
          <a:xfrm>
            <a:off x="2555776" y="3109543"/>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22" name="Rounded Rectangle 21"/>
          <p:cNvSpPr/>
          <p:nvPr/>
        </p:nvSpPr>
        <p:spPr>
          <a:xfrm>
            <a:off x="2663788" y="3824724"/>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23" name="Rounded Rectangle 22"/>
          <p:cNvSpPr/>
          <p:nvPr/>
        </p:nvSpPr>
        <p:spPr>
          <a:xfrm>
            <a:off x="2555776" y="2959177"/>
            <a:ext cx="596565"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24" name="Oval 23"/>
          <p:cNvSpPr/>
          <p:nvPr/>
        </p:nvSpPr>
        <p:spPr>
          <a:xfrm>
            <a:off x="529208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26" name="Oval 25"/>
          <p:cNvSpPr/>
          <p:nvPr/>
        </p:nvSpPr>
        <p:spPr>
          <a:xfrm>
            <a:off x="565212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28" name="Oval 27"/>
          <p:cNvSpPr/>
          <p:nvPr/>
        </p:nvSpPr>
        <p:spPr>
          <a:xfrm>
            <a:off x="601216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30" name="Oval 29"/>
          <p:cNvSpPr/>
          <p:nvPr/>
        </p:nvSpPr>
        <p:spPr>
          <a:xfrm>
            <a:off x="6372200" y="289351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32" name="Oval 31"/>
          <p:cNvSpPr/>
          <p:nvPr/>
        </p:nvSpPr>
        <p:spPr>
          <a:xfrm>
            <a:off x="637220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34" name="Oval 33"/>
          <p:cNvSpPr/>
          <p:nvPr/>
        </p:nvSpPr>
        <p:spPr>
          <a:xfrm>
            <a:off x="673224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35" name="Oval 34"/>
          <p:cNvSpPr/>
          <p:nvPr/>
        </p:nvSpPr>
        <p:spPr>
          <a:xfrm>
            <a:off x="6732240" y="288716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36" name="Oval 35"/>
          <p:cNvSpPr/>
          <p:nvPr/>
        </p:nvSpPr>
        <p:spPr>
          <a:xfrm>
            <a:off x="7092280" y="32535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38" name="Oval 37"/>
          <p:cNvSpPr/>
          <p:nvPr/>
        </p:nvSpPr>
        <p:spPr>
          <a:xfrm>
            <a:off x="7452320" y="36087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39" name="Straight Arrow Connector 38"/>
          <p:cNvCxnSpPr>
            <a:stCxn id="24" idx="6"/>
            <a:endCxn id="26" idx="2"/>
          </p:cNvCxnSpPr>
          <p:nvPr/>
        </p:nvCxnSpPr>
        <p:spPr>
          <a:xfrm>
            <a:off x="5508104"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6" idx="6"/>
            <a:endCxn id="28" idx="2"/>
          </p:cNvCxnSpPr>
          <p:nvPr/>
        </p:nvCxnSpPr>
        <p:spPr>
          <a:xfrm>
            <a:off x="5868144"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2" name="Straight Arrow Connector 41"/>
          <p:cNvCxnSpPr>
            <a:stCxn id="28" idx="6"/>
            <a:endCxn id="32" idx="2"/>
          </p:cNvCxnSpPr>
          <p:nvPr/>
        </p:nvCxnSpPr>
        <p:spPr>
          <a:xfrm>
            <a:off x="6228184"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3" name="Straight Arrow Connector 42"/>
          <p:cNvCxnSpPr>
            <a:stCxn id="32" idx="6"/>
            <a:endCxn id="34" idx="2"/>
          </p:cNvCxnSpPr>
          <p:nvPr/>
        </p:nvCxnSpPr>
        <p:spPr>
          <a:xfrm>
            <a:off x="6588224"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28" idx="7"/>
            <a:endCxn id="30" idx="3"/>
          </p:cNvCxnSpPr>
          <p:nvPr/>
        </p:nvCxnSpPr>
        <p:spPr>
          <a:xfrm flipV="1">
            <a:off x="6196548" y="3077907"/>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5" name="Straight Arrow Connector 44"/>
          <p:cNvCxnSpPr>
            <a:stCxn id="30" idx="6"/>
            <a:endCxn id="35" idx="2"/>
          </p:cNvCxnSpPr>
          <p:nvPr/>
        </p:nvCxnSpPr>
        <p:spPr>
          <a:xfrm flipV="1">
            <a:off x="6588224" y="2995181"/>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6" name="Straight Arrow Connector 45"/>
          <p:cNvCxnSpPr>
            <a:stCxn id="35" idx="5"/>
            <a:endCxn id="36" idx="1"/>
          </p:cNvCxnSpPr>
          <p:nvPr/>
        </p:nvCxnSpPr>
        <p:spPr>
          <a:xfrm>
            <a:off x="6916628" y="3071557"/>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34" idx="6"/>
            <a:endCxn id="36" idx="2"/>
          </p:cNvCxnSpPr>
          <p:nvPr/>
        </p:nvCxnSpPr>
        <p:spPr>
          <a:xfrm>
            <a:off x="6948264" y="33615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36" idx="5"/>
            <a:endCxn id="38" idx="1"/>
          </p:cNvCxnSpPr>
          <p:nvPr/>
        </p:nvCxnSpPr>
        <p:spPr>
          <a:xfrm>
            <a:off x="7276668" y="3437947"/>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9" name="Rounded Rectangle 48"/>
          <p:cNvSpPr/>
          <p:nvPr/>
        </p:nvSpPr>
        <p:spPr>
          <a:xfrm>
            <a:off x="7154037" y="3109543"/>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pi/master</a:t>
            </a:r>
            <a:endParaRPr lang="en-GB" sz="1000" dirty="0"/>
          </a:p>
        </p:txBody>
      </p:sp>
      <p:sp>
        <p:nvSpPr>
          <p:cNvPr id="52" name="Rounded Rectangle 51"/>
          <p:cNvSpPr/>
          <p:nvPr/>
        </p:nvSpPr>
        <p:spPr>
          <a:xfrm>
            <a:off x="7154037" y="2965527"/>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a:t>p</a:t>
            </a:r>
            <a:r>
              <a:rPr lang="en-GB" sz="1000" dirty="0" smtClean="0"/>
              <a:t>i/HEAD</a:t>
            </a:r>
            <a:endParaRPr lang="en-GB" sz="1000" dirty="0"/>
          </a:p>
        </p:txBody>
      </p:sp>
      <p:sp>
        <p:nvSpPr>
          <p:cNvPr id="53" name="Rounded Rectangle 52"/>
          <p:cNvSpPr/>
          <p:nvPr/>
        </p:nvSpPr>
        <p:spPr>
          <a:xfrm>
            <a:off x="7208043" y="3824724"/>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pi/br1</a:t>
            </a:r>
            <a:endParaRPr lang="en-GB" sz="1000" dirty="0"/>
          </a:p>
        </p:txBody>
      </p:sp>
      <p:sp>
        <p:nvSpPr>
          <p:cNvPr id="54" name="Rounded Rectangle 53"/>
          <p:cNvSpPr/>
          <p:nvPr/>
        </p:nvSpPr>
        <p:spPr>
          <a:xfrm>
            <a:off x="7159113" y="2821511"/>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55" name="Rounded Rectangle 54"/>
          <p:cNvSpPr/>
          <p:nvPr/>
        </p:nvSpPr>
        <p:spPr>
          <a:xfrm>
            <a:off x="7159113" y="2677495"/>
            <a:ext cx="704577"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2" name="Right Arrow 1"/>
          <p:cNvSpPr/>
          <p:nvPr/>
        </p:nvSpPr>
        <p:spPr>
          <a:xfrm>
            <a:off x="3563888" y="3068960"/>
            <a:ext cx="1512168" cy="53714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CLONE</a:t>
            </a:r>
            <a:endParaRPr lang="en-GB" dirty="0"/>
          </a:p>
        </p:txBody>
      </p:sp>
      <p:sp>
        <p:nvSpPr>
          <p:cNvPr id="11" name="Rectangle 10"/>
          <p:cNvSpPr/>
          <p:nvPr/>
        </p:nvSpPr>
        <p:spPr>
          <a:xfrm>
            <a:off x="907651" y="4221088"/>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pi@82.1.136.160</a:t>
            </a:r>
          </a:p>
        </p:txBody>
      </p:sp>
      <p:sp>
        <p:nvSpPr>
          <p:cNvPr id="56" name="Rectangle 55"/>
          <p:cNvSpPr/>
          <p:nvPr/>
        </p:nvSpPr>
        <p:spPr>
          <a:xfrm>
            <a:off x="5671870" y="4221088"/>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err="1" smtClean="0"/>
              <a:t>localhost</a:t>
            </a:r>
            <a:endParaRPr lang="en-GB" sz="1400" dirty="0"/>
          </a:p>
        </p:txBody>
      </p:sp>
      <p:sp>
        <p:nvSpPr>
          <p:cNvPr id="57" name="Content Placeholder 2"/>
          <p:cNvSpPr txBox="1">
            <a:spLocks/>
          </p:cNvSpPr>
          <p:nvPr/>
        </p:nvSpPr>
        <p:spPr>
          <a:xfrm>
            <a:off x="457200" y="4725144"/>
            <a:ext cx="8229600"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Notice your cloned copy makes clear where the remote refs are located. They are labelled by &lt;server&gt;/&lt;</a:t>
            </a:r>
            <a:r>
              <a:rPr lang="en-GB" sz="2800" dirty="0" err="1" smtClean="0"/>
              <a:t>refname</a:t>
            </a:r>
            <a:r>
              <a:rPr lang="en-GB" sz="2800" dirty="0" smtClean="0"/>
              <a:t>&gt;. In this example the server is called pi.</a:t>
            </a:r>
            <a:endParaRPr lang="en-GB" sz="2800" i="1" dirty="0"/>
          </a:p>
        </p:txBody>
      </p:sp>
    </p:spTree>
    <p:extLst>
      <p:ext uri="{BB962C8B-B14F-4D97-AF65-F5344CB8AC3E}">
        <p14:creationId xmlns:p14="http://schemas.microsoft.com/office/powerpoint/2010/main" val="2531403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70111"/>
            <a:ext cx="8229600" cy="898649"/>
          </a:xfrm>
        </p:spPr>
        <p:txBody>
          <a:bodyPr>
            <a:normAutofit lnSpcReduction="10000"/>
          </a:bodyPr>
          <a:lstStyle/>
          <a:p>
            <a:r>
              <a:rPr lang="en-GB" sz="2800" dirty="0" smtClean="0"/>
              <a:t>At this point you are now free to work on your local copy as you wish! The server will know nothing of it.</a:t>
            </a:r>
            <a:endParaRPr lang="en-GB" sz="2800" i="1" dirty="0"/>
          </a:p>
        </p:txBody>
      </p:sp>
      <p:sp>
        <p:nvSpPr>
          <p:cNvPr id="24" name="Oval 23"/>
          <p:cNvSpPr/>
          <p:nvPr/>
        </p:nvSpPr>
        <p:spPr>
          <a:xfrm>
            <a:off x="77747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26" name="Oval 25"/>
          <p:cNvSpPr/>
          <p:nvPr/>
        </p:nvSpPr>
        <p:spPr>
          <a:xfrm>
            <a:off x="113751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28" name="Oval 27"/>
          <p:cNvSpPr/>
          <p:nvPr/>
        </p:nvSpPr>
        <p:spPr>
          <a:xfrm>
            <a:off x="149755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30" name="Oval 29"/>
          <p:cNvSpPr/>
          <p:nvPr/>
        </p:nvSpPr>
        <p:spPr>
          <a:xfrm>
            <a:off x="1857599" y="317520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32" name="Oval 31"/>
          <p:cNvSpPr/>
          <p:nvPr/>
        </p:nvSpPr>
        <p:spPr>
          <a:xfrm>
            <a:off x="185759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34" name="Oval 33"/>
          <p:cNvSpPr/>
          <p:nvPr/>
        </p:nvSpPr>
        <p:spPr>
          <a:xfrm>
            <a:off x="221763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35" name="Oval 34"/>
          <p:cNvSpPr/>
          <p:nvPr/>
        </p:nvSpPr>
        <p:spPr>
          <a:xfrm>
            <a:off x="2217639" y="316885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36" name="Oval 35"/>
          <p:cNvSpPr/>
          <p:nvPr/>
        </p:nvSpPr>
        <p:spPr>
          <a:xfrm>
            <a:off x="2577679" y="3535241"/>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38" name="Oval 37"/>
          <p:cNvSpPr/>
          <p:nvPr/>
        </p:nvSpPr>
        <p:spPr>
          <a:xfrm>
            <a:off x="2937719" y="389038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39" name="Straight Arrow Connector 38"/>
          <p:cNvCxnSpPr>
            <a:stCxn id="24" idx="6"/>
            <a:endCxn id="26" idx="2"/>
          </p:cNvCxnSpPr>
          <p:nvPr/>
        </p:nvCxnSpPr>
        <p:spPr>
          <a:xfrm>
            <a:off x="993503" y="3643253"/>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6" idx="6"/>
            <a:endCxn id="28" idx="2"/>
          </p:cNvCxnSpPr>
          <p:nvPr/>
        </p:nvCxnSpPr>
        <p:spPr>
          <a:xfrm>
            <a:off x="1353543" y="3643253"/>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2" name="Straight Arrow Connector 41"/>
          <p:cNvCxnSpPr>
            <a:stCxn id="28" idx="6"/>
            <a:endCxn id="32" idx="2"/>
          </p:cNvCxnSpPr>
          <p:nvPr/>
        </p:nvCxnSpPr>
        <p:spPr>
          <a:xfrm>
            <a:off x="1713583" y="3643253"/>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3" name="Straight Arrow Connector 42"/>
          <p:cNvCxnSpPr>
            <a:stCxn id="32" idx="6"/>
            <a:endCxn id="34" idx="2"/>
          </p:cNvCxnSpPr>
          <p:nvPr/>
        </p:nvCxnSpPr>
        <p:spPr>
          <a:xfrm>
            <a:off x="2073623" y="3643253"/>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28" idx="7"/>
            <a:endCxn id="30" idx="3"/>
          </p:cNvCxnSpPr>
          <p:nvPr/>
        </p:nvCxnSpPr>
        <p:spPr>
          <a:xfrm flipV="1">
            <a:off x="1681947" y="3359589"/>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5" name="Straight Arrow Connector 44"/>
          <p:cNvCxnSpPr>
            <a:stCxn id="30" idx="6"/>
            <a:endCxn id="35" idx="2"/>
          </p:cNvCxnSpPr>
          <p:nvPr/>
        </p:nvCxnSpPr>
        <p:spPr>
          <a:xfrm flipV="1">
            <a:off x="2073623" y="3276863"/>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6" name="Straight Arrow Connector 45"/>
          <p:cNvCxnSpPr>
            <a:stCxn id="35" idx="5"/>
            <a:endCxn id="36" idx="1"/>
          </p:cNvCxnSpPr>
          <p:nvPr/>
        </p:nvCxnSpPr>
        <p:spPr>
          <a:xfrm>
            <a:off x="2402027" y="3353239"/>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34" idx="6"/>
            <a:endCxn id="36" idx="2"/>
          </p:cNvCxnSpPr>
          <p:nvPr/>
        </p:nvCxnSpPr>
        <p:spPr>
          <a:xfrm>
            <a:off x="2433663" y="3643253"/>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36" idx="5"/>
            <a:endCxn id="38" idx="1"/>
          </p:cNvCxnSpPr>
          <p:nvPr/>
        </p:nvCxnSpPr>
        <p:spPr>
          <a:xfrm>
            <a:off x="2762067" y="3719629"/>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9" name="Rounded Rectangle 48"/>
          <p:cNvSpPr/>
          <p:nvPr/>
        </p:nvSpPr>
        <p:spPr>
          <a:xfrm>
            <a:off x="2639436" y="3391225"/>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pi/master</a:t>
            </a:r>
            <a:endParaRPr lang="en-GB" sz="1000" dirty="0"/>
          </a:p>
        </p:txBody>
      </p:sp>
      <p:sp>
        <p:nvSpPr>
          <p:cNvPr id="52" name="Rounded Rectangle 51"/>
          <p:cNvSpPr/>
          <p:nvPr/>
        </p:nvSpPr>
        <p:spPr>
          <a:xfrm>
            <a:off x="2639436" y="3247209"/>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a:t>p</a:t>
            </a:r>
            <a:r>
              <a:rPr lang="en-GB" sz="1000" dirty="0" smtClean="0"/>
              <a:t>i/HEAD</a:t>
            </a:r>
            <a:endParaRPr lang="en-GB" sz="1000" dirty="0"/>
          </a:p>
        </p:txBody>
      </p:sp>
      <p:sp>
        <p:nvSpPr>
          <p:cNvPr id="53" name="Rounded Rectangle 52"/>
          <p:cNvSpPr/>
          <p:nvPr/>
        </p:nvSpPr>
        <p:spPr>
          <a:xfrm>
            <a:off x="2693442" y="4106406"/>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pi/br1</a:t>
            </a:r>
            <a:endParaRPr lang="en-GB" sz="1000" dirty="0"/>
          </a:p>
        </p:txBody>
      </p:sp>
      <p:sp>
        <p:nvSpPr>
          <p:cNvPr id="54" name="Rounded Rectangle 53"/>
          <p:cNvSpPr/>
          <p:nvPr/>
        </p:nvSpPr>
        <p:spPr>
          <a:xfrm>
            <a:off x="2644512" y="3103193"/>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55" name="Rounded Rectangle 54"/>
          <p:cNvSpPr/>
          <p:nvPr/>
        </p:nvSpPr>
        <p:spPr>
          <a:xfrm>
            <a:off x="4377071" y="3240859"/>
            <a:ext cx="704577"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grpSp>
        <p:nvGrpSpPr>
          <p:cNvPr id="13" name="Group 12"/>
          <p:cNvGrpSpPr/>
          <p:nvPr/>
        </p:nvGrpSpPr>
        <p:grpSpPr>
          <a:xfrm>
            <a:off x="725456" y="1484784"/>
            <a:ext cx="2566534" cy="1081992"/>
            <a:chOff x="725456" y="1425557"/>
            <a:chExt cx="2566534" cy="1081992"/>
          </a:xfrm>
        </p:grpSpPr>
        <p:sp>
          <p:nvSpPr>
            <p:cNvPr id="4" name="Oval 3"/>
            <p:cNvSpPr/>
            <p:nvPr/>
          </p:nvSpPr>
          <p:spPr>
            <a:xfrm>
              <a:off x="72545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5" name="Oval 4"/>
            <p:cNvSpPr/>
            <p:nvPr/>
          </p:nvSpPr>
          <p:spPr>
            <a:xfrm>
              <a:off x="108549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6" name="Oval 5"/>
            <p:cNvSpPr/>
            <p:nvPr/>
          </p:nvSpPr>
          <p:spPr>
            <a:xfrm>
              <a:off x="144553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7" name="Oval 6"/>
            <p:cNvSpPr/>
            <p:nvPr/>
          </p:nvSpPr>
          <p:spPr>
            <a:xfrm>
              <a:off x="1805576" y="143190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8" name="Oval 7"/>
            <p:cNvSpPr/>
            <p:nvPr/>
          </p:nvSpPr>
          <p:spPr>
            <a:xfrm>
              <a:off x="180557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9" name="Oval 8"/>
            <p:cNvSpPr/>
            <p:nvPr/>
          </p:nvSpPr>
          <p:spPr>
            <a:xfrm>
              <a:off x="216561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10" name="Oval 9"/>
            <p:cNvSpPr/>
            <p:nvPr/>
          </p:nvSpPr>
          <p:spPr>
            <a:xfrm>
              <a:off x="2165616" y="142555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14" name="Oval 13"/>
            <p:cNvSpPr/>
            <p:nvPr/>
          </p:nvSpPr>
          <p:spPr>
            <a:xfrm>
              <a:off x="2525656" y="17919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15" name="Oval 14"/>
            <p:cNvSpPr/>
            <p:nvPr/>
          </p:nvSpPr>
          <p:spPr>
            <a:xfrm>
              <a:off x="2885696" y="214708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17" name="Straight Arrow Connector 16"/>
            <p:cNvCxnSpPr>
              <a:stCxn id="4" idx="6"/>
              <a:endCxn id="5" idx="2"/>
            </p:cNvCxnSpPr>
            <p:nvPr/>
          </p:nvCxnSpPr>
          <p:spPr>
            <a:xfrm>
              <a:off x="941480" y="189995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Straight Arrow Connector 18"/>
            <p:cNvCxnSpPr>
              <a:stCxn id="5" idx="6"/>
              <a:endCxn id="6" idx="2"/>
            </p:cNvCxnSpPr>
            <p:nvPr/>
          </p:nvCxnSpPr>
          <p:spPr>
            <a:xfrm>
              <a:off x="1301520" y="189995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1" name="Straight Arrow Connector 20"/>
            <p:cNvCxnSpPr>
              <a:stCxn id="6" idx="6"/>
              <a:endCxn id="8" idx="2"/>
            </p:cNvCxnSpPr>
            <p:nvPr/>
          </p:nvCxnSpPr>
          <p:spPr>
            <a:xfrm>
              <a:off x="1661560" y="189995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5" name="Straight Arrow Connector 24"/>
            <p:cNvCxnSpPr>
              <a:stCxn id="8" idx="6"/>
              <a:endCxn id="9" idx="2"/>
            </p:cNvCxnSpPr>
            <p:nvPr/>
          </p:nvCxnSpPr>
          <p:spPr>
            <a:xfrm>
              <a:off x="2021600" y="189995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Arrow Connector 26"/>
            <p:cNvCxnSpPr>
              <a:stCxn id="6" idx="7"/>
              <a:endCxn id="7" idx="3"/>
            </p:cNvCxnSpPr>
            <p:nvPr/>
          </p:nvCxnSpPr>
          <p:spPr>
            <a:xfrm flipV="1">
              <a:off x="1629924" y="1616295"/>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9" name="Straight Arrow Connector 28"/>
            <p:cNvCxnSpPr>
              <a:stCxn id="7" idx="6"/>
              <a:endCxn id="10" idx="2"/>
            </p:cNvCxnSpPr>
            <p:nvPr/>
          </p:nvCxnSpPr>
          <p:spPr>
            <a:xfrm flipV="1">
              <a:off x="2021600" y="1533569"/>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1" name="Straight Arrow Connector 30"/>
            <p:cNvCxnSpPr>
              <a:stCxn id="10" idx="5"/>
              <a:endCxn id="14" idx="1"/>
            </p:cNvCxnSpPr>
            <p:nvPr/>
          </p:nvCxnSpPr>
          <p:spPr>
            <a:xfrm>
              <a:off x="2350004" y="1609945"/>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3" name="Straight Arrow Connector 32"/>
            <p:cNvCxnSpPr>
              <a:stCxn id="9" idx="6"/>
              <a:endCxn id="14" idx="2"/>
            </p:cNvCxnSpPr>
            <p:nvPr/>
          </p:nvCxnSpPr>
          <p:spPr>
            <a:xfrm>
              <a:off x="2381640" y="189995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a:stCxn id="14" idx="5"/>
              <a:endCxn id="15" idx="1"/>
            </p:cNvCxnSpPr>
            <p:nvPr/>
          </p:nvCxnSpPr>
          <p:spPr>
            <a:xfrm>
              <a:off x="2710044" y="1976335"/>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0" name="Rounded Rectangle 39"/>
            <p:cNvSpPr/>
            <p:nvPr/>
          </p:nvSpPr>
          <p:spPr>
            <a:xfrm>
              <a:off x="2587413" y="1647931"/>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22" name="Rounded Rectangle 21"/>
            <p:cNvSpPr/>
            <p:nvPr/>
          </p:nvSpPr>
          <p:spPr>
            <a:xfrm>
              <a:off x="2695425" y="2363112"/>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23" name="Rounded Rectangle 22"/>
            <p:cNvSpPr/>
            <p:nvPr/>
          </p:nvSpPr>
          <p:spPr>
            <a:xfrm>
              <a:off x="2587413" y="1497565"/>
              <a:ext cx="596565"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11" name="Rectangle 10"/>
            <p:cNvSpPr/>
            <p:nvPr/>
          </p:nvSpPr>
          <p:spPr>
            <a:xfrm>
              <a:off x="744546" y="2147509"/>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pi@82.1.136.160</a:t>
              </a:r>
            </a:p>
          </p:txBody>
        </p:sp>
      </p:grpSp>
      <p:sp>
        <p:nvSpPr>
          <p:cNvPr id="56" name="Rectangle 55"/>
          <p:cNvSpPr/>
          <p:nvPr/>
        </p:nvSpPr>
        <p:spPr>
          <a:xfrm>
            <a:off x="755576" y="3890382"/>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err="1" smtClean="0"/>
              <a:t>localhost</a:t>
            </a:r>
            <a:endParaRPr lang="en-GB" sz="1400" dirty="0"/>
          </a:p>
        </p:txBody>
      </p:sp>
      <p:sp>
        <p:nvSpPr>
          <p:cNvPr id="57" name="Content Placeholder 2"/>
          <p:cNvSpPr txBox="1">
            <a:spLocks/>
          </p:cNvSpPr>
          <p:nvPr/>
        </p:nvSpPr>
        <p:spPr>
          <a:xfrm>
            <a:off x="457200" y="4869160"/>
            <a:ext cx="8229600"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The external refs (pi/&lt;whatever&gt;) stay where they are, reflecting the last known state of the server refs. Your local refs move around like usual.</a:t>
            </a:r>
            <a:endParaRPr lang="en-GB" sz="2800" i="1" dirty="0"/>
          </a:p>
        </p:txBody>
      </p:sp>
      <p:sp>
        <p:nvSpPr>
          <p:cNvPr id="58" name="Oval 57"/>
          <p:cNvSpPr/>
          <p:nvPr/>
        </p:nvSpPr>
        <p:spPr>
          <a:xfrm>
            <a:off x="3349089" y="3890382"/>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J</a:t>
            </a:r>
            <a:endParaRPr lang="en-GB" sz="1400" dirty="0"/>
          </a:p>
        </p:txBody>
      </p:sp>
      <p:sp>
        <p:nvSpPr>
          <p:cNvPr id="59" name="Oval 58"/>
          <p:cNvSpPr/>
          <p:nvPr/>
        </p:nvSpPr>
        <p:spPr>
          <a:xfrm>
            <a:off x="3773252" y="3890382"/>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K</a:t>
            </a:r>
            <a:endParaRPr lang="en-GB" sz="1400" dirty="0"/>
          </a:p>
        </p:txBody>
      </p:sp>
      <p:sp>
        <p:nvSpPr>
          <p:cNvPr id="60" name="Oval 59"/>
          <p:cNvSpPr/>
          <p:nvPr/>
        </p:nvSpPr>
        <p:spPr>
          <a:xfrm>
            <a:off x="4189301" y="3890382"/>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L</a:t>
            </a:r>
            <a:endParaRPr lang="en-GB" sz="1400" dirty="0"/>
          </a:p>
        </p:txBody>
      </p:sp>
      <p:sp>
        <p:nvSpPr>
          <p:cNvPr id="61" name="Oval 60"/>
          <p:cNvSpPr/>
          <p:nvPr/>
        </p:nvSpPr>
        <p:spPr>
          <a:xfrm>
            <a:off x="4189301" y="353994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M</a:t>
            </a:r>
            <a:endParaRPr lang="en-GB" sz="1400" dirty="0"/>
          </a:p>
        </p:txBody>
      </p:sp>
      <p:sp>
        <p:nvSpPr>
          <p:cNvPr id="62" name="Oval 61"/>
          <p:cNvSpPr/>
          <p:nvPr/>
        </p:nvSpPr>
        <p:spPr>
          <a:xfrm>
            <a:off x="4621349" y="353994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N</a:t>
            </a:r>
            <a:endParaRPr lang="en-GB" sz="1400" dirty="0"/>
          </a:p>
        </p:txBody>
      </p:sp>
      <p:cxnSp>
        <p:nvCxnSpPr>
          <p:cNvPr id="20" name="Straight Arrow Connector 19"/>
          <p:cNvCxnSpPr>
            <a:stCxn id="38" idx="6"/>
            <a:endCxn id="58" idx="2"/>
          </p:cNvCxnSpPr>
          <p:nvPr/>
        </p:nvCxnSpPr>
        <p:spPr>
          <a:xfrm>
            <a:off x="3153743" y="3998394"/>
            <a:ext cx="195346"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51" name="Straight Arrow Connector 50"/>
          <p:cNvCxnSpPr>
            <a:stCxn id="58" idx="6"/>
            <a:endCxn id="59" idx="2"/>
          </p:cNvCxnSpPr>
          <p:nvPr/>
        </p:nvCxnSpPr>
        <p:spPr>
          <a:xfrm>
            <a:off x="3565113" y="3998394"/>
            <a:ext cx="208139"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64" name="Straight Arrow Connector 63"/>
          <p:cNvCxnSpPr>
            <a:stCxn id="59" idx="6"/>
            <a:endCxn id="60" idx="2"/>
          </p:cNvCxnSpPr>
          <p:nvPr/>
        </p:nvCxnSpPr>
        <p:spPr>
          <a:xfrm>
            <a:off x="3989276" y="3998394"/>
            <a:ext cx="200025"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66" name="Straight Arrow Connector 65"/>
          <p:cNvCxnSpPr>
            <a:stCxn id="59" idx="7"/>
            <a:endCxn id="61" idx="3"/>
          </p:cNvCxnSpPr>
          <p:nvPr/>
        </p:nvCxnSpPr>
        <p:spPr>
          <a:xfrm flipV="1">
            <a:off x="3957640" y="3724332"/>
            <a:ext cx="263297" cy="197686"/>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68" name="Straight Arrow Connector 67"/>
          <p:cNvCxnSpPr>
            <a:stCxn id="61" idx="6"/>
            <a:endCxn id="62" idx="2"/>
          </p:cNvCxnSpPr>
          <p:nvPr/>
        </p:nvCxnSpPr>
        <p:spPr>
          <a:xfrm>
            <a:off x="4405325" y="3647956"/>
            <a:ext cx="216024"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
        <p:nvSpPr>
          <p:cNvPr id="69" name="Rounded Rectangle 68"/>
          <p:cNvSpPr/>
          <p:nvPr/>
        </p:nvSpPr>
        <p:spPr>
          <a:xfrm>
            <a:off x="3945024" y="4106406"/>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70" name="Rounded Rectangle 69"/>
          <p:cNvSpPr/>
          <p:nvPr/>
        </p:nvSpPr>
        <p:spPr>
          <a:xfrm>
            <a:off x="4377072" y="3388050"/>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br2</a:t>
            </a:r>
            <a:endParaRPr lang="en-GB" sz="1000" dirty="0"/>
          </a:p>
        </p:txBody>
      </p:sp>
      <p:sp>
        <p:nvSpPr>
          <p:cNvPr id="71" name="TextBox 70"/>
          <p:cNvSpPr txBox="1"/>
          <p:nvPr/>
        </p:nvSpPr>
        <p:spPr>
          <a:xfrm>
            <a:off x="3565113" y="1486525"/>
            <a:ext cx="4895319" cy="92333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The server, barring anyone else changing it, remains static, blissfully ignorant of your local work </a:t>
            </a:r>
            <a:endParaRPr lang="en-GB" dirty="0"/>
          </a:p>
        </p:txBody>
      </p:sp>
      <p:sp>
        <p:nvSpPr>
          <p:cNvPr id="72" name="TextBox 71"/>
          <p:cNvSpPr txBox="1"/>
          <p:nvPr/>
        </p:nvSpPr>
        <p:spPr>
          <a:xfrm>
            <a:off x="5315339" y="3466192"/>
            <a:ext cx="3024336" cy="64633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Meanwhile, you may add as much as you like locally!</a:t>
            </a:r>
            <a:endParaRPr lang="en-GB" dirty="0"/>
          </a:p>
        </p:txBody>
      </p:sp>
    </p:spTree>
    <p:extLst>
      <p:ext uri="{BB962C8B-B14F-4D97-AF65-F5344CB8AC3E}">
        <p14:creationId xmlns:p14="http://schemas.microsoft.com/office/powerpoint/2010/main" val="3983639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70111"/>
            <a:ext cx="8229600" cy="898649"/>
          </a:xfrm>
        </p:spPr>
        <p:txBody>
          <a:bodyPr>
            <a:normAutofit lnSpcReduction="10000"/>
          </a:bodyPr>
          <a:lstStyle/>
          <a:p>
            <a:r>
              <a:rPr lang="en-GB" sz="2800" dirty="0" smtClean="0"/>
              <a:t>Let’s say that you want to check if the server has been updated since you last checked. You do a </a:t>
            </a:r>
            <a:r>
              <a:rPr lang="en-GB" sz="2800" i="1" dirty="0" smtClean="0"/>
              <a:t>fetch</a:t>
            </a:r>
            <a:r>
              <a:rPr lang="en-GB" sz="2800" dirty="0" smtClean="0"/>
              <a:t>!</a:t>
            </a:r>
            <a:endParaRPr lang="en-GB" sz="2800" i="1" dirty="0"/>
          </a:p>
        </p:txBody>
      </p:sp>
      <p:sp>
        <p:nvSpPr>
          <p:cNvPr id="24" name="Oval 23"/>
          <p:cNvSpPr/>
          <p:nvPr/>
        </p:nvSpPr>
        <p:spPr>
          <a:xfrm>
            <a:off x="77747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26" name="Oval 25"/>
          <p:cNvSpPr/>
          <p:nvPr/>
        </p:nvSpPr>
        <p:spPr>
          <a:xfrm>
            <a:off x="113751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28" name="Oval 27"/>
          <p:cNvSpPr/>
          <p:nvPr/>
        </p:nvSpPr>
        <p:spPr>
          <a:xfrm>
            <a:off x="149755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30" name="Oval 29"/>
          <p:cNvSpPr/>
          <p:nvPr/>
        </p:nvSpPr>
        <p:spPr>
          <a:xfrm>
            <a:off x="1857599" y="316424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32" name="Oval 31"/>
          <p:cNvSpPr/>
          <p:nvPr/>
        </p:nvSpPr>
        <p:spPr>
          <a:xfrm>
            <a:off x="185759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34" name="Oval 33"/>
          <p:cNvSpPr/>
          <p:nvPr/>
        </p:nvSpPr>
        <p:spPr>
          <a:xfrm>
            <a:off x="221763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35" name="Oval 34"/>
          <p:cNvSpPr/>
          <p:nvPr/>
        </p:nvSpPr>
        <p:spPr>
          <a:xfrm>
            <a:off x="2217639" y="315789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36" name="Oval 35"/>
          <p:cNvSpPr/>
          <p:nvPr/>
        </p:nvSpPr>
        <p:spPr>
          <a:xfrm>
            <a:off x="2577679" y="3524287"/>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38" name="Oval 37"/>
          <p:cNvSpPr/>
          <p:nvPr/>
        </p:nvSpPr>
        <p:spPr>
          <a:xfrm>
            <a:off x="2937719" y="387942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39" name="Straight Arrow Connector 38"/>
          <p:cNvCxnSpPr>
            <a:stCxn id="24" idx="6"/>
            <a:endCxn id="26" idx="2"/>
          </p:cNvCxnSpPr>
          <p:nvPr/>
        </p:nvCxnSpPr>
        <p:spPr>
          <a:xfrm>
            <a:off x="993503" y="363229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6" idx="6"/>
            <a:endCxn id="28" idx="2"/>
          </p:cNvCxnSpPr>
          <p:nvPr/>
        </p:nvCxnSpPr>
        <p:spPr>
          <a:xfrm>
            <a:off x="1353543" y="363229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2" name="Straight Arrow Connector 41"/>
          <p:cNvCxnSpPr>
            <a:stCxn id="28" idx="6"/>
            <a:endCxn id="32" idx="2"/>
          </p:cNvCxnSpPr>
          <p:nvPr/>
        </p:nvCxnSpPr>
        <p:spPr>
          <a:xfrm>
            <a:off x="1713583" y="363229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3" name="Straight Arrow Connector 42"/>
          <p:cNvCxnSpPr>
            <a:stCxn id="32" idx="6"/>
            <a:endCxn id="34" idx="2"/>
          </p:cNvCxnSpPr>
          <p:nvPr/>
        </p:nvCxnSpPr>
        <p:spPr>
          <a:xfrm>
            <a:off x="2073623" y="363229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28" idx="7"/>
            <a:endCxn id="30" idx="3"/>
          </p:cNvCxnSpPr>
          <p:nvPr/>
        </p:nvCxnSpPr>
        <p:spPr>
          <a:xfrm flipV="1">
            <a:off x="1681947" y="3348635"/>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5" name="Straight Arrow Connector 44"/>
          <p:cNvCxnSpPr>
            <a:stCxn id="30" idx="6"/>
            <a:endCxn id="35" idx="2"/>
          </p:cNvCxnSpPr>
          <p:nvPr/>
        </p:nvCxnSpPr>
        <p:spPr>
          <a:xfrm flipV="1">
            <a:off x="2073623" y="3265909"/>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6" name="Straight Arrow Connector 45"/>
          <p:cNvCxnSpPr>
            <a:stCxn id="35" idx="5"/>
            <a:endCxn id="36" idx="1"/>
          </p:cNvCxnSpPr>
          <p:nvPr/>
        </p:nvCxnSpPr>
        <p:spPr>
          <a:xfrm>
            <a:off x="2402027" y="3342285"/>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34" idx="6"/>
            <a:endCxn id="36" idx="2"/>
          </p:cNvCxnSpPr>
          <p:nvPr/>
        </p:nvCxnSpPr>
        <p:spPr>
          <a:xfrm>
            <a:off x="2433663" y="3632299"/>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36" idx="5"/>
            <a:endCxn id="38" idx="1"/>
          </p:cNvCxnSpPr>
          <p:nvPr/>
        </p:nvCxnSpPr>
        <p:spPr>
          <a:xfrm>
            <a:off x="2762067" y="3708675"/>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9" name="Rounded Rectangle 48"/>
          <p:cNvSpPr/>
          <p:nvPr/>
        </p:nvSpPr>
        <p:spPr>
          <a:xfrm>
            <a:off x="3943758" y="2780928"/>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pi/master</a:t>
            </a:r>
            <a:endParaRPr lang="en-GB" sz="1000" dirty="0"/>
          </a:p>
        </p:txBody>
      </p:sp>
      <p:sp>
        <p:nvSpPr>
          <p:cNvPr id="52" name="Rounded Rectangle 51"/>
          <p:cNvSpPr/>
          <p:nvPr/>
        </p:nvSpPr>
        <p:spPr>
          <a:xfrm>
            <a:off x="3943758" y="2636912"/>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a:t>p</a:t>
            </a:r>
            <a:r>
              <a:rPr lang="en-GB" sz="1000" dirty="0" smtClean="0"/>
              <a:t>i/HEAD</a:t>
            </a:r>
            <a:endParaRPr lang="en-GB" sz="1000" dirty="0"/>
          </a:p>
        </p:txBody>
      </p:sp>
      <p:sp>
        <p:nvSpPr>
          <p:cNvPr id="53" name="Rounded Rectangle 52"/>
          <p:cNvSpPr/>
          <p:nvPr/>
        </p:nvSpPr>
        <p:spPr>
          <a:xfrm>
            <a:off x="2693442" y="4095452"/>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pi/br1</a:t>
            </a:r>
            <a:endParaRPr lang="en-GB" sz="1000" dirty="0"/>
          </a:p>
        </p:txBody>
      </p:sp>
      <p:sp>
        <p:nvSpPr>
          <p:cNvPr id="54" name="Rounded Rectangle 53"/>
          <p:cNvSpPr/>
          <p:nvPr/>
        </p:nvSpPr>
        <p:spPr>
          <a:xfrm>
            <a:off x="2644512" y="3373921"/>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55" name="Rounded Rectangle 54"/>
          <p:cNvSpPr/>
          <p:nvPr/>
        </p:nvSpPr>
        <p:spPr>
          <a:xfrm>
            <a:off x="4377071" y="3229905"/>
            <a:ext cx="704577"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4" name="Oval 3"/>
          <p:cNvSpPr/>
          <p:nvPr/>
        </p:nvSpPr>
        <p:spPr>
          <a:xfrm>
            <a:off x="72545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5" name="Oval 4"/>
          <p:cNvSpPr/>
          <p:nvPr/>
        </p:nvSpPr>
        <p:spPr>
          <a:xfrm>
            <a:off x="108549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6" name="Oval 5"/>
          <p:cNvSpPr/>
          <p:nvPr/>
        </p:nvSpPr>
        <p:spPr>
          <a:xfrm>
            <a:off x="144553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7" name="Oval 6"/>
          <p:cNvSpPr/>
          <p:nvPr/>
        </p:nvSpPr>
        <p:spPr>
          <a:xfrm>
            <a:off x="1805576" y="149113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8" name="Oval 7"/>
          <p:cNvSpPr/>
          <p:nvPr/>
        </p:nvSpPr>
        <p:spPr>
          <a:xfrm>
            <a:off x="180557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9" name="Oval 8"/>
          <p:cNvSpPr/>
          <p:nvPr/>
        </p:nvSpPr>
        <p:spPr>
          <a:xfrm>
            <a:off x="216561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10" name="Oval 9"/>
          <p:cNvSpPr/>
          <p:nvPr/>
        </p:nvSpPr>
        <p:spPr>
          <a:xfrm>
            <a:off x="2165616" y="148478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14" name="Oval 13"/>
          <p:cNvSpPr/>
          <p:nvPr/>
        </p:nvSpPr>
        <p:spPr>
          <a:xfrm>
            <a:off x="2525656" y="1851174"/>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15" name="Oval 14"/>
          <p:cNvSpPr/>
          <p:nvPr/>
        </p:nvSpPr>
        <p:spPr>
          <a:xfrm>
            <a:off x="2885696" y="2206315"/>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17" name="Straight Arrow Connector 16"/>
          <p:cNvCxnSpPr>
            <a:stCxn id="4" idx="6"/>
            <a:endCxn id="5" idx="2"/>
          </p:cNvCxnSpPr>
          <p:nvPr/>
        </p:nvCxnSpPr>
        <p:spPr>
          <a:xfrm>
            <a:off x="941480" y="1959186"/>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Straight Arrow Connector 18"/>
          <p:cNvCxnSpPr>
            <a:stCxn id="5" idx="6"/>
            <a:endCxn id="6" idx="2"/>
          </p:cNvCxnSpPr>
          <p:nvPr/>
        </p:nvCxnSpPr>
        <p:spPr>
          <a:xfrm>
            <a:off x="1301520" y="1959186"/>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1" name="Straight Arrow Connector 20"/>
          <p:cNvCxnSpPr>
            <a:stCxn id="6" idx="6"/>
            <a:endCxn id="8" idx="2"/>
          </p:cNvCxnSpPr>
          <p:nvPr/>
        </p:nvCxnSpPr>
        <p:spPr>
          <a:xfrm>
            <a:off x="1661560" y="1959186"/>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5" name="Straight Arrow Connector 24"/>
          <p:cNvCxnSpPr>
            <a:stCxn id="8" idx="6"/>
            <a:endCxn id="9" idx="2"/>
          </p:cNvCxnSpPr>
          <p:nvPr/>
        </p:nvCxnSpPr>
        <p:spPr>
          <a:xfrm>
            <a:off x="2021600" y="1959186"/>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Arrow Connector 26"/>
          <p:cNvCxnSpPr>
            <a:stCxn id="6" idx="7"/>
            <a:endCxn id="7" idx="3"/>
          </p:cNvCxnSpPr>
          <p:nvPr/>
        </p:nvCxnSpPr>
        <p:spPr>
          <a:xfrm flipV="1">
            <a:off x="1629924" y="1675522"/>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9" name="Straight Arrow Connector 28"/>
          <p:cNvCxnSpPr>
            <a:stCxn id="7" idx="6"/>
            <a:endCxn id="10" idx="2"/>
          </p:cNvCxnSpPr>
          <p:nvPr/>
        </p:nvCxnSpPr>
        <p:spPr>
          <a:xfrm flipV="1">
            <a:off x="2021600" y="1592796"/>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1" name="Straight Arrow Connector 30"/>
          <p:cNvCxnSpPr>
            <a:stCxn id="10" idx="5"/>
            <a:endCxn id="14" idx="1"/>
          </p:cNvCxnSpPr>
          <p:nvPr/>
        </p:nvCxnSpPr>
        <p:spPr>
          <a:xfrm>
            <a:off x="2350004" y="1669172"/>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3" name="Straight Arrow Connector 32"/>
          <p:cNvCxnSpPr>
            <a:stCxn id="9" idx="6"/>
            <a:endCxn id="14" idx="2"/>
          </p:cNvCxnSpPr>
          <p:nvPr/>
        </p:nvCxnSpPr>
        <p:spPr>
          <a:xfrm>
            <a:off x="2381640" y="1959186"/>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a:stCxn id="14" idx="5"/>
            <a:endCxn id="15" idx="1"/>
          </p:cNvCxnSpPr>
          <p:nvPr/>
        </p:nvCxnSpPr>
        <p:spPr>
          <a:xfrm>
            <a:off x="2710044" y="2035562"/>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0" name="Rounded Rectangle 39"/>
          <p:cNvSpPr/>
          <p:nvPr/>
        </p:nvSpPr>
        <p:spPr>
          <a:xfrm>
            <a:off x="3829440" y="1700808"/>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22" name="Rounded Rectangle 21"/>
          <p:cNvSpPr/>
          <p:nvPr/>
        </p:nvSpPr>
        <p:spPr>
          <a:xfrm>
            <a:off x="2695425" y="2422339"/>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23" name="Rounded Rectangle 22"/>
          <p:cNvSpPr/>
          <p:nvPr/>
        </p:nvSpPr>
        <p:spPr>
          <a:xfrm>
            <a:off x="3829440" y="1550442"/>
            <a:ext cx="596565"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11" name="Rectangle 10"/>
          <p:cNvSpPr/>
          <p:nvPr/>
        </p:nvSpPr>
        <p:spPr>
          <a:xfrm>
            <a:off x="744546" y="2206736"/>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pi@82.1.136.160</a:t>
            </a:r>
          </a:p>
        </p:txBody>
      </p:sp>
      <p:sp>
        <p:nvSpPr>
          <p:cNvPr id="56" name="Rectangle 55"/>
          <p:cNvSpPr/>
          <p:nvPr/>
        </p:nvSpPr>
        <p:spPr>
          <a:xfrm>
            <a:off x="755576" y="3879428"/>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err="1" smtClean="0"/>
              <a:t>localhost</a:t>
            </a:r>
            <a:endParaRPr lang="en-GB" sz="1400" dirty="0"/>
          </a:p>
        </p:txBody>
      </p:sp>
      <p:sp>
        <p:nvSpPr>
          <p:cNvPr id="57" name="Content Placeholder 2"/>
          <p:cNvSpPr txBox="1">
            <a:spLocks/>
          </p:cNvSpPr>
          <p:nvPr/>
        </p:nvSpPr>
        <p:spPr>
          <a:xfrm>
            <a:off x="457200" y="4869160"/>
            <a:ext cx="8229600" cy="18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Notice that your local refs aren’t moved to match the server ones. EG master hasn’t been moved to pi/master, br1 hasn’t been moved to pi/br1 etc. </a:t>
            </a:r>
            <a:endParaRPr lang="en-GB" sz="2800" i="1" dirty="0"/>
          </a:p>
        </p:txBody>
      </p:sp>
      <p:sp>
        <p:nvSpPr>
          <p:cNvPr id="58" name="Oval 57"/>
          <p:cNvSpPr/>
          <p:nvPr/>
        </p:nvSpPr>
        <p:spPr>
          <a:xfrm>
            <a:off x="3349089" y="387942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J</a:t>
            </a:r>
            <a:endParaRPr lang="en-GB" sz="1400" dirty="0"/>
          </a:p>
        </p:txBody>
      </p:sp>
      <p:sp>
        <p:nvSpPr>
          <p:cNvPr id="59" name="Oval 58"/>
          <p:cNvSpPr/>
          <p:nvPr/>
        </p:nvSpPr>
        <p:spPr>
          <a:xfrm>
            <a:off x="3773252" y="387942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K</a:t>
            </a:r>
            <a:endParaRPr lang="en-GB" sz="1400" dirty="0"/>
          </a:p>
        </p:txBody>
      </p:sp>
      <p:sp>
        <p:nvSpPr>
          <p:cNvPr id="60" name="Oval 59"/>
          <p:cNvSpPr/>
          <p:nvPr/>
        </p:nvSpPr>
        <p:spPr>
          <a:xfrm>
            <a:off x="4189301" y="387942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L</a:t>
            </a:r>
            <a:endParaRPr lang="en-GB" sz="1400" dirty="0"/>
          </a:p>
        </p:txBody>
      </p:sp>
      <p:sp>
        <p:nvSpPr>
          <p:cNvPr id="61" name="Oval 60"/>
          <p:cNvSpPr/>
          <p:nvPr/>
        </p:nvSpPr>
        <p:spPr>
          <a:xfrm>
            <a:off x="4189301" y="352899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M</a:t>
            </a:r>
            <a:endParaRPr lang="en-GB" sz="1400" dirty="0"/>
          </a:p>
        </p:txBody>
      </p:sp>
      <p:sp>
        <p:nvSpPr>
          <p:cNvPr id="62" name="Oval 61"/>
          <p:cNvSpPr/>
          <p:nvPr/>
        </p:nvSpPr>
        <p:spPr>
          <a:xfrm>
            <a:off x="4621349" y="352899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N</a:t>
            </a:r>
            <a:endParaRPr lang="en-GB" sz="1400" dirty="0"/>
          </a:p>
        </p:txBody>
      </p:sp>
      <p:cxnSp>
        <p:nvCxnSpPr>
          <p:cNvPr id="20" name="Straight Arrow Connector 19"/>
          <p:cNvCxnSpPr>
            <a:stCxn id="38" idx="6"/>
            <a:endCxn id="58" idx="2"/>
          </p:cNvCxnSpPr>
          <p:nvPr/>
        </p:nvCxnSpPr>
        <p:spPr>
          <a:xfrm>
            <a:off x="3153743" y="3987440"/>
            <a:ext cx="19534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58" idx="6"/>
            <a:endCxn id="59" idx="2"/>
          </p:cNvCxnSpPr>
          <p:nvPr/>
        </p:nvCxnSpPr>
        <p:spPr>
          <a:xfrm>
            <a:off x="3565113" y="3987440"/>
            <a:ext cx="20813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59" idx="6"/>
            <a:endCxn id="60" idx="2"/>
          </p:cNvCxnSpPr>
          <p:nvPr/>
        </p:nvCxnSpPr>
        <p:spPr>
          <a:xfrm>
            <a:off x="3989276" y="3987440"/>
            <a:ext cx="2000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59" idx="7"/>
            <a:endCxn id="61" idx="3"/>
          </p:cNvCxnSpPr>
          <p:nvPr/>
        </p:nvCxnSpPr>
        <p:spPr>
          <a:xfrm flipV="1">
            <a:off x="3957640" y="3713378"/>
            <a:ext cx="263297" cy="197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1" idx="6"/>
            <a:endCxn id="62" idx="2"/>
          </p:cNvCxnSpPr>
          <p:nvPr/>
        </p:nvCxnSpPr>
        <p:spPr>
          <a:xfrm>
            <a:off x="4405325" y="3637002"/>
            <a:ext cx="2160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9" name="Rounded Rectangle 68"/>
          <p:cNvSpPr/>
          <p:nvPr/>
        </p:nvSpPr>
        <p:spPr>
          <a:xfrm>
            <a:off x="3945024" y="4095452"/>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70" name="Rounded Rectangle 69"/>
          <p:cNvSpPr/>
          <p:nvPr/>
        </p:nvSpPr>
        <p:spPr>
          <a:xfrm>
            <a:off x="4377072" y="3377096"/>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br2</a:t>
            </a:r>
            <a:endParaRPr lang="en-GB" sz="1000" dirty="0"/>
          </a:p>
        </p:txBody>
      </p:sp>
      <p:sp>
        <p:nvSpPr>
          <p:cNvPr id="94" name="Oval 93"/>
          <p:cNvSpPr/>
          <p:nvPr/>
        </p:nvSpPr>
        <p:spPr>
          <a:xfrm>
            <a:off x="2883712" y="185117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O</a:t>
            </a:r>
            <a:endParaRPr lang="en-GB" sz="1400" dirty="0"/>
          </a:p>
        </p:txBody>
      </p:sp>
      <p:sp>
        <p:nvSpPr>
          <p:cNvPr id="95" name="Oval 94"/>
          <p:cNvSpPr/>
          <p:nvPr/>
        </p:nvSpPr>
        <p:spPr>
          <a:xfrm>
            <a:off x="3257432" y="185117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P</a:t>
            </a:r>
            <a:endParaRPr lang="en-GB" sz="1400" dirty="0"/>
          </a:p>
        </p:txBody>
      </p:sp>
      <p:sp>
        <p:nvSpPr>
          <p:cNvPr id="96" name="Oval 95"/>
          <p:cNvSpPr/>
          <p:nvPr/>
        </p:nvSpPr>
        <p:spPr>
          <a:xfrm>
            <a:off x="3635896" y="185117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Q</a:t>
            </a:r>
            <a:endParaRPr lang="en-GB" sz="1400" dirty="0"/>
          </a:p>
        </p:txBody>
      </p:sp>
      <p:sp>
        <p:nvSpPr>
          <p:cNvPr id="97" name="Oval 96"/>
          <p:cNvSpPr/>
          <p:nvPr/>
        </p:nvSpPr>
        <p:spPr>
          <a:xfrm>
            <a:off x="4008336" y="185117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R</a:t>
            </a:r>
            <a:endParaRPr lang="en-GB" sz="1400" dirty="0"/>
          </a:p>
        </p:txBody>
      </p:sp>
      <p:cxnSp>
        <p:nvCxnSpPr>
          <p:cNvPr id="50" name="Straight Arrow Connector 49"/>
          <p:cNvCxnSpPr>
            <a:stCxn id="14" idx="6"/>
            <a:endCxn id="94" idx="2"/>
          </p:cNvCxnSpPr>
          <p:nvPr/>
        </p:nvCxnSpPr>
        <p:spPr>
          <a:xfrm>
            <a:off x="2741680" y="1959186"/>
            <a:ext cx="142032"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98" name="Straight Arrow Connector 97"/>
          <p:cNvCxnSpPr>
            <a:stCxn id="94" idx="6"/>
            <a:endCxn id="95" idx="2"/>
          </p:cNvCxnSpPr>
          <p:nvPr/>
        </p:nvCxnSpPr>
        <p:spPr>
          <a:xfrm>
            <a:off x="3099736" y="1959186"/>
            <a:ext cx="157696"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00" name="Straight Arrow Connector 99"/>
          <p:cNvCxnSpPr>
            <a:stCxn id="95" idx="6"/>
            <a:endCxn id="96" idx="2"/>
          </p:cNvCxnSpPr>
          <p:nvPr/>
        </p:nvCxnSpPr>
        <p:spPr>
          <a:xfrm>
            <a:off x="3473456" y="1959186"/>
            <a:ext cx="162440"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02" name="Straight Arrow Connector 101"/>
          <p:cNvCxnSpPr>
            <a:stCxn id="96" idx="6"/>
            <a:endCxn id="97" idx="2"/>
          </p:cNvCxnSpPr>
          <p:nvPr/>
        </p:nvCxnSpPr>
        <p:spPr>
          <a:xfrm>
            <a:off x="3851920" y="1959186"/>
            <a:ext cx="156416"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03" name="TextBox 102"/>
          <p:cNvSpPr txBox="1"/>
          <p:nvPr/>
        </p:nvSpPr>
        <p:spPr>
          <a:xfrm>
            <a:off x="5081648" y="1486525"/>
            <a:ext cx="3378784" cy="64633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Purple commits are new since we cloned from the server</a:t>
            </a:r>
            <a:endParaRPr lang="en-GB" dirty="0"/>
          </a:p>
        </p:txBody>
      </p:sp>
      <p:sp>
        <p:nvSpPr>
          <p:cNvPr id="104" name="Oval 103"/>
          <p:cNvSpPr/>
          <p:nvPr/>
        </p:nvSpPr>
        <p:spPr>
          <a:xfrm>
            <a:off x="2943732" y="352899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O</a:t>
            </a:r>
            <a:endParaRPr lang="en-GB" sz="1400" dirty="0"/>
          </a:p>
        </p:txBody>
      </p:sp>
      <p:sp>
        <p:nvSpPr>
          <p:cNvPr id="105" name="Oval 104"/>
          <p:cNvSpPr/>
          <p:nvPr/>
        </p:nvSpPr>
        <p:spPr>
          <a:xfrm>
            <a:off x="3317452" y="352899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P</a:t>
            </a:r>
            <a:endParaRPr lang="en-GB" sz="1400" dirty="0"/>
          </a:p>
        </p:txBody>
      </p:sp>
      <p:sp>
        <p:nvSpPr>
          <p:cNvPr id="106" name="Oval 105"/>
          <p:cNvSpPr/>
          <p:nvPr/>
        </p:nvSpPr>
        <p:spPr>
          <a:xfrm>
            <a:off x="3695916" y="352899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Q</a:t>
            </a:r>
            <a:endParaRPr lang="en-GB" sz="1400" dirty="0"/>
          </a:p>
        </p:txBody>
      </p:sp>
      <p:sp>
        <p:nvSpPr>
          <p:cNvPr id="107" name="Oval 106"/>
          <p:cNvSpPr/>
          <p:nvPr/>
        </p:nvSpPr>
        <p:spPr>
          <a:xfrm>
            <a:off x="4189300" y="2943324"/>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R</a:t>
            </a:r>
            <a:endParaRPr lang="en-GB" sz="1400" dirty="0"/>
          </a:p>
        </p:txBody>
      </p:sp>
      <p:cxnSp>
        <p:nvCxnSpPr>
          <p:cNvPr id="108" name="Straight Arrow Connector 107"/>
          <p:cNvCxnSpPr>
            <a:stCxn id="36" idx="6"/>
            <a:endCxn id="104" idx="2"/>
          </p:cNvCxnSpPr>
          <p:nvPr/>
        </p:nvCxnSpPr>
        <p:spPr>
          <a:xfrm>
            <a:off x="2793703" y="3632299"/>
            <a:ext cx="150029" cy="4703"/>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09" name="Straight Arrow Connector 108"/>
          <p:cNvCxnSpPr>
            <a:stCxn id="104" idx="6"/>
            <a:endCxn id="105" idx="2"/>
          </p:cNvCxnSpPr>
          <p:nvPr/>
        </p:nvCxnSpPr>
        <p:spPr>
          <a:xfrm>
            <a:off x="3159756" y="3637002"/>
            <a:ext cx="157696"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10" name="Straight Arrow Connector 109"/>
          <p:cNvCxnSpPr>
            <a:stCxn id="105" idx="6"/>
            <a:endCxn id="106" idx="2"/>
          </p:cNvCxnSpPr>
          <p:nvPr/>
        </p:nvCxnSpPr>
        <p:spPr>
          <a:xfrm>
            <a:off x="3533476" y="3637002"/>
            <a:ext cx="162440" cy="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11" name="Straight Arrow Connector 110"/>
          <p:cNvCxnSpPr>
            <a:stCxn id="106" idx="6"/>
            <a:endCxn id="107" idx="3"/>
          </p:cNvCxnSpPr>
          <p:nvPr/>
        </p:nvCxnSpPr>
        <p:spPr>
          <a:xfrm flipV="1">
            <a:off x="3911940" y="3127712"/>
            <a:ext cx="308996" cy="509290"/>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114" name="TextBox 113"/>
          <p:cNvSpPr txBox="1"/>
          <p:nvPr/>
        </p:nvSpPr>
        <p:spPr>
          <a:xfrm>
            <a:off x="5148064" y="2871316"/>
            <a:ext cx="3312368" cy="1200329"/>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Novel commits are added to your local tree and the remote refs are updated to reflect the latest state of the server</a:t>
            </a:r>
            <a:endParaRPr lang="en-GB" dirty="0"/>
          </a:p>
        </p:txBody>
      </p:sp>
    </p:spTree>
    <p:extLst>
      <p:ext uri="{BB962C8B-B14F-4D97-AF65-F5344CB8AC3E}">
        <p14:creationId xmlns:p14="http://schemas.microsoft.com/office/powerpoint/2010/main" val="3096040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70111"/>
            <a:ext cx="8229600" cy="1258689"/>
          </a:xfrm>
        </p:spPr>
        <p:txBody>
          <a:bodyPr>
            <a:normAutofit lnSpcReduction="10000"/>
          </a:bodyPr>
          <a:lstStyle/>
          <a:p>
            <a:r>
              <a:rPr lang="en-GB" sz="2800" dirty="0" smtClean="0"/>
              <a:t>And what if you want to move your changes back to the server? You </a:t>
            </a:r>
            <a:r>
              <a:rPr lang="en-GB" sz="2800" i="1" dirty="0" smtClean="0"/>
              <a:t>push</a:t>
            </a:r>
            <a:r>
              <a:rPr lang="en-GB" sz="2800" dirty="0" smtClean="0"/>
              <a:t> a branch. Here we have pushed br1 (to br1 on the server)</a:t>
            </a:r>
            <a:endParaRPr lang="en-GB" sz="2800" i="1" dirty="0"/>
          </a:p>
        </p:txBody>
      </p:sp>
      <p:sp>
        <p:nvSpPr>
          <p:cNvPr id="24" name="Oval 23"/>
          <p:cNvSpPr/>
          <p:nvPr/>
        </p:nvSpPr>
        <p:spPr>
          <a:xfrm>
            <a:off x="77747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26" name="Oval 25"/>
          <p:cNvSpPr/>
          <p:nvPr/>
        </p:nvSpPr>
        <p:spPr>
          <a:xfrm>
            <a:off x="113751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28" name="Oval 27"/>
          <p:cNvSpPr/>
          <p:nvPr/>
        </p:nvSpPr>
        <p:spPr>
          <a:xfrm>
            <a:off x="149755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30" name="Oval 29"/>
          <p:cNvSpPr/>
          <p:nvPr/>
        </p:nvSpPr>
        <p:spPr>
          <a:xfrm>
            <a:off x="1857599" y="381231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32" name="Oval 31"/>
          <p:cNvSpPr/>
          <p:nvPr/>
        </p:nvSpPr>
        <p:spPr>
          <a:xfrm>
            <a:off x="185759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34" name="Oval 33"/>
          <p:cNvSpPr/>
          <p:nvPr/>
        </p:nvSpPr>
        <p:spPr>
          <a:xfrm>
            <a:off x="221763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35" name="Oval 34"/>
          <p:cNvSpPr/>
          <p:nvPr/>
        </p:nvSpPr>
        <p:spPr>
          <a:xfrm>
            <a:off x="2217639" y="380596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36" name="Oval 35"/>
          <p:cNvSpPr/>
          <p:nvPr/>
        </p:nvSpPr>
        <p:spPr>
          <a:xfrm>
            <a:off x="2577679" y="4172359"/>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38" name="Oval 37"/>
          <p:cNvSpPr/>
          <p:nvPr/>
        </p:nvSpPr>
        <p:spPr>
          <a:xfrm>
            <a:off x="2937719" y="45275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I</a:t>
            </a:r>
            <a:endParaRPr lang="en-GB" sz="1400" dirty="0"/>
          </a:p>
        </p:txBody>
      </p:sp>
      <p:cxnSp>
        <p:nvCxnSpPr>
          <p:cNvPr id="39" name="Straight Arrow Connector 38"/>
          <p:cNvCxnSpPr>
            <a:stCxn id="24" idx="6"/>
            <a:endCxn id="26" idx="2"/>
          </p:cNvCxnSpPr>
          <p:nvPr/>
        </p:nvCxnSpPr>
        <p:spPr>
          <a:xfrm>
            <a:off x="993503" y="42803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6" idx="6"/>
            <a:endCxn id="28" idx="2"/>
          </p:cNvCxnSpPr>
          <p:nvPr/>
        </p:nvCxnSpPr>
        <p:spPr>
          <a:xfrm>
            <a:off x="1353543" y="42803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2" name="Straight Arrow Connector 41"/>
          <p:cNvCxnSpPr>
            <a:stCxn id="28" idx="6"/>
            <a:endCxn id="32" idx="2"/>
          </p:cNvCxnSpPr>
          <p:nvPr/>
        </p:nvCxnSpPr>
        <p:spPr>
          <a:xfrm>
            <a:off x="1713583" y="42803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3" name="Straight Arrow Connector 42"/>
          <p:cNvCxnSpPr>
            <a:stCxn id="32" idx="6"/>
            <a:endCxn id="34" idx="2"/>
          </p:cNvCxnSpPr>
          <p:nvPr/>
        </p:nvCxnSpPr>
        <p:spPr>
          <a:xfrm>
            <a:off x="2073623" y="42803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28" idx="7"/>
            <a:endCxn id="30" idx="3"/>
          </p:cNvCxnSpPr>
          <p:nvPr/>
        </p:nvCxnSpPr>
        <p:spPr>
          <a:xfrm flipV="1">
            <a:off x="1681947" y="3996707"/>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5" name="Straight Arrow Connector 44"/>
          <p:cNvCxnSpPr>
            <a:stCxn id="30" idx="6"/>
            <a:endCxn id="35" idx="2"/>
          </p:cNvCxnSpPr>
          <p:nvPr/>
        </p:nvCxnSpPr>
        <p:spPr>
          <a:xfrm flipV="1">
            <a:off x="2073623" y="3913981"/>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6" name="Straight Arrow Connector 45"/>
          <p:cNvCxnSpPr>
            <a:stCxn id="35" idx="5"/>
            <a:endCxn id="36" idx="1"/>
          </p:cNvCxnSpPr>
          <p:nvPr/>
        </p:nvCxnSpPr>
        <p:spPr>
          <a:xfrm>
            <a:off x="2402027" y="3990357"/>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34" idx="6"/>
            <a:endCxn id="36" idx="2"/>
          </p:cNvCxnSpPr>
          <p:nvPr/>
        </p:nvCxnSpPr>
        <p:spPr>
          <a:xfrm>
            <a:off x="2433663" y="4280371"/>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36" idx="5"/>
            <a:endCxn id="38" idx="1"/>
          </p:cNvCxnSpPr>
          <p:nvPr/>
        </p:nvCxnSpPr>
        <p:spPr>
          <a:xfrm>
            <a:off x="2762067" y="4356747"/>
            <a:ext cx="207288" cy="20238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9" name="Rounded Rectangle 48"/>
          <p:cNvSpPr/>
          <p:nvPr/>
        </p:nvSpPr>
        <p:spPr>
          <a:xfrm>
            <a:off x="3943758" y="3429000"/>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pi/master</a:t>
            </a:r>
            <a:endParaRPr lang="en-GB" sz="1000" dirty="0"/>
          </a:p>
        </p:txBody>
      </p:sp>
      <p:sp>
        <p:nvSpPr>
          <p:cNvPr id="52" name="Rounded Rectangle 51"/>
          <p:cNvSpPr/>
          <p:nvPr/>
        </p:nvSpPr>
        <p:spPr>
          <a:xfrm>
            <a:off x="3943758" y="3284984"/>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a:t>p</a:t>
            </a:r>
            <a:r>
              <a:rPr lang="en-GB" sz="1000" dirty="0" smtClean="0"/>
              <a:t>i/HEAD</a:t>
            </a:r>
            <a:endParaRPr lang="en-GB" sz="1000" dirty="0"/>
          </a:p>
        </p:txBody>
      </p:sp>
      <p:sp>
        <p:nvSpPr>
          <p:cNvPr id="53" name="Rounded Rectangle 52"/>
          <p:cNvSpPr/>
          <p:nvPr/>
        </p:nvSpPr>
        <p:spPr>
          <a:xfrm>
            <a:off x="3943757" y="4887540"/>
            <a:ext cx="704577" cy="14401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000" dirty="0" smtClean="0"/>
              <a:t>pi/br1</a:t>
            </a:r>
            <a:endParaRPr lang="en-GB" sz="1000" dirty="0"/>
          </a:p>
        </p:txBody>
      </p:sp>
      <p:sp>
        <p:nvSpPr>
          <p:cNvPr id="54" name="Rounded Rectangle 53"/>
          <p:cNvSpPr/>
          <p:nvPr/>
        </p:nvSpPr>
        <p:spPr>
          <a:xfrm>
            <a:off x="2644512" y="4021993"/>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55" name="Rounded Rectangle 54"/>
          <p:cNvSpPr/>
          <p:nvPr/>
        </p:nvSpPr>
        <p:spPr>
          <a:xfrm>
            <a:off x="4377071" y="3877977"/>
            <a:ext cx="704577"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4" name="Oval 3"/>
          <p:cNvSpPr/>
          <p:nvPr/>
        </p:nvSpPr>
        <p:spPr>
          <a:xfrm>
            <a:off x="72545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A</a:t>
            </a:r>
            <a:endParaRPr lang="en-GB" sz="1400" dirty="0"/>
          </a:p>
        </p:txBody>
      </p:sp>
      <p:sp>
        <p:nvSpPr>
          <p:cNvPr id="5" name="Oval 4"/>
          <p:cNvSpPr/>
          <p:nvPr/>
        </p:nvSpPr>
        <p:spPr>
          <a:xfrm>
            <a:off x="108549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B</a:t>
            </a:r>
            <a:endParaRPr lang="en-GB" sz="1400" dirty="0"/>
          </a:p>
        </p:txBody>
      </p:sp>
      <p:sp>
        <p:nvSpPr>
          <p:cNvPr id="6" name="Oval 5"/>
          <p:cNvSpPr/>
          <p:nvPr/>
        </p:nvSpPr>
        <p:spPr>
          <a:xfrm>
            <a:off x="144553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C</a:t>
            </a:r>
            <a:endParaRPr lang="en-GB" sz="1400" dirty="0"/>
          </a:p>
        </p:txBody>
      </p:sp>
      <p:sp>
        <p:nvSpPr>
          <p:cNvPr id="7" name="Oval 6"/>
          <p:cNvSpPr/>
          <p:nvPr/>
        </p:nvSpPr>
        <p:spPr>
          <a:xfrm>
            <a:off x="1805576" y="170715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E</a:t>
            </a:r>
            <a:endParaRPr lang="en-GB" sz="1400" dirty="0"/>
          </a:p>
        </p:txBody>
      </p:sp>
      <p:sp>
        <p:nvSpPr>
          <p:cNvPr id="8" name="Oval 7"/>
          <p:cNvSpPr/>
          <p:nvPr/>
        </p:nvSpPr>
        <p:spPr>
          <a:xfrm>
            <a:off x="180557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D</a:t>
            </a:r>
            <a:endParaRPr lang="en-GB" sz="1400" dirty="0"/>
          </a:p>
        </p:txBody>
      </p:sp>
      <p:sp>
        <p:nvSpPr>
          <p:cNvPr id="9" name="Oval 8"/>
          <p:cNvSpPr/>
          <p:nvPr/>
        </p:nvSpPr>
        <p:spPr>
          <a:xfrm>
            <a:off x="216561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F</a:t>
            </a:r>
            <a:endParaRPr lang="en-GB" sz="1400" dirty="0"/>
          </a:p>
        </p:txBody>
      </p:sp>
      <p:sp>
        <p:nvSpPr>
          <p:cNvPr id="10" name="Oval 9"/>
          <p:cNvSpPr/>
          <p:nvPr/>
        </p:nvSpPr>
        <p:spPr>
          <a:xfrm>
            <a:off x="2165616" y="170080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G</a:t>
            </a:r>
            <a:endParaRPr lang="en-GB" sz="1400" dirty="0"/>
          </a:p>
        </p:txBody>
      </p:sp>
      <p:sp>
        <p:nvSpPr>
          <p:cNvPr id="14" name="Oval 13"/>
          <p:cNvSpPr/>
          <p:nvPr/>
        </p:nvSpPr>
        <p:spPr>
          <a:xfrm>
            <a:off x="252565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H</a:t>
            </a:r>
            <a:endParaRPr lang="en-GB" sz="1400" dirty="0"/>
          </a:p>
        </p:txBody>
      </p:sp>
      <p:sp>
        <p:nvSpPr>
          <p:cNvPr id="15" name="Oval 14"/>
          <p:cNvSpPr/>
          <p:nvPr/>
        </p:nvSpPr>
        <p:spPr>
          <a:xfrm>
            <a:off x="2885696" y="2422339"/>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I</a:t>
            </a:r>
            <a:endParaRPr lang="en-GB" sz="1400" dirty="0"/>
          </a:p>
        </p:txBody>
      </p:sp>
      <p:cxnSp>
        <p:nvCxnSpPr>
          <p:cNvPr id="17" name="Straight Arrow Connector 16"/>
          <p:cNvCxnSpPr>
            <a:stCxn id="4" idx="6"/>
            <a:endCxn id="5" idx="2"/>
          </p:cNvCxnSpPr>
          <p:nvPr/>
        </p:nvCxnSpPr>
        <p:spPr>
          <a:xfrm>
            <a:off x="941480" y="2175210"/>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Straight Arrow Connector 18"/>
          <p:cNvCxnSpPr>
            <a:stCxn id="5" idx="6"/>
            <a:endCxn id="6" idx="2"/>
          </p:cNvCxnSpPr>
          <p:nvPr/>
        </p:nvCxnSpPr>
        <p:spPr>
          <a:xfrm>
            <a:off x="1301520" y="2175210"/>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1" name="Straight Arrow Connector 20"/>
          <p:cNvCxnSpPr>
            <a:stCxn id="6" idx="6"/>
            <a:endCxn id="8" idx="2"/>
          </p:cNvCxnSpPr>
          <p:nvPr/>
        </p:nvCxnSpPr>
        <p:spPr>
          <a:xfrm>
            <a:off x="1661560" y="2175210"/>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5" name="Straight Arrow Connector 24"/>
          <p:cNvCxnSpPr>
            <a:stCxn id="8" idx="6"/>
            <a:endCxn id="9" idx="2"/>
          </p:cNvCxnSpPr>
          <p:nvPr/>
        </p:nvCxnSpPr>
        <p:spPr>
          <a:xfrm>
            <a:off x="2021600" y="2175210"/>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7" name="Straight Arrow Connector 26"/>
          <p:cNvCxnSpPr>
            <a:stCxn id="6" idx="7"/>
            <a:endCxn id="7" idx="3"/>
          </p:cNvCxnSpPr>
          <p:nvPr/>
        </p:nvCxnSpPr>
        <p:spPr>
          <a:xfrm flipV="1">
            <a:off x="1629924" y="1891546"/>
            <a:ext cx="207288" cy="2072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9" name="Straight Arrow Connector 28"/>
          <p:cNvCxnSpPr>
            <a:stCxn id="7" idx="6"/>
            <a:endCxn id="10" idx="2"/>
          </p:cNvCxnSpPr>
          <p:nvPr/>
        </p:nvCxnSpPr>
        <p:spPr>
          <a:xfrm flipV="1">
            <a:off x="2021600" y="1808820"/>
            <a:ext cx="144016" cy="635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1" name="Straight Arrow Connector 30"/>
          <p:cNvCxnSpPr>
            <a:stCxn id="10" idx="5"/>
            <a:endCxn id="14" idx="1"/>
          </p:cNvCxnSpPr>
          <p:nvPr/>
        </p:nvCxnSpPr>
        <p:spPr>
          <a:xfrm>
            <a:off x="2350004" y="1885196"/>
            <a:ext cx="207288" cy="213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3" name="Straight Arrow Connector 32"/>
          <p:cNvCxnSpPr>
            <a:stCxn id="9" idx="6"/>
            <a:endCxn id="14" idx="2"/>
          </p:cNvCxnSpPr>
          <p:nvPr/>
        </p:nvCxnSpPr>
        <p:spPr>
          <a:xfrm>
            <a:off x="2381640" y="2175210"/>
            <a:ext cx="1440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a:stCxn id="14" idx="5"/>
            <a:endCxn id="15" idx="1"/>
          </p:cNvCxnSpPr>
          <p:nvPr/>
        </p:nvCxnSpPr>
        <p:spPr>
          <a:xfrm>
            <a:off x="2710044" y="2251586"/>
            <a:ext cx="207288" cy="202389"/>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
        <p:nvSpPr>
          <p:cNvPr id="40" name="Rounded Rectangle 39"/>
          <p:cNvSpPr/>
          <p:nvPr/>
        </p:nvSpPr>
        <p:spPr>
          <a:xfrm>
            <a:off x="3829440" y="1916832"/>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master</a:t>
            </a:r>
            <a:endParaRPr lang="en-GB" sz="1000" dirty="0"/>
          </a:p>
        </p:txBody>
      </p:sp>
      <p:sp>
        <p:nvSpPr>
          <p:cNvPr id="22" name="Rounded Rectangle 21"/>
          <p:cNvSpPr/>
          <p:nvPr/>
        </p:nvSpPr>
        <p:spPr>
          <a:xfrm>
            <a:off x="3997762" y="2652378"/>
            <a:ext cx="596565"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23" name="Rounded Rectangle 22"/>
          <p:cNvSpPr/>
          <p:nvPr/>
        </p:nvSpPr>
        <p:spPr>
          <a:xfrm>
            <a:off x="3829440" y="1766466"/>
            <a:ext cx="596565" cy="14401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000" dirty="0" smtClean="0"/>
              <a:t>HEAD</a:t>
            </a:r>
            <a:endParaRPr lang="en-GB" sz="1000" dirty="0"/>
          </a:p>
        </p:txBody>
      </p:sp>
      <p:sp>
        <p:nvSpPr>
          <p:cNvPr id="11" name="Rectangle 10"/>
          <p:cNvSpPr/>
          <p:nvPr/>
        </p:nvSpPr>
        <p:spPr>
          <a:xfrm>
            <a:off x="744546" y="2422760"/>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pi@82.1.136.160</a:t>
            </a:r>
          </a:p>
        </p:txBody>
      </p:sp>
      <p:sp>
        <p:nvSpPr>
          <p:cNvPr id="56" name="Rectangle 55"/>
          <p:cNvSpPr/>
          <p:nvPr/>
        </p:nvSpPr>
        <p:spPr>
          <a:xfrm>
            <a:off x="755576" y="4527500"/>
            <a:ext cx="1770755" cy="36004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err="1" smtClean="0"/>
              <a:t>localhost</a:t>
            </a:r>
            <a:endParaRPr lang="en-GB" sz="1400" dirty="0"/>
          </a:p>
        </p:txBody>
      </p:sp>
      <p:sp>
        <p:nvSpPr>
          <p:cNvPr id="57" name="Content Placeholder 2"/>
          <p:cNvSpPr txBox="1">
            <a:spLocks/>
          </p:cNvSpPr>
          <p:nvPr/>
        </p:nvSpPr>
        <p:spPr>
          <a:xfrm>
            <a:off x="457200" y="5229200"/>
            <a:ext cx="8229600"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This is how you can get your changes onto the server</a:t>
            </a:r>
            <a:endParaRPr lang="en-GB" sz="2800" i="1" dirty="0"/>
          </a:p>
        </p:txBody>
      </p:sp>
      <p:sp>
        <p:nvSpPr>
          <p:cNvPr id="58" name="Oval 57"/>
          <p:cNvSpPr/>
          <p:nvPr/>
        </p:nvSpPr>
        <p:spPr>
          <a:xfrm>
            <a:off x="3349089" y="45275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J</a:t>
            </a:r>
            <a:endParaRPr lang="en-GB" sz="1400" dirty="0"/>
          </a:p>
        </p:txBody>
      </p:sp>
      <p:sp>
        <p:nvSpPr>
          <p:cNvPr id="59" name="Oval 58"/>
          <p:cNvSpPr/>
          <p:nvPr/>
        </p:nvSpPr>
        <p:spPr>
          <a:xfrm>
            <a:off x="3773252" y="45275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K</a:t>
            </a:r>
            <a:endParaRPr lang="en-GB" sz="1400" dirty="0"/>
          </a:p>
        </p:txBody>
      </p:sp>
      <p:sp>
        <p:nvSpPr>
          <p:cNvPr id="60" name="Oval 59"/>
          <p:cNvSpPr/>
          <p:nvPr/>
        </p:nvSpPr>
        <p:spPr>
          <a:xfrm>
            <a:off x="4189301" y="4527500"/>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L</a:t>
            </a:r>
            <a:endParaRPr lang="en-GB" sz="1400" dirty="0"/>
          </a:p>
        </p:txBody>
      </p:sp>
      <p:sp>
        <p:nvSpPr>
          <p:cNvPr id="61" name="Oval 60"/>
          <p:cNvSpPr/>
          <p:nvPr/>
        </p:nvSpPr>
        <p:spPr>
          <a:xfrm>
            <a:off x="4189301" y="417706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M</a:t>
            </a:r>
            <a:endParaRPr lang="en-GB" sz="1400" dirty="0"/>
          </a:p>
        </p:txBody>
      </p:sp>
      <p:sp>
        <p:nvSpPr>
          <p:cNvPr id="62" name="Oval 61"/>
          <p:cNvSpPr/>
          <p:nvPr/>
        </p:nvSpPr>
        <p:spPr>
          <a:xfrm>
            <a:off x="4621349" y="417706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N</a:t>
            </a:r>
            <a:endParaRPr lang="en-GB" sz="1400" dirty="0"/>
          </a:p>
        </p:txBody>
      </p:sp>
      <p:cxnSp>
        <p:nvCxnSpPr>
          <p:cNvPr id="20" name="Straight Arrow Connector 19"/>
          <p:cNvCxnSpPr>
            <a:stCxn id="38" idx="6"/>
            <a:endCxn id="58" idx="2"/>
          </p:cNvCxnSpPr>
          <p:nvPr/>
        </p:nvCxnSpPr>
        <p:spPr>
          <a:xfrm>
            <a:off x="3153743" y="4635512"/>
            <a:ext cx="19534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58" idx="6"/>
            <a:endCxn id="59" idx="2"/>
          </p:cNvCxnSpPr>
          <p:nvPr/>
        </p:nvCxnSpPr>
        <p:spPr>
          <a:xfrm>
            <a:off x="3565113" y="4635512"/>
            <a:ext cx="20813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59" idx="6"/>
            <a:endCxn id="60" idx="2"/>
          </p:cNvCxnSpPr>
          <p:nvPr/>
        </p:nvCxnSpPr>
        <p:spPr>
          <a:xfrm>
            <a:off x="3989276" y="4635512"/>
            <a:ext cx="2000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59" idx="7"/>
            <a:endCxn id="61" idx="3"/>
          </p:cNvCxnSpPr>
          <p:nvPr/>
        </p:nvCxnSpPr>
        <p:spPr>
          <a:xfrm flipV="1">
            <a:off x="3957640" y="4361450"/>
            <a:ext cx="263297" cy="1976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61" idx="6"/>
            <a:endCxn id="62" idx="2"/>
          </p:cNvCxnSpPr>
          <p:nvPr/>
        </p:nvCxnSpPr>
        <p:spPr>
          <a:xfrm>
            <a:off x="4405325" y="4285074"/>
            <a:ext cx="21602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9" name="Rounded Rectangle 68"/>
          <p:cNvSpPr/>
          <p:nvPr/>
        </p:nvSpPr>
        <p:spPr>
          <a:xfrm>
            <a:off x="3945024" y="4743524"/>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br1</a:t>
            </a:r>
            <a:endParaRPr lang="en-GB" sz="1000" dirty="0"/>
          </a:p>
        </p:txBody>
      </p:sp>
      <p:sp>
        <p:nvSpPr>
          <p:cNvPr id="70" name="Rounded Rectangle 69"/>
          <p:cNvSpPr/>
          <p:nvPr/>
        </p:nvSpPr>
        <p:spPr>
          <a:xfrm>
            <a:off x="4377072" y="4025168"/>
            <a:ext cx="704577" cy="14401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000" dirty="0" smtClean="0"/>
              <a:t>br2</a:t>
            </a:r>
            <a:endParaRPr lang="en-GB" sz="1000" dirty="0"/>
          </a:p>
        </p:txBody>
      </p:sp>
      <p:sp>
        <p:nvSpPr>
          <p:cNvPr id="94" name="Oval 93"/>
          <p:cNvSpPr/>
          <p:nvPr/>
        </p:nvSpPr>
        <p:spPr>
          <a:xfrm>
            <a:off x="2883712"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O</a:t>
            </a:r>
            <a:endParaRPr lang="en-GB" sz="1400" dirty="0"/>
          </a:p>
        </p:txBody>
      </p:sp>
      <p:sp>
        <p:nvSpPr>
          <p:cNvPr id="95" name="Oval 94"/>
          <p:cNvSpPr/>
          <p:nvPr/>
        </p:nvSpPr>
        <p:spPr>
          <a:xfrm>
            <a:off x="3257432"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P</a:t>
            </a:r>
            <a:endParaRPr lang="en-GB" sz="1400" dirty="0"/>
          </a:p>
        </p:txBody>
      </p:sp>
      <p:sp>
        <p:nvSpPr>
          <p:cNvPr id="96" name="Oval 95"/>
          <p:cNvSpPr/>
          <p:nvPr/>
        </p:nvSpPr>
        <p:spPr>
          <a:xfrm>
            <a:off x="363589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Q</a:t>
            </a:r>
            <a:endParaRPr lang="en-GB" sz="1400" dirty="0"/>
          </a:p>
        </p:txBody>
      </p:sp>
      <p:sp>
        <p:nvSpPr>
          <p:cNvPr id="97" name="Oval 96"/>
          <p:cNvSpPr/>
          <p:nvPr/>
        </p:nvSpPr>
        <p:spPr>
          <a:xfrm>
            <a:off x="4008336" y="2067198"/>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R</a:t>
            </a:r>
            <a:endParaRPr lang="en-GB" sz="1400" dirty="0"/>
          </a:p>
        </p:txBody>
      </p:sp>
      <p:cxnSp>
        <p:nvCxnSpPr>
          <p:cNvPr id="50" name="Straight Arrow Connector 49"/>
          <p:cNvCxnSpPr>
            <a:stCxn id="14" idx="6"/>
            <a:endCxn id="94" idx="2"/>
          </p:cNvCxnSpPr>
          <p:nvPr/>
        </p:nvCxnSpPr>
        <p:spPr>
          <a:xfrm>
            <a:off x="2741680" y="2175210"/>
            <a:ext cx="142032"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98" name="Straight Arrow Connector 97"/>
          <p:cNvCxnSpPr>
            <a:stCxn id="94" idx="6"/>
            <a:endCxn id="95" idx="2"/>
          </p:cNvCxnSpPr>
          <p:nvPr/>
        </p:nvCxnSpPr>
        <p:spPr>
          <a:xfrm>
            <a:off x="3099736" y="2175210"/>
            <a:ext cx="15769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00" name="Straight Arrow Connector 99"/>
          <p:cNvCxnSpPr>
            <a:stCxn id="95" idx="6"/>
            <a:endCxn id="96" idx="2"/>
          </p:cNvCxnSpPr>
          <p:nvPr/>
        </p:nvCxnSpPr>
        <p:spPr>
          <a:xfrm>
            <a:off x="3473456" y="2175210"/>
            <a:ext cx="16244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02" name="Straight Arrow Connector 101"/>
          <p:cNvCxnSpPr>
            <a:stCxn id="96" idx="6"/>
            <a:endCxn id="97" idx="2"/>
          </p:cNvCxnSpPr>
          <p:nvPr/>
        </p:nvCxnSpPr>
        <p:spPr>
          <a:xfrm>
            <a:off x="3851920" y="2175210"/>
            <a:ext cx="1564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103" name="TextBox 102"/>
          <p:cNvSpPr txBox="1"/>
          <p:nvPr/>
        </p:nvSpPr>
        <p:spPr>
          <a:xfrm>
            <a:off x="5292080" y="1702549"/>
            <a:ext cx="3168352" cy="3139321"/>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Purple commits have been added to the server. Since we only pushed br1, br2 remains solely on the local machine. Since we pushed to br1, it updated the br1 ref on the server to match with our local copy. We could have pushed to any name we wanted and it would have moved/created the appropriate ref label.</a:t>
            </a:r>
            <a:endParaRPr lang="en-GB" dirty="0"/>
          </a:p>
        </p:txBody>
      </p:sp>
      <p:sp>
        <p:nvSpPr>
          <p:cNvPr id="104" name="Oval 103"/>
          <p:cNvSpPr/>
          <p:nvPr/>
        </p:nvSpPr>
        <p:spPr>
          <a:xfrm>
            <a:off x="2943732" y="417706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O</a:t>
            </a:r>
            <a:endParaRPr lang="en-GB" sz="1400" dirty="0"/>
          </a:p>
        </p:txBody>
      </p:sp>
      <p:sp>
        <p:nvSpPr>
          <p:cNvPr id="105" name="Oval 104"/>
          <p:cNvSpPr/>
          <p:nvPr/>
        </p:nvSpPr>
        <p:spPr>
          <a:xfrm>
            <a:off x="3317452" y="417706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P</a:t>
            </a:r>
            <a:endParaRPr lang="en-GB" sz="1400" dirty="0"/>
          </a:p>
        </p:txBody>
      </p:sp>
      <p:sp>
        <p:nvSpPr>
          <p:cNvPr id="106" name="Oval 105"/>
          <p:cNvSpPr/>
          <p:nvPr/>
        </p:nvSpPr>
        <p:spPr>
          <a:xfrm>
            <a:off x="3695916" y="4177062"/>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Q</a:t>
            </a:r>
            <a:endParaRPr lang="en-GB" sz="1400" dirty="0"/>
          </a:p>
        </p:txBody>
      </p:sp>
      <p:sp>
        <p:nvSpPr>
          <p:cNvPr id="107" name="Oval 106"/>
          <p:cNvSpPr/>
          <p:nvPr/>
        </p:nvSpPr>
        <p:spPr>
          <a:xfrm>
            <a:off x="4189300" y="3591396"/>
            <a:ext cx="216024" cy="21602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400" dirty="0" smtClean="0"/>
              <a:t>R</a:t>
            </a:r>
            <a:endParaRPr lang="en-GB" sz="1400" dirty="0"/>
          </a:p>
        </p:txBody>
      </p:sp>
      <p:cxnSp>
        <p:nvCxnSpPr>
          <p:cNvPr id="108" name="Straight Arrow Connector 107"/>
          <p:cNvCxnSpPr>
            <a:stCxn id="36" idx="6"/>
            <a:endCxn id="104" idx="2"/>
          </p:cNvCxnSpPr>
          <p:nvPr/>
        </p:nvCxnSpPr>
        <p:spPr>
          <a:xfrm>
            <a:off x="2793703" y="4280371"/>
            <a:ext cx="150029" cy="470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09" name="Straight Arrow Connector 108"/>
          <p:cNvCxnSpPr>
            <a:stCxn id="104" idx="6"/>
            <a:endCxn id="105" idx="2"/>
          </p:cNvCxnSpPr>
          <p:nvPr/>
        </p:nvCxnSpPr>
        <p:spPr>
          <a:xfrm>
            <a:off x="3159756" y="4285074"/>
            <a:ext cx="15769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0" name="Straight Arrow Connector 109"/>
          <p:cNvCxnSpPr>
            <a:stCxn id="105" idx="6"/>
            <a:endCxn id="106" idx="2"/>
          </p:cNvCxnSpPr>
          <p:nvPr/>
        </p:nvCxnSpPr>
        <p:spPr>
          <a:xfrm>
            <a:off x="3533476" y="4285074"/>
            <a:ext cx="16244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1" name="Straight Arrow Connector 110"/>
          <p:cNvCxnSpPr>
            <a:stCxn id="106" idx="6"/>
            <a:endCxn id="107" idx="3"/>
          </p:cNvCxnSpPr>
          <p:nvPr/>
        </p:nvCxnSpPr>
        <p:spPr>
          <a:xfrm flipV="1">
            <a:off x="3911940" y="3775784"/>
            <a:ext cx="308996" cy="50929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82" name="Oval 81"/>
          <p:cNvSpPr/>
          <p:nvPr/>
        </p:nvSpPr>
        <p:spPr>
          <a:xfrm>
            <a:off x="3349089" y="242276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J</a:t>
            </a:r>
            <a:endParaRPr lang="en-GB" sz="1400" dirty="0"/>
          </a:p>
        </p:txBody>
      </p:sp>
      <p:sp>
        <p:nvSpPr>
          <p:cNvPr id="83" name="Oval 82"/>
          <p:cNvSpPr/>
          <p:nvPr/>
        </p:nvSpPr>
        <p:spPr>
          <a:xfrm>
            <a:off x="3773252" y="242276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K</a:t>
            </a:r>
            <a:endParaRPr lang="en-GB" sz="1400" dirty="0"/>
          </a:p>
        </p:txBody>
      </p:sp>
      <p:sp>
        <p:nvSpPr>
          <p:cNvPr id="84" name="Oval 83"/>
          <p:cNvSpPr/>
          <p:nvPr/>
        </p:nvSpPr>
        <p:spPr>
          <a:xfrm>
            <a:off x="4189301" y="2422760"/>
            <a:ext cx="216024" cy="216024"/>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smtClean="0"/>
              <a:t>L</a:t>
            </a:r>
            <a:endParaRPr lang="en-GB" sz="1400" dirty="0"/>
          </a:p>
        </p:txBody>
      </p:sp>
      <p:cxnSp>
        <p:nvCxnSpPr>
          <p:cNvPr id="85" name="Straight Arrow Connector 84"/>
          <p:cNvCxnSpPr>
            <a:stCxn id="82" idx="6"/>
            <a:endCxn id="83" idx="2"/>
          </p:cNvCxnSpPr>
          <p:nvPr/>
        </p:nvCxnSpPr>
        <p:spPr>
          <a:xfrm>
            <a:off x="3565113" y="2530772"/>
            <a:ext cx="208139"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86" name="Straight Arrow Connector 85"/>
          <p:cNvCxnSpPr>
            <a:stCxn id="83" idx="6"/>
            <a:endCxn id="84" idx="2"/>
          </p:cNvCxnSpPr>
          <p:nvPr/>
        </p:nvCxnSpPr>
        <p:spPr>
          <a:xfrm>
            <a:off x="3989276" y="2530772"/>
            <a:ext cx="200025" cy="0"/>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cxnSp>
        <p:nvCxnSpPr>
          <p:cNvPr id="16" name="Straight Arrow Connector 15"/>
          <p:cNvCxnSpPr>
            <a:stCxn id="15" idx="6"/>
            <a:endCxn id="82" idx="2"/>
          </p:cNvCxnSpPr>
          <p:nvPr/>
        </p:nvCxnSpPr>
        <p:spPr>
          <a:xfrm>
            <a:off x="3101720" y="2530351"/>
            <a:ext cx="247369" cy="421"/>
          </a:xfrm>
          <a:prstGeom prst="straightConnector1">
            <a:avLst/>
          </a:prstGeom>
          <a:ln>
            <a:tailEnd type="arrow"/>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1143465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70111"/>
            <a:ext cx="8229600" cy="970657"/>
          </a:xfrm>
        </p:spPr>
        <p:txBody>
          <a:bodyPr>
            <a:normAutofit fontScale="85000" lnSpcReduction="10000"/>
          </a:bodyPr>
          <a:lstStyle/>
          <a:p>
            <a:r>
              <a:rPr lang="en-GB" sz="2800" dirty="0" smtClean="0"/>
              <a:t>On Windows, the tool to use is </a:t>
            </a:r>
            <a:r>
              <a:rPr lang="en-GB" sz="2800" dirty="0" err="1" smtClean="0"/>
              <a:t>TortoiseGIT</a:t>
            </a:r>
            <a:r>
              <a:rPr lang="en-GB" sz="2800" dirty="0"/>
              <a:t> (https://tortoisegit.org</a:t>
            </a:r>
            <a:r>
              <a:rPr lang="en-GB" sz="2800" dirty="0" smtClean="0"/>
              <a:t>/). You start by cloning out the repo:</a:t>
            </a:r>
            <a:endParaRPr lang="en-GB" sz="2800" i="1" dirty="0"/>
          </a:p>
        </p:txBody>
      </p:sp>
      <p:sp>
        <p:nvSpPr>
          <p:cNvPr id="57" name="Content Placeholder 2"/>
          <p:cNvSpPr txBox="1">
            <a:spLocks/>
          </p:cNvSpPr>
          <p:nvPr/>
        </p:nvSpPr>
        <p:spPr>
          <a:xfrm>
            <a:off x="457200" y="5229200"/>
            <a:ext cx="8229600" cy="14401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From there on it should be reasonably self explanatory!</a:t>
            </a:r>
            <a:endParaRPr lang="en-GB" sz="2800"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48607"/>
            <a:ext cx="2181705" cy="3192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179512" y="3508513"/>
            <a:ext cx="504056"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99" y="1850220"/>
            <a:ext cx="4293865" cy="302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Right Arrow 87"/>
          <p:cNvSpPr/>
          <p:nvPr/>
        </p:nvSpPr>
        <p:spPr>
          <a:xfrm rot="20641308">
            <a:off x="4146758" y="2685591"/>
            <a:ext cx="1483320" cy="190393"/>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89" name="TextBox 88"/>
          <p:cNvSpPr txBox="1"/>
          <p:nvPr/>
        </p:nvSpPr>
        <p:spPr>
          <a:xfrm>
            <a:off x="2987824" y="2497821"/>
            <a:ext cx="1161382" cy="92333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Put your username here</a:t>
            </a:r>
            <a:endParaRPr lang="en-GB" dirty="0"/>
          </a:p>
        </p:txBody>
      </p:sp>
    </p:spTree>
    <p:extLst>
      <p:ext uri="{BB962C8B-B14F-4D97-AF65-F5344CB8AC3E}">
        <p14:creationId xmlns:p14="http://schemas.microsoft.com/office/powerpoint/2010/main" val="3324999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dirty="0" err="1" smtClean="0"/>
              <a:t>Ze</a:t>
            </a:r>
            <a:r>
              <a:rPr lang="en-GB" dirty="0" smtClean="0"/>
              <a:t> rules</a:t>
            </a:r>
            <a:endParaRPr lang="en-GB" dirty="0"/>
          </a:p>
        </p:txBody>
      </p:sp>
      <p:sp>
        <p:nvSpPr>
          <p:cNvPr id="3" name="Content Placeholder 2"/>
          <p:cNvSpPr>
            <a:spLocks noGrp="1"/>
          </p:cNvSpPr>
          <p:nvPr>
            <p:ph idx="1"/>
          </p:nvPr>
        </p:nvSpPr>
        <p:spPr>
          <a:xfrm>
            <a:off x="457200" y="1196752"/>
            <a:ext cx="8229600" cy="4929411"/>
          </a:xfrm>
        </p:spPr>
        <p:txBody>
          <a:bodyPr>
            <a:normAutofit/>
          </a:bodyPr>
          <a:lstStyle/>
          <a:p>
            <a:r>
              <a:rPr lang="en-GB" sz="2800" dirty="0" smtClean="0"/>
              <a:t>Generally speaking, do your work in a branch (maybe with your name?). The master on the server should only be merged to on occasion, and you should message me so I can do it on the Pi itself. That way the master is pretty “clean”.</a:t>
            </a:r>
          </a:p>
          <a:p>
            <a:r>
              <a:rPr lang="en-GB" sz="2800" dirty="0" smtClean="0"/>
              <a:t>Comment your commits! Always write something informative so we can track things around.</a:t>
            </a:r>
          </a:p>
          <a:p>
            <a:r>
              <a:rPr lang="en-GB" sz="2800" dirty="0" smtClean="0"/>
              <a:t>If a commit is important, you can tag it. These are more noticeable than commit comments.</a:t>
            </a:r>
            <a:endParaRPr lang="en-GB" sz="2800" dirty="0"/>
          </a:p>
        </p:txBody>
      </p:sp>
    </p:spTree>
    <p:extLst>
      <p:ext uri="{BB962C8B-B14F-4D97-AF65-F5344CB8AC3E}">
        <p14:creationId xmlns:p14="http://schemas.microsoft.com/office/powerpoint/2010/main" val="83964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Git?</a:t>
            </a:r>
            <a:endParaRPr lang="en-GB" dirty="0"/>
          </a:p>
        </p:txBody>
      </p:sp>
      <p:sp>
        <p:nvSpPr>
          <p:cNvPr id="3" name="Content Placeholder 2"/>
          <p:cNvSpPr>
            <a:spLocks noGrp="1"/>
          </p:cNvSpPr>
          <p:nvPr>
            <p:ph idx="1"/>
          </p:nvPr>
        </p:nvSpPr>
        <p:spPr/>
        <p:txBody>
          <a:bodyPr>
            <a:normAutofit/>
          </a:bodyPr>
          <a:lstStyle/>
          <a:p>
            <a:r>
              <a:rPr lang="en-GB" sz="2800" dirty="0" smtClean="0"/>
              <a:t>Git is, at least, a version control tool that keeps track of what changes are made to a project and by whom, so you can revert if something goes wrong.</a:t>
            </a:r>
          </a:p>
          <a:p>
            <a:r>
              <a:rPr lang="en-GB" sz="2800" dirty="0" smtClean="0"/>
              <a:t>More than that, though, it helps with group collaborative work by giving people the power to “branch” the project and work on their own version, without interfering with the main copy.</a:t>
            </a:r>
            <a:endParaRPr lang="en-GB" sz="2800" dirty="0"/>
          </a:p>
        </p:txBody>
      </p:sp>
    </p:spTree>
    <p:extLst>
      <p:ext uri="{BB962C8B-B14F-4D97-AF65-F5344CB8AC3E}">
        <p14:creationId xmlns:p14="http://schemas.microsoft.com/office/powerpoint/2010/main" val="3680326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does Git work?</a:t>
            </a:r>
            <a:endParaRPr lang="en-GB" dirty="0"/>
          </a:p>
        </p:txBody>
      </p:sp>
      <p:sp>
        <p:nvSpPr>
          <p:cNvPr id="3" name="Content Placeholder 2"/>
          <p:cNvSpPr>
            <a:spLocks noGrp="1"/>
          </p:cNvSpPr>
          <p:nvPr>
            <p:ph idx="1"/>
          </p:nvPr>
        </p:nvSpPr>
        <p:spPr/>
        <p:txBody>
          <a:bodyPr>
            <a:normAutofit/>
          </a:bodyPr>
          <a:lstStyle/>
          <a:p>
            <a:r>
              <a:rPr lang="en-GB" sz="2800" dirty="0" smtClean="0"/>
              <a:t>The basic object in Git is a commit. A commit is a snapshot of the project database relative to a previous commit.</a:t>
            </a:r>
          </a:p>
          <a:p>
            <a:r>
              <a:rPr lang="en-GB" sz="2800" dirty="0" smtClean="0"/>
              <a:t>For instance if we had two snapshots of the project, “A” and “B”, and the only thing that changed was that we added the number “1” to the end of a file, then the “B” commit would simply say “I’m A, except with an extra 1 at the end of this file”</a:t>
            </a:r>
            <a:endParaRPr lang="en-GB" sz="2800" dirty="0"/>
          </a:p>
        </p:txBody>
      </p:sp>
    </p:spTree>
    <p:extLst>
      <p:ext uri="{BB962C8B-B14F-4D97-AF65-F5344CB8AC3E}">
        <p14:creationId xmlns:p14="http://schemas.microsoft.com/office/powerpoint/2010/main" val="2341654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1008112"/>
          </a:xfrm>
        </p:spPr>
        <p:txBody>
          <a:bodyPr>
            <a:normAutofit/>
          </a:bodyPr>
          <a:lstStyle/>
          <a:p>
            <a:r>
              <a:rPr lang="en-GB" sz="2800" dirty="0" smtClean="0"/>
              <a:t>This creates a string of commits, all referring to one another.</a:t>
            </a:r>
            <a:endParaRPr lang="en-GB" sz="2800" dirty="0"/>
          </a:p>
        </p:txBody>
      </p:sp>
      <p:sp>
        <p:nvSpPr>
          <p:cNvPr id="4" name="Oval 3"/>
          <p:cNvSpPr/>
          <p:nvPr/>
        </p:nvSpPr>
        <p:spPr>
          <a:xfrm>
            <a:off x="1691680" y="176455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5" name="Oval 4"/>
          <p:cNvSpPr/>
          <p:nvPr/>
        </p:nvSpPr>
        <p:spPr>
          <a:xfrm>
            <a:off x="3275856" y="176455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6" name="Oval 5"/>
          <p:cNvSpPr/>
          <p:nvPr/>
        </p:nvSpPr>
        <p:spPr>
          <a:xfrm>
            <a:off x="4788024" y="176455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7" name="Oval 6"/>
          <p:cNvSpPr/>
          <p:nvPr/>
        </p:nvSpPr>
        <p:spPr>
          <a:xfrm>
            <a:off x="6372200" y="176455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9" name="Straight Arrow Connector 8"/>
          <p:cNvCxnSpPr>
            <a:stCxn id="4" idx="6"/>
            <a:endCxn id="5" idx="2"/>
          </p:cNvCxnSpPr>
          <p:nvPr/>
        </p:nvCxnSpPr>
        <p:spPr>
          <a:xfrm>
            <a:off x="2174032" y="2005732"/>
            <a:ext cx="110182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6"/>
            <a:endCxn id="6" idx="2"/>
          </p:cNvCxnSpPr>
          <p:nvPr/>
        </p:nvCxnSpPr>
        <p:spPr>
          <a:xfrm>
            <a:off x="3758208" y="2005732"/>
            <a:ext cx="10298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3" name="Straight Arrow Connector 12"/>
          <p:cNvCxnSpPr>
            <a:stCxn id="6" idx="6"/>
            <a:endCxn id="7" idx="2"/>
          </p:cNvCxnSpPr>
          <p:nvPr/>
        </p:nvCxnSpPr>
        <p:spPr>
          <a:xfrm>
            <a:off x="5270376" y="2005732"/>
            <a:ext cx="110182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16" name="Rounded Rectangle 15"/>
          <p:cNvSpPr/>
          <p:nvPr/>
        </p:nvSpPr>
        <p:spPr>
          <a:xfrm>
            <a:off x="5843041" y="2270398"/>
            <a:ext cx="1559024"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m</a:t>
            </a:r>
            <a:r>
              <a:rPr lang="en-GB" dirty="0" smtClean="0"/>
              <a:t>aster</a:t>
            </a:r>
            <a:endParaRPr lang="en-GB" dirty="0"/>
          </a:p>
        </p:txBody>
      </p:sp>
      <p:sp>
        <p:nvSpPr>
          <p:cNvPr id="21" name="Rounded Rectangle 20"/>
          <p:cNvSpPr/>
          <p:nvPr/>
        </p:nvSpPr>
        <p:spPr>
          <a:xfrm>
            <a:off x="5843041" y="2630438"/>
            <a:ext cx="1559024"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24" name="Content Placeholder 2"/>
          <p:cNvSpPr txBox="1">
            <a:spLocks/>
          </p:cNvSpPr>
          <p:nvPr/>
        </p:nvSpPr>
        <p:spPr>
          <a:xfrm>
            <a:off x="457200" y="3573016"/>
            <a:ext cx="8229600"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We also have these labels called “refs”, which keep track of working points in the project. “master” is the default ref, and HEAD is the </a:t>
            </a:r>
            <a:r>
              <a:rPr lang="en-GB" sz="2800" dirty="0" smtClean="0"/>
              <a:t>currently selected </a:t>
            </a:r>
            <a:r>
              <a:rPr lang="en-GB" sz="2800" dirty="0" smtClean="0"/>
              <a:t>ref that you are seeing when you look at the project files.</a:t>
            </a:r>
            <a:endParaRPr lang="en-GB" sz="2800" dirty="0"/>
          </a:p>
        </p:txBody>
      </p:sp>
    </p:spTree>
    <p:extLst>
      <p:ext uri="{BB962C8B-B14F-4D97-AF65-F5344CB8AC3E}">
        <p14:creationId xmlns:p14="http://schemas.microsoft.com/office/powerpoint/2010/main" val="3404906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1008112"/>
          </a:xfrm>
        </p:spPr>
        <p:txBody>
          <a:bodyPr>
            <a:normAutofit/>
          </a:bodyPr>
          <a:lstStyle/>
          <a:p>
            <a:r>
              <a:rPr lang="en-GB" sz="2800" dirty="0" smtClean="0"/>
              <a:t>This is one of the real strengths of Git! We don’t have to keep going straight ahead like this, we can branch.</a:t>
            </a:r>
            <a:endParaRPr lang="en-GB" sz="2800" dirty="0"/>
          </a:p>
        </p:txBody>
      </p:sp>
      <p:sp>
        <p:nvSpPr>
          <p:cNvPr id="4" name="Oval 3"/>
          <p:cNvSpPr/>
          <p:nvPr/>
        </p:nvSpPr>
        <p:spPr>
          <a:xfrm>
            <a:off x="1691680" y="299047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5" name="Oval 4"/>
          <p:cNvSpPr/>
          <p:nvPr/>
        </p:nvSpPr>
        <p:spPr>
          <a:xfrm>
            <a:off x="3275856" y="299047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6" name="Oval 5"/>
          <p:cNvSpPr/>
          <p:nvPr/>
        </p:nvSpPr>
        <p:spPr>
          <a:xfrm>
            <a:off x="4788024" y="299047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7" name="Oval 6"/>
          <p:cNvSpPr/>
          <p:nvPr/>
        </p:nvSpPr>
        <p:spPr>
          <a:xfrm>
            <a:off x="6372200" y="229857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9" name="Straight Arrow Connector 8"/>
          <p:cNvCxnSpPr>
            <a:stCxn id="4" idx="6"/>
            <a:endCxn id="5" idx="2"/>
          </p:cNvCxnSpPr>
          <p:nvPr/>
        </p:nvCxnSpPr>
        <p:spPr>
          <a:xfrm>
            <a:off x="2174032" y="3231654"/>
            <a:ext cx="110182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6"/>
            <a:endCxn id="6" idx="2"/>
          </p:cNvCxnSpPr>
          <p:nvPr/>
        </p:nvCxnSpPr>
        <p:spPr>
          <a:xfrm>
            <a:off x="3758208" y="3231654"/>
            <a:ext cx="102981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3" name="Straight Arrow Connector 12"/>
          <p:cNvCxnSpPr>
            <a:stCxn id="6" idx="6"/>
            <a:endCxn id="7" idx="2"/>
          </p:cNvCxnSpPr>
          <p:nvPr/>
        </p:nvCxnSpPr>
        <p:spPr>
          <a:xfrm flipV="1">
            <a:off x="5270376" y="2539752"/>
            <a:ext cx="1101824" cy="6919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16" name="Rounded Rectangle 15"/>
          <p:cNvSpPr/>
          <p:nvPr/>
        </p:nvSpPr>
        <p:spPr>
          <a:xfrm>
            <a:off x="4477792" y="3501008"/>
            <a:ext cx="110232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m</a:t>
            </a:r>
            <a:r>
              <a:rPr lang="en-GB" dirty="0" smtClean="0"/>
              <a:t>aster</a:t>
            </a:r>
            <a:endParaRPr lang="en-GB" dirty="0"/>
          </a:p>
        </p:txBody>
      </p:sp>
      <p:sp>
        <p:nvSpPr>
          <p:cNvPr id="21" name="Rounded Rectangle 20"/>
          <p:cNvSpPr/>
          <p:nvPr/>
        </p:nvSpPr>
        <p:spPr>
          <a:xfrm>
            <a:off x="6134472" y="1938536"/>
            <a:ext cx="957808"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14" name="Oval 13"/>
          <p:cNvSpPr/>
          <p:nvPr/>
        </p:nvSpPr>
        <p:spPr>
          <a:xfrm>
            <a:off x="6372200" y="350100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E</a:t>
            </a:r>
            <a:endParaRPr lang="en-GB" dirty="0"/>
          </a:p>
        </p:txBody>
      </p:sp>
      <p:cxnSp>
        <p:nvCxnSpPr>
          <p:cNvPr id="10" name="Straight Arrow Connector 9"/>
          <p:cNvCxnSpPr>
            <a:stCxn id="6" idx="6"/>
            <a:endCxn id="14" idx="2"/>
          </p:cNvCxnSpPr>
          <p:nvPr/>
        </p:nvCxnSpPr>
        <p:spPr>
          <a:xfrm>
            <a:off x="5270376" y="3231654"/>
            <a:ext cx="1101824" cy="5105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6134472" y="1578496"/>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a:t>
            </a:r>
            <a:r>
              <a:rPr lang="en-GB" dirty="0" smtClean="0"/>
              <a:t>ol1</a:t>
            </a:r>
            <a:endParaRPr lang="en-GB" dirty="0"/>
          </a:p>
        </p:txBody>
      </p:sp>
      <p:sp>
        <p:nvSpPr>
          <p:cNvPr id="18" name="Rounded Rectangle 17"/>
          <p:cNvSpPr/>
          <p:nvPr/>
        </p:nvSpPr>
        <p:spPr>
          <a:xfrm>
            <a:off x="6134472" y="3983360"/>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sol2</a:t>
            </a:r>
            <a:endParaRPr lang="en-GB" dirty="0"/>
          </a:p>
        </p:txBody>
      </p:sp>
      <p:sp>
        <p:nvSpPr>
          <p:cNvPr id="19" name="Content Placeholder 2"/>
          <p:cNvSpPr txBox="1">
            <a:spLocks/>
          </p:cNvSpPr>
          <p:nvPr/>
        </p:nvSpPr>
        <p:spPr>
          <a:xfrm>
            <a:off x="457200" y="4581128"/>
            <a:ext cx="8229600" cy="20162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In this example, we came across a problem in commit C. We create 2 branches from this point, each with a new ref, to explore 2 different solutions. We also need the HEAD ref somewhere, so for completeness sake our current working ref is sol1</a:t>
            </a:r>
            <a:endParaRPr lang="en-GB" sz="2800" dirty="0"/>
          </a:p>
        </p:txBody>
      </p:sp>
    </p:spTree>
    <p:extLst>
      <p:ext uri="{BB962C8B-B14F-4D97-AF65-F5344CB8AC3E}">
        <p14:creationId xmlns:p14="http://schemas.microsoft.com/office/powerpoint/2010/main" val="1880450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1008112"/>
          </a:xfrm>
        </p:spPr>
        <p:txBody>
          <a:bodyPr>
            <a:normAutofit/>
          </a:bodyPr>
          <a:lstStyle/>
          <a:p>
            <a:r>
              <a:rPr lang="en-GB" sz="2800" dirty="0" smtClean="0"/>
              <a:t>Eventually, when one solution works out, we can move the master head up to meet it</a:t>
            </a:r>
            <a:endParaRPr lang="en-GB" sz="2800" dirty="0"/>
          </a:p>
        </p:txBody>
      </p:sp>
      <p:sp>
        <p:nvSpPr>
          <p:cNvPr id="4" name="Oval 3"/>
          <p:cNvSpPr/>
          <p:nvPr/>
        </p:nvSpPr>
        <p:spPr>
          <a:xfrm>
            <a:off x="1128812" y="340353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5" name="Oval 4"/>
          <p:cNvSpPr/>
          <p:nvPr/>
        </p:nvSpPr>
        <p:spPr>
          <a:xfrm>
            <a:off x="2187228" y="340353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6" name="Oval 5"/>
          <p:cNvSpPr/>
          <p:nvPr/>
        </p:nvSpPr>
        <p:spPr>
          <a:xfrm>
            <a:off x="3207816" y="340353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7" name="Oval 6"/>
          <p:cNvSpPr/>
          <p:nvPr/>
        </p:nvSpPr>
        <p:spPr>
          <a:xfrm>
            <a:off x="4791992" y="27116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9" name="Straight Arrow Connector 8"/>
          <p:cNvCxnSpPr>
            <a:stCxn id="4" idx="6"/>
            <a:endCxn id="5" idx="2"/>
          </p:cNvCxnSpPr>
          <p:nvPr/>
        </p:nvCxnSpPr>
        <p:spPr>
          <a:xfrm>
            <a:off x="1611164" y="3644714"/>
            <a:ext cx="57606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6"/>
            <a:endCxn id="6" idx="2"/>
          </p:cNvCxnSpPr>
          <p:nvPr/>
        </p:nvCxnSpPr>
        <p:spPr>
          <a:xfrm>
            <a:off x="2669580" y="3644714"/>
            <a:ext cx="53823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3" name="Straight Arrow Connector 12"/>
          <p:cNvCxnSpPr>
            <a:stCxn id="6" idx="6"/>
            <a:endCxn id="7" idx="2"/>
          </p:cNvCxnSpPr>
          <p:nvPr/>
        </p:nvCxnSpPr>
        <p:spPr>
          <a:xfrm flipV="1">
            <a:off x="3690168" y="2952812"/>
            <a:ext cx="1101824" cy="6919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1" name="Rounded Rectangle 20"/>
          <p:cNvSpPr/>
          <p:nvPr/>
        </p:nvSpPr>
        <p:spPr>
          <a:xfrm>
            <a:off x="6532860" y="2351596"/>
            <a:ext cx="957808"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14" name="Oval 13"/>
          <p:cNvSpPr/>
          <p:nvPr/>
        </p:nvSpPr>
        <p:spPr>
          <a:xfrm>
            <a:off x="4791992" y="391406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E</a:t>
            </a:r>
            <a:endParaRPr lang="en-GB" dirty="0"/>
          </a:p>
        </p:txBody>
      </p:sp>
      <p:cxnSp>
        <p:nvCxnSpPr>
          <p:cNvPr id="10" name="Straight Arrow Connector 9"/>
          <p:cNvCxnSpPr>
            <a:stCxn id="6" idx="6"/>
            <a:endCxn id="14" idx="2"/>
          </p:cNvCxnSpPr>
          <p:nvPr/>
        </p:nvCxnSpPr>
        <p:spPr>
          <a:xfrm>
            <a:off x="3690168" y="3644714"/>
            <a:ext cx="1101824" cy="5105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6532860" y="1991556"/>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s</a:t>
            </a:r>
            <a:r>
              <a:rPr lang="en-GB" dirty="0" smtClean="0"/>
              <a:t>ol1</a:t>
            </a:r>
            <a:endParaRPr lang="en-GB" dirty="0"/>
          </a:p>
        </p:txBody>
      </p:sp>
      <p:sp>
        <p:nvSpPr>
          <p:cNvPr id="18" name="Rounded Rectangle 17"/>
          <p:cNvSpPr/>
          <p:nvPr/>
        </p:nvSpPr>
        <p:spPr>
          <a:xfrm>
            <a:off x="6558012" y="4396420"/>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sol2</a:t>
            </a:r>
            <a:endParaRPr lang="en-GB" dirty="0"/>
          </a:p>
        </p:txBody>
      </p:sp>
      <p:sp>
        <p:nvSpPr>
          <p:cNvPr id="20" name="Oval 19"/>
          <p:cNvSpPr/>
          <p:nvPr/>
        </p:nvSpPr>
        <p:spPr>
          <a:xfrm>
            <a:off x="5787628" y="27116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sp>
        <p:nvSpPr>
          <p:cNvPr id="22" name="Oval 21"/>
          <p:cNvSpPr/>
          <p:nvPr/>
        </p:nvSpPr>
        <p:spPr>
          <a:xfrm>
            <a:off x="6795740" y="27116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H</a:t>
            </a:r>
            <a:endParaRPr lang="en-GB" dirty="0"/>
          </a:p>
        </p:txBody>
      </p:sp>
      <p:sp>
        <p:nvSpPr>
          <p:cNvPr id="23" name="Oval 22"/>
          <p:cNvSpPr/>
          <p:nvPr/>
        </p:nvSpPr>
        <p:spPr>
          <a:xfrm>
            <a:off x="5787628" y="391406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G</a:t>
            </a:r>
            <a:endParaRPr lang="en-GB" dirty="0"/>
          </a:p>
        </p:txBody>
      </p:sp>
      <p:sp>
        <p:nvSpPr>
          <p:cNvPr id="24" name="Oval 23"/>
          <p:cNvSpPr/>
          <p:nvPr/>
        </p:nvSpPr>
        <p:spPr>
          <a:xfrm>
            <a:off x="6795740" y="3914068"/>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I</a:t>
            </a:r>
            <a:endParaRPr lang="en-GB" dirty="0"/>
          </a:p>
        </p:txBody>
      </p:sp>
      <p:cxnSp>
        <p:nvCxnSpPr>
          <p:cNvPr id="15" name="Straight Arrow Connector 14"/>
          <p:cNvCxnSpPr>
            <a:stCxn id="7" idx="6"/>
            <a:endCxn id="20" idx="2"/>
          </p:cNvCxnSpPr>
          <p:nvPr/>
        </p:nvCxnSpPr>
        <p:spPr>
          <a:xfrm>
            <a:off x="5274344" y="2952812"/>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Straight Arrow Connector 25"/>
          <p:cNvCxnSpPr>
            <a:stCxn id="20" idx="6"/>
            <a:endCxn id="22" idx="2"/>
          </p:cNvCxnSpPr>
          <p:nvPr/>
        </p:nvCxnSpPr>
        <p:spPr>
          <a:xfrm>
            <a:off x="6269980" y="2952812"/>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8" name="Straight Arrow Connector 27"/>
          <p:cNvCxnSpPr>
            <a:stCxn id="14" idx="6"/>
            <a:endCxn id="23" idx="2"/>
          </p:cNvCxnSpPr>
          <p:nvPr/>
        </p:nvCxnSpPr>
        <p:spPr>
          <a:xfrm>
            <a:off x="5274344" y="4155244"/>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0" name="Straight Arrow Connector 29"/>
          <p:cNvCxnSpPr>
            <a:stCxn id="23" idx="6"/>
            <a:endCxn id="24" idx="2"/>
          </p:cNvCxnSpPr>
          <p:nvPr/>
        </p:nvCxnSpPr>
        <p:spPr>
          <a:xfrm>
            <a:off x="6269980" y="4155244"/>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31" name="Rounded Rectangle 30"/>
          <p:cNvSpPr/>
          <p:nvPr/>
        </p:nvSpPr>
        <p:spPr>
          <a:xfrm>
            <a:off x="6532860" y="1631516"/>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master</a:t>
            </a:r>
            <a:endParaRPr lang="en-GB" dirty="0"/>
          </a:p>
        </p:txBody>
      </p:sp>
      <p:sp>
        <p:nvSpPr>
          <p:cNvPr id="32" name="Content Placeholder 2"/>
          <p:cNvSpPr txBox="1">
            <a:spLocks/>
          </p:cNvSpPr>
          <p:nvPr/>
        </p:nvSpPr>
        <p:spPr>
          <a:xfrm>
            <a:off x="457200" y="5013176"/>
            <a:ext cx="82296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This is pretty usual in git, and is one of the nice benefits of branching.</a:t>
            </a:r>
            <a:endParaRPr lang="en-GB" sz="2800" dirty="0"/>
          </a:p>
        </p:txBody>
      </p:sp>
      <p:sp>
        <p:nvSpPr>
          <p:cNvPr id="16" name="Bent Arrow 15"/>
          <p:cNvSpPr/>
          <p:nvPr/>
        </p:nvSpPr>
        <p:spPr>
          <a:xfrm>
            <a:off x="3347864" y="1628800"/>
            <a:ext cx="2923208" cy="1562472"/>
          </a:xfrm>
          <a:prstGeom prst="bentArrow">
            <a:avLst>
              <a:gd name="adj1" fmla="val 8499"/>
              <a:gd name="adj2" fmla="val 13639"/>
              <a:gd name="adj3" fmla="val 22555"/>
              <a:gd name="adj4" fmla="val 4375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403421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3"/>
            <a:ext cx="8229600" cy="1008112"/>
          </a:xfrm>
        </p:spPr>
        <p:txBody>
          <a:bodyPr>
            <a:normAutofit/>
          </a:bodyPr>
          <a:lstStyle/>
          <a:p>
            <a:r>
              <a:rPr lang="en-GB" sz="2800" dirty="0" smtClean="0"/>
              <a:t>We could also be working on two braches that work on different things, like two separate chunks of code</a:t>
            </a:r>
            <a:endParaRPr lang="en-GB" sz="2800" dirty="0"/>
          </a:p>
        </p:txBody>
      </p:sp>
      <p:sp>
        <p:nvSpPr>
          <p:cNvPr id="4" name="Oval 3"/>
          <p:cNvSpPr/>
          <p:nvPr/>
        </p:nvSpPr>
        <p:spPr>
          <a:xfrm>
            <a:off x="1290216" y="3014179"/>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5" name="Oval 4"/>
          <p:cNvSpPr/>
          <p:nvPr/>
        </p:nvSpPr>
        <p:spPr>
          <a:xfrm>
            <a:off x="2348632" y="3014179"/>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6" name="Oval 5"/>
          <p:cNvSpPr/>
          <p:nvPr/>
        </p:nvSpPr>
        <p:spPr>
          <a:xfrm>
            <a:off x="3369220" y="3014179"/>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7" name="Oval 6"/>
          <p:cNvSpPr/>
          <p:nvPr/>
        </p:nvSpPr>
        <p:spPr>
          <a:xfrm>
            <a:off x="4377332" y="270892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9" name="Straight Arrow Connector 8"/>
          <p:cNvCxnSpPr>
            <a:stCxn id="4" idx="6"/>
            <a:endCxn id="5" idx="2"/>
          </p:cNvCxnSpPr>
          <p:nvPr/>
        </p:nvCxnSpPr>
        <p:spPr>
          <a:xfrm>
            <a:off x="1772568" y="3255355"/>
            <a:ext cx="57606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6"/>
            <a:endCxn id="6" idx="2"/>
          </p:cNvCxnSpPr>
          <p:nvPr/>
        </p:nvCxnSpPr>
        <p:spPr>
          <a:xfrm>
            <a:off x="2830984" y="3255355"/>
            <a:ext cx="53823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3" name="Straight Arrow Connector 12"/>
          <p:cNvCxnSpPr>
            <a:stCxn id="6" idx="6"/>
            <a:endCxn id="7" idx="2"/>
          </p:cNvCxnSpPr>
          <p:nvPr/>
        </p:nvCxnSpPr>
        <p:spPr>
          <a:xfrm flipV="1">
            <a:off x="3851572" y="2950096"/>
            <a:ext cx="525760" cy="305259"/>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1" name="Rounded Rectangle 20"/>
          <p:cNvSpPr/>
          <p:nvPr/>
        </p:nvSpPr>
        <p:spPr>
          <a:xfrm>
            <a:off x="5957912" y="2348880"/>
            <a:ext cx="1278384"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14" name="Oval 13"/>
          <p:cNvSpPr/>
          <p:nvPr/>
        </p:nvSpPr>
        <p:spPr>
          <a:xfrm>
            <a:off x="4377332" y="326328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E</a:t>
            </a:r>
            <a:endParaRPr lang="en-GB" dirty="0"/>
          </a:p>
        </p:txBody>
      </p:sp>
      <p:cxnSp>
        <p:nvCxnSpPr>
          <p:cNvPr id="10" name="Straight Arrow Connector 9"/>
          <p:cNvCxnSpPr>
            <a:stCxn id="6" idx="6"/>
            <a:endCxn id="14" idx="2"/>
          </p:cNvCxnSpPr>
          <p:nvPr/>
        </p:nvCxnSpPr>
        <p:spPr>
          <a:xfrm>
            <a:off x="3851572" y="3255355"/>
            <a:ext cx="525760" cy="2491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5957912" y="1988840"/>
            <a:ext cx="1278384"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RAM code</a:t>
            </a:r>
            <a:endParaRPr lang="en-GB" dirty="0"/>
          </a:p>
        </p:txBody>
      </p:sp>
      <p:sp>
        <p:nvSpPr>
          <p:cNvPr id="18" name="Rounded Rectangle 17"/>
          <p:cNvSpPr/>
          <p:nvPr/>
        </p:nvSpPr>
        <p:spPr>
          <a:xfrm>
            <a:off x="6008216" y="3745632"/>
            <a:ext cx="1228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ALU code</a:t>
            </a:r>
            <a:endParaRPr lang="en-GB" dirty="0"/>
          </a:p>
        </p:txBody>
      </p:sp>
      <p:sp>
        <p:nvSpPr>
          <p:cNvPr id="20" name="Oval 19"/>
          <p:cNvSpPr/>
          <p:nvPr/>
        </p:nvSpPr>
        <p:spPr>
          <a:xfrm>
            <a:off x="5372968" y="270892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sp>
        <p:nvSpPr>
          <p:cNvPr id="22" name="Oval 21"/>
          <p:cNvSpPr/>
          <p:nvPr/>
        </p:nvSpPr>
        <p:spPr>
          <a:xfrm>
            <a:off x="6381080" y="270892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H</a:t>
            </a:r>
            <a:endParaRPr lang="en-GB" dirty="0"/>
          </a:p>
        </p:txBody>
      </p:sp>
      <p:sp>
        <p:nvSpPr>
          <p:cNvPr id="23" name="Oval 22"/>
          <p:cNvSpPr/>
          <p:nvPr/>
        </p:nvSpPr>
        <p:spPr>
          <a:xfrm>
            <a:off x="5372968" y="326328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G</a:t>
            </a:r>
            <a:endParaRPr lang="en-GB" dirty="0"/>
          </a:p>
        </p:txBody>
      </p:sp>
      <p:sp>
        <p:nvSpPr>
          <p:cNvPr id="24" name="Oval 23"/>
          <p:cNvSpPr/>
          <p:nvPr/>
        </p:nvSpPr>
        <p:spPr>
          <a:xfrm>
            <a:off x="6381080" y="3263280"/>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I</a:t>
            </a:r>
            <a:endParaRPr lang="en-GB" dirty="0"/>
          </a:p>
        </p:txBody>
      </p:sp>
      <p:cxnSp>
        <p:nvCxnSpPr>
          <p:cNvPr id="15" name="Straight Arrow Connector 14"/>
          <p:cNvCxnSpPr>
            <a:stCxn id="7" idx="6"/>
            <a:endCxn id="20" idx="2"/>
          </p:cNvCxnSpPr>
          <p:nvPr/>
        </p:nvCxnSpPr>
        <p:spPr>
          <a:xfrm>
            <a:off x="4859684" y="2950096"/>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Straight Arrow Connector 25"/>
          <p:cNvCxnSpPr>
            <a:stCxn id="20" idx="6"/>
            <a:endCxn id="22" idx="2"/>
          </p:cNvCxnSpPr>
          <p:nvPr/>
        </p:nvCxnSpPr>
        <p:spPr>
          <a:xfrm>
            <a:off x="5855320" y="2950096"/>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8" name="Straight Arrow Connector 27"/>
          <p:cNvCxnSpPr>
            <a:stCxn id="14" idx="6"/>
            <a:endCxn id="23" idx="2"/>
          </p:cNvCxnSpPr>
          <p:nvPr/>
        </p:nvCxnSpPr>
        <p:spPr>
          <a:xfrm>
            <a:off x="4859684" y="3504456"/>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0" name="Straight Arrow Connector 29"/>
          <p:cNvCxnSpPr>
            <a:stCxn id="23" idx="6"/>
            <a:endCxn id="24" idx="2"/>
          </p:cNvCxnSpPr>
          <p:nvPr/>
        </p:nvCxnSpPr>
        <p:spPr>
          <a:xfrm>
            <a:off x="5855320" y="3504456"/>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31" name="Rounded Rectangle 30"/>
          <p:cNvSpPr/>
          <p:nvPr/>
        </p:nvSpPr>
        <p:spPr>
          <a:xfrm>
            <a:off x="3131492" y="3496531"/>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master</a:t>
            </a:r>
            <a:endParaRPr lang="en-GB" dirty="0"/>
          </a:p>
        </p:txBody>
      </p:sp>
      <p:sp>
        <p:nvSpPr>
          <p:cNvPr id="32" name="Content Placeholder 2"/>
          <p:cNvSpPr txBox="1">
            <a:spLocks/>
          </p:cNvSpPr>
          <p:nvPr/>
        </p:nvSpPr>
        <p:spPr>
          <a:xfrm>
            <a:off x="457200" y="4869160"/>
            <a:ext cx="8229600" cy="15841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In this case, we don’t want to just abandon a branch, we want to consolidate them into one branch. This is done with a merge</a:t>
            </a:r>
            <a:endParaRPr lang="en-GB" sz="2800" dirty="0"/>
          </a:p>
        </p:txBody>
      </p:sp>
    </p:spTree>
    <p:extLst>
      <p:ext uri="{BB962C8B-B14F-4D97-AF65-F5344CB8AC3E}">
        <p14:creationId xmlns:p14="http://schemas.microsoft.com/office/powerpoint/2010/main" val="3062293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4984" y="1357995"/>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5" name="Oval 4"/>
          <p:cNvSpPr/>
          <p:nvPr/>
        </p:nvSpPr>
        <p:spPr>
          <a:xfrm>
            <a:off x="1603400" y="1357995"/>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6" name="Oval 5"/>
          <p:cNvSpPr/>
          <p:nvPr/>
        </p:nvSpPr>
        <p:spPr>
          <a:xfrm>
            <a:off x="2623988" y="1357995"/>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7" name="Oval 6"/>
          <p:cNvSpPr/>
          <p:nvPr/>
        </p:nvSpPr>
        <p:spPr>
          <a:xfrm>
            <a:off x="3632100" y="10527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9" name="Straight Arrow Connector 8"/>
          <p:cNvCxnSpPr>
            <a:stCxn id="4" idx="6"/>
            <a:endCxn id="5" idx="2"/>
          </p:cNvCxnSpPr>
          <p:nvPr/>
        </p:nvCxnSpPr>
        <p:spPr>
          <a:xfrm>
            <a:off x="1027336" y="1599171"/>
            <a:ext cx="57606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6"/>
            <a:endCxn id="6" idx="2"/>
          </p:cNvCxnSpPr>
          <p:nvPr/>
        </p:nvCxnSpPr>
        <p:spPr>
          <a:xfrm>
            <a:off x="2085752" y="1599171"/>
            <a:ext cx="53823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3" name="Straight Arrow Connector 12"/>
          <p:cNvCxnSpPr>
            <a:stCxn id="6" idx="6"/>
            <a:endCxn id="7" idx="2"/>
          </p:cNvCxnSpPr>
          <p:nvPr/>
        </p:nvCxnSpPr>
        <p:spPr>
          <a:xfrm flipV="1">
            <a:off x="3106340" y="1307787"/>
            <a:ext cx="525760" cy="27750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1" name="Rounded Rectangle 20"/>
          <p:cNvSpPr/>
          <p:nvPr/>
        </p:nvSpPr>
        <p:spPr>
          <a:xfrm>
            <a:off x="5212680" y="692696"/>
            <a:ext cx="1278384"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14" name="Oval 13"/>
          <p:cNvSpPr/>
          <p:nvPr/>
        </p:nvSpPr>
        <p:spPr>
          <a:xfrm>
            <a:off x="3632100" y="160709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E</a:t>
            </a:r>
            <a:endParaRPr lang="en-GB" dirty="0"/>
          </a:p>
        </p:txBody>
      </p:sp>
      <p:cxnSp>
        <p:nvCxnSpPr>
          <p:cNvPr id="10" name="Straight Arrow Connector 9"/>
          <p:cNvCxnSpPr>
            <a:stCxn id="6" idx="6"/>
            <a:endCxn id="14" idx="2"/>
          </p:cNvCxnSpPr>
          <p:nvPr/>
        </p:nvCxnSpPr>
        <p:spPr>
          <a:xfrm>
            <a:off x="3106340" y="1610494"/>
            <a:ext cx="525760" cy="2264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5212680" y="332656"/>
            <a:ext cx="1278384"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RAM code</a:t>
            </a:r>
            <a:endParaRPr lang="en-GB" dirty="0"/>
          </a:p>
        </p:txBody>
      </p:sp>
      <p:sp>
        <p:nvSpPr>
          <p:cNvPr id="18" name="Rounded Rectangle 17"/>
          <p:cNvSpPr/>
          <p:nvPr/>
        </p:nvSpPr>
        <p:spPr>
          <a:xfrm>
            <a:off x="5262984" y="2089448"/>
            <a:ext cx="1228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ALU code</a:t>
            </a:r>
            <a:endParaRPr lang="en-GB" dirty="0"/>
          </a:p>
        </p:txBody>
      </p:sp>
      <p:sp>
        <p:nvSpPr>
          <p:cNvPr id="20" name="Oval 19"/>
          <p:cNvSpPr/>
          <p:nvPr/>
        </p:nvSpPr>
        <p:spPr>
          <a:xfrm>
            <a:off x="4627736" y="10527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sp>
        <p:nvSpPr>
          <p:cNvPr id="22" name="Oval 21"/>
          <p:cNvSpPr/>
          <p:nvPr/>
        </p:nvSpPr>
        <p:spPr>
          <a:xfrm>
            <a:off x="5635848" y="105273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H</a:t>
            </a:r>
            <a:endParaRPr lang="en-GB" dirty="0"/>
          </a:p>
        </p:txBody>
      </p:sp>
      <p:sp>
        <p:nvSpPr>
          <p:cNvPr id="23" name="Oval 22"/>
          <p:cNvSpPr/>
          <p:nvPr/>
        </p:nvSpPr>
        <p:spPr>
          <a:xfrm>
            <a:off x="4627736" y="160709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G</a:t>
            </a:r>
            <a:endParaRPr lang="en-GB" dirty="0"/>
          </a:p>
        </p:txBody>
      </p:sp>
      <p:sp>
        <p:nvSpPr>
          <p:cNvPr id="24" name="Oval 23"/>
          <p:cNvSpPr/>
          <p:nvPr/>
        </p:nvSpPr>
        <p:spPr>
          <a:xfrm>
            <a:off x="5635848" y="1607096"/>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I</a:t>
            </a:r>
            <a:endParaRPr lang="en-GB" dirty="0"/>
          </a:p>
        </p:txBody>
      </p:sp>
      <p:cxnSp>
        <p:nvCxnSpPr>
          <p:cNvPr id="15" name="Straight Arrow Connector 14"/>
          <p:cNvCxnSpPr>
            <a:stCxn id="7" idx="6"/>
            <a:endCxn id="20" idx="2"/>
          </p:cNvCxnSpPr>
          <p:nvPr/>
        </p:nvCxnSpPr>
        <p:spPr>
          <a:xfrm>
            <a:off x="4114452" y="1293912"/>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Straight Arrow Connector 25"/>
          <p:cNvCxnSpPr>
            <a:stCxn id="20" idx="6"/>
            <a:endCxn id="22" idx="2"/>
          </p:cNvCxnSpPr>
          <p:nvPr/>
        </p:nvCxnSpPr>
        <p:spPr>
          <a:xfrm>
            <a:off x="5110088" y="1293912"/>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8" name="Straight Arrow Connector 27"/>
          <p:cNvCxnSpPr>
            <a:stCxn id="14" idx="6"/>
            <a:endCxn id="23" idx="2"/>
          </p:cNvCxnSpPr>
          <p:nvPr/>
        </p:nvCxnSpPr>
        <p:spPr>
          <a:xfrm>
            <a:off x="4114452" y="1848272"/>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0" name="Straight Arrow Connector 29"/>
          <p:cNvCxnSpPr>
            <a:stCxn id="23" idx="6"/>
            <a:endCxn id="24" idx="2"/>
          </p:cNvCxnSpPr>
          <p:nvPr/>
        </p:nvCxnSpPr>
        <p:spPr>
          <a:xfrm>
            <a:off x="5110088" y="1848272"/>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31" name="Rounded Rectangle 30"/>
          <p:cNvSpPr/>
          <p:nvPr/>
        </p:nvSpPr>
        <p:spPr>
          <a:xfrm>
            <a:off x="2386260" y="1840347"/>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master</a:t>
            </a:r>
            <a:endParaRPr lang="en-GB" dirty="0"/>
          </a:p>
        </p:txBody>
      </p:sp>
      <p:sp>
        <p:nvSpPr>
          <p:cNvPr id="32" name="Content Placeholder 2"/>
          <p:cNvSpPr txBox="1">
            <a:spLocks/>
          </p:cNvSpPr>
          <p:nvPr/>
        </p:nvSpPr>
        <p:spPr>
          <a:xfrm>
            <a:off x="457200" y="5085184"/>
            <a:ext cx="8229600" cy="136815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800" dirty="0" smtClean="0"/>
              <a:t>Obviously this will run into problems if both branches have edited the same files, so be careful! It’s still very useful for adding branches together.</a:t>
            </a:r>
            <a:endParaRPr lang="en-GB" sz="2800" dirty="0"/>
          </a:p>
        </p:txBody>
      </p:sp>
      <p:sp>
        <p:nvSpPr>
          <p:cNvPr id="25" name="Oval 24"/>
          <p:cNvSpPr/>
          <p:nvPr/>
        </p:nvSpPr>
        <p:spPr>
          <a:xfrm>
            <a:off x="544984" y="3921683"/>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A</a:t>
            </a:r>
            <a:endParaRPr lang="en-GB" dirty="0"/>
          </a:p>
        </p:txBody>
      </p:sp>
      <p:sp>
        <p:nvSpPr>
          <p:cNvPr id="27" name="Oval 26"/>
          <p:cNvSpPr/>
          <p:nvPr/>
        </p:nvSpPr>
        <p:spPr>
          <a:xfrm>
            <a:off x="1603400" y="3921683"/>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B</a:t>
            </a:r>
          </a:p>
        </p:txBody>
      </p:sp>
      <p:sp>
        <p:nvSpPr>
          <p:cNvPr id="29" name="Oval 28"/>
          <p:cNvSpPr/>
          <p:nvPr/>
        </p:nvSpPr>
        <p:spPr>
          <a:xfrm>
            <a:off x="2623988" y="3921683"/>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C</a:t>
            </a:r>
          </a:p>
        </p:txBody>
      </p:sp>
      <p:sp>
        <p:nvSpPr>
          <p:cNvPr id="33" name="Oval 32"/>
          <p:cNvSpPr/>
          <p:nvPr/>
        </p:nvSpPr>
        <p:spPr>
          <a:xfrm>
            <a:off x="3632100" y="361642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a:t>D</a:t>
            </a:r>
          </a:p>
        </p:txBody>
      </p:sp>
      <p:cxnSp>
        <p:nvCxnSpPr>
          <p:cNvPr id="34" name="Straight Arrow Connector 33"/>
          <p:cNvCxnSpPr>
            <a:stCxn id="25" idx="6"/>
            <a:endCxn id="27" idx="2"/>
          </p:cNvCxnSpPr>
          <p:nvPr/>
        </p:nvCxnSpPr>
        <p:spPr>
          <a:xfrm>
            <a:off x="1027336" y="4162859"/>
            <a:ext cx="57606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5" name="Straight Arrow Connector 34"/>
          <p:cNvCxnSpPr>
            <a:stCxn id="27" idx="6"/>
            <a:endCxn id="29" idx="2"/>
          </p:cNvCxnSpPr>
          <p:nvPr/>
        </p:nvCxnSpPr>
        <p:spPr>
          <a:xfrm>
            <a:off x="2085752" y="4162859"/>
            <a:ext cx="538236"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6" name="Straight Arrow Connector 35"/>
          <p:cNvCxnSpPr>
            <a:stCxn id="29" idx="6"/>
            <a:endCxn id="33" idx="2"/>
          </p:cNvCxnSpPr>
          <p:nvPr/>
        </p:nvCxnSpPr>
        <p:spPr>
          <a:xfrm flipV="1">
            <a:off x="3106340" y="3871475"/>
            <a:ext cx="525760" cy="27750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37" name="Rounded Rectangle 36"/>
          <p:cNvSpPr/>
          <p:nvPr/>
        </p:nvSpPr>
        <p:spPr>
          <a:xfrm>
            <a:off x="6750000" y="3472408"/>
            <a:ext cx="1278384" cy="3600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HEAD</a:t>
            </a:r>
            <a:endParaRPr lang="en-GB" dirty="0"/>
          </a:p>
        </p:txBody>
      </p:sp>
      <p:sp>
        <p:nvSpPr>
          <p:cNvPr id="38" name="Oval 37"/>
          <p:cNvSpPr/>
          <p:nvPr/>
        </p:nvSpPr>
        <p:spPr>
          <a:xfrm>
            <a:off x="3632100" y="417078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E</a:t>
            </a:r>
            <a:endParaRPr lang="en-GB" dirty="0"/>
          </a:p>
        </p:txBody>
      </p:sp>
      <p:cxnSp>
        <p:nvCxnSpPr>
          <p:cNvPr id="39" name="Straight Arrow Connector 38"/>
          <p:cNvCxnSpPr>
            <a:stCxn id="29" idx="6"/>
            <a:endCxn id="38" idx="2"/>
          </p:cNvCxnSpPr>
          <p:nvPr/>
        </p:nvCxnSpPr>
        <p:spPr>
          <a:xfrm>
            <a:off x="3106340" y="4174182"/>
            <a:ext cx="525760" cy="2264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5220072" y="3256384"/>
            <a:ext cx="1278384"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RAM code</a:t>
            </a:r>
            <a:endParaRPr lang="en-GB" dirty="0"/>
          </a:p>
        </p:txBody>
      </p:sp>
      <p:sp>
        <p:nvSpPr>
          <p:cNvPr id="41" name="Rounded Rectangle 40"/>
          <p:cNvSpPr/>
          <p:nvPr/>
        </p:nvSpPr>
        <p:spPr>
          <a:xfrm>
            <a:off x="5262984" y="4653136"/>
            <a:ext cx="1228080"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ALU code</a:t>
            </a:r>
            <a:endParaRPr lang="en-GB" dirty="0"/>
          </a:p>
        </p:txBody>
      </p:sp>
      <p:sp>
        <p:nvSpPr>
          <p:cNvPr id="42" name="Oval 41"/>
          <p:cNvSpPr/>
          <p:nvPr/>
        </p:nvSpPr>
        <p:spPr>
          <a:xfrm>
            <a:off x="4627736" y="361642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F</a:t>
            </a:r>
            <a:endParaRPr lang="en-GB" dirty="0"/>
          </a:p>
        </p:txBody>
      </p:sp>
      <p:sp>
        <p:nvSpPr>
          <p:cNvPr id="43" name="Oval 42"/>
          <p:cNvSpPr/>
          <p:nvPr/>
        </p:nvSpPr>
        <p:spPr>
          <a:xfrm>
            <a:off x="5635848" y="361642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H</a:t>
            </a:r>
            <a:endParaRPr lang="en-GB" dirty="0"/>
          </a:p>
        </p:txBody>
      </p:sp>
      <p:sp>
        <p:nvSpPr>
          <p:cNvPr id="44" name="Oval 43"/>
          <p:cNvSpPr/>
          <p:nvPr/>
        </p:nvSpPr>
        <p:spPr>
          <a:xfrm>
            <a:off x="4627736" y="417078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G</a:t>
            </a:r>
            <a:endParaRPr lang="en-GB" dirty="0"/>
          </a:p>
        </p:txBody>
      </p:sp>
      <p:sp>
        <p:nvSpPr>
          <p:cNvPr id="45" name="Oval 44"/>
          <p:cNvSpPr/>
          <p:nvPr/>
        </p:nvSpPr>
        <p:spPr>
          <a:xfrm>
            <a:off x="5635848" y="4170784"/>
            <a:ext cx="482352" cy="482352"/>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GB" dirty="0" smtClean="0"/>
              <a:t>I</a:t>
            </a:r>
            <a:endParaRPr lang="en-GB" dirty="0"/>
          </a:p>
        </p:txBody>
      </p:sp>
      <p:cxnSp>
        <p:nvCxnSpPr>
          <p:cNvPr id="46" name="Straight Arrow Connector 45"/>
          <p:cNvCxnSpPr>
            <a:stCxn id="33" idx="6"/>
            <a:endCxn id="42" idx="2"/>
          </p:cNvCxnSpPr>
          <p:nvPr/>
        </p:nvCxnSpPr>
        <p:spPr>
          <a:xfrm>
            <a:off x="4114452" y="3857600"/>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42" idx="6"/>
            <a:endCxn id="43" idx="2"/>
          </p:cNvCxnSpPr>
          <p:nvPr/>
        </p:nvCxnSpPr>
        <p:spPr>
          <a:xfrm>
            <a:off x="5110088" y="3857600"/>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8" name="Straight Arrow Connector 47"/>
          <p:cNvCxnSpPr>
            <a:stCxn id="38" idx="6"/>
            <a:endCxn id="44" idx="2"/>
          </p:cNvCxnSpPr>
          <p:nvPr/>
        </p:nvCxnSpPr>
        <p:spPr>
          <a:xfrm>
            <a:off x="4114452" y="4411960"/>
            <a:ext cx="513284"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49" name="Straight Arrow Connector 48"/>
          <p:cNvCxnSpPr>
            <a:stCxn id="44" idx="6"/>
            <a:endCxn id="45" idx="2"/>
          </p:cNvCxnSpPr>
          <p:nvPr/>
        </p:nvCxnSpPr>
        <p:spPr>
          <a:xfrm>
            <a:off x="5110088" y="4411960"/>
            <a:ext cx="525760" cy="0"/>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50" name="Rounded Rectangle 49"/>
          <p:cNvSpPr/>
          <p:nvPr/>
        </p:nvSpPr>
        <p:spPr>
          <a:xfrm>
            <a:off x="6910288" y="3112368"/>
            <a:ext cx="957808" cy="3600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smtClean="0"/>
              <a:t>master</a:t>
            </a:r>
            <a:endParaRPr lang="en-GB" dirty="0"/>
          </a:p>
        </p:txBody>
      </p:sp>
      <p:sp>
        <p:nvSpPr>
          <p:cNvPr id="51" name="Oval 50"/>
          <p:cNvSpPr/>
          <p:nvPr/>
        </p:nvSpPr>
        <p:spPr>
          <a:xfrm>
            <a:off x="7148016" y="3854152"/>
            <a:ext cx="482352" cy="482352"/>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smtClean="0"/>
              <a:t>J</a:t>
            </a:r>
            <a:endParaRPr lang="en-GB" dirty="0"/>
          </a:p>
        </p:txBody>
      </p:sp>
      <p:cxnSp>
        <p:nvCxnSpPr>
          <p:cNvPr id="12" name="Straight Arrow Connector 11"/>
          <p:cNvCxnSpPr>
            <a:stCxn id="43" idx="6"/>
            <a:endCxn id="51" idx="2"/>
          </p:cNvCxnSpPr>
          <p:nvPr/>
        </p:nvCxnSpPr>
        <p:spPr>
          <a:xfrm>
            <a:off x="6118200" y="3857600"/>
            <a:ext cx="1029816" cy="23772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9" name="Straight Arrow Connector 18"/>
          <p:cNvCxnSpPr>
            <a:stCxn id="45" idx="6"/>
            <a:endCxn id="51" idx="2"/>
          </p:cNvCxnSpPr>
          <p:nvPr/>
        </p:nvCxnSpPr>
        <p:spPr>
          <a:xfrm flipV="1">
            <a:off x="6118200" y="4095328"/>
            <a:ext cx="1029816" cy="316632"/>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 name="Right Arrow 1"/>
          <p:cNvSpPr/>
          <p:nvPr/>
        </p:nvSpPr>
        <p:spPr>
          <a:xfrm rot="5400000">
            <a:off x="1737578" y="2365185"/>
            <a:ext cx="1233941" cy="146975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dirty="0"/>
          </a:p>
        </p:txBody>
      </p:sp>
      <p:sp>
        <p:nvSpPr>
          <p:cNvPr id="3" name="TextBox 2"/>
          <p:cNvSpPr txBox="1"/>
          <p:nvPr/>
        </p:nvSpPr>
        <p:spPr>
          <a:xfrm>
            <a:off x="1934492" y="2852936"/>
            <a:ext cx="930672" cy="369332"/>
          </a:xfrm>
          <a:prstGeom prst="rect">
            <a:avLst/>
          </a:prstGeom>
          <a:noFill/>
        </p:spPr>
        <p:txBody>
          <a:bodyPr wrap="square" rtlCol="0">
            <a:spAutoFit/>
          </a:bodyPr>
          <a:lstStyle/>
          <a:p>
            <a:r>
              <a:rPr lang="en-GB" dirty="0" smtClean="0"/>
              <a:t>MERGE</a:t>
            </a:r>
            <a:endParaRPr lang="en-GB" dirty="0"/>
          </a:p>
        </p:txBody>
      </p:sp>
    </p:spTree>
    <p:extLst>
      <p:ext uri="{BB962C8B-B14F-4D97-AF65-F5344CB8AC3E}">
        <p14:creationId xmlns:p14="http://schemas.microsoft.com/office/powerpoint/2010/main" val="4165063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dirty="0" smtClean="0"/>
              <a:t>Other stuff:</a:t>
            </a:r>
            <a:endParaRPr lang="en-GB" dirty="0"/>
          </a:p>
        </p:txBody>
      </p:sp>
      <p:sp>
        <p:nvSpPr>
          <p:cNvPr id="3" name="Content Placeholder 2"/>
          <p:cNvSpPr>
            <a:spLocks noGrp="1"/>
          </p:cNvSpPr>
          <p:nvPr>
            <p:ph idx="1"/>
          </p:nvPr>
        </p:nvSpPr>
        <p:spPr>
          <a:xfrm>
            <a:off x="457200" y="1052736"/>
            <a:ext cx="8229600" cy="5472608"/>
          </a:xfrm>
        </p:spPr>
        <p:txBody>
          <a:bodyPr>
            <a:normAutofit lnSpcReduction="10000"/>
          </a:bodyPr>
          <a:lstStyle/>
          <a:p>
            <a:r>
              <a:rPr lang="en-GB" sz="2400" dirty="0" smtClean="0"/>
              <a:t>You can move the HEAD (your current work-point) between refs using the “checkout” command. Checking out the master ref, for instance, simply moves your HEAD to the master ref.</a:t>
            </a:r>
          </a:p>
          <a:p>
            <a:endParaRPr lang="en-GB" sz="2400" dirty="0" smtClean="0"/>
          </a:p>
          <a:p>
            <a:r>
              <a:rPr lang="en-GB" sz="2400" dirty="0" smtClean="0"/>
              <a:t>Before you make a new commit object, you have to add your files to the commit. By default edited files that were already in the last commit will be </a:t>
            </a:r>
            <a:r>
              <a:rPr lang="en-GB" sz="2400" dirty="0" smtClean="0"/>
              <a:t>added </a:t>
            </a:r>
            <a:r>
              <a:rPr lang="en-GB" sz="2400" dirty="0" smtClean="0"/>
              <a:t>automatically, but new files must be added manually. They will then be included in the next snapshot</a:t>
            </a:r>
            <a:r>
              <a:rPr lang="en-GB" sz="2400" dirty="0" smtClean="0"/>
              <a:t>.</a:t>
            </a:r>
          </a:p>
          <a:p>
            <a:endParaRPr lang="en-GB" sz="2400" dirty="0" smtClean="0"/>
          </a:p>
          <a:p>
            <a:r>
              <a:rPr lang="en-GB" sz="2400" dirty="0" smtClean="0"/>
              <a:t>If you merge ref A with ref B and B is simply linearly ahead of A on the same branch, it will simply move ref A to ref B without screwing around with files. This is a good way to move refs ahead that are “lagging” behind.</a:t>
            </a:r>
            <a:endParaRPr lang="en-GB" sz="2400" dirty="0"/>
          </a:p>
        </p:txBody>
      </p:sp>
    </p:spTree>
    <p:extLst>
      <p:ext uri="{BB962C8B-B14F-4D97-AF65-F5344CB8AC3E}">
        <p14:creationId xmlns:p14="http://schemas.microsoft.com/office/powerpoint/2010/main" val="1207835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2">
          <a:schemeClr val="dk1"/>
        </a:fillRef>
        <a:effectRef idx="1">
          <a:schemeClr val="dk1"/>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175</TotalTime>
  <Words>1346</Words>
  <Application>Microsoft Office PowerPoint</Application>
  <PresentationFormat>On-screen Show (4:3)</PresentationFormat>
  <Paragraphs>268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Git for D2</vt:lpstr>
      <vt:lpstr>What is Git?</vt:lpstr>
      <vt:lpstr>How does Git work?</vt:lpstr>
      <vt:lpstr>PowerPoint Presentation</vt:lpstr>
      <vt:lpstr>PowerPoint Presentation</vt:lpstr>
      <vt:lpstr>PowerPoint Presentation</vt:lpstr>
      <vt:lpstr>PowerPoint Presentation</vt:lpstr>
      <vt:lpstr>PowerPoint Presentation</vt:lpstr>
      <vt:lpstr>Other stuff:</vt:lpstr>
      <vt:lpstr>Git as a team</vt:lpstr>
      <vt:lpstr>PowerPoint Presentation</vt:lpstr>
      <vt:lpstr>PowerPoint Presentation</vt:lpstr>
      <vt:lpstr>PowerPoint Presentation</vt:lpstr>
      <vt:lpstr>PowerPoint Presentation</vt:lpstr>
      <vt:lpstr>PowerPoint Presentation</vt:lpstr>
      <vt:lpstr>Ze rules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for D2</dc:title>
  <dc:creator>GPEH</dc:creator>
  <cp:lastModifiedBy>GPEH</cp:lastModifiedBy>
  <cp:revision>36</cp:revision>
  <dcterms:created xsi:type="dcterms:W3CDTF">2015-10-05T14:30:10Z</dcterms:created>
  <dcterms:modified xsi:type="dcterms:W3CDTF">2015-10-05T17:30:25Z</dcterms:modified>
</cp:coreProperties>
</file>