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98" r:id="rId3"/>
    <p:sldId id="286" r:id="rId4"/>
    <p:sldId id="304" r:id="rId5"/>
    <p:sldId id="289" r:id="rId6"/>
    <p:sldId id="291" r:id="rId7"/>
    <p:sldId id="288" r:id="rId8"/>
    <p:sldId id="302" r:id="rId9"/>
    <p:sldId id="30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BE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702A7-E5C7-4FED-BB84-3D21EE28E201}" v="437" dt="2024-11-01T00:19:05.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4" autoAdjust="0"/>
    <p:restoredTop sz="87893" autoAdjust="0"/>
  </p:normalViewPr>
  <p:slideViewPr>
    <p:cSldViewPr snapToGrid="0">
      <p:cViewPr>
        <p:scale>
          <a:sx n="75" d="100"/>
          <a:sy n="75" d="100"/>
        </p:scale>
        <p:origin x="1290" y="558"/>
      </p:cViewPr>
      <p:guideLst/>
    </p:cSldViewPr>
  </p:slideViewPr>
  <p:notesTextViewPr>
    <p:cViewPr>
      <p:scale>
        <a:sx n="3" d="2"/>
        <a:sy n="3" d="2"/>
      </p:scale>
      <p:origin x="0" y="0"/>
    </p:cViewPr>
  </p:notesTextViewPr>
  <p:notesViewPr>
    <p:cSldViewPr snapToGrid="0">
      <p:cViewPr varScale="1">
        <p:scale>
          <a:sx n="101" d="100"/>
          <a:sy n="101" d="100"/>
        </p:scale>
        <p:origin x="2846" y="5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ke Armstrong" userId="3f715f6081108025" providerId="LiveId" clId="{2F4702A7-E5C7-4FED-BB84-3D21EE28E201}"/>
    <pc:docChg chg="undo custSel addSld modSld sldOrd">
      <pc:chgData name="Blake Armstrong" userId="3f715f6081108025" providerId="LiveId" clId="{2F4702A7-E5C7-4FED-BB84-3D21EE28E201}" dt="2024-11-01T00:36:27.498" v="1040" actId="1076"/>
      <pc:docMkLst>
        <pc:docMk/>
      </pc:docMkLst>
      <pc:sldChg chg="addSp modSp mod">
        <pc:chgData name="Blake Armstrong" userId="3f715f6081108025" providerId="LiveId" clId="{2F4702A7-E5C7-4FED-BB84-3D21EE28E201}" dt="2024-11-01T00:36:27.498" v="1040" actId="1076"/>
        <pc:sldMkLst>
          <pc:docMk/>
          <pc:sldMk cId="2602499997" sldId="288"/>
        </pc:sldMkLst>
        <pc:picChg chg="add mod">
          <ac:chgData name="Blake Armstrong" userId="3f715f6081108025" providerId="LiveId" clId="{2F4702A7-E5C7-4FED-BB84-3D21EE28E201}" dt="2024-11-01T00:36:27.498" v="1040" actId="1076"/>
          <ac:picMkLst>
            <pc:docMk/>
            <pc:sldMk cId="2602499997" sldId="288"/>
            <ac:picMk id="6" creationId="{B8CA7DDF-9FD0-3C68-44AD-1E8C36F9EAF7}"/>
          </ac:picMkLst>
        </pc:picChg>
        <pc:picChg chg="mod">
          <ac:chgData name="Blake Armstrong" userId="3f715f6081108025" providerId="LiveId" clId="{2F4702A7-E5C7-4FED-BB84-3D21EE28E201}" dt="2024-11-01T00:36:08.234" v="1039" actId="1076"/>
          <ac:picMkLst>
            <pc:docMk/>
            <pc:sldMk cId="2602499997" sldId="288"/>
            <ac:picMk id="18" creationId="{B2C702D5-9ED5-B5EC-D78A-A2471FF19C55}"/>
          </ac:picMkLst>
        </pc:picChg>
      </pc:sldChg>
      <pc:sldChg chg="addSp delSp modSp mod delAnim modAnim">
        <pc:chgData name="Blake Armstrong" userId="3f715f6081108025" providerId="LiveId" clId="{2F4702A7-E5C7-4FED-BB84-3D21EE28E201}" dt="2024-10-31T23:26:30.737" v="567"/>
        <pc:sldMkLst>
          <pc:docMk/>
          <pc:sldMk cId="900589124" sldId="302"/>
        </pc:sldMkLst>
        <pc:spChg chg="mod">
          <ac:chgData name="Blake Armstrong" userId="3f715f6081108025" providerId="LiveId" clId="{2F4702A7-E5C7-4FED-BB84-3D21EE28E201}" dt="2024-10-31T23:03:46.721" v="508" actId="20577"/>
          <ac:spMkLst>
            <pc:docMk/>
            <pc:sldMk cId="900589124" sldId="302"/>
            <ac:spMk id="4" creationId="{1876A65F-FD72-B85B-A5B0-63CBFDF2C578}"/>
          </ac:spMkLst>
        </pc:spChg>
        <pc:spChg chg="add">
          <ac:chgData name="Blake Armstrong" userId="3f715f6081108025" providerId="LiveId" clId="{2F4702A7-E5C7-4FED-BB84-3D21EE28E201}" dt="2024-10-31T23:12:46.486" v="520"/>
          <ac:spMkLst>
            <pc:docMk/>
            <pc:sldMk cId="900589124" sldId="302"/>
            <ac:spMk id="16" creationId="{E1B472E7-B847-4A43-98E4-7008CD209648}"/>
          </ac:spMkLst>
        </pc:spChg>
        <pc:spChg chg="add">
          <ac:chgData name="Blake Armstrong" userId="3f715f6081108025" providerId="LiveId" clId="{2F4702A7-E5C7-4FED-BB84-3D21EE28E201}" dt="2024-10-31T23:14:31.343" v="527"/>
          <ac:spMkLst>
            <pc:docMk/>
            <pc:sldMk cId="900589124" sldId="302"/>
            <ac:spMk id="22" creationId="{3C50BC06-BDDE-124A-314D-13E2A4120DA7}"/>
          </ac:spMkLst>
        </pc:spChg>
        <pc:spChg chg="add">
          <ac:chgData name="Blake Armstrong" userId="3f715f6081108025" providerId="LiveId" clId="{2F4702A7-E5C7-4FED-BB84-3D21EE28E201}" dt="2024-10-31T23:21:29.758" v="547"/>
          <ac:spMkLst>
            <pc:docMk/>
            <pc:sldMk cId="900589124" sldId="302"/>
            <ac:spMk id="25" creationId="{E565BFB1-3812-5FA0-C650-72FB803451B2}"/>
          </ac:spMkLst>
        </pc:spChg>
        <pc:spChg chg="add">
          <ac:chgData name="Blake Armstrong" userId="3f715f6081108025" providerId="LiveId" clId="{2F4702A7-E5C7-4FED-BB84-3D21EE28E201}" dt="2024-10-31T23:25:58.787" v="561"/>
          <ac:spMkLst>
            <pc:docMk/>
            <pc:sldMk cId="900589124" sldId="302"/>
            <ac:spMk id="31" creationId="{32805F25-0F27-ADC1-3628-2378554FCEAB}"/>
          </ac:spMkLst>
        </pc:spChg>
        <pc:picChg chg="add del mod">
          <ac:chgData name="Blake Armstrong" userId="3f715f6081108025" providerId="LiveId" clId="{2F4702A7-E5C7-4FED-BB84-3D21EE28E201}" dt="2024-10-31T23:12:31.540" v="515" actId="478"/>
          <ac:picMkLst>
            <pc:docMk/>
            <pc:sldMk cId="900589124" sldId="302"/>
            <ac:picMk id="8" creationId="{17ED5934-E60B-5269-8262-92E0ED38C3E4}"/>
          </ac:picMkLst>
        </pc:picChg>
        <pc:picChg chg="add del mod">
          <ac:chgData name="Blake Armstrong" userId="3f715f6081108025" providerId="LiveId" clId="{2F4702A7-E5C7-4FED-BB84-3D21EE28E201}" dt="2024-10-31T23:12:42.314" v="519" actId="478"/>
          <ac:picMkLst>
            <pc:docMk/>
            <pc:sldMk cId="900589124" sldId="302"/>
            <ac:picMk id="14" creationId="{AEEF257D-5DD7-81D7-0A73-81C961C10B0A}"/>
          </ac:picMkLst>
        </pc:picChg>
        <pc:picChg chg="add del mod">
          <ac:chgData name="Blake Armstrong" userId="3f715f6081108025" providerId="LiveId" clId="{2F4702A7-E5C7-4FED-BB84-3D21EE28E201}" dt="2024-10-31T23:21:21.648" v="545" actId="478"/>
          <ac:picMkLst>
            <pc:docMk/>
            <pc:sldMk cId="900589124" sldId="302"/>
            <ac:picMk id="18" creationId="{080E872B-5887-2B6B-FF26-58C033358FCC}"/>
          </ac:picMkLst>
        </pc:picChg>
        <pc:picChg chg="add del mod">
          <ac:chgData name="Blake Armstrong" userId="3f715f6081108025" providerId="LiveId" clId="{2F4702A7-E5C7-4FED-BB84-3D21EE28E201}" dt="2024-10-31T23:21:22.567" v="546" actId="478"/>
          <ac:picMkLst>
            <pc:docMk/>
            <pc:sldMk cId="900589124" sldId="302"/>
            <ac:picMk id="23" creationId="{8D885305-9885-BAC6-0E8D-7D5AA4A64042}"/>
          </ac:picMkLst>
        </pc:picChg>
        <pc:picChg chg="add del mod">
          <ac:chgData name="Blake Armstrong" userId="3f715f6081108025" providerId="LiveId" clId="{2F4702A7-E5C7-4FED-BB84-3D21EE28E201}" dt="2024-10-31T23:22:08.438" v="560" actId="478"/>
          <ac:picMkLst>
            <pc:docMk/>
            <pc:sldMk cId="900589124" sldId="302"/>
            <ac:picMk id="29" creationId="{4A8FA1BA-A772-B693-9404-6D472A14844D}"/>
          </ac:picMkLst>
        </pc:picChg>
        <pc:picChg chg="add mod">
          <ac:chgData name="Blake Armstrong" userId="3f715f6081108025" providerId="LiveId" clId="{2F4702A7-E5C7-4FED-BB84-3D21EE28E201}" dt="2024-10-31T23:22:03.868" v="559" actId="1076"/>
          <ac:picMkLst>
            <pc:docMk/>
            <pc:sldMk cId="900589124" sldId="302"/>
            <ac:picMk id="30" creationId="{E4BDFC13-2F61-F1A8-B9AE-B1217B0ABFB2}"/>
          </ac:picMkLst>
        </pc:picChg>
        <pc:picChg chg="add mod">
          <ac:chgData name="Blake Armstrong" userId="3f715f6081108025" providerId="LiveId" clId="{2F4702A7-E5C7-4FED-BB84-3D21EE28E201}" dt="2024-10-31T23:26:13.218" v="565" actId="14100"/>
          <ac:picMkLst>
            <pc:docMk/>
            <pc:sldMk cId="900589124" sldId="302"/>
            <ac:picMk id="32" creationId="{3BB4C4F4-C6F7-1D34-A57C-BBBC088EEB45}"/>
          </ac:picMkLst>
        </pc:picChg>
      </pc:sldChg>
      <pc:sldChg chg="addSp delSp modSp mod delAnim modAnim modNotesTx">
        <pc:chgData name="Blake Armstrong" userId="3f715f6081108025" providerId="LiveId" clId="{2F4702A7-E5C7-4FED-BB84-3D21EE28E201}" dt="2024-11-01T00:17:23.958" v="1007" actId="20577"/>
        <pc:sldMkLst>
          <pc:docMk/>
          <pc:sldMk cId="4108045494" sldId="303"/>
        </pc:sldMkLst>
        <pc:spChg chg="mod">
          <ac:chgData name="Blake Armstrong" userId="3f715f6081108025" providerId="LiveId" clId="{2F4702A7-E5C7-4FED-BB84-3D21EE28E201}" dt="2024-11-01T00:17:23.958" v="1007" actId="20577"/>
          <ac:spMkLst>
            <pc:docMk/>
            <pc:sldMk cId="4108045494" sldId="303"/>
            <ac:spMk id="4" creationId="{1876A65F-FD72-B85B-A5B0-63CBFDF2C578}"/>
          </ac:spMkLst>
        </pc:spChg>
        <pc:spChg chg="add mod">
          <ac:chgData name="Blake Armstrong" userId="3f715f6081108025" providerId="LiveId" clId="{2F4702A7-E5C7-4FED-BB84-3D21EE28E201}" dt="2024-10-30T02:52:52.831" v="317" actId="20577"/>
          <ac:spMkLst>
            <pc:docMk/>
            <pc:sldMk cId="4108045494" sldId="303"/>
            <ac:spMk id="6" creationId="{1490E21D-ACC4-6A0B-B6EB-B35AD94FBF46}"/>
          </ac:spMkLst>
        </pc:spChg>
        <pc:spChg chg="add mod">
          <ac:chgData name="Blake Armstrong" userId="3f715f6081108025" providerId="LiveId" clId="{2F4702A7-E5C7-4FED-BB84-3D21EE28E201}" dt="2024-10-30T02:53:08.951" v="330" actId="20577"/>
          <ac:spMkLst>
            <pc:docMk/>
            <pc:sldMk cId="4108045494" sldId="303"/>
            <ac:spMk id="10" creationId="{9EA9BE80-5FF6-49B7-5BE7-EE07BBC3781E}"/>
          </ac:spMkLst>
        </pc:spChg>
        <pc:graphicFrameChg chg="add mod">
          <ac:chgData name="Blake Armstrong" userId="3f715f6081108025" providerId="LiveId" clId="{2F4702A7-E5C7-4FED-BB84-3D21EE28E201}" dt="2024-11-01T00:12:01.007" v="999" actId="1076"/>
          <ac:graphicFrameMkLst>
            <pc:docMk/>
            <pc:sldMk cId="4108045494" sldId="303"/>
            <ac:graphicFrameMk id="7" creationId="{7BFE548E-A633-4077-ECE2-90FB5DC0D2F8}"/>
          </ac:graphicFrameMkLst>
        </pc:graphicFrameChg>
        <pc:graphicFrameChg chg="add mod">
          <ac:chgData name="Blake Armstrong" userId="3f715f6081108025" providerId="LiveId" clId="{2F4702A7-E5C7-4FED-BB84-3D21EE28E201}" dt="2024-10-31T02:44:20.117" v="419" actId="1076"/>
          <ac:graphicFrameMkLst>
            <pc:docMk/>
            <pc:sldMk cId="4108045494" sldId="303"/>
            <ac:graphicFrameMk id="7" creationId="{B42375DD-9937-6E6A-F184-1036F9A33247}"/>
          </ac:graphicFrameMkLst>
        </pc:graphicFrameChg>
        <pc:graphicFrameChg chg="add del mod">
          <ac:chgData name="Blake Armstrong" userId="3f715f6081108025" providerId="LiveId" clId="{2F4702A7-E5C7-4FED-BB84-3D21EE28E201}" dt="2024-10-31T02:46:25.555" v="433" actId="478"/>
          <ac:graphicFrameMkLst>
            <pc:docMk/>
            <pc:sldMk cId="4108045494" sldId="303"/>
            <ac:graphicFrameMk id="8" creationId="{56C1F85E-2C82-55C0-C311-FB5FF3DCE9BB}"/>
          </ac:graphicFrameMkLst>
        </pc:graphicFrameChg>
        <pc:graphicFrameChg chg="add mod">
          <ac:chgData name="Blake Armstrong" userId="3f715f6081108025" providerId="LiveId" clId="{2F4702A7-E5C7-4FED-BB84-3D21EE28E201}" dt="2024-10-31T02:44:29.246" v="420"/>
          <ac:graphicFrameMkLst>
            <pc:docMk/>
            <pc:sldMk cId="4108045494" sldId="303"/>
            <ac:graphicFrameMk id="11" creationId="{6C2B3323-695C-2C72-3B4F-69B9151550C6}"/>
          </ac:graphicFrameMkLst>
        </pc:graphicFrameChg>
        <pc:graphicFrameChg chg="add del mod">
          <ac:chgData name="Blake Armstrong" userId="3f715f6081108025" providerId="LiveId" clId="{2F4702A7-E5C7-4FED-BB84-3D21EE28E201}" dt="2024-10-31T02:45:40.443" v="429" actId="478"/>
          <ac:graphicFrameMkLst>
            <pc:docMk/>
            <pc:sldMk cId="4108045494" sldId="303"/>
            <ac:graphicFrameMk id="12" creationId="{B3EC0A97-B3D4-51BA-BFE3-478BF4B055CA}"/>
          </ac:graphicFrameMkLst>
        </pc:graphicFrameChg>
        <pc:graphicFrameChg chg="add mod">
          <ac:chgData name="Blake Armstrong" userId="3f715f6081108025" providerId="LiveId" clId="{2F4702A7-E5C7-4FED-BB84-3D21EE28E201}" dt="2024-10-31T02:45:41.234" v="430"/>
          <ac:graphicFrameMkLst>
            <pc:docMk/>
            <pc:sldMk cId="4108045494" sldId="303"/>
            <ac:graphicFrameMk id="13" creationId="{A3E3B296-A19B-4CD9-4056-FC6FBF8036F0}"/>
          </ac:graphicFrameMkLst>
        </pc:graphicFrameChg>
        <pc:graphicFrameChg chg="add del mod">
          <ac:chgData name="Blake Armstrong" userId="3f715f6081108025" providerId="LiveId" clId="{2F4702A7-E5C7-4FED-BB84-3D21EE28E201}" dt="2024-10-31T02:46:40.351" v="438" actId="478"/>
          <ac:graphicFrameMkLst>
            <pc:docMk/>
            <pc:sldMk cId="4108045494" sldId="303"/>
            <ac:graphicFrameMk id="15" creationId="{A6031CCD-B21A-F505-D09A-BC9A1E75D769}"/>
          </ac:graphicFrameMkLst>
        </pc:graphicFrameChg>
        <pc:graphicFrameChg chg="add mod">
          <ac:chgData name="Blake Armstrong" userId="3f715f6081108025" providerId="LiveId" clId="{2F4702A7-E5C7-4FED-BB84-3D21EE28E201}" dt="2024-10-31T02:46:26.132" v="434"/>
          <ac:graphicFrameMkLst>
            <pc:docMk/>
            <pc:sldMk cId="4108045494" sldId="303"/>
            <ac:graphicFrameMk id="17" creationId="{32C7B174-7C15-5B53-6BF4-72D6D4D9D652}"/>
          </ac:graphicFrameMkLst>
        </pc:graphicFrameChg>
        <pc:graphicFrameChg chg="add mod">
          <ac:chgData name="Blake Armstrong" userId="3f715f6081108025" providerId="LiveId" clId="{2F4702A7-E5C7-4FED-BB84-3D21EE28E201}" dt="2024-10-31T02:46:38.223" v="437" actId="1076"/>
          <ac:graphicFrameMkLst>
            <pc:docMk/>
            <pc:sldMk cId="4108045494" sldId="303"/>
            <ac:graphicFrameMk id="19" creationId="{C3631BFC-11E0-790F-4EF7-B401A0A5FE27}"/>
          </ac:graphicFrameMkLst>
        </pc:graphicFrameChg>
        <pc:graphicFrameChg chg="add del mod">
          <ac:chgData name="Blake Armstrong" userId="3f715f6081108025" providerId="LiveId" clId="{2F4702A7-E5C7-4FED-BB84-3D21EE28E201}" dt="2024-10-31T02:47:09.443" v="441" actId="478"/>
          <ac:graphicFrameMkLst>
            <pc:docMk/>
            <pc:sldMk cId="4108045494" sldId="303"/>
            <ac:graphicFrameMk id="21" creationId="{A0043176-1F89-5FA3-1FAC-09707CB4DC6C}"/>
          </ac:graphicFrameMkLst>
        </pc:graphicFrameChg>
        <pc:graphicFrameChg chg="add del mod">
          <ac:chgData name="Blake Armstrong" userId="3f715f6081108025" providerId="LiveId" clId="{2F4702A7-E5C7-4FED-BB84-3D21EE28E201}" dt="2024-11-01T00:11:54.633" v="998" actId="478"/>
          <ac:graphicFrameMkLst>
            <pc:docMk/>
            <pc:sldMk cId="4108045494" sldId="303"/>
            <ac:graphicFrameMk id="23" creationId="{361D47E5-F9D5-CCE9-D646-F8C6B6A72003}"/>
          </ac:graphicFrameMkLst>
        </pc:graphicFrameChg>
        <pc:picChg chg="add">
          <ac:chgData name="Blake Armstrong" userId="3f715f6081108025" providerId="LiveId" clId="{2F4702A7-E5C7-4FED-BB84-3D21EE28E201}" dt="2024-10-30T02:51:59.950" v="258"/>
          <ac:picMkLst>
            <pc:docMk/>
            <pc:sldMk cId="4108045494" sldId="303"/>
            <ac:picMk id="7" creationId="{41FB4AA8-6C8D-DEF5-2917-0C424DA9AF9E}"/>
          </ac:picMkLst>
        </pc:picChg>
      </pc:sldChg>
      <pc:sldChg chg="addSp delSp modSp add mod ord modAnim">
        <pc:chgData name="Blake Armstrong" userId="3f715f6081108025" providerId="LiveId" clId="{2F4702A7-E5C7-4FED-BB84-3D21EE28E201}" dt="2024-11-01T00:19:05.353" v="1036" actId="20577"/>
        <pc:sldMkLst>
          <pc:docMk/>
          <pc:sldMk cId="2320001203" sldId="304"/>
        </pc:sldMkLst>
        <pc:spChg chg="mod">
          <ac:chgData name="Blake Armstrong" userId="3f715f6081108025" providerId="LiveId" clId="{2F4702A7-E5C7-4FED-BB84-3D21EE28E201}" dt="2024-11-01T00:10:31.375" v="995" actId="27636"/>
          <ac:spMkLst>
            <pc:docMk/>
            <pc:sldMk cId="2320001203" sldId="304"/>
            <ac:spMk id="2" creationId="{D9DD6CA5-30CC-E648-37DC-4AD5464C3E68}"/>
          </ac:spMkLst>
        </pc:spChg>
        <pc:spChg chg="mod">
          <ac:chgData name="Blake Armstrong" userId="3f715f6081108025" providerId="LiveId" clId="{2F4702A7-E5C7-4FED-BB84-3D21EE28E201}" dt="2024-11-01T00:19:05.353" v="1036" actId="20577"/>
          <ac:spMkLst>
            <pc:docMk/>
            <pc:sldMk cId="2320001203" sldId="304"/>
            <ac:spMk id="4" creationId="{9883324D-BBA3-D829-852E-F6557740C153}"/>
          </ac:spMkLst>
        </pc:spChg>
        <pc:spChg chg="add">
          <ac:chgData name="Blake Armstrong" userId="3f715f6081108025" providerId="LiveId" clId="{2F4702A7-E5C7-4FED-BB84-3D21EE28E201}" dt="2024-10-31T23:46:52.859" v="575"/>
          <ac:spMkLst>
            <pc:docMk/>
            <pc:sldMk cId="2320001203" sldId="304"/>
            <ac:spMk id="6" creationId="{0AF40CD8-9469-F483-3A1C-3D71C1F320D2}"/>
          </ac:spMkLst>
        </pc:spChg>
        <pc:picChg chg="add mod">
          <ac:chgData name="Blake Armstrong" userId="3f715f6081108025" providerId="LiveId" clId="{2F4702A7-E5C7-4FED-BB84-3D21EE28E201}" dt="2024-10-31T23:47:07.702" v="580" actId="1076"/>
          <ac:picMkLst>
            <pc:docMk/>
            <pc:sldMk cId="2320001203" sldId="304"/>
            <ac:picMk id="7" creationId="{CF72309D-E292-F4B3-986B-D5B5A7D36550}"/>
          </ac:picMkLst>
        </pc:picChg>
        <pc:picChg chg="add mod">
          <ac:chgData name="Blake Armstrong" userId="3f715f6081108025" providerId="LiveId" clId="{2F4702A7-E5C7-4FED-BB84-3D21EE28E201}" dt="2024-11-01T00:02:30.631" v="963" actId="1076"/>
          <ac:picMkLst>
            <pc:docMk/>
            <pc:sldMk cId="2320001203" sldId="304"/>
            <ac:picMk id="8" creationId="{9F27A98E-8967-2EE7-1066-44B82E891348}"/>
          </ac:picMkLst>
        </pc:picChg>
        <pc:picChg chg="del">
          <ac:chgData name="Blake Armstrong" userId="3f715f6081108025" providerId="LiveId" clId="{2F4702A7-E5C7-4FED-BB84-3D21EE28E201}" dt="2024-10-31T23:46:51.919" v="574" actId="478"/>
          <ac:picMkLst>
            <pc:docMk/>
            <pc:sldMk cId="2320001203" sldId="304"/>
            <ac:picMk id="18" creationId="{8FF4DCC8-5A8F-94B7-6F33-ACB9963622C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CBD75D-5719-298A-3DCD-19928E1B4F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34D5FE-FCAE-2290-EEAA-EBD581DA18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5740-D4A6-4D45-ADCD-E4412D60E563}" type="datetimeFigureOut">
              <a:rPr lang="en-US" smtClean="0"/>
              <a:t>10/31/2024</a:t>
            </a:fld>
            <a:endParaRPr lang="en-US"/>
          </a:p>
        </p:txBody>
      </p:sp>
      <p:sp>
        <p:nvSpPr>
          <p:cNvPr id="4" name="Footer Placeholder 3">
            <a:extLst>
              <a:ext uri="{FF2B5EF4-FFF2-40B4-BE49-F238E27FC236}">
                <a16:creationId xmlns:a16="http://schemas.microsoft.com/office/drawing/2014/main" id="{4295DD90-848C-8B1D-C35C-27B77EF972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58389B0-38C9-CC86-5AB9-21856A0FED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1A5420-598A-4024-BF79-D462273729E8}" type="slidenum">
              <a:rPr lang="en-US" smtClean="0"/>
              <a:t>‹#›</a:t>
            </a:fld>
            <a:endParaRPr lang="en-US"/>
          </a:p>
        </p:txBody>
      </p:sp>
    </p:spTree>
    <p:extLst>
      <p:ext uri="{BB962C8B-B14F-4D97-AF65-F5344CB8AC3E}">
        <p14:creationId xmlns:p14="http://schemas.microsoft.com/office/powerpoint/2010/main" val="3757061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6CE22-6585-4B14-B2CF-5D1F1103DBC9}"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319DC-EA2A-4E3F-8658-3DF0DFF3CAD9}" type="slidenum">
              <a:rPr lang="en-US" smtClean="0"/>
              <a:t>‹#›</a:t>
            </a:fld>
            <a:endParaRPr lang="en-US"/>
          </a:p>
        </p:txBody>
      </p:sp>
    </p:spTree>
    <p:extLst>
      <p:ext uri="{BB962C8B-B14F-4D97-AF65-F5344CB8AC3E}">
        <p14:creationId xmlns:p14="http://schemas.microsoft.com/office/powerpoint/2010/main" val="2978613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that Frito Lay has engaged DDS Analytics </a:t>
            </a:r>
          </a:p>
        </p:txBody>
      </p:sp>
      <p:sp>
        <p:nvSpPr>
          <p:cNvPr id="4" name="Slide Number Placeholder 3"/>
          <p:cNvSpPr>
            <a:spLocks noGrp="1"/>
          </p:cNvSpPr>
          <p:nvPr>
            <p:ph type="sldNum" sz="quarter" idx="5"/>
          </p:nvPr>
        </p:nvSpPr>
        <p:spPr/>
        <p:txBody>
          <a:bodyPr/>
          <a:lstStyle/>
          <a:p>
            <a:fld id="{D6D319DC-EA2A-4E3F-8658-3DF0DFF3CAD9}" type="slidenum">
              <a:rPr lang="en-US" smtClean="0"/>
              <a:t>2</a:t>
            </a:fld>
            <a:endParaRPr lang="en-US"/>
          </a:p>
        </p:txBody>
      </p:sp>
    </p:spTree>
    <p:extLst>
      <p:ext uri="{BB962C8B-B14F-4D97-AF65-F5344CB8AC3E}">
        <p14:creationId xmlns:p14="http://schemas.microsoft.com/office/powerpoint/2010/main" val="172049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 cant use, all unique</a:t>
            </a:r>
          </a:p>
          <a:p>
            <a:r>
              <a:rPr lang="en-US" dirty="0"/>
              <a:t>Daily Rate, Hourly Rate, Monthly Rate – All don’t use due to the nature of some sales reps are commissioned </a:t>
            </a:r>
            <a:r>
              <a:rPr lang="en-US" dirty="0" err="1"/>
              <a:t>based,etc</a:t>
            </a:r>
            <a:r>
              <a:rPr lang="en-US" dirty="0"/>
              <a:t> we will look at Monthly Income as it should be the truth of what they earned</a:t>
            </a:r>
          </a:p>
          <a:p>
            <a:r>
              <a:rPr lang="en-US" dirty="0"/>
              <a:t>Over 18 – They are all over 18, not useful</a:t>
            </a:r>
          </a:p>
          <a:p>
            <a:r>
              <a:rPr lang="en-US" dirty="0"/>
              <a:t>Employee Number, unique, and number of employees is all 1</a:t>
            </a:r>
          </a:p>
          <a:p>
            <a:r>
              <a:rPr lang="en-US" dirty="0"/>
              <a:t>Standard Hours is all 80</a:t>
            </a:r>
          </a:p>
        </p:txBody>
      </p:sp>
      <p:sp>
        <p:nvSpPr>
          <p:cNvPr id="4" name="Slide Number Placeholder 3"/>
          <p:cNvSpPr>
            <a:spLocks noGrp="1"/>
          </p:cNvSpPr>
          <p:nvPr>
            <p:ph type="sldNum" sz="quarter" idx="5"/>
          </p:nvPr>
        </p:nvSpPr>
        <p:spPr/>
        <p:txBody>
          <a:bodyPr/>
          <a:lstStyle/>
          <a:p>
            <a:fld id="{D6D319DC-EA2A-4E3F-8658-3DF0DFF3CAD9}" type="slidenum">
              <a:rPr lang="en-US" smtClean="0"/>
              <a:t>3</a:t>
            </a:fld>
            <a:endParaRPr lang="en-US"/>
          </a:p>
        </p:txBody>
      </p:sp>
    </p:spTree>
    <p:extLst>
      <p:ext uri="{BB962C8B-B14F-4D97-AF65-F5344CB8AC3E}">
        <p14:creationId xmlns:p14="http://schemas.microsoft.com/office/powerpoint/2010/main" val="39555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E4C19-A951-F209-EF72-336498D378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441E56-EBF7-373A-439B-ED3672F1AF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E98493-CB6B-5196-A22D-F03BB29A94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A43399-8F80-B348-1C9D-AF8D7BCF90FD}"/>
              </a:ext>
            </a:extLst>
          </p:cNvPr>
          <p:cNvSpPr>
            <a:spLocks noGrp="1"/>
          </p:cNvSpPr>
          <p:nvPr>
            <p:ph type="sldNum" sz="quarter" idx="5"/>
          </p:nvPr>
        </p:nvSpPr>
        <p:spPr/>
        <p:txBody>
          <a:bodyPr/>
          <a:lstStyle/>
          <a:p>
            <a:fld id="{D6D319DC-EA2A-4E3F-8658-3DF0DFF3CAD9}" type="slidenum">
              <a:rPr lang="en-US" smtClean="0"/>
              <a:t>4</a:t>
            </a:fld>
            <a:endParaRPr lang="en-US"/>
          </a:p>
        </p:txBody>
      </p:sp>
    </p:spTree>
    <p:extLst>
      <p:ext uri="{BB962C8B-B14F-4D97-AF65-F5344CB8AC3E}">
        <p14:creationId xmlns:p14="http://schemas.microsoft.com/office/powerpoint/2010/main" val="1968576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 at the end, that we performed a t-test and there is extremely strong evidence to suggest that the difference in mean age is greater than zero telling us that this is a valid </a:t>
            </a:r>
          </a:p>
        </p:txBody>
      </p:sp>
      <p:sp>
        <p:nvSpPr>
          <p:cNvPr id="4" name="Slide Number Placeholder 3"/>
          <p:cNvSpPr>
            <a:spLocks noGrp="1"/>
          </p:cNvSpPr>
          <p:nvPr>
            <p:ph type="sldNum" sz="quarter" idx="5"/>
          </p:nvPr>
        </p:nvSpPr>
        <p:spPr/>
        <p:txBody>
          <a:bodyPr/>
          <a:lstStyle/>
          <a:p>
            <a:fld id="{D6D319DC-EA2A-4E3F-8658-3DF0DFF3CAD9}" type="slidenum">
              <a:rPr lang="en-US" smtClean="0"/>
              <a:t>5</a:t>
            </a:fld>
            <a:endParaRPr lang="en-US"/>
          </a:p>
        </p:txBody>
      </p:sp>
    </p:spTree>
    <p:extLst>
      <p:ext uri="{BB962C8B-B14F-4D97-AF65-F5344CB8AC3E}">
        <p14:creationId xmlns:p14="http://schemas.microsoft.com/office/powerpoint/2010/main" val="1675885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performed a t-test here and had a resulting p-value of 1millionth decimals chance.  This indicates a very strong suggestion that the pay difference is a factor leading to attrition</a:t>
            </a:r>
          </a:p>
        </p:txBody>
      </p:sp>
      <p:sp>
        <p:nvSpPr>
          <p:cNvPr id="4" name="Slide Number Placeholder 3"/>
          <p:cNvSpPr>
            <a:spLocks noGrp="1"/>
          </p:cNvSpPr>
          <p:nvPr>
            <p:ph type="sldNum" sz="quarter" idx="5"/>
          </p:nvPr>
        </p:nvSpPr>
        <p:spPr/>
        <p:txBody>
          <a:bodyPr/>
          <a:lstStyle/>
          <a:p>
            <a:fld id="{D6D319DC-EA2A-4E3F-8658-3DF0DFF3CAD9}" type="slidenum">
              <a:rPr lang="en-US" smtClean="0"/>
              <a:t>6</a:t>
            </a:fld>
            <a:endParaRPr lang="en-US"/>
          </a:p>
        </p:txBody>
      </p:sp>
    </p:spTree>
    <p:extLst>
      <p:ext uri="{BB962C8B-B14F-4D97-AF65-F5344CB8AC3E}">
        <p14:creationId xmlns:p14="http://schemas.microsoft.com/office/powerpoint/2010/main" val="1600580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D319DC-EA2A-4E3F-8658-3DF0DFF3CAD9}" type="slidenum">
              <a:rPr lang="en-US" smtClean="0"/>
              <a:t>7</a:t>
            </a:fld>
            <a:endParaRPr lang="en-US"/>
          </a:p>
        </p:txBody>
      </p:sp>
    </p:spTree>
    <p:extLst>
      <p:ext uri="{BB962C8B-B14F-4D97-AF65-F5344CB8AC3E}">
        <p14:creationId xmlns:p14="http://schemas.microsoft.com/office/powerpoint/2010/main" val="3363721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k-NN model, we did 30 iterations over 50 k values until we saw the means of the metrics for each k value start to stabilize.  This was an effort to tune the k value on the given dataset. </a:t>
            </a:r>
          </a:p>
          <a:p>
            <a:endParaRPr lang="en-US" dirty="0"/>
          </a:p>
          <a:p>
            <a:r>
              <a:rPr lang="en-US" dirty="0"/>
              <a:t>Then we looked at dropping the threshold of the percentage value that it would take to identify a potential events of attrition.  The threshold adjustment is due to the weights of the dataset, with 84% being non-attrition employees, the k-NN model will likely see those first so we have to tune the model to look a little harder for the folks that did decide to leave which is the reason for including that lower threshold</a:t>
            </a:r>
          </a:p>
          <a:p>
            <a:endParaRPr lang="en-US" dirty="0"/>
          </a:p>
          <a:p>
            <a:r>
              <a:rPr lang="en-US" dirty="0"/>
              <a:t>Looking at the accuracy, that tells how good we are about being correct, which is around a 65% accuracy rate.  Moving on to the sensitivity, tells us how good we are at identifying people in this case that are not going to leave, and we see 66% here.  The next stat, is the specificity, which tells us how good we are at identifying the people that do want to leave, a 63% rate there.  So putting all of those together, we can say that over 60% of the time, we are going to correctly identify the path people are choosing and that would give us leverage on intervening and potentially prevent that employee from leaving, saving the company money.  Now the last statistic F1 is the models total accuracy, and is preferred over just accuracy since the score includes accuracy on the positive class and the models ability to find all of those values. </a:t>
            </a:r>
          </a:p>
          <a:p>
            <a:endParaRPr lang="en-US" dirty="0"/>
          </a:p>
          <a:p>
            <a:r>
              <a:rPr lang="en-US" dirty="0"/>
              <a:t>The second model we looked at was the naïve bayes model.  While this one doesn’t requite k-value tuning, we still elected to run multiple iterations of it to see the spread of predictions using the same threshold as the </a:t>
            </a:r>
            <a:r>
              <a:rPr lang="en-US" dirty="0" err="1"/>
              <a:t>knn</a:t>
            </a:r>
            <a:r>
              <a:rPr lang="en-US" dirty="0"/>
              <a:t> model.</a:t>
            </a:r>
          </a:p>
          <a:p>
            <a:endParaRPr lang="en-US" dirty="0"/>
          </a:p>
          <a:p>
            <a:r>
              <a:rPr lang="en-US" dirty="0"/>
              <a:t>As you can see from the table, the Naïve bayes does better wholistically at predicting true </a:t>
            </a:r>
            <a:r>
              <a:rPr lang="en-US" dirty="0" err="1"/>
              <a:t>falses</a:t>
            </a:r>
            <a:r>
              <a:rPr lang="en-US" dirty="0"/>
              <a:t> and that is evident in the specificity.</a:t>
            </a:r>
          </a:p>
        </p:txBody>
      </p:sp>
      <p:sp>
        <p:nvSpPr>
          <p:cNvPr id="4" name="Slide Number Placeholder 3"/>
          <p:cNvSpPr>
            <a:spLocks noGrp="1"/>
          </p:cNvSpPr>
          <p:nvPr>
            <p:ph type="sldNum" sz="quarter" idx="5"/>
          </p:nvPr>
        </p:nvSpPr>
        <p:spPr/>
        <p:txBody>
          <a:bodyPr/>
          <a:lstStyle/>
          <a:p>
            <a:fld id="{D6D319DC-EA2A-4E3F-8658-3DF0DFF3CAD9}" type="slidenum">
              <a:rPr lang="en-US" smtClean="0"/>
              <a:t>8</a:t>
            </a:fld>
            <a:endParaRPr lang="en-US"/>
          </a:p>
        </p:txBody>
      </p:sp>
    </p:spTree>
    <p:extLst>
      <p:ext uri="{BB962C8B-B14F-4D97-AF65-F5344CB8AC3E}">
        <p14:creationId xmlns:p14="http://schemas.microsoft.com/office/powerpoint/2010/main" val="194646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coming to our presentation, we look forward to continuing to work with Frito Lay as we implement this </a:t>
            </a:r>
            <a:r>
              <a:rPr lang="en-US"/>
              <a:t>model for future use.  </a:t>
            </a:r>
            <a:r>
              <a:rPr lang="en-US" dirty="0"/>
              <a:t>I will now be taking questions. </a:t>
            </a:r>
          </a:p>
        </p:txBody>
      </p:sp>
      <p:sp>
        <p:nvSpPr>
          <p:cNvPr id="4" name="Slide Number Placeholder 3"/>
          <p:cNvSpPr>
            <a:spLocks noGrp="1"/>
          </p:cNvSpPr>
          <p:nvPr>
            <p:ph type="sldNum" sz="quarter" idx="5"/>
          </p:nvPr>
        </p:nvSpPr>
        <p:spPr/>
        <p:txBody>
          <a:bodyPr/>
          <a:lstStyle/>
          <a:p>
            <a:fld id="{D6D319DC-EA2A-4E3F-8658-3DF0DFF3CAD9}" type="slidenum">
              <a:rPr lang="en-US" smtClean="0"/>
              <a:t>9</a:t>
            </a:fld>
            <a:endParaRPr lang="en-US"/>
          </a:p>
        </p:txBody>
      </p:sp>
    </p:spTree>
    <p:extLst>
      <p:ext uri="{BB962C8B-B14F-4D97-AF65-F5344CB8AC3E}">
        <p14:creationId xmlns:p14="http://schemas.microsoft.com/office/powerpoint/2010/main" val="288140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E5AD-AE55-A4CD-6725-B802C631CF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AE3649-4454-AD07-27A3-2B2F6845B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F842BB-F91A-DB71-4136-C8E80C102840}"/>
              </a:ext>
            </a:extLst>
          </p:cNvPr>
          <p:cNvSpPr>
            <a:spLocks noGrp="1"/>
          </p:cNvSpPr>
          <p:nvPr>
            <p:ph type="dt" sz="half" idx="10"/>
          </p:nvPr>
        </p:nvSpPr>
        <p:spPr/>
        <p:txBody>
          <a:bodyPr/>
          <a:lstStyle/>
          <a:p>
            <a:fld id="{79DF7EDA-EF5D-4F0D-9D4F-75BC663D96E1}" type="datetime1">
              <a:rPr lang="en-US" smtClean="0"/>
              <a:t>10/31/2024</a:t>
            </a:fld>
            <a:endParaRPr lang="en-US"/>
          </a:p>
        </p:txBody>
      </p:sp>
      <p:sp>
        <p:nvSpPr>
          <p:cNvPr id="5" name="Footer Placeholder 4">
            <a:extLst>
              <a:ext uri="{FF2B5EF4-FFF2-40B4-BE49-F238E27FC236}">
                <a16:creationId xmlns:a16="http://schemas.microsoft.com/office/drawing/2014/main" id="{76F0430F-ABFC-49EC-458F-DD2838888038}"/>
              </a:ext>
            </a:extLst>
          </p:cNvPr>
          <p:cNvSpPr>
            <a:spLocks noGrp="1"/>
          </p:cNvSpPr>
          <p:nvPr>
            <p:ph type="ftr" sz="quarter" idx="11"/>
          </p:nvPr>
        </p:nvSpPr>
        <p:spPr/>
        <p:txBody>
          <a:bodyPr/>
          <a:lstStyle/>
          <a:p>
            <a:r>
              <a:rPr lang="en-US"/>
              <a:t>DDS Analytics</a:t>
            </a:r>
          </a:p>
        </p:txBody>
      </p:sp>
      <p:sp>
        <p:nvSpPr>
          <p:cNvPr id="6" name="Slide Number Placeholder 5">
            <a:extLst>
              <a:ext uri="{FF2B5EF4-FFF2-40B4-BE49-F238E27FC236}">
                <a16:creationId xmlns:a16="http://schemas.microsoft.com/office/drawing/2014/main" id="{250D26A2-F164-6A11-E636-339C8B3B1E96}"/>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102846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D1D3-68ED-4207-3023-CB41FBE3A3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B2B3DA-1ED0-5658-16C3-36C6B7F5E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7D91E-9152-AF94-5619-C03D3CB33DF8}"/>
              </a:ext>
            </a:extLst>
          </p:cNvPr>
          <p:cNvSpPr>
            <a:spLocks noGrp="1"/>
          </p:cNvSpPr>
          <p:nvPr>
            <p:ph type="dt" sz="half" idx="10"/>
          </p:nvPr>
        </p:nvSpPr>
        <p:spPr/>
        <p:txBody>
          <a:bodyPr/>
          <a:lstStyle/>
          <a:p>
            <a:fld id="{1EAC74F0-1923-49F7-AA5D-EB909DA18AA6}" type="datetime1">
              <a:rPr lang="en-US" smtClean="0"/>
              <a:t>10/31/2024</a:t>
            </a:fld>
            <a:endParaRPr lang="en-US"/>
          </a:p>
        </p:txBody>
      </p:sp>
      <p:sp>
        <p:nvSpPr>
          <p:cNvPr id="5" name="Footer Placeholder 4">
            <a:extLst>
              <a:ext uri="{FF2B5EF4-FFF2-40B4-BE49-F238E27FC236}">
                <a16:creationId xmlns:a16="http://schemas.microsoft.com/office/drawing/2014/main" id="{CE90EF86-D423-8733-ED6A-1C37E4F4BE2F}"/>
              </a:ext>
            </a:extLst>
          </p:cNvPr>
          <p:cNvSpPr>
            <a:spLocks noGrp="1"/>
          </p:cNvSpPr>
          <p:nvPr>
            <p:ph type="ftr" sz="quarter" idx="11"/>
          </p:nvPr>
        </p:nvSpPr>
        <p:spPr/>
        <p:txBody>
          <a:bodyPr/>
          <a:lstStyle/>
          <a:p>
            <a:r>
              <a:rPr lang="en-US"/>
              <a:t>DDS Analytics</a:t>
            </a:r>
          </a:p>
        </p:txBody>
      </p:sp>
      <p:sp>
        <p:nvSpPr>
          <p:cNvPr id="6" name="Slide Number Placeholder 5">
            <a:extLst>
              <a:ext uri="{FF2B5EF4-FFF2-40B4-BE49-F238E27FC236}">
                <a16:creationId xmlns:a16="http://schemas.microsoft.com/office/drawing/2014/main" id="{88EDBAE6-7D01-F4AB-D164-930751C3D89A}"/>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157046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C71B0-3D5D-744C-32FE-7AEC2F3A8E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6DA40A-E279-3473-D694-B3936223A7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E9E6C-71E8-6B59-8360-C2B79E67186C}"/>
              </a:ext>
            </a:extLst>
          </p:cNvPr>
          <p:cNvSpPr>
            <a:spLocks noGrp="1"/>
          </p:cNvSpPr>
          <p:nvPr>
            <p:ph type="dt" sz="half" idx="10"/>
          </p:nvPr>
        </p:nvSpPr>
        <p:spPr/>
        <p:txBody>
          <a:bodyPr/>
          <a:lstStyle/>
          <a:p>
            <a:fld id="{BB640604-0D9D-4026-9989-E3574A93C714}" type="datetime1">
              <a:rPr lang="en-US" smtClean="0"/>
              <a:t>10/31/2024</a:t>
            </a:fld>
            <a:endParaRPr lang="en-US"/>
          </a:p>
        </p:txBody>
      </p:sp>
      <p:sp>
        <p:nvSpPr>
          <p:cNvPr id="5" name="Footer Placeholder 4">
            <a:extLst>
              <a:ext uri="{FF2B5EF4-FFF2-40B4-BE49-F238E27FC236}">
                <a16:creationId xmlns:a16="http://schemas.microsoft.com/office/drawing/2014/main" id="{2CAF57F2-092E-8378-B4BB-8274BB29A27E}"/>
              </a:ext>
            </a:extLst>
          </p:cNvPr>
          <p:cNvSpPr>
            <a:spLocks noGrp="1"/>
          </p:cNvSpPr>
          <p:nvPr>
            <p:ph type="ftr" sz="quarter" idx="11"/>
          </p:nvPr>
        </p:nvSpPr>
        <p:spPr/>
        <p:txBody>
          <a:bodyPr/>
          <a:lstStyle/>
          <a:p>
            <a:r>
              <a:rPr lang="en-US"/>
              <a:t>DDS Analytics</a:t>
            </a:r>
          </a:p>
        </p:txBody>
      </p:sp>
      <p:sp>
        <p:nvSpPr>
          <p:cNvPr id="6" name="Slide Number Placeholder 5">
            <a:extLst>
              <a:ext uri="{FF2B5EF4-FFF2-40B4-BE49-F238E27FC236}">
                <a16:creationId xmlns:a16="http://schemas.microsoft.com/office/drawing/2014/main" id="{5449716A-B626-94A7-AE6C-3E6FD9842FF1}"/>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226857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49C5-3F00-0FF1-A1A1-E126003766AA}"/>
              </a:ext>
            </a:extLst>
          </p:cNvPr>
          <p:cNvSpPr>
            <a:spLocks noGrp="1"/>
          </p:cNvSpPr>
          <p:nvPr>
            <p:ph type="title" hasCustomPrompt="1"/>
          </p:nvPr>
        </p:nvSpPr>
        <p:spPr>
          <a:xfrm>
            <a:off x="838200" y="365125"/>
            <a:ext cx="10515600" cy="857499"/>
          </a:xfrm>
        </p:spPr>
        <p:txBody>
          <a:bodyPr>
            <a:normAutofit/>
          </a:bodyPr>
          <a:lstStyle>
            <a:lvl1pPr>
              <a:spcAft>
                <a:spcPts val="600"/>
              </a:spcAft>
              <a:defRPr sz="2800"/>
            </a:lvl1pPr>
          </a:lstStyle>
          <a:p>
            <a:r>
              <a:rPr lang="en-US" dirty="0"/>
              <a:t>Click to edit Master title style</a:t>
            </a:r>
            <a:br>
              <a:rPr lang="en-US" dirty="0"/>
            </a:br>
            <a:r>
              <a:rPr lang="en-US" sz="2000" dirty="0"/>
              <a:t>Subtitle</a:t>
            </a:r>
            <a:endParaRPr lang="en-US" dirty="0"/>
          </a:p>
        </p:txBody>
      </p:sp>
      <p:cxnSp>
        <p:nvCxnSpPr>
          <p:cNvPr id="7" name="Straight Connector 6">
            <a:extLst>
              <a:ext uri="{FF2B5EF4-FFF2-40B4-BE49-F238E27FC236}">
                <a16:creationId xmlns:a16="http://schemas.microsoft.com/office/drawing/2014/main" id="{4AC2C5B8-D610-0C74-05B5-090D30635E14}"/>
              </a:ext>
            </a:extLst>
          </p:cNvPr>
          <p:cNvCxnSpPr>
            <a:cxnSpLocks/>
          </p:cNvCxnSpPr>
          <p:nvPr userDrawn="1"/>
        </p:nvCxnSpPr>
        <p:spPr>
          <a:xfrm>
            <a:off x="786830" y="1289407"/>
            <a:ext cx="10915435" cy="0"/>
          </a:xfrm>
          <a:prstGeom prst="line">
            <a:avLst/>
          </a:prstGeom>
          <a:ln w="6350">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9" name="Text Placeholder 2">
            <a:extLst>
              <a:ext uri="{FF2B5EF4-FFF2-40B4-BE49-F238E27FC236}">
                <a16:creationId xmlns:a16="http://schemas.microsoft.com/office/drawing/2014/main" id="{D415ADEF-00E1-9D98-46D3-B830CF785C7B}"/>
              </a:ext>
            </a:extLst>
          </p:cNvPr>
          <p:cNvSpPr>
            <a:spLocks noGrp="1"/>
          </p:cNvSpPr>
          <p:nvPr>
            <p:ph idx="1"/>
          </p:nvPr>
        </p:nvSpPr>
        <p:spPr>
          <a:xfrm>
            <a:off x="838199" y="1428108"/>
            <a:ext cx="3656745" cy="4748855"/>
          </a:xfrm>
          <a:prstGeom prst="rect">
            <a:avLst/>
          </a:prstGeom>
          <a:solidFill>
            <a:schemeClr val="bg1">
              <a:lumMod val="95000"/>
            </a:schemeClr>
          </a:solidFill>
        </p:spPr>
        <p:txBody>
          <a:bodyPr vert="horz" lIns="91440" tIns="45720" rIns="91440" bIns="45720" rtlCol="0">
            <a:normAutofit/>
          </a:bodyPr>
          <a:lstStyle>
            <a:lvl1pPr>
              <a:defRPr sz="14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F438B9C1-A952-7265-EA64-7E748CA814EC}"/>
              </a:ext>
            </a:extLst>
          </p:cNvPr>
          <p:cNvSpPr>
            <a:spLocks noGrp="1"/>
          </p:cNvSpPr>
          <p:nvPr>
            <p:ph type="dt" sz="half" idx="10"/>
          </p:nvPr>
        </p:nvSpPr>
        <p:spPr/>
        <p:txBody>
          <a:bodyPr/>
          <a:lstStyle/>
          <a:p>
            <a:fld id="{EF3E6696-BC27-4236-993C-C1AA208CA3D6}" type="datetime1">
              <a:rPr lang="en-US" smtClean="0"/>
              <a:t>10/31/2024</a:t>
            </a:fld>
            <a:endParaRPr lang="en-US"/>
          </a:p>
        </p:txBody>
      </p:sp>
      <p:sp>
        <p:nvSpPr>
          <p:cNvPr id="14" name="Footer Placeholder 13">
            <a:extLst>
              <a:ext uri="{FF2B5EF4-FFF2-40B4-BE49-F238E27FC236}">
                <a16:creationId xmlns:a16="http://schemas.microsoft.com/office/drawing/2014/main" id="{1398DC9A-0E5D-AE67-39CA-3256C8705AFA}"/>
              </a:ext>
            </a:extLst>
          </p:cNvPr>
          <p:cNvSpPr>
            <a:spLocks noGrp="1"/>
          </p:cNvSpPr>
          <p:nvPr>
            <p:ph type="ftr" sz="quarter" idx="11"/>
          </p:nvPr>
        </p:nvSpPr>
        <p:spPr/>
        <p:txBody>
          <a:bodyPr/>
          <a:lstStyle/>
          <a:p>
            <a:r>
              <a:rPr lang="en-US"/>
              <a:t>DDS Analytics</a:t>
            </a:r>
          </a:p>
        </p:txBody>
      </p:sp>
      <p:sp>
        <p:nvSpPr>
          <p:cNvPr id="15" name="Slide Number Placeholder 14">
            <a:extLst>
              <a:ext uri="{FF2B5EF4-FFF2-40B4-BE49-F238E27FC236}">
                <a16:creationId xmlns:a16="http://schemas.microsoft.com/office/drawing/2014/main" id="{F71CC4F5-7CA8-4099-A7DC-292B84548EE6}"/>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100352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8902-6706-3F41-2AB5-962B85929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68FC38-E250-2BD9-4598-062F68EFE9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39D3D-CED4-796A-2AA9-5CE8BC1199CF}"/>
              </a:ext>
            </a:extLst>
          </p:cNvPr>
          <p:cNvSpPr>
            <a:spLocks noGrp="1"/>
          </p:cNvSpPr>
          <p:nvPr>
            <p:ph type="dt" sz="half" idx="10"/>
          </p:nvPr>
        </p:nvSpPr>
        <p:spPr/>
        <p:txBody>
          <a:bodyPr/>
          <a:lstStyle/>
          <a:p>
            <a:fld id="{C4BEB1A7-2318-41F7-A793-285DA3BFD03F}" type="datetime1">
              <a:rPr lang="en-US" smtClean="0"/>
              <a:t>10/31/2024</a:t>
            </a:fld>
            <a:endParaRPr lang="en-US"/>
          </a:p>
        </p:txBody>
      </p:sp>
      <p:sp>
        <p:nvSpPr>
          <p:cNvPr id="5" name="Footer Placeholder 4">
            <a:extLst>
              <a:ext uri="{FF2B5EF4-FFF2-40B4-BE49-F238E27FC236}">
                <a16:creationId xmlns:a16="http://schemas.microsoft.com/office/drawing/2014/main" id="{6EBD6E35-D857-AF52-3DA1-059585716C06}"/>
              </a:ext>
            </a:extLst>
          </p:cNvPr>
          <p:cNvSpPr>
            <a:spLocks noGrp="1"/>
          </p:cNvSpPr>
          <p:nvPr>
            <p:ph type="ftr" sz="quarter" idx="11"/>
          </p:nvPr>
        </p:nvSpPr>
        <p:spPr/>
        <p:txBody>
          <a:bodyPr/>
          <a:lstStyle/>
          <a:p>
            <a:r>
              <a:rPr lang="en-US"/>
              <a:t>DDS Analytics</a:t>
            </a:r>
          </a:p>
        </p:txBody>
      </p:sp>
      <p:sp>
        <p:nvSpPr>
          <p:cNvPr id="6" name="Slide Number Placeholder 5">
            <a:extLst>
              <a:ext uri="{FF2B5EF4-FFF2-40B4-BE49-F238E27FC236}">
                <a16:creationId xmlns:a16="http://schemas.microsoft.com/office/drawing/2014/main" id="{B92A3019-A009-BC1D-A5C1-553F13002239}"/>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240937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D8C1-1818-0E06-F698-033BDBA0C4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58D44E-BC3F-4D7D-5A19-785548FE31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CB2B7-1870-03B4-ACF0-E8FE0D662DF2}"/>
              </a:ext>
            </a:extLst>
          </p:cNvPr>
          <p:cNvSpPr>
            <a:spLocks noGrp="1"/>
          </p:cNvSpPr>
          <p:nvPr>
            <p:ph type="dt" sz="half" idx="10"/>
          </p:nvPr>
        </p:nvSpPr>
        <p:spPr/>
        <p:txBody>
          <a:bodyPr/>
          <a:lstStyle/>
          <a:p>
            <a:fld id="{64B771AB-3368-4F99-8674-57903E608AEA}" type="datetime1">
              <a:rPr lang="en-US" smtClean="0"/>
              <a:t>10/31/2024</a:t>
            </a:fld>
            <a:endParaRPr lang="en-US"/>
          </a:p>
        </p:txBody>
      </p:sp>
      <p:sp>
        <p:nvSpPr>
          <p:cNvPr id="5" name="Footer Placeholder 4">
            <a:extLst>
              <a:ext uri="{FF2B5EF4-FFF2-40B4-BE49-F238E27FC236}">
                <a16:creationId xmlns:a16="http://schemas.microsoft.com/office/drawing/2014/main" id="{4E2B4720-1383-87E4-45ED-DBC07B33B4E6}"/>
              </a:ext>
            </a:extLst>
          </p:cNvPr>
          <p:cNvSpPr>
            <a:spLocks noGrp="1"/>
          </p:cNvSpPr>
          <p:nvPr>
            <p:ph type="ftr" sz="quarter" idx="11"/>
          </p:nvPr>
        </p:nvSpPr>
        <p:spPr/>
        <p:txBody>
          <a:bodyPr/>
          <a:lstStyle/>
          <a:p>
            <a:r>
              <a:rPr lang="en-US"/>
              <a:t>DDS Analytics</a:t>
            </a:r>
          </a:p>
        </p:txBody>
      </p:sp>
      <p:sp>
        <p:nvSpPr>
          <p:cNvPr id="6" name="Slide Number Placeholder 5">
            <a:extLst>
              <a:ext uri="{FF2B5EF4-FFF2-40B4-BE49-F238E27FC236}">
                <a16:creationId xmlns:a16="http://schemas.microsoft.com/office/drawing/2014/main" id="{0BE6CD33-E5A5-DE4D-735D-3C6CB4573960}"/>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409582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D14E-372D-804D-1F3C-B86734926A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A23FF-8C65-E745-3F77-F7C77038B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3CD98A-7059-051F-E593-6D52DFB179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B34867-CF9C-8A25-2F17-AC6275F84377}"/>
              </a:ext>
            </a:extLst>
          </p:cNvPr>
          <p:cNvSpPr>
            <a:spLocks noGrp="1"/>
          </p:cNvSpPr>
          <p:nvPr>
            <p:ph type="dt" sz="half" idx="10"/>
          </p:nvPr>
        </p:nvSpPr>
        <p:spPr/>
        <p:txBody>
          <a:bodyPr/>
          <a:lstStyle/>
          <a:p>
            <a:fld id="{29B8F5A8-79FD-46B2-A2E4-DBDF8296FB7A}" type="datetime1">
              <a:rPr lang="en-US" smtClean="0"/>
              <a:t>10/31/2024</a:t>
            </a:fld>
            <a:endParaRPr lang="en-US"/>
          </a:p>
        </p:txBody>
      </p:sp>
      <p:sp>
        <p:nvSpPr>
          <p:cNvPr id="6" name="Footer Placeholder 5">
            <a:extLst>
              <a:ext uri="{FF2B5EF4-FFF2-40B4-BE49-F238E27FC236}">
                <a16:creationId xmlns:a16="http://schemas.microsoft.com/office/drawing/2014/main" id="{BDAB5CC4-F90B-581F-4A8D-9D7F6E3C6BF3}"/>
              </a:ext>
            </a:extLst>
          </p:cNvPr>
          <p:cNvSpPr>
            <a:spLocks noGrp="1"/>
          </p:cNvSpPr>
          <p:nvPr>
            <p:ph type="ftr" sz="quarter" idx="11"/>
          </p:nvPr>
        </p:nvSpPr>
        <p:spPr/>
        <p:txBody>
          <a:bodyPr/>
          <a:lstStyle/>
          <a:p>
            <a:r>
              <a:rPr lang="en-US"/>
              <a:t>DDS Analytics</a:t>
            </a:r>
          </a:p>
        </p:txBody>
      </p:sp>
      <p:sp>
        <p:nvSpPr>
          <p:cNvPr id="7" name="Slide Number Placeholder 6">
            <a:extLst>
              <a:ext uri="{FF2B5EF4-FFF2-40B4-BE49-F238E27FC236}">
                <a16:creationId xmlns:a16="http://schemas.microsoft.com/office/drawing/2014/main" id="{6D19D1F6-2FB9-7C1D-69CF-BFAA1A1F5117}"/>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413561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2C5D-DA2C-6DF1-AC3E-D5AA6171C6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FED86A-64CF-C768-C8AD-16CBF57B0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25054D-5DF0-C05E-221C-F0F686498B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991623-F220-F761-774E-E41A7D257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03B407-1C1B-FD23-4BB9-B7726EE7D7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F6B9AA-BD67-42FD-7E03-6EBE4C0F79DD}"/>
              </a:ext>
            </a:extLst>
          </p:cNvPr>
          <p:cNvSpPr>
            <a:spLocks noGrp="1"/>
          </p:cNvSpPr>
          <p:nvPr>
            <p:ph type="dt" sz="half" idx="10"/>
          </p:nvPr>
        </p:nvSpPr>
        <p:spPr/>
        <p:txBody>
          <a:bodyPr/>
          <a:lstStyle/>
          <a:p>
            <a:fld id="{8FA7AB1E-F1E4-446C-80CE-A4C67FBAE967}" type="datetime1">
              <a:rPr lang="en-US" smtClean="0"/>
              <a:t>10/31/2024</a:t>
            </a:fld>
            <a:endParaRPr lang="en-US"/>
          </a:p>
        </p:txBody>
      </p:sp>
      <p:sp>
        <p:nvSpPr>
          <p:cNvPr id="8" name="Footer Placeholder 7">
            <a:extLst>
              <a:ext uri="{FF2B5EF4-FFF2-40B4-BE49-F238E27FC236}">
                <a16:creationId xmlns:a16="http://schemas.microsoft.com/office/drawing/2014/main" id="{8D26E3A4-9B8E-A82F-88FE-4008EF11AC7C}"/>
              </a:ext>
            </a:extLst>
          </p:cNvPr>
          <p:cNvSpPr>
            <a:spLocks noGrp="1"/>
          </p:cNvSpPr>
          <p:nvPr>
            <p:ph type="ftr" sz="quarter" idx="11"/>
          </p:nvPr>
        </p:nvSpPr>
        <p:spPr/>
        <p:txBody>
          <a:bodyPr/>
          <a:lstStyle/>
          <a:p>
            <a:r>
              <a:rPr lang="en-US"/>
              <a:t>DDS Analytics</a:t>
            </a:r>
          </a:p>
        </p:txBody>
      </p:sp>
      <p:sp>
        <p:nvSpPr>
          <p:cNvPr id="9" name="Slide Number Placeholder 8">
            <a:extLst>
              <a:ext uri="{FF2B5EF4-FFF2-40B4-BE49-F238E27FC236}">
                <a16:creationId xmlns:a16="http://schemas.microsoft.com/office/drawing/2014/main" id="{61B89ABC-550C-0626-D51F-71BECAD6E221}"/>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2809573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732D-C312-140E-EBF2-FD7E4CF223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CF65D-7C03-BDCB-967D-70AA8B2710EB}"/>
              </a:ext>
            </a:extLst>
          </p:cNvPr>
          <p:cNvSpPr>
            <a:spLocks noGrp="1"/>
          </p:cNvSpPr>
          <p:nvPr>
            <p:ph type="dt" sz="half" idx="10"/>
          </p:nvPr>
        </p:nvSpPr>
        <p:spPr/>
        <p:txBody>
          <a:bodyPr/>
          <a:lstStyle/>
          <a:p>
            <a:fld id="{184D2EB5-B8E7-4769-9610-1D3E48853025}" type="datetime1">
              <a:rPr lang="en-US" smtClean="0"/>
              <a:t>10/31/2024</a:t>
            </a:fld>
            <a:endParaRPr lang="en-US"/>
          </a:p>
        </p:txBody>
      </p:sp>
      <p:sp>
        <p:nvSpPr>
          <p:cNvPr id="4" name="Footer Placeholder 3">
            <a:extLst>
              <a:ext uri="{FF2B5EF4-FFF2-40B4-BE49-F238E27FC236}">
                <a16:creationId xmlns:a16="http://schemas.microsoft.com/office/drawing/2014/main" id="{C08A2952-FE2D-F8CF-F75A-3010F14C72D1}"/>
              </a:ext>
            </a:extLst>
          </p:cNvPr>
          <p:cNvSpPr>
            <a:spLocks noGrp="1"/>
          </p:cNvSpPr>
          <p:nvPr>
            <p:ph type="ftr" sz="quarter" idx="11"/>
          </p:nvPr>
        </p:nvSpPr>
        <p:spPr/>
        <p:txBody>
          <a:bodyPr/>
          <a:lstStyle/>
          <a:p>
            <a:r>
              <a:rPr lang="en-US"/>
              <a:t>DDS Analytics</a:t>
            </a:r>
          </a:p>
        </p:txBody>
      </p:sp>
      <p:sp>
        <p:nvSpPr>
          <p:cNvPr id="5" name="Slide Number Placeholder 4">
            <a:extLst>
              <a:ext uri="{FF2B5EF4-FFF2-40B4-BE49-F238E27FC236}">
                <a16:creationId xmlns:a16="http://schemas.microsoft.com/office/drawing/2014/main" id="{59130283-4B5F-E07C-5094-3F013CBD91B5}"/>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121135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64FEC-F34C-71B4-1003-56B525283CFD}"/>
              </a:ext>
            </a:extLst>
          </p:cNvPr>
          <p:cNvSpPr>
            <a:spLocks noGrp="1"/>
          </p:cNvSpPr>
          <p:nvPr>
            <p:ph type="dt" sz="half" idx="10"/>
          </p:nvPr>
        </p:nvSpPr>
        <p:spPr/>
        <p:txBody>
          <a:bodyPr/>
          <a:lstStyle/>
          <a:p>
            <a:fld id="{A20DA81D-AAC7-46C9-9599-CDDC13A12A1F}" type="datetime1">
              <a:rPr lang="en-US" smtClean="0"/>
              <a:t>10/31/2024</a:t>
            </a:fld>
            <a:endParaRPr lang="en-US"/>
          </a:p>
        </p:txBody>
      </p:sp>
      <p:sp>
        <p:nvSpPr>
          <p:cNvPr id="3" name="Footer Placeholder 2">
            <a:extLst>
              <a:ext uri="{FF2B5EF4-FFF2-40B4-BE49-F238E27FC236}">
                <a16:creationId xmlns:a16="http://schemas.microsoft.com/office/drawing/2014/main" id="{2C077270-FB95-3250-CC57-0D86B1B87246}"/>
              </a:ext>
            </a:extLst>
          </p:cNvPr>
          <p:cNvSpPr>
            <a:spLocks noGrp="1"/>
          </p:cNvSpPr>
          <p:nvPr>
            <p:ph type="ftr" sz="quarter" idx="11"/>
          </p:nvPr>
        </p:nvSpPr>
        <p:spPr/>
        <p:txBody>
          <a:bodyPr/>
          <a:lstStyle/>
          <a:p>
            <a:r>
              <a:rPr lang="en-US"/>
              <a:t>DDS Analytics</a:t>
            </a:r>
          </a:p>
        </p:txBody>
      </p:sp>
      <p:sp>
        <p:nvSpPr>
          <p:cNvPr id="4" name="Slide Number Placeholder 3">
            <a:extLst>
              <a:ext uri="{FF2B5EF4-FFF2-40B4-BE49-F238E27FC236}">
                <a16:creationId xmlns:a16="http://schemas.microsoft.com/office/drawing/2014/main" id="{EA21486B-046E-EFFD-91D3-CDCDF16F9EEE}"/>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366450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7760-391C-8D0D-59F0-26620A540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49DFF5-3047-43EF-CEEF-B47E2FBCDF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21A488-2C1B-9A67-35A5-4B786A140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ECC80C-B054-CF3F-6282-CB37AF2A68CE}"/>
              </a:ext>
            </a:extLst>
          </p:cNvPr>
          <p:cNvSpPr>
            <a:spLocks noGrp="1"/>
          </p:cNvSpPr>
          <p:nvPr>
            <p:ph type="dt" sz="half" idx="10"/>
          </p:nvPr>
        </p:nvSpPr>
        <p:spPr/>
        <p:txBody>
          <a:bodyPr/>
          <a:lstStyle/>
          <a:p>
            <a:fld id="{7B8DA6D4-F6E4-4B3A-8124-603D8B831F4C}" type="datetime1">
              <a:rPr lang="en-US" smtClean="0"/>
              <a:t>10/31/2024</a:t>
            </a:fld>
            <a:endParaRPr lang="en-US"/>
          </a:p>
        </p:txBody>
      </p:sp>
      <p:sp>
        <p:nvSpPr>
          <p:cNvPr id="6" name="Footer Placeholder 5">
            <a:extLst>
              <a:ext uri="{FF2B5EF4-FFF2-40B4-BE49-F238E27FC236}">
                <a16:creationId xmlns:a16="http://schemas.microsoft.com/office/drawing/2014/main" id="{B7DF600D-5405-224F-B285-65596DF8FE8C}"/>
              </a:ext>
            </a:extLst>
          </p:cNvPr>
          <p:cNvSpPr>
            <a:spLocks noGrp="1"/>
          </p:cNvSpPr>
          <p:nvPr>
            <p:ph type="ftr" sz="quarter" idx="11"/>
          </p:nvPr>
        </p:nvSpPr>
        <p:spPr/>
        <p:txBody>
          <a:bodyPr/>
          <a:lstStyle/>
          <a:p>
            <a:r>
              <a:rPr lang="en-US"/>
              <a:t>DDS Analytics</a:t>
            </a:r>
          </a:p>
        </p:txBody>
      </p:sp>
      <p:sp>
        <p:nvSpPr>
          <p:cNvPr id="7" name="Slide Number Placeholder 6">
            <a:extLst>
              <a:ext uri="{FF2B5EF4-FFF2-40B4-BE49-F238E27FC236}">
                <a16:creationId xmlns:a16="http://schemas.microsoft.com/office/drawing/2014/main" id="{F8CC3F46-5567-D4CD-79FC-3B048A1D4A4F}"/>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303351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83A0-FF67-5BFC-A78F-E27070F61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A5FDEB-5F4C-EC1A-6195-734B82213E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B513DD-9286-DC23-166D-A6128FE87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3804C-0801-6B1A-D73A-5AC0B59741AE}"/>
              </a:ext>
            </a:extLst>
          </p:cNvPr>
          <p:cNvSpPr>
            <a:spLocks noGrp="1"/>
          </p:cNvSpPr>
          <p:nvPr>
            <p:ph type="dt" sz="half" idx="10"/>
          </p:nvPr>
        </p:nvSpPr>
        <p:spPr/>
        <p:txBody>
          <a:bodyPr/>
          <a:lstStyle/>
          <a:p>
            <a:fld id="{2CF847A8-701B-44E8-89D5-EDE4D267FB96}" type="datetime1">
              <a:rPr lang="en-US" smtClean="0"/>
              <a:t>10/31/2024</a:t>
            </a:fld>
            <a:endParaRPr lang="en-US"/>
          </a:p>
        </p:txBody>
      </p:sp>
      <p:sp>
        <p:nvSpPr>
          <p:cNvPr id="6" name="Footer Placeholder 5">
            <a:extLst>
              <a:ext uri="{FF2B5EF4-FFF2-40B4-BE49-F238E27FC236}">
                <a16:creationId xmlns:a16="http://schemas.microsoft.com/office/drawing/2014/main" id="{25E26171-2C36-71C2-56DD-6BA0C6E3E1C5}"/>
              </a:ext>
            </a:extLst>
          </p:cNvPr>
          <p:cNvSpPr>
            <a:spLocks noGrp="1"/>
          </p:cNvSpPr>
          <p:nvPr>
            <p:ph type="ftr" sz="quarter" idx="11"/>
          </p:nvPr>
        </p:nvSpPr>
        <p:spPr/>
        <p:txBody>
          <a:bodyPr/>
          <a:lstStyle/>
          <a:p>
            <a:r>
              <a:rPr lang="en-US"/>
              <a:t>DDS Analytics</a:t>
            </a:r>
          </a:p>
        </p:txBody>
      </p:sp>
      <p:sp>
        <p:nvSpPr>
          <p:cNvPr id="7" name="Slide Number Placeholder 6">
            <a:extLst>
              <a:ext uri="{FF2B5EF4-FFF2-40B4-BE49-F238E27FC236}">
                <a16:creationId xmlns:a16="http://schemas.microsoft.com/office/drawing/2014/main" id="{549FDE90-C498-925B-FA85-DC43E0BFBE0B}"/>
              </a:ext>
            </a:extLst>
          </p:cNvPr>
          <p:cNvSpPr>
            <a:spLocks noGrp="1"/>
          </p:cNvSpPr>
          <p:nvPr>
            <p:ph type="sldNum" sz="quarter" idx="12"/>
          </p:nvPr>
        </p:nvSpPr>
        <p:spPr/>
        <p:txBody>
          <a:bodyPr/>
          <a:lstStyle/>
          <a:p>
            <a:fld id="{58439BB4-0F57-465D-82B7-F58AF3A562C8}" type="slidenum">
              <a:rPr lang="en-US" smtClean="0"/>
              <a:t>‹#›</a:t>
            </a:fld>
            <a:endParaRPr lang="en-US"/>
          </a:p>
        </p:txBody>
      </p:sp>
    </p:spTree>
    <p:extLst>
      <p:ext uri="{BB962C8B-B14F-4D97-AF65-F5344CB8AC3E}">
        <p14:creationId xmlns:p14="http://schemas.microsoft.com/office/powerpoint/2010/main" val="3412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2838F-3493-E477-779D-1AC3767F0B1F}"/>
              </a:ext>
            </a:extLst>
          </p:cNvPr>
          <p:cNvSpPr>
            <a:spLocks noGrp="1"/>
          </p:cNvSpPr>
          <p:nvPr>
            <p:ph type="title"/>
          </p:nvPr>
        </p:nvSpPr>
        <p:spPr>
          <a:xfrm>
            <a:off x="838200" y="365126"/>
            <a:ext cx="10515600" cy="8112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340E31B-2547-084B-A844-262899AFDA22}"/>
              </a:ext>
            </a:extLst>
          </p:cNvPr>
          <p:cNvSpPr>
            <a:spLocks noGrp="1"/>
          </p:cNvSpPr>
          <p:nvPr>
            <p:ph type="body" idx="1"/>
          </p:nvPr>
        </p:nvSpPr>
        <p:spPr>
          <a:xfrm>
            <a:off x="838199" y="1428108"/>
            <a:ext cx="10515600" cy="4748855"/>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F5982F-1080-85FB-8A6E-B02F9841A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74757C-79D2-4FC6-B26A-D435F5AFDC5C}" type="datetime1">
              <a:rPr lang="en-US" smtClean="0"/>
              <a:t>10/31/2024</a:t>
            </a:fld>
            <a:endParaRPr lang="en-US"/>
          </a:p>
        </p:txBody>
      </p:sp>
      <p:sp>
        <p:nvSpPr>
          <p:cNvPr id="5" name="Footer Placeholder 4">
            <a:extLst>
              <a:ext uri="{FF2B5EF4-FFF2-40B4-BE49-F238E27FC236}">
                <a16:creationId xmlns:a16="http://schemas.microsoft.com/office/drawing/2014/main" id="{DCE96748-931B-ECD7-7BB3-031F829722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DDS Analytics</a:t>
            </a:r>
          </a:p>
        </p:txBody>
      </p:sp>
      <p:sp>
        <p:nvSpPr>
          <p:cNvPr id="6" name="Slide Number Placeholder 5">
            <a:extLst>
              <a:ext uri="{FF2B5EF4-FFF2-40B4-BE49-F238E27FC236}">
                <a16:creationId xmlns:a16="http://schemas.microsoft.com/office/drawing/2014/main" id="{C06F97CF-C44F-D721-D716-5F52BCFFA5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439BB4-0F57-465D-82B7-F58AF3A562C8}" type="slidenum">
              <a:rPr lang="en-US" smtClean="0"/>
              <a:t>‹#›</a:t>
            </a:fld>
            <a:endParaRPr lang="en-US"/>
          </a:p>
        </p:txBody>
      </p:sp>
    </p:spTree>
    <p:extLst>
      <p:ext uri="{BB962C8B-B14F-4D97-AF65-F5344CB8AC3E}">
        <p14:creationId xmlns:p14="http://schemas.microsoft.com/office/powerpoint/2010/main" val="3311779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nrich.org/blog/The-true-cost-of-employee-turnover-financial-wellness-enrich/"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7.emf"/><Relationship Id="rId5" Type="http://schemas.openxmlformats.org/officeDocument/2006/relationships/package" Target="../embeddings/Microsoft_Excel_Worksheet1.xlsx"/><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3" name="Rectangle 422">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2E924F2-6494-0985-41CD-8A9B5404561D}"/>
              </a:ext>
            </a:extLst>
          </p:cNvPr>
          <p:cNvSpPr>
            <a:spLocks noGrp="1"/>
          </p:cNvSpPr>
          <p:nvPr>
            <p:ph type="ctrTitle"/>
          </p:nvPr>
        </p:nvSpPr>
        <p:spPr>
          <a:xfrm>
            <a:off x="3880430" y="583345"/>
            <a:ext cx="7160357" cy="4164820"/>
          </a:xfrm>
        </p:spPr>
        <p:txBody>
          <a:bodyPr anchor="t">
            <a:normAutofit/>
          </a:bodyPr>
          <a:lstStyle/>
          <a:p>
            <a:pPr algn="r"/>
            <a:br>
              <a:rPr lang="en-US" sz="8000" dirty="0">
                <a:solidFill>
                  <a:srgbClr val="FFFFFF"/>
                </a:solidFill>
              </a:rPr>
            </a:br>
            <a:r>
              <a:rPr lang="en-US" sz="8000" dirty="0">
                <a:solidFill>
                  <a:srgbClr val="FFFFFF"/>
                </a:solidFill>
              </a:rPr>
              <a:t>Attrition Study</a:t>
            </a:r>
            <a:br>
              <a:rPr lang="en-US" sz="8000" dirty="0">
                <a:solidFill>
                  <a:srgbClr val="FFFFFF"/>
                </a:solidFill>
              </a:rPr>
            </a:br>
            <a:r>
              <a:rPr lang="en-US" sz="1800" dirty="0">
                <a:solidFill>
                  <a:srgbClr val="FFFFFF"/>
                </a:solidFill>
              </a:rPr>
              <a:t>Mitigating Costs and Interruptions Through Data Science</a:t>
            </a:r>
            <a:endParaRPr lang="en-US" sz="8000" dirty="0">
              <a:solidFill>
                <a:srgbClr val="FFFFFF"/>
              </a:solidFill>
            </a:endParaRPr>
          </a:p>
        </p:txBody>
      </p:sp>
      <p:sp>
        <p:nvSpPr>
          <p:cNvPr id="4" name="Slide Number Placeholder 3">
            <a:extLst>
              <a:ext uri="{FF2B5EF4-FFF2-40B4-BE49-F238E27FC236}">
                <a16:creationId xmlns:a16="http://schemas.microsoft.com/office/drawing/2014/main" id="{71BD234C-A39F-55A7-BD95-EC823178277D}"/>
              </a:ext>
            </a:extLst>
          </p:cNvPr>
          <p:cNvSpPr>
            <a:spLocks noGrp="1"/>
          </p:cNvSpPr>
          <p:nvPr>
            <p:ph type="sldNum" sz="quarter" idx="12"/>
          </p:nvPr>
        </p:nvSpPr>
        <p:spPr>
          <a:xfrm>
            <a:off x="8610600" y="224937"/>
            <a:ext cx="2743200" cy="365125"/>
          </a:xfrm>
        </p:spPr>
        <p:txBody>
          <a:bodyPr>
            <a:normAutofit/>
          </a:bodyPr>
          <a:lstStyle/>
          <a:p>
            <a:pPr>
              <a:spcAft>
                <a:spcPts val="600"/>
              </a:spcAft>
            </a:pPr>
            <a:fld id="{58439BB4-0F57-465D-82B7-F58AF3A562C8}" type="slidenum">
              <a:rPr lang="en-US">
                <a:solidFill>
                  <a:srgbClr val="FFFFFF"/>
                </a:solidFill>
              </a:rPr>
              <a:pPr>
                <a:spcAft>
                  <a:spcPts val="600"/>
                </a:spcAft>
              </a:pPr>
              <a:t>1</a:t>
            </a:fld>
            <a:endParaRPr lang="en-US">
              <a:solidFill>
                <a:srgbClr val="FFFFFF"/>
              </a:solidFill>
            </a:endParaRPr>
          </a:p>
        </p:txBody>
      </p:sp>
      <p:sp>
        <p:nvSpPr>
          <p:cNvPr id="5" name="Footer Placeholder 4">
            <a:extLst>
              <a:ext uri="{FF2B5EF4-FFF2-40B4-BE49-F238E27FC236}">
                <a16:creationId xmlns:a16="http://schemas.microsoft.com/office/drawing/2014/main" id="{DF9BDA67-2EBD-D505-D3AF-19AE4F73C04D}"/>
              </a:ext>
            </a:extLst>
          </p:cNvPr>
          <p:cNvSpPr>
            <a:spLocks noGrp="1"/>
          </p:cNvSpPr>
          <p:nvPr>
            <p:ph type="ftr" sz="quarter" idx="11"/>
          </p:nvPr>
        </p:nvSpPr>
        <p:spPr>
          <a:xfrm rot="16200000">
            <a:off x="-550212" y="1934585"/>
            <a:ext cx="2789529" cy="365125"/>
          </a:xfrm>
        </p:spPr>
        <p:txBody>
          <a:bodyPr>
            <a:normAutofit/>
          </a:bodyPr>
          <a:lstStyle/>
          <a:p>
            <a:pPr>
              <a:spcAft>
                <a:spcPts val="600"/>
              </a:spcAft>
            </a:pPr>
            <a:r>
              <a:rPr lang="en-US" i="1">
                <a:solidFill>
                  <a:srgbClr val="FFFFFF"/>
                </a:solidFill>
              </a:rPr>
              <a:t>DDS Analytics</a:t>
            </a:r>
          </a:p>
        </p:txBody>
      </p:sp>
      <p:sp>
        <p:nvSpPr>
          <p:cNvPr id="42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42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2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27" name="Straight Connector 42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2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2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3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86068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kern="1200" dirty="0">
                <a:solidFill>
                  <a:srgbClr val="FFFFFF"/>
                </a:solidFill>
                <a:latin typeface="+mj-lt"/>
                <a:ea typeface="+mj-ea"/>
                <a:cs typeface="+mj-cs"/>
              </a:rPr>
              <a:t>Overview</a:t>
            </a:r>
            <a:br>
              <a:rPr lang="en-US" sz="8000" kern="1200" dirty="0">
                <a:solidFill>
                  <a:srgbClr val="FFFFFF"/>
                </a:solidFill>
                <a:latin typeface="+mj-lt"/>
                <a:ea typeface="+mj-ea"/>
                <a:cs typeface="+mj-cs"/>
              </a:rPr>
            </a:br>
            <a:endParaRPr lang="en-US" sz="8000" kern="1200" dirty="0">
              <a:solidFill>
                <a:srgbClr val="FFFFFF"/>
              </a:solidFill>
              <a:latin typeface="+mj-lt"/>
              <a:ea typeface="+mj-ea"/>
              <a:cs typeface="+mj-cs"/>
            </a:endParaRP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58439BB4-0F57-465D-82B7-F58AF3A562C8}" type="slidenum">
              <a:rPr lang="en-US">
                <a:solidFill>
                  <a:srgbClr val="FFFFFF"/>
                </a:solidFill>
              </a:rPr>
              <a:pPr>
                <a:spcAft>
                  <a:spcPts val="600"/>
                </a:spcAft>
              </a:pPr>
              <a:t>2</a:t>
            </a:fld>
            <a:endParaRPr lang="en-US">
              <a:solidFill>
                <a:srgbClr val="FFFFFF"/>
              </a:solidFill>
            </a:endParaRPr>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rot="16200000">
            <a:off x="-550212" y="1934585"/>
            <a:ext cx="2789529"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DDS Analytics</a:t>
            </a:r>
          </a:p>
        </p:txBody>
      </p:sp>
      <p:sp>
        <p:nvSpPr>
          <p:cNvPr id="1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AF093A44-A423-A514-E6A3-79BC13B17C1C}"/>
              </a:ext>
            </a:extLst>
          </p:cNvPr>
          <p:cNvSpPr txBox="1"/>
          <p:nvPr/>
        </p:nvSpPr>
        <p:spPr>
          <a:xfrm>
            <a:off x="1214651" y="1574029"/>
            <a:ext cx="9982936" cy="4339650"/>
          </a:xfrm>
          <a:prstGeom prst="rect">
            <a:avLst/>
          </a:prstGeom>
          <a:solidFill>
            <a:schemeClr val="bg1">
              <a:alpha val="50000"/>
            </a:schemeClr>
          </a:solidFill>
        </p:spPr>
        <p:txBody>
          <a:bodyPr wrap="square" rtlCol="0">
            <a:spAutoFit/>
          </a:bodyPr>
          <a:lstStyle/>
          <a:p>
            <a:r>
              <a:rPr lang="en-US" b="1" dirty="0"/>
              <a:t>Who Are We?</a:t>
            </a:r>
          </a:p>
          <a:p>
            <a:pPr lvl="1"/>
            <a:r>
              <a:rPr lang="en-US" dirty="0" err="1"/>
              <a:t>DDSAnalytics</a:t>
            </a:r>
            <a:r>
              <a:rPr lang="en-US" dirty="0"/>
              <a:t> specializes in talent management solutions for Fortune 100 companies by leveraging data science to provide quantifiable and actionable data.</a:t>
            </a:r>
          </a:p>
          <a:p>
            <a:endParaRPr lang="en-US" b="1" dirty="0"/>
          </a:p>
          <a:p>
            <a:r>
              <a:rPr lang="en-US" b="1" dirty="0"/>
              <a:t>Why Does Attrition Matter?</a:t>
            </a:r>
          </a:p>
          <a:p>
            <a:pPr lvl="1"/>
            <a:r>
              <a:rPr lang="en-US" b="1" dirty="0"/>
              <a:t>Financial Impact</a:t>
            </a:r>
            <a:r>
              <a:rPr lang="en-US" dirty="0"/>
              <a:t>: High turnover increases recruitment and training costs.</a:t>
            </a:r>
          </a:p>
          <a:p>
            <a:pPr marL="1200150" lvl="2" indent="-285750">
              <a:buFont typeface="Wingdings" panose="05000000000000000000" pitchFamily="2" charset="2"/>
              <a:buChar char="§"/>
            </a:pPr>
            <a:r>
              <a:rPr lang="en-US" sz="1400" dirty="0"/>
              <a:t>Estimated to cost between 6-9mo’s of impacted position salary</a:t>
            </a:r>
            <a:r>
              <a:rPr lang="en-US" sz="1400" baseline="30000" dirty="0"/>
              <a:t>(1)</a:t>
            </a:r>
            <a:r>
              <a:rPr lang="en-US" sz="1400" dirty="0"/>
              <a:t>.</a:t>
            </a:r>
          </a:p>
          <a:p>
            <a:pPr marL="1657350" lvl="3" indent="-285750">
              <a:buFont typeface="Wingdings" panose="05000000000000000000" pitchFamily="2" charset="2"/>
              <a:buChar char="§"/>
            </a:pPr>
            <a:r>
              <a:rPr lang="en-US" sz="1400" dirty="0"/>
              <a:t>Min: $6,500/event</a:t>
            </a:r>
          </a:p>
          <a:p>
            <a:pPr marL="1657350" lvl="3" indent="-285750">
              <a:buFont typeface="Wingdings" panose="05000000000000000000" pitchFamily="2" charset="2"/>
              <a:buChar char="§"/>
            </a:pPr>
            <a:r>
              <a:rPr lang="en-US" sz="1400" dirty="0"/>
              <a:t>Max: $180,000/event</a:t>
            </a:r>
          </a:p>
          <a:p>
            <a:pPr lvl="1"/>
            <a:r>
              <a:rPr lang="en-US" b="1" dirty="0"/>
              <a:t>Loss of Talent</a:t>
            </a:r>
            <a:r>
              <a:rPr lang="en-US" dirty="0"/>
              <a:t>: Losing skilled employees affects productivity and knowledge retention.</a:t>
            </a:r>
          </a:p>
          <a:p>
            <a:pPr lvl="1"/>
            <a:r>
              <a:rPr lang="en-US" b="1" dirty="0"/>
              <a:t>Impact on Morale</a:t>
            </a:r>
            <a:r>
              <a:rPr lang="en-US" dirty="0"/>
              <a:t>: Frequent departures can lower employee morale and engagement.</a:t>
            </a:r>
          </a:p>
          <a:p>
            <a:pPr lvl="1"/>
            <a:endParaRPr lang="en-US" dirty="0"/>
          </a:p>
          <a:p>
            <a:r>
              <a:rPr lang="en-US" b="1" dirty="0"/>
              <a:t>What Can We Do With This Data?</a:t>
            </a:r>
          </a:p>
          <a:p>
            <a:pPr lvl="1"/>
            <a:r>
              <a:rPr lang="en-US" b="1" dirty="0"/>
              <a:t>Identification: </a:t>
            </a:r>
            <a:r>
              <a:rPr lang="en-US" dirty="0"/>
              <a:t>Identify potential employees at risk of leaving.</a:t>
            </a:r>
            <a:endParaRPr lang="en-US" b="1" dirty="0"/>
          </a:p>
          <a:p>
            <a:pPr lvl="1"/>
            <a:r>
              <a:rPr lang="en-US" b="1" dirty="0"/>
              <a:t>Intervention: </a:t>
            </a:r>
            <a:r>
              <a:rPr lang="en-US" dirty="0"/>
              <a:t>Have conversations with employees on potential key factors and see how the company can mitigate them.</a:t>
            </a:r>
            <a:endParaRPr lang="en-US" b="1" dirty="0"/>
          </a:p>
        </p:txBody>
      </p:sp>
      <p:sp>
        <p:nvSpPr>
          <p:cNvPr id="8" name="TextBox 7">
            <a:extLst>
              <a:ext uri="{FF2B5EF4-FFF2-40B4-BE49-F238E27FC236}">
                <a16:creationId xmlns:a16="http://schemas.microsoft.com/office/drawing/2014/main" id="{8565D861-833E-C200-CD90-5047172BD186}"/>
              </a:ext>
            </a:extLst>
          </p:cNvPr>
          <p:cNvSpPr txBox="1"/>
          <p:nvPr/>
        </p:nvSpPr>
        <p:spPr>
          <a:xfrm>
            <a:off x="1214651" y="6639635"/>
            <a:ext cx="6776114" cy="261610"/>
          </a:xfrm>
          <a:prstGeom prst="rect">
            <a:avLst/>
          </a:prstGeom>
          <a:noFill/>
        </p:spPr>
        <p:txBody>
          <a:bodyPr wrap="square" rtlCol="0">
            <a:spAutoFit/>
          </a:bodyPr>
          <a:lstStyle/>
          <a:p>
            <a:r>
              <a:rPr lang="en-US" sz="1050" i="1" dirty="0"/>
              <a:t>(1) </a:t>
            </a:r>
            <a:r>
              <a:rPr lang="en-US" sz="1050" b="0" i="1" dirty="0">
                <a:solidFill>
                  <a:srgbClr val="1A1A1A"/>
                </a:solidFill>
                <a:effectLst/>
                <a:latin typeface="Adelle Sans W01"/>
                <a:hlinkClick r:id="rId3"/>
              </a:rPr>
              <a:t>The Cost of Replacing an Employee and the Role of Financial Wellness</a:t>
            </a:r>
            <a:endParaRPr lang="en-US" sz="1050" b="0" i="1" dirty="0">
              <a:solidFill>
                <a:srgbClr val="1A1A1A"/>
              </a:solidFill>
              <a:effectLst/>
              <a:latin typeface="Adelle Sans W01"/>
            </a:endParaRPr>
          </a:p>
        </p:txBody>
      </p:sp>
    </p:spTree>
    <p:extLst>
      <p:ext uri="{BB962C8B-B14F-4D97-AF65-F5344CB8AC3E}">
        <p14:creationId xmlns:p14="http://schemas.microsoft.com/office/powerpoint/2010/main" val="241596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3474360" y="583345"/>
            <a:ext cx="7566428" cy="4164820"/>
          </a:xfrm>
        </p:spPr>
        <p:txBody>
          <a:bodyPr vert="horz" lIns="91440" tIns="45720" rIns="91440" bIns="45720" rtlCol="0" anchor="t">
            <a:normAutofit/>
          </a:bodyPr>
          <a:lstStyle/>
          <a:p>
            <a:pPr algn="r"/>
            <a:r>
              <a:rPr lang="en-US" sz="8000" kern="1200" dirty="0">
                <a:solidFill>
                  <a:srgbClr val="FFFFFF"/>
                </a:solidFill>
                <a:latin typeface="+mj-lt"/>
                <a:ea typeface="+mj-ea"/>
                <a:cs typeface="+mj-cs"/>
              </a:rPr>
              <a:t>Dataset</a:t>
            </a:r>
            <a:br>
              <a:rPr lang="en-US" sz="8000" kern="1200" dirty="0">
                <a:solidFill>
                  <a:srgbClr val="FFFFFF"/>
                </a:solidFill>
                <a:latin typeface="+mj-lt"/>
                <a:ea typeface="+mj-ea"/>
                <a:cs typeface="+mj-cs"/>
              </a:rPr>
            </a:br>
            <a:endParaRPr lang="en-US" sz="8000" kern="1200" dirty="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1876A65F-FD72-B85B-A5B0-63CBFDF2C578}"/>
              </a:ext>
            </a:extLst>
          </p:cNvPr>
          <p:cNvSpPr>
            <a:spLocks noGrp="1"/>
          </p:cNvSpPr>
          <p:nvPr>
            <p:ph idx="1"/>
          </p:nvPr>
        </p:nvSpPr>
        <p:spPr>
          <a:xfrm>
            <a:off x="1299693" y="1523238"/>
            <a:ext cx="9891471" cy="4522122"/>
          </a:xfrm>
          <a:solidFill>
            <a:schemeClr val="bg1">
              <a:alpha val="50000"/>
            </a:schemeClr>
          </a:solidFill>
        </p:spPr>
        <p:txBody>
          <a:bodyPr vert="horz" lIns="91440" tIns="45720" rIns="91440" bIns="45720" rtlCol="0">
            <a:normAutofit lnSpcReduction="10000"/>
          </a:bodyPr>
          <a:lstStyle/>
          <a:p>
            <a:pPr marL="0" indent="0">
              <a:buNone/>
            </a:pPr>
            <a:r>
              <a:rPr lang="en-US" sz="1800" b="1" kern="1200" dirty="0"/>
              <a:t>What </a:t>
            </a:r>
            <a:r>
              <a:rPr lang="en-US" sz="1800" b="1" dirty="0"/>
              <a:t>Data is Used?</a:t>
            </a:r>
          </a:p>
          <a:p>
            <a:pPr marL="457200" lvl="1" indent="0">
              <a:buNone/>
            </a:pPr>
            <a:r>
              <a:rPr lang="en-US" sz="1600" dirty="0"/>
              <a:t>Frito Lay’s HR department provided </a:t>
            </a:r>
            <a:r>
              <a:rPr lang="en-US" sz="1600" dirty="0" err="1"/>
              <a:t>DDSAnalytics</a:t>
            </a:r>
            <a:r>
              <a:rPr lang="en-US" sz="1600" dirty="0"/>
              <a:t> with data containing current and previous employees. </a:t>
            </a:r>
            <a:endParaRPr lang="en-US" sz="1800" b="1" kern="1200" dirty="0">
              <a:latin typeface="+mn-lt"/>
              <a:ea typeface="+mn-ea"/>
              <a:cs typeface="+mn-cs"/>
            </a:endParaRPr>
          </a:p>
          <a:p>
            <a:pPr marL="0" indent="0">
              <a:buNone/>
            </a:pPr>
            <a:r>
              <a:rPr lang="en-US" sz="1800" b="1" kern="1200" dirty="0">
                <a:latin typeface="+mn-lt"/>
                <a:ea typeface="+mn-ea"/>
                <a:cs typeface="+mn-cs"/>
              </a:rPr>
              <a:t>Overview </a:t>
            </a:r>
          </a:p>
          <a:p>
            <a:pPr lvl="1">
              <a:buFont typeface="Wingdings" panose="05000000000000000000" pitchFamily="2" charset="2"/>
              <a:buChar char="§"/>
            </a:pPr>
            <a:r>
              <a:rPr lang="en-US" sz="1400" kern="1200" dirty="0">
                <a:latin typeface="+mn-lt"/>
                <a:ea typeface="+mn-ea"/>
                <a:cs typeface="+mn-cs"/>
              </a:rPr>
              <a:t>Total Columns: 38</a:t>
            </a:r>
          </a:p>
          <a:p>
            <a:pPr lvl="1">
              <a:buFont typeface="Wingdings" panose="05000000000000000000" pitchFamily="2" charset="2"/>
              <a:buChar char="§"/>
            </a:pPr>
            <a:r>
              <a:rPr lang="en-US" sz="1400" dirty="0"/>
              <a:t>Total Rows (each 1 employee): 870</a:t>
            </a:r>
          </a:p>
          <a:p>
            <a:pPr lvl="3"/>
            <a:r>
              <a:rPr lang="en-US" sz="1400" dirty="0"/>
              <a:t>Current employees: 630</a:t>
            </a:r>
          </a:p>
          <a:p>
            <a:pPr lvl="3"/>
            <a:r>
              <a:rPr lang="en-US" sz="1400" dirty="0"/>
              <a:t>Former employees: 140</a:t>
            </a:r>
          </a:p>
          <a:p>
            <a:pPr lvl="1">
              <a:buFont typeface="Wingdings" panose="05000000000000000000" pitchFamily="2" charset="2"/>
              <a:buChar char="§"/>
            </a:pPr>
            <a:r>
              <a:rPr lang="en-US" sz="1400" dirty="0"/>
              <a:t>No missing data.</a:t>
            </a:r>
          </a:p>
          <a:p>
            <a:pPr marL="0" indent="0">
              <a:buNone/>
            </a:pPr>
            <a:r>
              <a:rPr lang="en-US" sz="1800" b="1" dirty="0"/>
              <a:t>Approach</a:t>
            </a:r>
          </a:p>
          <a:p>
            <a:pPr marL="457200" lvl="1" indent="0">
              <a:buNone/>
            </a:pPr>
            <a:r>
              <a:rPr lang="en-US" sz="1400" dirty="0"/>
              <a:t>We looked through the data, and can </a:t>
            </a:r>
          </a:p>
          <a:p>
            <a:pPr marL="457200" lvl="1" indent="0">
              <a:buNone/>
            </a:pPr>
            <a:r>
              <a:rPr lang="en-US" sz="1400" dirty="0"/>
              <a:t>start simplifying columns that are either not useful</a:t>
            </a:r>
          </a:p>
          <a:p>
            <a:pPr marL="457200" lvl="1" indent="0">
              <a:buNone/>
            </a:pPr>
            <a:r>
              <a:rPr lang="en-US" sz="1400" dirty="0"/>
              <a:t>or superseded by others.  This helps simplify the </a:t>
            </a:r>
          </a:p>
          <a:p>
            <a:pPr marL="457200" lvl="1" indent="0">
              <a:buNone/>
            </a:pPr>
            <a:r>
              <a:rPr lang="en-US" sz="1400" dirty="0"/>
              <a:t>model and adds to overall efficiency. </a:t>
            </a:r>
          </a:p>
          <a:p>
            <a:pPr marL="0" indent="0">
              <a:buNone/>
            </a:pPr>
            <a:r>
              <a:rPr lang="en-US" sz="1800" b="1" dirty="0"/>
              <a:t>Next Step</a:t>
            </a:r>
          </a:p>
          <a:p>
            <a:pPr marL="457200" lvl="1" indent="0">
              <a:buNone/>
            </a:pPr>
            <a:r>
              <a:rPr lang="en-US" sz="1400" kern="1200" dirty="0">
                <a:latin typeface="+mn-lt"/>
                <a:ea typeface="+mn-ea"/>
                <a:cs typeface="+mn-cs"/>
              </a:rPr>
              <a:t>Analyze top 3 impactful variables related to </a:t>
            </a:r>
            <a:r>
              <a:rPr lang="en-US" sz="1400" dirty="0"/>
              <a:t>attrition </a:t>
            </a:r>
          </a:p>
          <a:p>
            <a:pPr marL="457200" lvl="1" indent="0">
              <a:buNone/>
            </a:pPr>
            <a:r>
              <a:rPr lang="en-US" sz="1400" dirty="0"/>
              <a:t>from the </a:t>
            </a:r>
            <a:r>
              <a:rPr lang="en-US" sz="1400" kern="1200" dirty="0">
                <a:latin typeface="+mn-lt"/>
                <a:ea typeface="+mn-ea"/>
                <a:cs typeface="+mn-cs"/>
              </a:rPr>
              <a:t>remaining data.</a:t>
            </a: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58439BB4-0F57-465D-82B7-F58AF3A562C8}" type="slidenum">
              <a:rPr lang="en-US">
                <a:solidFill>
                  <a:srgbClr val="FFFFFF"/>
                </a:solidFill>
              </a:rPr>
              <a:pPr>
                <a:spcAft>
                  <a:spcPts val="600"/>
                </a:spcAft>
              </a:pPr>
              <a:t>3</a:t>
            </a:fld>
            <a:endParaRPr lang="en-US">
              <a:solidFill>
                <a:srgbClr val="FFFFFF"/>
              </a:solidFill>
            </a:endParaRPr>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rot="16200000">
            <a:off x="-550212" y="1934585"/>
            <a:ext cx="2789529"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DDS Analytics</a:t>
            </a:r>
          </a:p>
        </p:txBody>
      </p:sp>
      <p:sp>
        <p:nvSpPr>
          <p:cNvPr id="1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3D081E2-73C1-6073-7678-E2D61002F4EB}"/>
              </a:ext>
            </a:extLst>
          </p:cNvPr>
          <p:cNvPicPr>
            <a:picLocks noChangeAspect="1"/>
          </p:cNvPicPr>
          <p:nvPr/>
        </p:nvPicPr>
        <p:blipFill>
          <a:blip r:embed="rId3"/>
          <a:srcRect b="4322"/>
          <a:stretch/>
        </p:blipFill>
        <p:spPr>
          <a:xfrm>
            <a:off x="5943600" y="2578824"/>
            <a:ext cx="5602444" cy="3384885"/>
          </a:xfrm>
          <a:prstGeom prst="rect">
            <a:avLst/>
          </a:prstGeom>
        </p:spPr>
      </p:pic>
      <p:cxnSp>
        <p:nvCxnSpPr>
          <p:cNvPr id="10" name="Straight Connector 9">
            <a:extLst>
              <a:ext uri="{FF2B5EF4-FFF2-40B4-BE49-F238E27FC236}">
                <a16:creationId xmlns:a16="http://schemas.microsoft.com/office/drawing/2014/main" id="{363F4EF3-5B64-6045-4B10-AFC1147EE69B}"/>
              </a:ext>
            </a:extLst>
          </p:cNvPr>
          <p:cNvCxnSpPr>
            <a:cxnSpLocks/>
          </p:cNvCxnSpPr>
          <p:nvPr/>
        </p:nvCxnSpPr>
        <p:spPr>
          <a:xfrm>
            <a:off x="6000698" y="2708654"/>
            <a:ext cx="2554800"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069671C-77D9-3B12-CB58-9FA92AF15AA0}"/>
              </a:ext>
            </a:extLst>
          </p:cNvPr>
          <p:cNvCxnSpPr>
            <a:cxnSpLocks/>
          </p:cNvCxnSpPr>
          <p:nvPr/>
        </p:nvCxnSpPr>
        <p:spPr>
          <a:xfrm>
            <a:off x="6000698" y="3079418"/>
            <a:ext cx="3593912"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55EEFD1-432D-DA60-D96E-CC3CC8869299}"/>
              </a:ext>
            </a:extLst>
          </p:cNvPr>
          <p:cNvCxnSpPr>
            <a:cxnSpLocks/>
          </p:cNvCxnSpPr>
          <p:nvPr/>
        </p:nvCxnSpPr>
        <p:spPr>
          <a:xfrm>
            <a:off x="6000698" y="3538893"/>
            <a:ext cx="2600369"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5B2F83D-98C3-7FA5-DBBD-3C35211F7026}"/>
              </a:ext>
            </a:extLst>
          </p:cNvPr>
          <p:cNvCxnSpPr>
            <a:cxnSpLocks/>
          </p:cNvCxnSpPr>
          <p:nvPr/>
        </p:nvCxnSpPr>
        <p:spPr>
          <a:xfrm>
            <a:off x="6000698" y="3629878"/>
            <a:ext cx="388051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987F3F0-48BD-EBD3-78C4-1DD77B315DB4}"/>
              </a:ext>
            </a:extLst>
          </p:cNvPr>
          <p:cNvCxnSpPr>
            <a:cxnSpLocks/>
          </p:cNvCxnSpPr>
          <p:nvPr/>
        </p:nvCxnSpPr>
        <p:spPr>
          <a:xfrm>
            <a:off x="5998433" y="3895902"/>
            <a:ext cx="3022971"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7AC0AC-A9E9-8D6B-D3C1-CBDFC83F7941}"/>
              </a:ext>
            </a:extLst>
          </p:cNvPr>
          <p:cNvCxnSpPr>
            <a:cxnSpLocks/>
          </p:cNvCxnSpPr>
          <p:nvPr/>
        </p:nvCxnSpPr>
        <p:spPr>
          <a:xfrm>
            <a:off x="6016639" y="4539622"/>
            <a:ext cx="420329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88CE0697-BBFB-8207-4138-C94A0B213FE2}"/>
              </a:ext>
            </a:extLst>
          </p:cNvPr>
          <p:cNvCxnSpPr>
            <a:cxnSpLocks/>
          </p:cNvCxnSpPr>
          <p:nvPr/>
        </p:nvCxnSpPr>
        <p:spPr>
          <a:xfrm>
            <a:off x="5998433" y="4727456"/>
            <a:ext cx="2490708"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CEEF720-ABD2-15C3-6937-9EEDB0AC8685}"/>
              </a:ext>
            </a:extLst>
          </p:cNvPr>
          <p:cNvCxnSpPr>
            <a:cxnSpLocks/>
          </p:cNvCxnSpPr>
          <p:nvPr/>
        </p:nvCxnSpPr>
        <p:spPr>
          <a:xfrm>
            <a:off x="5998433" y="5173022"/>
            <a:ext cx="3022971"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318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0D6AEF-8308-BEC0-D0B8-C51C6C3E56FE}"/>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EFC3F5-3375-3911-B016-C54E8542F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D6CA5-30CC-E648-37DC-4AD5464C3E68}"/>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US" sz="4000" dirty="0"/>
              <a:t>Modeling Goals: Why It Matters</a:t>
            </a:r>
            <a:br>
              <a:rPr lang="en-US" sz="3700" dirty="0"/>
            </a:br>
            <a:endParaRPr lang="en-US" sz="3700" dirty="0"/>
          </a:p>
        </p:txBody>
      </p:sp>
      <p:grpSp>
        <p:nvGrpSpPr>
          <p:cNvPr id="12" name="Group 11">
            <a:extLst>
              <a:ext uri="{FF2B5EF4-FFF2-40B4-BE49-F238E27FC236}">
                <a16:creationId xmlns:a16="http://schemas.microsoft.com/office/drawing/2014/main" id="{603FEE58-BD5B-E149-EBAC-2DCF999ABB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4950C6C6-A779-CAE5-5633-98359A83E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022FC9-1D75-056F-241A-7CC326313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9268EFD2-A0D7-A405-812D-248C570DD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883324D-BBA3-D829-852E-F6557740C153}"/>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2000" dirty="0"/>
              <a:t>Looking at job role specifics, we see different jobs roles are experiencing attrition at different rates.</a:t>
            </a:r>
          </a:p>
          <a:p>
            <a:pPr marL="0" indent="0">
              <a:buNone/>
            </a:pPr>
            <a:endParaRPr lang="en-US" sz="2000" dirty="0"/>
          </a:p>
          <a:p>
            <a:pPr marL="0" indent="0">
              <a:buNone/>
            </a:pPr>
            <a:r>
              <a:rPr lang="en-US" sz="2000" dirty="0"/>
              <a:t>When looking at employee feedback, you wouldn’t be able to tell likely due to bias, which is where the modelling can benefit the company.</a:t>
            </a:r>
          </a:p>
          <a:p>
            <a:pPr lvl="1"/>
            <a:endParaRPr lang="en-US" sz="2000" dirty="0"/>
          </a:p>
        </p:txBody>
      </p:sp>
      <p:sp>
        <p:nvSpPr>
          <p:cNvPr id="19" name="Rectangle 18">
            <a:extLst>
              <a:ext uri="{FF2B5EF4-FFF2-40B4-BE49-F238E27FC236}">
                <a16:creationId xmlns:a16="http://schemas.microsoft.com/office/drawing/2014/main" id="{968970FC-4070-4DE5-3A6B-85FD149D1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38B267-17D5-7FCC-9A67-BDE591448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20935CD3-D67C-560A-A4F8-770727E3FD5A}"/>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defRPr/>
            </a:pPr>
            <a:r>
              <a:rPr lang="en-US" kern="1200">
                <a:solidFill>
                  <a:prstClr val="black">
                    <a:tint val="75000"/>
                  </a:prstClr>
                </a:solidFill>
                <a:latin typeface="Calibri" panose="020F0502020204030204"/>
                <a:ea typeface="+mn-ea"/>
                <a:cs typeface="+mn-cs"/>
              </a:rPr>
              <a:t>DDS Analytics</a:t>
            </a:r>
          </a:p>
        </p:txBody>
      </p:sp>
      <p:sp>
        <p:nvSpPr>
          <p:cNvPr id="3" name="Slide Number Placeholder 2">
            <a:extLst>
              <a:ext uri="{FF2B5EF4-FFF2-40B4-BE49-F238E27FC236}">
                <a16:creationId xmlns:a16="http://schemas.microsoft.com/office/drawing/2014/main" id="{0689448B-9611-BE54-2793-383308979E58}"/>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58439BB4-0F57-465D-82B7-F58AF3A562C8}" type="slidenum">
              <a:rPr lang="en-US">
                <a:solidFill>
                  <a:prstClr val="black">
                    <a:tint val="75000"/>
                  </a:prstClr>
                </a:solidFill>
                <a:latin typeface="Calibri" panose="020F0502020204030204"/>
              </a:rPr>
              <a:pPr>
                <a:spcAft>
                  <a:spcPts val="600"/>
                </a:spcAft>
                <a:defRPr/>
              </a:pPr>
              <a:t>4</a:t>
            </a:fld>
            <a:endParaRPr lang="en-US">
              <a:solidFill>
                <a:prstClr val="black">
                  <a:tint val="75000"/>
                </a:prstClr>
              </a:solidFill>
              <a:latin typeface="Calibri" panose="020F0502020204030204"/>
            </a:endParaRPr>
          </a:p>
        </p:txBody>
      </p:sp>
      <p:sp>
        <p:nvSpPr>
          <p:cNvPr id="9" name="AutoShape 2">
            <a:extLst>
              <a:ext uri="{FF2B5EF4-FFF2-40B4-BE49-F238E27FC236}">
                <a16:creationId xmlns:a16="http://schemas.microsoft.com/office/drawing/2014/main" id="{49818407-5769-D080-D627-2951C423699E}"/>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CF72309D-E292-F4B3-986B-D5B5A7D36550}"/>
              </a:ext>
            </a:extLst>
          </p:cNvPr>
          <p:cNvPicPr>
            <a:picLocks noChangeAspect="1"/>
          </p:cNvPicPr>
          <p:nvPr/>
        </p:nvPicPr>
        <p:blipFill>
          <a:blip r:embed="rId3"/>
          <a:stretch>
            <a:fillRect/>
          </a:stretch>
        </p:blipFill>
        <p:spPr>
          <a:xfrm>
            <a:off x="6041006" y="856180"/>
            <a:ext cx="5299306" cy="5273540"/>
          </a:xfrm>
          <a:prstGeom prst="rect">
            <a:avLst/>
          </a:prstGeom>
        </p:spPr>
      </p:pic>
      <p:pic>
        <p:nvPicPr>
          <p:cNvPr id="8" name="Picture 7">
            <a:extLst>
              <a:ext uri="{FF2B5EF4-FFF2-40B4-BE49-F238E27FC236}">
                <a16:creationId xmlns:a16="http://schemas.microsoft.com/office/drawing/2014/main" id="{9F27A98E-8967-2EE7-1066-44B82E891348}"/>
              </a:ext>
            </a:extLst>
          </p:cNvPr>
          <p:cNvPicPr>
            <a:picLocks noChangeAspect="1"/>
          </p:cNvPicPr>
          <p:nvPr/>
        </p:nvPicPr>
        <p:blipFill>
          <a:blip r:embed="rId4"/>
          <a:stretch>
            <a:fillRect/>
          </a:stretch>
        </p:blipFill>
        <p:spPr>
          <a:xfrm>
            <a:off x="5815229" y="814343"/>
            <a:ext cx="5597247" cy="5439839"/>
          </a:xfrm>
          <a:prstGeom prst="rect">
            <a:avLst/>
          </a:prstGeom>
        </p:spPr>
      </p:pic>
    </p:spTree>
    <p:extLst>
      <p:ext uri="{BB962C8B-B14F-4D97-AF65-F5344CB8AC3E}">
        <p14:creationId xmlns:p14="http://schemas.microsoft.com/office/powerpoint/2010/main" val="232000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dirty="0"/>
              <a:t>First Variable - Age</a:t>
            </a:r>
            <a:br>
              <a:rPr lang="en-US" sz="3700" dirty="0"/>
            </a:br>
            <a:endParaRPr lang="en-US" sz="3700" dirty="0"/>
          </a:p>
        </p:txBody>
      </p:sp>
      <p:grpSp>
        <p:nvGrpSpPr>
          <p:cNvPr id="64" name="Group 6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5" name="Rectangle 6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876A65F-FD72-B85B-A5B0-63CBFDF2C578}"/>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1600" dirty="0"/>
              <a:t>One of the top, if not the top contributor to attrition is Age.</a:t>
            </a:r>
          </a:p>
          <a:p>
            <a:pPr marL="0" indent="0">
              <a:buNone/>
            </a:pPr>
            <a:r>
              <a:rPr lang="en-US" sz="1600" dirty="0"/>
              <a:t>From the graph we can see the median age of those who choose to leave is significantly younger than those that stay.</a:t>
            </a:r>
          </a:p>
          <a:p>
            <a:pPr marL="0" indent="0">
              <a:buNone/>
            </a:pPr>
            <a:r>
              <a:rPr lang="en-US" sz="1600" dirty="0"/>
              <a:t>Furthermore, looking that the new graph, we can see the higher attrition rate by age category, highlighting the younger age ‘buckets’ having higher attrition.</a:t>
            </a:r>
          </a:p>
          <a:p>
            <a:pPr marL="0" indent="0">
              <a:buNone/>
            </a:pPr>
            <a:r>
              <a:rPr lang="en-US" sz="1600" dirty="0"/>
              <a:t>Generally, younger people are just starting their career and are more susceptible to taking jobs with higher pay, which is the next factor we will look at.</a:t>
            </a:r>
          </a:p>
          <a:p>
            <a:pPr marL="0" indent="0">
              <a:buNone/>
            </a:pPr>
            <a:endParaRPr lang="en-US" sz="1600" dirty="0"/>
          </a:p>
          <a:p>
            <a:pPr lvl="1"/>
            <a:endParaRPr lang="en-US" sz="2000" dirty="0"/>
          </a:p>
        </p:txBody>
      </p:sp>
      <p:sp>
        <p:nvSpPr>
          <p:cNvPr id="70" name="Rectangle 6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defRPr/>
            </a:pPr>
            <a:r>
              <a:rPr lang="en-US" kern="1200">
                <a:solidFill>
                  <a:prstClr val="black">
                    <a:tint val="75000"/>
                  </a:prstClr>
                </a:solidFill>
                <a:latin typeface="Calibri" panose="020F0502020204030204"/>
                <a:ea typeface="+mn-ea"/>
                <a:cs typeface="+mn-cs"/>
              </a:rPr>
              <a:t>DDS Analytics</a:t>
            </a: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58439BB4-0F57-465D-82B7-F58AF3A562C8}" type="slidenum">
              <a:rPr lang="en-US">
                <a:solidFill>
                  <a:prstClr val="black">
                    <a:tint val="75000"/>
                  </a:prstClr>
                </a:solidFill>
                <a:latin typeface="Calibri" panose="020F0502020204030204"/>
              </a:rPr>
              <a:pPr>
                <a:spcAft>
                  <a:spcPts val="600"/>
                </a:spcAft>
                <a:defRPr/>
              </a:pPr>
              <a:t>5</a:t>
            </a:fld>
            <a:endParaRPr lang="en-US">
              <a:solidFill>
                <a:prstClr val="black">
                  <a:tint val="75000"/>
                </a:prstClr>
              </a:solidFill>
              <a:latin typeface="Calibri" panose="020F0502020204030204"/>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87EF170D-A10C-1F1D-B9D9-4A7DBB388E8F}"/>
              </a:ext>
            </a:extLst>
          </p:cNvPr>
          <p:cNvPicPr>
            <a:picLocks noChangeAspect="1"/>
          </p:cNvPicPr>
          <p:nvPr/>
        </p:nvPicPr>
        <p:blipFill>
          <a:blip r:embed="rId3"/>
          <a:stretch>
            <a:fillRect/>
          </a:stretch>
        </p:blipFill>
        <p:spPr>
          <a:xfrm>
            <a:off x="5890032" y="1182103"/>
            <a:ext cx="5693287" cy="4493794"/>
          </a:xfrm>
          <a:prstGeom prst="rect">
            <a:avLst/>
          </a:prstGeom>
        </p:spPr>
      </p:pic>
      <p:sp>
        <p:nvSpPr>
          <p:cNvPr id="6" name="TextBox 5">
            <a:extLst>
              <a:ext uri="{FF2B5EF4-FFF2-40B4-BE49-F238E27FC236}">
                <a16:creationId xmlns:a16="http://schemas.microsoft.com/office/drawing/2014/main" id="{7A0942C3-E751-E402-56A2-E4B35B1D9078}"/>
              </a:ext>
            </a:extLst>
          </p:cNvPr>
          <p:cNvSpPr txBox="1"/>
          <p:nvPr/>
        </p:nvSpPr>
        <p:spPr>
          <a:xfrm>
            <a:off x="10683441" y="3919510"/>
            <a:ext cx="737274" cy="246221"/>
          </a:xfrm>
          <a:prstGeom prst="rect">
            <a:avLst/>
          </a:prstGeom>
          <a:noFill/>
        </p:spPr>
        <p:txBody>
          <a:bodyPr wrap="square" rtlCol="0">
            <a:spAutoFit/>
          </a:bodyPr>
          <a:lstStyle/>
          <a:p>
            <a:r>
              <a:rPr lang="en-US" sz="1000" dirty="0"/>
              <a:t>Median(s)</a:t>
            </a:r>
          </a:p>
        </p:txBody>
      </p:sp>
      <p:cxnSp>
        <p:nvCxnSpPr>
          <p:cNvPr id="8" name="Straight Arrow Connector 7">
            <a:extLst>
              <a:ext uri="{FF2B5EF4-FFF2-40B4-BE49-F238E27FC236}">
                <a16:creationId xmlns:a16="http://schemas.microsoft.com/office/drawing/2014/main" id="{633EA3B6-553E-EED0-720D-28829F3C51AE}"/>
              </a:ext>
            </a:extLst>
          </p:cNvPr>
          <p:cNvCxnSpPr/>
          <p:nvPr/>
        </p:nvCxnSpPr>
        <p:spPr>
          <a:xfrm flipH="1">
            <a:off x="10326523" y="4042621"/>
            <a:ext cx="3711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1" name="Picture 10">
            <a:extLst>
              <a:ext uri="{FF2B5EF4-FFF2-40B4-BE49-F238E27FC236}">
                <a16:creationId xmlns:a16="http://schemas.microsoft.com/office/drawing/2014/main" id="{6521CC3F-8DE0-3CE6-0A03-C94953B8F9E4}"/>
              </a:ext>
            </a:extLst>
          </p:cNvPr>
          <p:cNvPicPr>
            <a:picLocks noChangeAspect="1"/>
          </p:cNvPicPr>
          <p:nvPr/>
        </p:nvPicPr>
        <p:blipFill>
          <a:blip r:embed="rId4"/>
          <a:stretch>
            <a:fillRect/>
          </a:stretch>
        </p:blipFill>
        <p:spPr>
          <a:xfrm>
            <a:off x="5717100" y="1665835"/>
            <a:ext cx="5978076" cy="4678312"/>
          </a:xfrm>
          <a:prstGeom prst="rect">
            <a:avLst/>
          </a:prstGeom>
        </p:spPr>
      </p:pic>
    </p:spTree>
    <p:extLst>
      <p:ext uri="{BB962C8B-B14F-4D97-AF65-F5344CB8AC3E}">
        <p14:creationId xmlns:p14="http://schemas.microsoft.com/office/powerpoint/2010/main" val="7755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ntr" presetSubtype="0" fill="hold" nodeType="withEffect">
                                  <p:stCondLst>
                                    <p:cond delay="50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3"/>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dirty="0"/>
              <a:t>Second Variable - Pay</a:t>
            </a:r>
            <a:br>
              <a:rPr lang="en-US" sz="3700" dirty="0"/>
            </a:br>
            <a:endParaRPr lang="en-US" sz="37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876A65F-FD72-B85B-A5B0-63CBFDF2C578}"/>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2000" dirty="0"/>
              <a:t>From the graph, employees that are leaving are being paid a median of $2,100/month less.</a:t>
            </a:r>
          </a:p>
          <a:p>
            <a:pPr marL="0" indent="0">
              <a:buNone/>
            </a:pPr>
            <a:r>
              <a:rPr lang="en-US" sz="2000" dirty="0"/>
              <a:t>The distribution also shows that the majority are the lower paid individuals while there are some higher earning individuals choosing to leave.</a:t>
            </a:r>
          </a:p>
          <a:p>
            <a:pPr lvl="1"/>
            <a:endParaRPr 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defRPr/>
            </a:pPr>
            <a:r>
              <a:rPr lang="en-US" kern="1200">
                <a:solidFill>
                  <a:prstClr val="black">
                    <a:tint val="75000"/>
                  </a:prstClr>
                </a:solidFill>
                <a:latin typeface="Calibri" panose="020F0502020204030204"/>
                <a:ea typeface="+mn-ea"/>
                <a:cs typeface="+mn-cs"/>
              </a:rPr>
              <a:t>DDS Analytics</a:t>
            </a: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58439BB4-0F57-465D-82B7-F58AF3A562C8}" type="slidenum">
              <a:rPr lang="en-US">
                <a:solidFill>
                  <a:prstClr val="black">
                    <a:tint val="75000"/>
                  </a:prstClr>
                </a:solidFill>
                <a:latin typeface="Calibri" panose="020F0502020204030204"/>
              </a:rPr>
              <a:pPr>
                <a:spcAft>
                  <a:spcPts val="600"/>
                </a:spcAft>
                <a:defRPr/>
              </a:pPr>
              <a:t>6</a:t>
            </a:fld>
            <a:endParaRPr lang="en-US">
              <a:solidFill>
                <a:prstClr val="black">
                  <a:tint val="75000"/>
                </a:prstClr>
              </a:solidFill>
              <a:latin typeface="Calibri" panose="020F0502020204030204"/>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01D355D-C71E-2104-F694-834F3C90B266}"/>
              </a:ext>
            </a:extLst>
          </p:cNvPr>
          <p:cNvPicPr>
            <a:picLocks noChangeAspect="1"/>
          </p:cNvPicPr>
          <p:nvPr/>
        </p:nvPicPr>
        <p:blipFill>
          <a:blip r:embed="rId3"/>
          <a:stretch>
            <a:fillRect/>
          </a:stretch>
        </p:blipFill>
        <p:spPr>
          <a:xfrm>
            <a:off x="5739703" y="878069"/>
            <a:ext cx="5864333" cy="4628803"/>
          </a:xfrm>
          <a:prstGeom prst="rect">
            <a:avLst/>
          </a:prstGeom>
        </p:spPr>
      </p:pic>
    </p:spTree>
    <p:extLst>
      <p:ext uri="{BB962C8B-B14F-4D97-AF65-F5344CB8AC3E}">
        <p14:creationId xmlns:p14="http://schemas.microsoft.com/office/powerpoint/2010/main" val="81194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US" sz="3700" dirty="0"/>
              <a:t>Third Variable - Overtime</a:t>
            </a:r>
            <a:br>
              <a:rPr lang="en-US" sz="3700" dirty="0"/>
            </a:br>
            <a:endParaRPr lang="en-US" sz="37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876A65F-FD72-B85B-A5B0-63CBFDF2C578}"/>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2000" dirty="0"/>
              <a:t>From the graph on the right, we can clearly see that the relationship of employees that choose to leave are being asked to work overtime more frequently.</a:t>
            </a:r>
          </a:p>
          <a:p>
            <a:pPr marL="0" indent="0">
              <a:buNone/>
            </a:pPr>
            <a:endParaRPr lang="en-US" sz="2000" dirty="0"/>
          </a:p>
          <a:p>
            <a:pPr marL="0" indent="0">
              <a:buNone/>
            </a:pPr>
            <a:r>
              <a:rPr lang="en-US" sz="2000" b="1" dirty="0"/>
              <a:t>Next Steps:</a:t>
            </a:r>
          </a:p>
          <a:p>
            <a:pPr marL="0" indent="0">
              <a:buNone/>
            </a:pPr>
            <a:r>
              <a:rPr lang="en-US" sz="2000" dirty="0"/>
              <a:t>Now that we have found our three variables, we will create, run, and compare models to estimate future attrition data.</a:t>
            </a:r>
          </a:p>
          <a:p>
            <a:pPr lvl="1"/>
            <a:endParaRPr 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defRPr/>
            </a:pPr>
            <a:r>
              <a:rPr lang="en-US" kern="1200">
                <a:solidFill>
                  <a:prstClr val="black">
                    <a:tint val="75000"/>
                  </a:prstClr>
                </a:solidFill>
                <a:latin typeface="Calibri" panose="020F0502020204030204"/>
                <a:ea typeface="+mn-ea"/>
                <a:cs typeface="+mn-cs"/>
              </a:rPr>
              <a:t>DDS Analytics</a:t>
            </a: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58439BB4-0F57-465D-82B7-F58AF3A562C8}" type="slidenum">
              <a:rPr lang="en-US">
                <a:solidFill>
                  <a:prstClr val="black">
                    <a:tint val="75000"/>
                  </a:prstClr>
                </a:solidFill>
                <a:latin typeface="Calibri" panose="020F0502020204030204"/>
              </a:rPr>
              <a:pPr>
                <a:spcAft>
                  <a:spcPts val="600"/>
                </a:spcAft>
                <a:defRPr/>
              </a:pPr>
              <a:t>7</a:t>
            </a:fld>
            <a:endParaRPr lang="en-US">
              <a:solidFill>
                <a:prstClr val="black">
                  <a:tint val="75000"/>
                </a:prstClr>
              </a:solidFill>
              <a:latin typeface="Calibri" panose="020F0502020204030204"/>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B2C702D5-9ED5-B5EC-D78A-A2471FF19C55}"/>
              </a:ext>
            </a:extLst>
          </p:cNvPr>
          <p:cNvPicPr>
            <a:picLocks noChangeAspect="1"/>
          </p:cNvPicPr>
          <p:nvPr/>
        </p:nvPicPr>
        <p:blipFill>
          <a:blip r:embed="rId3"/>
          <a:stretch>
            <a:fillRect/>
          </a:stretch>
        </p:blipFill>
        <p:spPr>
          <a:xfrm>
            <a:off x="5739704" y="1341041"/>
            <a:ext cx="5902466" cy="4527495"/>
          </a:xfrm>
          <a:prstGeom prst="rect">
            <a:avLst/>
          </a:prstGeom>
        </p:spPr>
      </p:pic>
      <p:pic>
        <p:nvPicPr>
          <p:cNvPr id="6" name="Camera 5">
            <a:extLst>
              <a:ext uri="{FF2B5EF4-FFF2-40B4-BE49-F238E27FC236}">
                <a16:creationId xmlns:a16="http://schemas.microsoft.com/office/drawing/2014/main" id="{B8CA7DDF-9FD0-3C68-44AD-1E8C36F9EAF7}"/>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108110" y="-635"/>
            <a:ext cx="2057400" cy="2057400"/>
          </a:xfrm>
          <a:prstGeom prst="ellipse">
            <a:avLst/>
          </a:prstGeom>
        </p:spPr>
      </p:pic>
    </p:spTree>
    <p:extLst>
      <p:ext uri="{BB962C8B-B14F-4D97-AF65-F5344CB8AC3E}">
        <p14:creationId xmlns:p14="http://schemas.microsoft.com/office/powerpoint/2010/main" val="260249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US" sz="3700" dirty="0"/>
              <a:t>Initial Modeling Comparison</a:t>
            </a:r>
            <a:br>
              <a:rPr lang="en-US" sz="3700" dirty="0"/>
            </a:br>
            <a:endParaRPr lang="en-US" sz="37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876A65F-FD72-B85B-A5B0-63CBFDF2C578}"/>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2000" dirty="0"/>
              <a:t>The first model we implemented was a k-NN model.</a:t>
            </a:r>
          </a:p>
          <a:p>
            <a:pPr marL="0" indent="0">
              <a:buNone/>
            </a:pPr>
            <a:endParaRPr lang="en-US" sz="2000" dirty="0"/>
          </a:p>
          <a:p>
            <a:pPr marL="0" indent="0">
              <a:buNone/>
            </a:pPr>
            <a:r>
              <a:rPr lang="en-US" sz="2000" dirty="0"/>
              <a:t>The second model we looked at was Naïve Bayes model.</a:t>
            </a:r>
          </a:p>
          <a:p>
            <a:pPr marL="0" indent="0">
              <a:buNone/>
            </a:pPr>
            <a:endParaRPr lang="en-US" sz="2000" dirty="0"/>
          </a:p>
          <a:p>
            <a:pPr marL="0" indent="0">
              <a:buNone/>
            </a:pPr>
            <a:r>
              <a:rPr lang="en-US" sz="2000" dirty="0"/>
              <a:t>What does this look like in reality?</a:t>
            </a:r>
          </a:p>
          <a:p>
            <a:pPr lvl="1"/>
            <a:endParaRPr 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defRPr/>
            </a:pPr>
            <a:r>
              <a:rPr lang="en-US" kern="1200">
                <a:solidFill>
                  <a:prstClr val="black">
                    <a:tint val="75000"/>
                  </a:prstClr>
                </a:solidFill>
                <a:latin typeface="Calibri" panose="020F0502020204030204"/>
                <a:ea typeface="+mn-ea"/>
                <a:cs typeface="+mn-cs"/>
              </a:rPr>
              <a:t>DDS Analytics</a:t>
            </a: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58439BB4-0F57-465D-82B7-F58AF3A562C8}" type="slidenum">
              <a:rPr lang="en-US">
                <a:solidFill>
                  <a:prstClr val="black">
                    <a:tint val="75000"/>
                  </a:prstClr>
                </a:solidFill>
                <a:latin typeface="Calibri" panose="020F0502020204030204"/>
              </a:rPr>
              <a:pPr>
                <a:spcAft>
                  <a:spcPts val="600"/>
                </a:spcAft>
                <a:defRPr/>
              </a:pPr>
              <a:t>8</a:t>
            </a:fld>
            <a:endParaRPr lang="en-US">
              <a:solidFill>
                <a:prstClr val="black">
                  <a:tint val="75000"/>
                </a:prstClr>
              </a:solidFill>
              <a:latin typeface="Calibri" panose="020F0502020204030204"/>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7DC2BD19-CF08-E353-2AC5-7D0887A05B16}"/>
              </a:ext>
            </a:extLst>
          </p:cNvPr>
          <p:cNvSpPr txBox="1"/>
          <p:nvPr/>
        </p:nvSpPr>
        <p:spPr>
          <a:xfrm>
            <a:off x="5745707" y="655093"/>
            <a:ext cx="1494330" cy="369332"/>
          </a:xfrm>
          <a:prstGeom prst="rect">
            <a:avLst/>
          </a:prstGeom>
          <a:noFill/>
        </p:spPr>
        <p:txBody>
          <a:bodyPr wrap="square" rtlCol="0">
            <a:spAutoFit/>
          </a:bodyPr>
          <a:lstStyle/>
          <a:p>
            <a:r>
              <a:rPr lang="en-US" dirty="0"/>
              <a:t>k-NN Model</a:t>
            </a:r>
          </a:p>
        </p:txBody>
      </p:sp>
      <p:sp>
        <p:nvSpPr>
          <p:cNvPr id="7" name="TextBox 6">
            <a:extLst>
              <a:ext uri="{FF2B5EF4-FFF2-40B4-BE49-F238E27FC236}">
                <a16:creationId xmlns:a16="http://schemas.microsoft.com/office/drawing/2014/main" id="{A72EEA9F-1C69-9541-AD89-5D7D3B99BA5F}"/>
              </a:ext>
            </a:extLst>
          </p:cNvPr>
          <p:cNvSpPr txBox="1"/>
          <p:nvPr/>
        </p:nvSpPr>
        <p:spPr>
          <a:xfrm>
            <a:off x="5744569" y="3244016"/>
            <a:ext cx="2149523" cy="369332"/>
          </a:xfrm>
          <a:prstGeom prst="rect">
            <a:avLst/>
          </a:prstGeom>
          <a:noFill/>
        </p:spPr>
        <p:txBody>
          <a:bodyPr wrap="square" rtlCol="0">
            <a:spAutoFit/>
          </a:bodyPr>
          <a:lstStyle/>
          <a:p>
            <a:r>
              <a:rPr lang="en-US" dirty="0"/>
              <a:t>Naïve Bayes Model</a:t>
            </a:r>
          </a:p>
        </p:txBody>
      </p:sp>
      <p:pic>
        <p:nvPicPr>
          <p:cNvPr id="10" name="Picture 9">
            <a:extLst>
              <a:ext uri="{FF2B5EF4-FFF2-40B4-BE49-F238E27FC236}">
                <a16:creationId xmlns:a16="http://schemas.microsoft.com/office/drawing/2014/main" id="{F97C1E61-913D-02DA-4A1A-E068C6907853}"/>
              </a:ext>
            </a:extLst>
          </p:cNvPr>
          <p:cNvPicPr>
            <a:picLocks noChangeAspect="1"/>
          </p:cNvPicPr>
          <p:nvPr/>
        </p:nvPicPr>
        <p:blipFill>
          <a:blip r:embed="rId3"/>
          <a:stretch>
            <a:fillRect/>
          </a:stretch>
        </p:blipFill>
        <p:spPr>
          <a:xfrm>
            <a:off x="8063633" y="751826"/>
            <a:ext cx="3307080" cy="2508482"/>
          </a:xfrm>
          <a:prstGeom prst="rect">
            <a:avLst/>
          </a:prstGeom>
          <a:ln>
            <a:solidFill>
              <a:schemeClr val="bg1">
                <a:lumMod val="65000"/>
              </a:schemeClr>
            </a:solidFill>
          </a:ln>
        </p:spPr>
      </p:pic>
      <p:pic>
        <p:nvPicPr>
          <p:cNvPr id="20" name="Picture 19">
            <a:extLst>
              <a:ext uri="{FF2B5EF4-FFF2-40B4-BE49-F238E27FC236}">
                <a16:creationId xmlns:a16="http://schemas.microsoft.com/office/drawing/2014/main" id="{32797FE0-45C8-2A4A-6EF4-A5E639714312}"/>
              </a:ext>
            </a:extLst>
          </p:cNvPr>
          <p:cNvPicPr>
            <a:picLocks noChangeAspect="1"/>
          </p:cNvPicPr>
          <p:nvPr/>
        </p:nvPicPr>
        <p:blipFill>
          <a:blip r:embed="rId4"/>
          <a:stretch>
            <a:fillRect/>
          </a:stretch>
        </p:blipFill>
        <p:spPr>
          <a:xfrm>
            <a:off x="8063633" y="3550128"/>
            <a:ext cx="3307080" cy="2508482"/>
          </a:xfrm>
          <a:prstGeom prst="rect">
            <a:avLst/>
          </a:prstGeom>
          <a:ln>
            <a:solidFill>
              <a:schemeClr val="bg1">
                <a:lumMod val="65000"/>
              </a:schemeClr>
            </a:solidFill>
          </a:ln>
        </p:spPr>
      </p:pic>
      <p:pic>
        <p:nvPicPr>
          <p:cNvPr id="24" name="Picture 23">
            <a:extLst>
              <a:ext uri="{FF2B5EF4-FFF2-40B4-BE49-F238E27FC236}">
                <a16:creationId xmlns:a16="http://schemas.microsoft.com/office/drawing/2014/main" id="{0C47F54F-312A-2DB2-0A72-0821E3AB897F}"/>
              </a:ext>
            </a:extLst>
          </p:cNvPr>
          <p:cNvPicPr>
            <a:picLocks noChangeAspect="1"/>
          </p:cNvPicPr>
          <p:nvPr/>
        </p:nvPicPr>
        <p:blipFill>
          <a:blip r:embed="rId5"/>
          <a:stretch>
            <a:fillRect/>
          </a:stretch>
        </p:blipFill>
        <p:spPr>
          <a:xfrm>
            <a:off x="5989964" y="1403223"/>
            <a:ext cx="1524000" cy="1162050"/>
          </a:xfrm>
          <a:prstGeom prst="rect">
            <a:avLst/>
          </a:prstGeom>
        </p:spPr>
      </p:pic>
      <p:cxnSp>
        <p:nvCxnSpPr>
          <p:cNvPr id="26" name="Straight Arrow Connector 25">
            <a:extLst>
              <a:ext uri="{FF2B5EF4-FFF2-40B4-BE49-F238E27FC236}">
                <a16:creationId xmlns:a16="http://schemas.microsoft.com/office/drawing/2014/main" id="{CAE7E83C-0AB8-C8A8-7F78-9947AE024840}"/>
              </a:ext>
            </a:extLst>
          </p:cNvPr>
          <p:cNvCxnSpPr/>
          <p:nvPr/>
        </p:nvCxnSpPr>
        <p:spPr>
          <a:xfrm flipH="1">
            <a:off x="7596802" y="2006067"/>
            <a:ext cx="356920" cy="0"/>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BF04F10-7A5F-E5E4-F8CA-93CE1D71EE07}"/>
              </a:ext>
            </a:extLst>
          </p:cNvPr>
          <p:cNvCxnSpPr/>
          <p:nvPr/>
        </p:nvCxnSpPr>
        <p:spPr>
          <a:xfrm flipH="1">
            <a:off x="7596802" y="4873752"/>
            <a:ext cx="356920" cy="0"/>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8" name="Picture 27">
            <a:extLst>
              <a:ext uri="{FF2B5EF4-FFF2-40B4-BE49-F238E27FC236}">
                <a16:creationId xmlns:a16="http://schemas.microsoft.com/office/drawing/2014/main" id="{0CF5C835-8001-99AD-305F-C389E7411F8D}"/>
              </a:ext>
            </a:extLst>
          </p:cNvPr>
          <p:cNvPicPr>
            <a:picLocks noChangeAspect="1"/>
          </p:cNvPicPr>
          <p:nvPr/>
        </p:nvPicPr>
        <p:blipFill>
          <a:blip r:embed="rId6"/>
          <a:stretch>
            <a:fillRect/>
          </a:stretch>
        </p:blipFill>
        <p:spPr>
          <a:xfrm>
            <a:off x="5973287" y="4292727"/>
            <a:ext cx="1524000" cy="1162050"/>
          </a:xfrm>
          <a:prstGeom prst="rect">
            <a:avLst/>
          </a:prstGeom>
        </p:spPr>
      </p:pic>
      <p:pic>
        <p:nvPicPr>
          <p:cNvPr id="30" name="Picture 29">
            <a:extLst>
              <a:ext uri="{FF2B5EF4-FFF2-40B4-BE49-F238E27FC236}">
                <a16:creationId xmlns:a16="http://schemas.microsoft.com/office/drawing/2014/main" id="{E4BDFC13-2F61-F1A8-B9AE-B1217B0ABFB2}"/>
              </a:ext>
            </a:extLst>
          </p:cNvPr>
          <p:cNvPicPr>
            <a:picLocks noChangeAspect="1"/>
          </p:cNvPicPr>
          <p:nvPr/>
        </p:nvPicPr>
        <p:blipFill>
          <a:blip r:embed="rId7"/>
          <a:stretch>
            <a:fillRect/>
          </a:stretch>
        </p:blipFill>
        <p:spPr>
          <a:xfrm>
            <a:off x="7963082" y="738460"/>
            <a:ext cx="3624168" cy="2537505"/>
          </a:xfrm>
          <a:prstGeom prst="rect">
            <a:avLst/>
          </a:prstGeom>
        </p:spPr>
      </p:pic>
      <p:pic>
        <p:nvPicPr>
          <p:cNvPr id="32" name="Picture 31">
            <a:extLst>
              <a:ext uri="{FF2B5EF4-FFF2-40B4-BE49-F238E27FC236}">
                <a16:creationId xmlns:a16="http://schemas.microsoft.com/office/drawing/2014/main" id="{3BB4C4F4-C6F7-1D34-A57C-BBBC088EEB45}"/>
              </a:ext>
            </a:extLst>
          </p:cNvPr>
          <p:cNvPicPr>
            <a:picLocks noChangeAspect="1"/>
          </p:cNvPicPr>
          <p:nvPr/>
        </p:nvPicPr>
        <p:blipFill>
          <a:blip r:embed="rId8"/>
          <a:stretch>
            <a:fillRect/>
          </a:stretch>
        </p:blipFill>
        <p:spPr>
          <a:xfrm>
            <a:off x="7952851" y="3533205"/>
            <a:ext cx="3624167" cy="2537504"/>
          </a:xfrm>
          <a:prstGeom prst="rect">
            <a:avLst/>
          </a:prstGeom>
        </p:spPr>
      </p:pic>
    </p:spTree>
    <p:extLst>
      <p:ext uri="{BB962C8B-B14F-4D97-AF65-F5344CB8AC3E}">
        <p14:creationId xmlns:p14="http://schemas.microsoft.com/office/powerpoint/2010/main" val="90058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5A870BD-24B2-CAB3-7014-7D3092E6CEDF}"/>
              </a:ext>
            </a:extLst>
          </p:cNvPr>
          <p:cNvSpPr>
            <a:spLocks noGrp="1"/>
          </p:cNvSpPr>
          <p:nvPr>
            <p:ph type="title"/>
          </p:nvPr>
        </p:nvSpPr>
        <p:spPr>
          <a:xfrm>
            <a:off x="3474360" y="583345"/>
            <a:ext cx="7566428" cy="4164820"/>
          </a:xfrm>
        </p:spPr>
        <p:txBody>
          <a:bodyPr vert="horz" lIns="91440" tIns="45720" rIns="91440" bIns="45720" rtlCol="0" anchor="t">
            <a:normAutofit/>
          </a:bodyPr>
          <a:lstStyle/>
          <a:p>
            <a:pPr algn="r"/>
            <a:r>
              <a:rPr lang="en-US" sz="6600" kern="1200" dirty="0">
                <a:solidFill>
                  <a:srgbClr val="FFFFFF"/>
                </a:solidFill>
                <a:latin typeface="+mj-lt"/>
                <a:ea typeface="+mj-ea"/>
                <a:cs typeface="+mj-cs"/>
              </a:rPr>
              <a:t>Conclusion, Q&amp;A</a:t>
            </a:r>
            <a:br>
              <a:rPr lang="en-US" sz="6600" kern="1200" dirty="0">
                <a:solidFill>
                  <a:srgbClr val="FFFFFF"/>
                </a:solidFill>
                <a:latin typeface="+mj-lt"/>
                <a:ea typeface="+mj-ea"/>
                <a:cs typeface="+mj-cs"/>
              </a:rPr>
            </a:br>
            <a:endParaRPr lang="en-US" sz="6600" kern="1200" dirty="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1876A65F-FD72-B85B-A5B0-63CBFDF2C578}"/>
              </a:ext>
            </a:extLst>
          </p:cNvPr>
          <p:cNvSpPr>
            <a:spLocks noGrp="1"/>
          </p:cNvSpPr>
          <p:nvPr>
            <p:ph idx="1"/>
          </p:nvPr>
        </p:nvSpPr>
        <p:spPr>
          <a:xfrm>
            <a:off x="1299693" y="1523238"/>
            <a:ext cx="9891471" cy="4810550"/>
          </a:xfrm>
          <a:solidFill>
            <a:schemeClr val="bg1">
              <a:alpha val="50000"/>
            </a:schemeClr>
          </a:solidFill>
        </p:spPr>
        <p:txBody>
          <a:bodyPr vert="horz" lIns="91440" tIns="45720" rIns="91440" bIns="45720" rtlCol="0">
            <a:normAutofit/>
          </a:bodyPr>
          <a:lstStyle/>
          <a:p>
            <a:pPr marL="0" indent="0">
              <a:buNone/>
            </a:pPr>
            <a:r>
              <a:rPr lang="en-US" sz="1800" b="1" kern="1200" dirty="0"/>
              <a:t>Potential Savings</a:t>
            </a:r>
            <a:r>
              <a:rPr lang="en-US" sz="1800" b="1" dirty="0"/>
              <a:t>?</a:t>
            </a:r>
          </a:p>
          <a:p>
            <a:pPr marL="457200" lvl="1" indent="0">
              <a:buNone/>
            </a:pPr>
            <a:r>
              <a:rPr lang="en-US" sz="1600" dirty="0"/>
              <a:t>From the data, the average monthly pay of all employees is $6,400, implying the average cost of an employee leaving ~$50K (x7.5mo).  Assuming the average intervention cost is 10% of that: $5K</a:t>
            </a:r>
          </a:p>
          <a:p>
            <a:pPr marL="914400" lvl="2" indent="0">
              <a:buNone/>
            </a:pPr>
            <a:endParaRPr lang="en-US" sz="1600" dirty="0"/>
          </a:p>
          <a:p>
            <a:pPr marL="914400" lvl="2" indent="0">
              <a:buNone/>
            </a:pPr>
            <a:endParaRPr lang="en-US" sz="1600" dirty="0"/>
          </a:p>
          <a:p>
            <a:pPr marL="914400" lvl="2" indent="0">
              <a:buNone/>
            </a:pPr>
            <a:endParaRPr lang="en-US" sz="1600" dirty="0"/>
          </a:p>
          <a:p>
            <a:pPr marL="914400" lvl="2" indent="0">
              <a:buNone/>
            </a:pPr>
            <a:endParaRPr lang="en-US" sz="1600" dirty="0"/>
          </a:p>
          <a:p>
            <a:pPr marL="914400" lvl="2" indent="0">
              <a:buNone/>
            </a:pPr>
            <a:endParaRPr lang="en-US" sz="1600" dirty="0"/>
          </a:p>
          <a:p>
            <a:pPr marL="914400" lvl="2" indent="0">
              <a:buNone/>
            </a:pPr>
            <a:endParaRPr lang="en-US" sz="1600" dirty="0"/>
          </a:p>
          <a:p>
            <a:pPr marL="457200" lvl="1" indent="0">
              <a:buNone/>
            </a:pPr>
            <a:endParaRPr lang="en-US" sz="1600" dirty="0"/>
          </a:p>
          <a:p>
            <a:pPr marL="0" indent="0">
              <a:buNone/>
            </a:pPr>
            <a:r>
              <a:rPr lang="en-US" sz="1800" b="1" dirty="0"/>
              <a:t>Questions?</a:t>
            </a:r>
          </a:p>
          <a:p>
            <a:pPr marL="914400" lvl="2" indent="0">
              <a:buNone/>
            </a:pPr>
            <a:endParaRPr lang="en-US" sz="1600" dirty="0"/>
          </a:p>
          <a:p>
            <a:pPr marL="0" indent="0">
              <a:buNone/>
            </a:pPr>
            <a:r>
              <a:rPr lang="en-US" sz="1800" b="1" dirty="0"/>
              <a:t>For further details please reach out:</a:t>
            </a:r>
          </a:p>
          <a:p>
            <a:pPr marL="0" indent="0">
              <a:buNone/>
            </a:pPr>
            <a:r>
              <a:rPr lang="en-US" sz="1800" dirty="0"/>
              <a:t>Blake Armstrong</a:t>
            </a:r>
          </a:p>
          <a:p>
            <a:pPr marL="0" indent="0">
              <a:buNone/>
            </a:pPr>
            <a:r>
              <a:rPr lang="en-US" sz="1800" dirty="0"/>
              <a:t>armstrongb@mail.smu.edu</a:t>
            </a:r>
          </a:p>
        </p:txBody>
      </p:sp>
      <p:sp>
        <p:nvSpPr>
          <p:cNvPr id="3" name="Slide Number Placeholder 2">
            <a:extLst>
              <a:ext uri="{FF2B5EF4-FFF2-40B4-BE49-F238E27FC236}">
                <a16:creationId xmlns:a16="http://schemas.microsoft.com/office/drawing/2014/main" id="{DE4306E9-98FA-89B1-5E65-35611EACAD74}"/>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58439BB4-0F57-465D-82B7-F58AF3A562C8}" type="slidenum">
              <a:rPr lang="en-US">
                <a:solidFill>
                  <a:srgbClr val="FFFFFF"/>
                </a:solidFill>
              </a:rPr>
              <a:pPr>
                <a:spcAft>
                  <a:spcPts val="600"/>
                </a:spcAft>
              </a:pPr>
              <a:t>9</a:t>
            </a:fld>
            <a:endParaRPr lang="en-US">
              <a:solidFill>
                <a:srgbClr val="FFFFFF"/>
              </a:solidFill>
            </a:endParaRPr>
          </a:p>
        </p:txBody>
      </p:sp>
      <p:sp>
        <p:nvSpPr>
          <p:cNvPr id="5" name="Footer Placeholder 4">
            <a:extLst>
              <a:ext uri="{FF2B5EF4-FFF2-40B4-BE49-F238E27FC236}">
                <a16:creationId xmlns:a16="http://schemas.microsoft.com/office/drawing/2014/main" id="{94209C3D-8DD0-D7E9-3377-3076C9325BBC}"/>
              </a:ext>
            </a:extLst>
          </p:cNvPr>
          <p:cNvSpPr>
            <a:spLocks noGrp="1"/>
          </p:cNvSpPr>
          <p:nvPr>
            <p:ph type="ftr" sz="quarter" idx="11"/>
          </p:nvPr>
        </p:nvSpPr>
        <p:spPr>
          <a:xfrm rot="16200000">
            <a:off x="-550212" y="1934585"/>
            <a:ext cx="2789529"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DDS Analytics</a:t>
            </a:r>
          </a:p>
        </p:txBody>
      </p:sp>
      <p:sp>
        <p:nvSpPr>
          <p:cNvPr id="1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AutoShape 2">
            <a:extLst>
              <a:ext uri="{FF2B5EF4-FFF2-40B4-BE49-F238E27FC236}">
                <a16:creationId xmlns:a16="http://schemas.microsoft.com/office/drawing/2014/main" id="{989A90E0-AD6C-02C3-E3EE-DC4730F218EA}"/>
              </a:ext>
            </a:extLst>
          </p:cNvPr>
          <p:cNvSpPr>
            <a:spLocks noChangeAspect="1" noChangeArrowheads="1"/>
          </p:cNvSpPr>
          <p:nvPr/>
        </p:nvSpPr>
        <p:spPr bwMode="auto">
          <a:xfrm>
            <a:off x="5943600" y="3276600"/>
            <a:ext cx="3307080" cy="3307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1490E21D-ACC4-6A0B-B6EB-B35AD94FBF46}"/>
              </a:ext>
            </a:extLst>
          </p:cNvPr>
          <p:cNvSpPr txBox="1"/>
          <p:nvPr/>
        </p:nvSpPr>
        <p:spPr>
          <a:xfrm>
            <a:off x="1364715" y="2665755"/>
            <a:ext cx="3420678" cy="383458"/>
          </a:xfrm>
          <a:prstGeom prst="rect">
            <a:avLst/>
          </a:prstGeom>
          <a:noFill/>
        </p:spPr>
        <p:txBody>
          <a:bodyPr wrap="square" rtlCol="0">
            <a:spAutoFit/>
          </a:bodyPr>
          <a:lstStyle/>
          <a:p>
            <a:r>
              <a:rPr lang="en-US" i="1" u="sng" dirty="0"/>
              <a:t>Prior to Modeling</a:t>
            </a:r>
            <a:r>
              <a:rPr lang="en-US" i="1" dirty="0"/>
              <a:t>    </a:t>
            </a:r>
            <a:r>
              <a:rPr lang="en-US" i="1" u="sng" dirty="0"/>
              <a:t>   </a:t>
            </a:r>
          </a:p>
        </p:txBody>
      </p:sp>
      <p:sp>
        <p:nvSpPr>
          <p:cNvPr id="10" name="TextBox 9">
            <a:extLst>
              <a:ext uri="{FF2B5EF4-FFF2-40B4-BE49-F238E27FC236}">
                <a16:creationId xmlns:a16="http://schemas.microsoft.com/office/drawing/2014/main" id="{9EA9BE80-5FF6-49B7-5BE7-EE07BBC3781E}"/>
              </a:ext>
            </a:extLst>
          </p:cNvPr>
          <p:cNvSpPr txBox="1"/>
          <p:nvPr/>
        </p:nvSpPr>
        <p:spPr>
          <a:xfrm>
            <a:off x="5547235" y="2649379"/>
            <a:ext cx="3420678" cy="383458"/>
          </a:xfrm>
          <a:prstGeom prst="rect">
            <a:avLst/>
          </a:prstGeom>
          <a:noFill/>
        </p:spPr>
        <p:txBody>
          <a:bodyPr wrap="square" rtlCol="0">
            <a:spAutoFit/>
          </a:bodyPr>
          <a:lstStyle/>
          <a:p>
            <a:r>
              <a:rPr lang="en-US" i="1" u="sng" dirty="0"/>
              <a:t>Post Modeling</a:t>
            </a:r>
            <a:r>
              <a:rPr lang="en-US" i="1" dirty="0"/>
              <a:t>    </a:t>
            </a:r>
            <a:r>
              <a:rPr lang="en-US" i="1" u="sng" dirty="0"/>
              <a:t>   </a:t>
            </a:r>
          </a:p>
        </p:txBody>
      </p:sp>
      <p:graphicFrame>
        <p:nvGraphicFramePr>
          <p:cNvPr id="19" name="Object 18">
            <a:extLst>
              <a:ext uri="{FF2B5EF4-FFF2-40B4-BE49-F238E27FC236}">
                <a16:creationId xmlns:a16="http://schemas.microsoft.com/office/drawing/2014/main" id="{C3631BFC-11E0-790F-4EF7-B401A0A5FE27}"/>
              </a:ext>
            </a:extLst>
          </p:cNvPr>
          <p:cNvGraphicFramePr>
            <a:graphicFrameLocks noChangeAspect="1"/>
          </p:cNvGraphicFramePr>
          <p:nvPr>
            <p:extLst>
              <p:ext uri="{D42A27DB-BD31-4B8C-83A1-F6EECF244321}">
                <p14:modId xmlns:p14="http://schemas.microsoft.com/office/powerpoint/2010/main" val="2005654458"/>
              </p:ext>
            </p:extLst>
          </p:nvPr>
        </p:nvGraphicFramePr>
        <p:xfrm>
          <a:off x="1404482" y="3021858"/>
          <a:ext cx="3324225" cy="771525"/>
        </p:xfrm>
        <a:graphic>
          <a:graphicData uri="http://schemas.openxmlformats.org/presentationml/2006/ole">
            <mc:AlternateContent xmlns:mc="http://schemas.openxmlformats.org/markup-compatibility/2006">
              <mc:Choice xmlns:v="urn:schemas-microsoft-com:vml" Requires="v">
                <p:oleObj name="Worksheet" r:id="rId3" imgW="3324113" imgH="771525" progId="Excel.Sheet.12">
                  <p:embed/>
                </p:oleObj>
              </mc:Choice>
              <mc:Fallback>
                <p:oleObj name="Worksheet" r:id="rId3" imgW="3324113" imgH="771525" progId="Excel.Sheet.12">
                  <p:embed/>
                  <p:pic>
                    <p:nvPicPr>
                      <p:cNvPr id="19" name="Object 18">
                        <a:extLst>
                          <a:ext uri="{FF2B5EF4-FFF2-40B4-BE49-F238E27FC236}">
                            <a16:creationId xmlns:a16="http://schemas.microsoft.com/office/drawing/2014/main" id="{C3631BFC-11E0-790F-4EF7-B401A0A5FE27}"/>
                          </a:ext>
                        </a:extLst>
                      </p:cNvPr>
                      <p:cNvPicPr/>
                      <p:nvPr/>
                    </p:nvPicPr>
                    <p:blipFill>
                      <a:blip r:embed="rId4"/>
                      <a:stretch>
                        <a:fillRect/>
                      </a:stretch>
                    </p:blipFill>
                    <p:spPr>
                      <a:xfrm>
                        <a:off x="1404482" y="3021858"/>
                        <a:ext cx="3324225" cy="7715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BFE548E-A633-4077-ECE2-90FB5DC0D2F8}"/>
              </a:ext>
            </a:extLst>
          </p:cNvPr>
          <p:cNvGraphicFramePr>
            <a:graphicFrameLocks noChangeAspect="1"/>
          </p:cNvGraphicFramePr>
          <p:nvPr>
            <p:extLst>
              <p:ext uri="{D42A27DB-BD31-4B8C-83A1-F6EECF244321}">
                <p14:modId xmlns:p14="http://schemas.microsoft.com/office/powerpoint/2010/main" val="579570983"/>
              </p:ext>
            </p:extLst>
          </p:nvPr>
        </p:nvGraphicFramePr>
        <p:xfrm>
          <a:off x="5587758" y="3032837"/>
          <a:ext cx="3333750" cy="771525"/>
        </p:xfrm>
        <a:graphic>
          <a:graphicData uri="http://schemas.openxmlformats.org/presentationml/2006/ole">
            <mc:AlternateContent xmlns:mc="http://schemas.openxmlformats.org/markup-compatibility/2006">
              <mc:Choice xmlns:v="urn:schemas-microsoft-com:vml" Requires="v">
                <p:oleObj name="Worksheet" r:id="rId5" imgW="3333830" imgH="771525" progId="Excel.Sheet.12">
                  <p:embed/>
                </p:oleObj>
              </mc:Choice>
              <mc:Fallback>
                <p:oleObj name="Worksheet" r:id="rId5" imgW="3333830" imgH="771525" progId="Excel.Sheet.12">
                  <p:embed/>
                  <p:pic>
                    <p:nvPicPr>
                      <p:cNvPr id="7" name="Object 6">
                        <a:extLst>
                          <a:ext uri="{FF2B5EF4-FFF2-40B4-BE49-F238E27FC236}">
                            <a16:creationId xmlns:a16="http://schemas.microsoft.com/office/drawing/2014/main" id="{7BFE548E-A633-4077-ECE2-90FB5DC0D2F8}"/>
                          </a:ext>
                        </a:extLst>
                      </p:cNvPr>
                      <p:cNvPicPr/>
                      <p:nvPr/>
                    </p:nvPicPr>
                    <p:blipFill>
                      <a:blip r:embed="rId6"/>
                      <a:stretch>
                        <a:fillRect/>
                      </a:stretch>
                    </p:blipFill>
                    <p:spPr>
                      <a:xfrm>
                        <a:off x="5587758" y="3032837"/>
                        <a:ext cx="3333750" cy="771525"/>
                      </a:xfrm>
                      <a:prstGeom prst="rect">
                        <a:avLst/>
                      </a:prstGeom>
                    </p:spPr>
                  </p:pic>
                </p:oleObj>
              </mc:Fallback>
            </mc:AlternateContent>
          </a:graphicData>
        </a:graphic>
      </p:graphicFrame>
    </p:spTree>
    <p:extLst>
      <p:ext uri="{BB962C8B-B14F-4D97-AF65-F5344CB8AC3E}">
        <p14:creationId xmlns:p14="http://schemas.microsoft.com/office/powerpoint/2010/main" val="410804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9265</TotalTime>
  <Words>1216</Words>
  <Application>Microsoft Office PowerPoint</Application>
  <PresentationFormat>Widescreen</PresentationFormat>
  <Paragraphs>121</Paragraphs>
  <Slides>9</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8" baseType="lpstr">
      <vt:lpstr>Adelle Sans W01</vt:lpstr>
      <vt:lpstr>Aptos</vt:lpstr>
      <vt:lpstr>Aptos Display</vt:lpstr>
      <vt:lpstr>Arial</vt:lpstr>
      <vt:lpstr>Calibri</vt:lpstr>
      <vt:lpstr>Wingdings</vt:lpstr>
      <vt:lpstr>Office Theme</vt:lpstr>
      <vt:lpstr>Worksheet</vt:lpstr>
      <vt:lpstr>Microsoft Excel Worksheet</vt:lpstr>
      <vt:lpstr> Attrition Study Mitigating Costs and Interruptions Through Data Science</vt:lpstr>
      <vt:lpstr>Overview </vt:lpstr>
      <vt:lpstr>Dataset </vt:lpstr>
      <vt:lpstr>Modeling Goals: Why It Matters </vt:lpstr>
      <vt:lpstr>First Variable - Age </vt:lpstr>
      <vt:lpstr>Second Variable - Pay </vt:lpstr>
      <vt:lpstr>Third Variable - Overtime </vt:lpstr>
      <vt:lpstr>Initial Modeling Comparison </vt:lpstr>
      <vt:lpstr>Conclusion, 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Blake Armstrong</dc:creator>
  <cp:lastModifiedBy>Blake Armstrong</cp:lastModifiedBy>
  <cp:revision>2</cp:revision>
  <dcterms:created xsi:type="dcterms:W3CDTF">2024-08-29T18:17:41Z</dcterms:created>
  <dcterms:modified xsi:type="dcterms:W3CDTF">2024-11-01T00:36:37Z</dcterms:modified>
</cp:coreProperties>
</file>