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73" r:id="rId2"/>
    <p:sldId id="258" r:id="rId3"/>
    <p:sldId id="265" r:id="rId4"/>
    <p:sldId id="275" r:id="rId5"/>
    <p:sldId id="290" r:id="rId6"/>
    <p:sldId id="291" r:id="rId7"/>
    <p:sldId id="267" r:id="rId8"/>
    <p:sldId id="277" r:id="rId9"/>
    <p:sldId id="287" r:id="rId10"/>
    <p:sldId id="288" r:id="rId11"/>
    <p:sldId id="260" r:id="rId12"/>
    <p:sldId id="283" r:id="rId13"/>
    <p:sldId id="279" r:id="rId14"/>
    <p:sldId id="261" r:id="rId15"/>
    <p:sldId id="281" r:id="rId16"/>
    <p:sldId id="282" r:id="rId17"/>
    <p:sldId id="284" r:id="rId18"/>
    <p:sldId id="289" r:id="rId19"/>
    <p:sldId id="286" r:id="rId20"/>
    <p:sldId id="268" r:id="rId21"/>
    <p:sldId id="292" r:id="rId22"/>
    <p:sldId id="270" r:id="rId23"/>
    <p:sldId id="263" r:id="rId24"/>
    <p:sldId id="272"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id="{D6A6BAAF-704B-42B8-B9B6-0FB4CADED788}">
          <p14:sldIdLst>
            <p14:sldId id="273"/>
            <p14:sldId id="258"/>
          </p14:sldIdLst>
        </p14:section>
        <p14:section name="Introduction" id="{654C6D50-7E42-48FC-885D-409A0E92B042}">
          <p14:sldIdLst/>
        </p14:section>
        <p14:section name="EDA &amp; Data Stats" id="{04EB74A3-128B-4A2E-AAC4-2CD6FF5C1991}">
          <p14:sldIdLst>
            <p14:sldId id="265"/>
            <p14:sldId id="275"/>
            <p14:sldId id="290"/>
            <p14:sldId id="291"/>
          </p14:sldIdLst>
        </p14:section>
        <p14:section name="Objective 1" id="{6C4BF14F-7D66-4EF3-B701-3885D327484F}">
          <p14:sldIdLst>
            <p14:sldId id="267"/>
            <p14:sldId id="277"/>
            <p14:sldId id="287"/>
            <p14:sldId id="288"/>
            <p14:sldId id="260"/>
            <p14:sldId id="283"/>
            <p14:sldId id="279"/>
          </p14:sldIdLst>
        </p14:section>
        <p14:section name="Objective 2" id="{6901965A-7F2E-47CE-B3AF-1230FEF3C694}">
          <p14:sldIdLst>
            <p14:sldId id="261"/>
            <p14:sldId id="281"/>
            <p14:sldId id="282"/>
            <p14:sldId id="284"/>
            <p14:sldId id="289"/>
            <p14:sldId id="286"/>
            <p14:sldId id="268"/>
            <p14:sldId id="292"/>
          </p14:sldIdLst>
        </p14:section>
        <p14:section name="Comparing Models" id="{1E9D6432-4B83-49BC-9028-4153906068C9}">
          <p14:sldIdLst>
            <p14:sldId id="270"/>
          </p14:sldIdLst>
        </p14:section>
        <p14:section name="Conclusion &amp; Closing Remarks" id="{E6E3F0AB-64C6-4C86-9BE1-71CA0AB994C1}">
          <p14:sldIdLst>
            <p14:sldId id="263"/>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05BE4C-2DFD-47F7-8702-AB3FBCE073AB}" v="292" dt="2025-06-29T21:28:22.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64286" autoAdjust="0"/>
  </p:normalViewPr>
  <p:slideViewPr>
    <p:cSldViewPr snapToGrid="0">
      <p:cViewPr varScale="1">
        <p:scale>
          <a:sx n="71" d="100"/>
          <a:sy n="71" d="100"/>
        </p:scale>
        <p:origin x="2274" y="66"/>
      </p:cViewPr>
      <p:guideLst/>
    </p:cSldViewPr>
  </p:slideViewPr>
  <p:outlineViewPr>
    <p:cViewPr>
      <p:scale>
        <a:sx n="33" d="100"/>
        <a:sy n="33" d="100"/>
      </p:scale>
      <p:origin x="0" y="-9024"/>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ke Armstrong" userId="44229cea-1808-42c3-8e6c-de536359695d" providerId="ADAL" clId="{8005BE4C-2DFD-47F7-8702-AB3FBCE073AB}"/>
    <pc:docChg chg="undo redo custSel modSld">
      <pc:chgData name="Blake Armstrong" userId="44229cea-1808-42c3-8e6c-de536359695d" providerId="ADAL" clId="{8005BE4C-2DFD-47F7-8702-AB3FBCE073AB}" dt="2025-06-29T21:28:22.326" v="928" actId="20577"/>
      <pc:docMkLst>
        <pc:docMk/>
      </pc:docMkLst>
      <pc:sldChg chg="modSp mod">
        <pc:chgData name="Blake Armstrong" userId="44229cea-1808-42c3-8e6c-de536359695d" providerId="ADAL" clId="{8005BE4C-2DFD-47F7-8702-AB3FBCE073AB}" dt="2025-06-29T21:27:37.372" v="909" actId="20577"/>
        <pc:sldMkLst>
          <pc:docMk/>
          <pc:sldMk cId="3354198216" sldId="258"/>
        </pc:sldMkLst>
        <pc:spChg chg="mod">
          <ac:chgData name="Blake Armstrong" userId="44229cea-1808-42c3-8e6c-de536359695d" providerId="ADAL" clId="{8005BE4C-2DFD-47F7-8702-AB3FBCE073AB}" dt="2025-06-29T21:23:38.232" v="579" actId="20577"/>
          <ac:spMkLst>
            <pc:docMk/>
            <pc:sldMk cId="3354198216" sldId="258"/>
            <ac:spMk id="2" creationId="{93BFC61C-A679-96AA-55FC-046F8487A8A6}"/>
          </ac:spMkLst>
        </pc:spChg>
        <pc:spChg chg="mod">
          <ac:chgData name="Blake Armstrong" userId="44229cea-1808-42c3-8e6c-de536359695d" providerId="ADAL" clId="{8005BE4C-2DFD-47F7-8702-AB3FBCE073AB}" dt="2025-06-29T21:27:37.372" v="909" actId="20577"/>
          <ac:spMkLst>
            <pc:docMk/>
            <pc:sldMk cId="3354198216" sldId="258"/>
            <ac:spMk id="3" creationId="{AE125A18-2B89-6781-FD2E-6E5C4DF1DAB2}"/>
          </ac:spMkLst>
        </pc:spChg>
      </pc:sldChg>
      <pc:sldChg chg="modSp mod">
        <pc:chgData name="Blake Armstrong" userId="44229cea-1808-42c3-8e6c-de536359695d" providerId="ADAL" clId="{8005BE4C-2DFD-47F7-8702-AB3FBCE073AB}" dt="2025-06-29T21:28:22.326" v="928" actId="20577"/>
        <pc:sldMkLst>
          <pc:docMk/>
          <pc:sldMk cId="0" sldId="267"/>
        </pc:sldMkLst>
        <pc:spChg chg="mod">
          <ac:chgData name="Blake Armstrong" userId="44229cea-1808-42c3-8e6c-de536359695d" providerId="ADAL" clId="{8005BE4C-2DFD-47F7-8702-AB3FBCE073AB}" dt="2025-06-29T21:28:22.326" v="928" actId="20577"/>
          <ac:spMkLst>
            <pc:docMk/>
            <pc:sldMk cId="0" sldId="267"/>
            <ac:spMk id="30" creationId="{00000000-0000-0000-0000-000000000000}"/>
          </ac:spMkLst>
        </pc:spChg>
      </pc:sldChg>
      <pc:sldChg chg="modSp mod">
        <pc:chgData name="Blake Armstrong" userId="44229cea-1808-42c3-8e6c-de536359695d" providerId="ADAL" clId="{8005BE4C-2DFD-47F7-8702-AB3FBCE073AB}" dt="2025-06-29T20:43:45.835" v="404" actId="27636"/>
        <pc:sldMkLst>
          <pc:docMk/>
          <pc:sldMk cId="0" sldId="268"/>
        </pc:sldMkLst>
        <pc:spChg chg="mod">
          <ac:chgData name="Blake Armstrong" userId="44229cea-1808-42c3-8e6c-de536359695d" providerId="ADAL" clId="{8005BE4C-2DFD-47F7-8702-AB3FBCE073AB}" dt="2025-06-29T20:43:45.835" v="404" actId="27636"/>
          <ac:spMkLst>
            <pc:docMk/>
            <pc:sldMk cId="0" sldId="268"/>
            <ac:spMk id="3" creationId="{00000000-0000-0000-0000-000000000000}"/>
          </ac:spMkLst>
        </pc:spChg>
      </pc:sldChg>
      <pc:sldChg chg="addSp delSp modSp mod modNotesTx">
        <pc:chgData name="Blake Armstrong" userId="44229cea-1808-42c3-8e6c-de536359695d" providerId="ADAL" clId="{8005BE4C-2DFD-47F7-8702-AB3FBCE073AB}" dt="2025-06-29T20:54:11.340" v="459" actId="20577"/>
        <pc:sldMkLst>
          <pc:docMk/>
          <pc:sldMk cId="38475736" sldId="275"/>
        </pc:sldMkLst>
        <pc:spChg chg="del">
          <ac:chgData name="Blake Armstrong" userId="44229cea-1808-42c3-8e6c-de536359695d" providerId="ADAL" clId="{8005BE4C-2DFD-47F7-8702-AB3FBCE073AB}" dt="2025-06-29T20:34:08.680" v="42" actId="478"/>
          <ac:spMkLst>
            <pc:docMk/>
            <pc:sldMk cId="38475736" sldId="275"/>
            <ac:spMk id="2" creationId="{2282EFBE-E718-4E3C-6E10-C3CBAAFBFB1B}"/>
          </ac:spMkLst>
        </pc:spChg>
        <pc:picChg chg="add del mod">
          <ac:chgData name="Blake Armstrong" userId="44229cea-1808-42c3-8e6c-de536359695d" providerId="ADAL" clId="{8005BE4C-2DFD-47F7-8702-AB3FBCE073AB}" dt="2025-06-29T20:34:03.149" v="41" actId="1037"/>
          <ac:picMkLst>
            <pc:docMk/>
            <pc:sldMk cId="38475736" sldId="275"/>
            <ac:picMk id="4" creationId="{02A4DB6F-F38E-C390-1E76-726E9566EE64}"/>
          </ac:picMkLst>
        </pc:picChg>
        <pc:picChg chg="add del mod">
          <ac:chgData name="Blake Armstrong" userId="44229cea-1808-42c3-8e6c-de536359695d" providerId="ADAL" clId="{8005BE4C-2DFD-47F7-8702-AB3FBCE073AB}" dt="2025-06-29T20:34:00.988" v="31" actId="478"/>
          <ac:picMkLst>
            <pc:docMk/>
            <pc:sldMk cId="38475736" sldId="275"/>
            <ac:picMk id="5" creationId="{AD1B870D-BA88-2CDB-6F0F-688FEED9B70C}"/>
          </ac:picMkLst>
        </pc:picChg>
      </pc:sldChg>
      <pc:sldChg chg="addSp delSp modSp mod">
        <pc:chgData name="Blake Armstrong" userId="44229cea-1808-42c3-8e6c-de536359695d" providerId="ADAL" clId="{8005BE4C-2DFD-47F7-8702-AB3FBCE073AB}" dt="2025-06-29T21:17:43.610" v="517" actId="1076"/>
        <pc:sldMkLst>
          <pc:docMk/>
          <pc:sldMk cId="1461375480" sldId="279"/>
        </pc:sldMkLst>
        <pc:spChg chg="add mod">
          <ac:chgData name="Blake Armstrong" userId="44229cea-1808-42c3-8e6c-de536359695d" providerId="ADAL" clId="{8005BE4C-2DFD-47F7-8702-AB3FBCE073AB}" dt="2025-06-29T20:55:13.555" v="505" actId="13926"/>
          <ac:spMkLst>
            <pc:docMk/>
            <pc:sldMk cId="1461375480" sldId="279"/>
            <ac:spMk id="3" creationId="{069F45B9-247A-8D34-3C3F-AF5349A189CC}"/>
          </ac:spMkLst>
        </pc:spChg>
        <pc:spChg chg="add del mod">
          <ac:chgData name="Blake Armstrong" userId="44229cea-1808-42c3-8e6c-de536359695d" providerId="ADAL" clId="{8005BE4C-2DFD-47F7-8702-AB3FBCE073AB}" dt="2025-06-29T21:17:24.153" v="509" actId="22"/>
          <ac:spMkLst>
            <pc:docMk/>
            <pc:sldMk cId="1461375480" sldId="279"/>
            <ac:spMk id="5" creationId="{5E29D271-FD75-7ADE-9C17-41CAFFFEE6B4}"/>
          </ac:spMkLst>
        </pc:spChg>
        <pc:picChg chg="del">
          <ac:chgData name="Blake Armstrong" userId="44229cea-1808-42c3-8e6c-de536359695d" providerId="ADAL" clId="{8005BE4C-2DFD-47F7-8702-AB3FBCE073AB}" dt="2025-06-29T21:16:58.892" v="506" actId="478"/>
          <ac:picMkLst>
            <pc:docMk/>
            <pc:sldMk cId="1461375480" sldId="279"/>
            <ac:picMk id="7" creationId="{F370FEFE-D697-B1C5-869F-FBA1DD52C032}"/>
          </ac:picMkLst>
        </pc:picChg>
        <pc:picChg chg="add mod">
          <ac:chgData name="Blake Armstrong" userId="44229cea-1808-42c3-8e6c-de536359695d" providerId="ADAL" clId="{8005BE4C-2DFD-47F7-8702-AB3FBCE073AB}" dt="2025-06-29T21:17:43.610" v="517" actId="1076"/>
          <ac:picMkLst>
            <pc:docMk/>
            <pc:sldMk cId="1461375480" sldId="279"/>
            <ac:picMk id="8" creationId="{8AA6C808-DD2F-D66F-EAB9-0BDA91E26B0B}"/>
          </ac:picMkLst>
        </pc:picChg>
        <pc:picChg chg="add mod ord">
          <ac:chgData name="Blake Armstrong" userId="44229cea-1808-42c3-8e6c-de536359695d" providerId="ADAL" clId="{8005BE4C-2DFD-47F7-8702-AB3FBCE073AB}" dt="2025-06-29T21:17:41.555" v="516" actId="1076"/>
          <ac:picMkLst>
            <pc:docMk/>
            <pc:sldMk cId="1461375480" sldId="279"/>
            <ac:picMk id="10" creationId="{2FB19EBE-5307-81F8-5173-A5F72C8DB2A1}"/>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3E098A-42FA-447D-8E06-1DAD7EE6C79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F4F24DF-EFC7-4A48-ABFB-70328BF5A169}">
      <dgm:prSet/>
      <dgm:spPr/>
      <dgm:t>
        <a:bodyPr/>
        <a:lstStyle/>
        <a:p>
          <a:r>
            <a:rPr lang="en-US"/>
            <a:t>When holding all other variables constant:</a:t>
          </a:r>
        </a:p>
      </dgm:t>
    </dgm:pt>
    <dgm:pt modelId="{54D1695D-8027-4BB2-9D10-1EB054F7BE9E}" type="parTrans" cxnId="{04E67608-97E8-4A5D-AC55-CFD86F9735EC}">
      <dgm:prSet/>
      <dgm:spPr/>
      <dgm:t>
        <a:bodyPr/>
        <a:lstStyle/>
        <a:p>
          <a:endParaRPr lang="en-US"/>
        </a:p>
      </dgm:t>
    </dgm:pt>
    <dgm:pt modelId="{C969CE73-A398-487F-8EB6-2B01DD501182}" type="sibTrans" cxnId="{04E67608-97E8-4A5D-AC55-CFD86F9735EC}">
      <dgm:prSet/>
      <dgm:spPr/>
      <dgm:t>
        <a:bodyPr/>
        <a:lstStyle/>
        <a:p>
          <a:endParaRPr lang="en-US"/>
        </a:p>
      </dgm:t>
    </dgm:pt>
    <dgm:pt modelId="{A09A7F41-728C-448F-AFFB-C704A9D1A8E4}">
      <dgm:prSet/>
      <dgm:spPr/>
      <dgm:t>
        <a:bodyPr/>
        <a:lstStyle/>
        <a:p>
          <a:r>
            <a:rPr lang="en-US" b="1"/>
            <a:t>Infection Risk is statistically significant.</a:t>
          </a:r>
          <a:br>
            <a:rPr lang="en-US"/>
          </a:br>
          <a:r>
            <a:rPr lang="en-US"/>
            <a:t>Each 1% increase in infection risk is associated with a </a:t>
          </a:r>
          <a:r>
            <a:rPr lang="en-US" b="1"/>
            <a:t>0.43-day increase in length of stay</a:t>
          </a:r>
          <a:r>
            <a:rPr lang="en-US"/>
            <a:t> (95% CI: 0.18 to 0.68 days, p &lt; 0.001).</a:t>
          </a:r>
        </a:p>
      </dgm:t>
    </dgm:pt>
    <dgm:pt modelId="{8108C7B0-4AB2-4736-BBE0-16D107C73D5A}" type="parTrans" cxnId="{63D3B51B-3819-4EB5-B9B5-637628FF915F}">
      <dgm:prSet/>
      <dgm:spPr/>
      <dgm:t>
        <a:bodyPr/>
        <a:lstStyle/>
        <a:p>
          <a:endParaRPr lang="en-US"/>
        </a:p>
      </dgm:t>
    </dgm:pt>
    <dgm:pt modelId="{696E3C95-305D-4796-8AA0-74B8B7D0F688}" type="sibTrans" cxnId="{63D3B51B-3819-4EB5-B9B5-637628FF915F}">
      <dgm:prSet/>
      <dgm:spPr/>
      <dgm:t>
        <a:bodyPr/>
        <a:lstStyle/>
        <a:p>
          <a:endParaRPr lang="en-US"/>
        </a:p>
      </dgm:t>
    </dgm:pt>
    <dgm:pt modelId="{07084066-EF46-40F2-8730-CA091762DE22}">
      <dgm:prSet/>
      <dgm:spPr/>
      <dgm:t>
        <a:bodyPr/>
        <a:lstStyle/>
        <a:p>
          <a:r>
            <a:rPr lang="en-US" b="1"/>
            <a:t>Other significant predictors:</a:t>
          </a:r>
          <a:endParaRPr lang="en-US"/>
        </a:p>
      </dgm:t>
    </dgm:pt>
    <dgm:pt modelId="{B5019CD8-3648-4FCA-8724-A0B67CD14F81}" type="parTrans" cxnId="{E624FA0B-D481-42C0-A3C0-A2567EF1B955}">
      <dgm:prSet/>
      <dgm:spPr/>
      <dgm:t>
        <a:bodyPr/>
        <a:lstStyle/>
        <a:p>
          <a:endParaRPr lang="en-US"/>
        </a:p>
      </dgm:t>
    </dgm:pt>
    <dgm:pt modelId="{81B63997-DF8F-4833-BB56-4A5928D5AB4C}" type="sibTrans" cxnId="{E624FA0B-D481-42C0-A3C0-A2567EF1B955}">
      <dgm:prSet/>
      <dgm:spPr/>
      <dgm:t>
        <a:bodyPr/>
        <a:lstStyle/>
        <a:p>
          <a:endParaRPr lang="en-US"/>
        </a:p>
      </dgm:t>
    </dgm:pt>
    <dgm:pt modelId="{553ECA9F-6C15-4437-BA5A-6710E5C4CE90}">
      <dgm:prSet/>
      <dgm:spPr/>
      <dgm:t>
        <a:bodyPr/>
        <a:lstStyle/>
        <a:p>
          <a:r>
            <a:rPr lang="en-US" b="1"/>
            <a:t>Age</a:t>
          </a:r>
          <a:endParaRPr lang="en-US"/>
        </a:p>
      </dgm:t>
    </dgm:pt>
    <dgm:pt modelId="{9273821C-3395-4925-A2D4-A583DAFF4B35}" type="parTrans" cxnId="{7D2B0C93-0F4F-4ACF-8E80-5E8B1C83ABC6}">
      <dgm:prSet/>
      <dgm:spPr/>
      <dgm:t>
        <a:bodyPr/>
        <a:lstStyle/>
        <a:p>
          <a:endParaRPr lang="en-US"/>
        </a:p>
      </dgm:t>
    </dgm:pt>
    <dgm:pt modelId="{3984577E-E740-49A3-B930-9039DF31DB9F}" type="sibTrans" cxnId="{7D2B0C93-0F4F-4ACF-8E80-5E8B1C83ABC6}">
      <dgm:prSet/>
      <dgm:spPr/>
      <dgm:t>
        <a:bodyPr/>
        <a:lstStyle/>
        <a:p>
          <a:endParaRPr lang="en-US"/>
        </a:p>
      </dgm:t>
    </dgm:pt>
    <dgm:pt modelId="{61C3F091-2102-4B1D-B794-25FA67B7C54C}">
      <dgm:prSet/>
      <dgm:spPr/>
      <dgm:t>
        <a:bodyPr/>
        <a:lstStyle/>
        <a:p>
          <a:r>
            <a:rPr lang="en-US" b="1"/>
            <a:t>Region</a:t>
          </a:r>
          <a:endParaRPr lang="en-US"/>
        </a:p>
      </dgm:t>
    </dgm:pt>
    <dgm:pt modelId="{756CB440-CF3C-4FE3-BEE1-D024B14652CA}" type="parTrans" cxnId="{F18A08BC-3A41-44A8-A525-E1DFE3A07B1B}">
      <dgm:prSet/>
      <dgm:spPr/>
      <dgm:t>
        <a:bodyPr/>
        <a:lstStyle/>
        <a:p>
          <a:endParaRPr lang="en-US"/>
        </a:p>
      </dgm:t>
    </dgm:pt>
    <dgm:pt modelId="{7E26FC8E-DEB0-4C4E-A17C-0AA1FA29F329}" type="sibTrans" cxnId="{F18A08BC-3A41-44A8-A525-E1DFE3A07B1B}">
      <dgm:prSet/>
      <dgm:spPr/>
      <dgm:t>
        <a:bodyPr/>
        <a:lstStyle/>
        <a:p>
          <a:endParaRPr lang="en-US"/>
        </a:p>
      </dgm:t>
    </dgm:pt>
    <dgm:pt modelId="{F98D116C-E8B5-4428-B698-AB771DD75992}">
      <dgm:prSet/>
      <dgm:spPr/>
      <dgm:t>
        <a:bodyPr/>
        <a:lstStyle/>
        <a:p>
          <a:r>
            <a:rPr lang="en-US" b="1"/>
            <a:t>Average Patients</a:t>
          </a:r>
          <a:endParaRPr lang="en-US"/>
        </a:p>
      </dgm:t>
    </dgm:pt>
    <dgm:pt modelId="{A44E0A01-9469-44CB-AD8C-263C7FF28370}" type="parTrans" cxnId="{FE0BB417-EE42-4A19-B82D-8893588EF396}">
      <dgm:prSet/>
      <dgm:spPr/>
      <dgm:t>
        <a:bodyPr/>
        <a:lstStyle/>
        <a:p>
          <a:endParaRPr lang="en-US"/>
        </a:p>
      </dgm:t>
    </dgm:pt>
    <dgm:pt modelId="{F8EE3AA4-B2D0-4BB7-B2DA-3A6632F74799}" type="sibTrans" cxnId="{FE0BB417-EE42-4A19-B82D-8893588EF396}">
      <dgm:prSet/>
      <dgm:spPr/>
      <dgm:t>
        <a:bodyPr/>
        <a:lstStyle/>
        <a:p>
          <a:endParaRPr lang="en-US"/>
        </a:p>
      </dgm:t>
    </dgm:pt>
    <dgm:pt modelId="{BB938816-D344-4406-9851-D020698E52BC}">
      <dgm:prSet/>
      <dgm:spPr/>
      <dgm:t>
        <a:bodyPr/>
        <a:lstStyle/>
        <a:p>
          <a:r>
            <a:rPr lang="en-US" b="1"/>
            <a:t>Average Nurses</a:t>
          </a:r>
          <a:endParaRPr lang="en-US"/>
        </a:p>
      </dgm:t>
    </dgm:pt>
    <dgm:pt modelId="{A45E81FF-7427-4305-89C1-5690E943DB5E}" type="parTrans" cxnId="{C25B01EC-9309-432B-903C-07962040E811}">
      <dgm:prSet/>
      <dgm:spPr/>
      <dgm:t>
        <a:bodyPr/>
        <a:lstStyle/>
        <a:p>
          <a:endParaRPr lang="en-US"/>
        </a:p>
      </dgm:t>
    </dgm:pt>
    <dgm:pt modelId="{214958EC-69AA-4091-BD59-BEE5BE673331}" type="sibTrans" cxnId="{C25B01EC-9309-432B-903C-07962040E811}">
      <dgm:prSet/>
      <dgm:spPr/>
      <dgm:t>
        <a:bodyPr/>
        <a:lstStyle/>
        <a:p>
          <a:endParaRPr lang="en-US"/>
        </a:p>
      </dgm:t>
    </dgm:pt>
    <dgm:pt modelId="{98F873BC-7E24-41FA-99C8-F5A05B53863C}" type="pres">
      <dgm:prSet presAssocID="{F03E098A-42FA-447D-8E06-1DAD7EE6C796}" presName="root" presStyleCnt="0">
        <dgm:presLayoutVars>
          <dgm:dir/>
          <dgm:resizeHandles val="exact"/>
        </dgm:presLayoutVars>
      </dgm:prSet>
      <dgm:spPr/>
    </dgm:pt>
    <dgm:pt modelId="{09AB7780-27A8-4149-8ECF-BC060D1163F9}" type="pres">
      <dgm:prSet presAssocID="{7F4F24DF-EFC7-4A48-ABFB-70328BF5A169}" presName="compNode" presStyleCnt="0"/>
      <dgm:spPr/>
    </dgm:pt>
    <dgm:pt modelId="{89EE8ECA-EE93-4224-9093-B47AF4C56EC1}" type="pres">
      <dgm:prSet presAssocID="{7F4F24DF-EFC7-4A48-ABFB-70328BF5A169}" presName="bgRect" presStyleLbl="bgShp" presStyleIdx="0" presStyleCnt="3"/>
      <dgm:spPr/>
    </dgm:pt>
    <dgm:pt modelId="{60F90FB6-F5F1-4B84-8CE5-23B579DF1F17}" type="pres">
      <dgm:prSet presAssocID="{7F4F24DF-EFC7-4A48-ABFB-70328BF5A16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9FCD2695-DEA4-4E78-9830-974240591D0A}" type="pres">
      <dgm:prSet presAssocID="{7F4F24DF-EFC7-4A48-ABFB-70328BF5A169}" presName="spaceRect" presStyleCnt="0"/>
      <dgm:spPr/>
    </dgm:pt>
    <dgm:pt modelId="{A8772887-5F05-4950-957C-49C560DF1214}" type="pres">
      <dgm:prSet presAssocID="{7F4F24DF-EFC7-4A48-ABFB-70328BF5A169}" presName="parTx" presStyleLbl="revTx" presStyleIdx="0" presStyleCnt="4">
        <dgm:presLayoutVars>
          <dgm:chMax val="0"/>
          <dgm:chPref val="0"/>
        </dgm:presLayoutVars>
      </dgm:prSet>
      <dgm:spPr/>
    </dgm:pt>
    <dgm:pt modelId="{17E542FB-D9B5-46B5-B00D-34182DC4C5E3}" type="pres">
      <dgm:prSet presAssocID="{C969CE73-A398-487F-8EB6-2B01DD501182}" presName="sibTrans" presStyleCnt="0"/>
      <dgm:spPr/>
    </dgm:pt>
    <dgm:pt modelId="{3DF749E4-330A-4B08-B0DD-25714CF0E791}" type="pres">
      <dgm:prSet presAssocID="{A09A7F41-728C-448F-AFFB-C704A9D1A8E4}" presName="compNode" presStyleCnt="0"/>
      <dgm:spPr/>
    </dgm:pt>
    <dgm:pt modelId="{4928FD5C-1A93-4774-AF09-7A91ECD1EB5A}" type="pres">
      <dgm:prSet presAssocID="{A09A7F41-728C-448F-AFFB-C704A9D1A8E4}" presName="bgRect" presStyleLbl="bgShp" presStyleIdx="1" presStyleCnt="3"/>
      <dgm:spPr/>
    </dgm:pt>
    <dgm:pt modelId="{4F671381-5B42-4072-8C29-173FB5EE9726}" type="pres">
      <dgm:prSet presAssocID="{A09A7F41-728C-448F-AFFB-C704A9D1A8E4}"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Germ outline"/>
        </a:ext>
      </dgm:extLst>
    </dgm:pt>
    <dgm:pt modelId="{07DBB64E-2BEE-464A-8BD3-6F0603648988}" type="pres">
      <dgm:prSet presAssocID="{A09A7F41-728C-448F-AFFB-C704A9D1A8E4}" presName="spaceRect" presStyleCnt="0"/>
      <dgm:spPr/>
    </dgm:pt>
    <dgm:pt modelId="{65E95329-7D50-4F53-B526-5AA635BD2626}" type="pres">
      <dgm:prSet presAssocID="{A09A7F41-728C-448F-AFFB-C704A9D1A8E4}" presName="parTx" presStyleLbl="revTx" presStyleIdx="1" presStyleCnt="4">
        <dgm:presLayoutVars>
          <dgm:chMax val="0"/>
          <dgm:chPref val="0"/>
        </dgm:presLayoutVars>
      </dgm:prSet>
      <dgm:spPr/>
    </dgm:pt>
    <dgm:pt modelId="{2E0DD941-9A64-4DF2-B7E6-D034741A6426}" type="pres">
      <dgm:prSet presAssocID="{696E3C95-305D-4796-8AA0-74B8B7D0F688}" presName="sibTrans" presStyleCnt="0"/>
      <dgm:spPr/>
    </dgm:pt>
    <dgm:pt modelId="{823717DD-4F42-4800-9195-ADDE320FA239}" type="pres">
      <dgm:prSet presAssocID="{07084066-EF46-40F2-8730-CA091762DE22}" presName="compNode" presStyleCnt="0"/>
      <dgm:spPr/>
    </dgm:pt>
    <dgm:pt modelId="{034DF48D-BF17-40A7-A1F8-2A89B8DFDB8B}" type="pres">
      <dgm:prSet presAssocID="{07084066-EF46-40F2-8730-CA091762DE22}" presName="bgRect" presStyleLbl="bgShp" presStyleIdx="2" presStyleCnt="3"/>
      <dgm:spPr/>
    </dgm:pt>
    <dgm:pt modelId="{89BACD95-E258-41F6-9C55-A7DCF7E9D63D}" type="pres">
      <dgm:prSet presAssocID="{07084066-EF46-40F2-8730-CA091762DE2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erson with Cane"/>
        </a:ext>
      </dgm:extLst>
    </dgm:pt>
    <dgm:pt modelId="{68B2307D-479D-40F3-99C9-CA8CE330BA6A}" type="pres">
      <dgm:prSet presAssocID="{07084066-EF46-40F2-8730-CA091762DE22}" presName="spaceRect" presStyleCnt="0"/>
      <dgm:spPr/>
    </dgm:pt>
    <dgm:pt modelId="{C13E1E09-6A71-4E2D-A85D-DE673596E1DA}" type="pres">
      <dgm:prSet presAssocID="{07084066-EF46-40F2-8730-CA091762DE22}" presName="parTx" presStyleLbl="revTx" presStyleIdx="2" presStyleCnt="4">
        <dgm:presLayoutVars>
          <dgm:chMax val="0"/>
          <dgm:chPref val="0"/>
        </dgm:presLayoutVars>
      </dgm:prSet>
      <dgm:spPr/>
    </dgm:pt>
    <dgm:pt modelId="{3D5AE6C9-0511-4FDE-8AFA-A017E69BC577}" type="pres">
      <dgm:prSet presAssocID="{07084066-EF46-40F2-8730-CA091762DE22}" presName="desTx" presStyleLbl="revTx" presStyleIdx="3" presStyleCnt="4">
        <dgm:presLayoutVars/>
      </dgm:prSet>
      <dgm:spPr/>
    </dgm:pt>
  </dgm:ptLst>
  <dgm:cxnLst>
    <dgm:cxn modelId="{04E67608-97E8-4A5D-AC55-CFD86F9735EC}" srcId="{F03E098A-42FA-447D-8E06-1DAD7EE6C796}" destId="{7F4F24DF-EFC7-4A48-ABFB-70328BF5A169}" srcOrd="0" destOrd="0" parTransId="{54D1695D-8027-4BB2-9D10-1EB054F7BE9E}" sibTransId="{C969CE73-A398-487F-8EB6-2B01DD501182}"/>
    <dgm:cxn modelId="{E624FA0B-D481-42C0-A3C0-A2567EF1B955}" srcId="{F03E098A-42FA-447D-8E06-1DAD7EE6C796}" destId="{07084066-EF46-40F2-8730-CA091762DE22}" srcOrd="2" destOrd="0" parTransId="{B5019CD8-3648-4FCA-8724-A0B67CD14F81}" sibTransId="{81B63997-DF8F-4833-BB56-4A5928D5AB4C}"/>
    <dgm:cxn modelId="{FE0BB417-EE42-4A19-B82D-8893588EF396}" srcId="{07084066-EF46-40F2-8730-CA091762DE22}" destId="{F98D116C-E8B5-4428-B698-AB771DD75992}" srcOrd="2" destOrd="0" parTransId="{A44E0A01-9469-44CB-AD8C-263C7FF28370}" sibTransId="{F8EE3AA4-B2D0-4BB7-B2DA-3A6632F74799}"/>
    <dgm:cxn modelId="{63D3B51B-3819-4EB5-B9B5-637628FF915F}" srcId="{F03E098A-42FA-447D-8E06-1DAD7EE6C796}" destId="{A09A7F41-728C-448F-AFFB-C704A9D1A8E4}" srcOrd="1" destOrd="0" parTransId="{8108C7B0-4AB2-4736-BBE0-16D107C73D5A}" sibTransId="{696E3C95-305D-4796-8AA0-74B8B7D0F688}"/>
    <dgm:cxn modelId="{7FAC3162-A53B-4DC8-9E48-760742D97637}" type="presOf" srcId="{61C3F091-2102-4B1D-B794-25FA67B7C54C}" destId="{3D5AE6C9-0511-4FDE-8AFA-A017E69BC577}" srcOrd="0" destOrd="1" presId="urn:microsoft.com/office/officeart/2018/2/layout/IconVerticalSolidList"/>
    <dgm:cxn modelId="{0C13FB45-A77E-499B-89E7-B2C1AB83669A}" type="presOf" srcId="{F98D116C-E8B5-4428-B698-AB771DD75992}" destId="{3D5AE6C9-0511-4FDE-8AFA-A017E69BC577}" srcOrd="0" destOrd="2" presId="urn:microsoft.com/office/officeart/2018/2/layout/IconVerticalSolidList"/>
    <dgm:cxn modelId="{6422AD4B-C66D-45C6-910C-57A83EA5E6B0}" type="presOf" srcId="{F03E098A-42FA-447D-8E06-1DAD7EE6C796}" destId="{98F873BC-7E24-41FA-99C8-F5A05B53863C}" srcOrd="0" destOrd="0" presId="urn:microsoft.com/office/officeart/2018/2/layout/IconVerticalSolidList"/>
    <dgm:cxn modelId="{0427D279-5192-450E-82A6-287250E210FD}" type="presOf" srcId="{BB938816-D344-4406-9851-D020698E52BC}" destId="{3D5AE6C9-0511-4FDE-8AFA-A017E69BC577}" srcOrd="0" destOrd="3" presId="urn:microsoft.com/office/officeart/2018/2/layout/IconVerticalSolidList"/>
    <dgm:cxn modelId="{8E5EFE8C-0B4E-4392-9B50-EE1536D13F45}" type="presOf" srcId="{07084066-EF46-40F2-8730-CA091762DE22}" destId="{C13E1E09-6A71-4E2D-A85D-DE673596E1DA}" srcOrd="0" destOrd="0" presId="urn:microsoft.com/office/officeart/2018/2/layout/IconVerticalSolidList"/>
    <dgm:cxn modelId="{7D2B0C93-0F4F-4ACF-8E80-5E8B1C83ABC6}" srcId="{07084066-EF46-40F2-8730-CA091762DE22}" destId="{553ECA9F-6C15-4437-BA5A-6710E5C4CE90}" srcOrd="0" destOrd="0" parTransId="{9273821C-3395-4925-A2D4-A583DAFF4B35}" sibTransId="{3984577E-E740-49A3-B930-9039DF31DB9F}"/>
    <dgm:cxn modelId="{F18A08BC-3A41-44A8-A525-E1DFE3A07B1B}" srcId="{07084066-EF46-40F2-8730-CA091762DE22}" destId="{61C3F091-2102-4B1D-B794-25FA67B7C54C}" srcOrd="1" destOrd="0" parTransId="{756CB440-CF3C-4FE3-BEE1-D024B14652CA}" sibTransId="{7E26FC8E-DEB0-4C4E-A17C-0AA1FA29F329}"/>
    <dgm:cxn modelId="{B0EA80CC-F2A4-4EEB-AC41-A1B0FA62EBEC}" type="presOf" srcId="{A09A7F41-728C-448F-AFFB-C704A9D1A8E4}" destId="{65E95329-7D50-4F53-B526-5AA635BD2626}" srcOrd="0" destOrd="0" presId="urn:microsoft.com/office/officeart/2018/2/layout/IconVerticalSolidList"/>
    <dgm:cxn modelId="{B4AAF3DD-B547-4BC1-B662-9426C10A63B0}" type="presOf" srcId="{553ECA9F-6C15-4437-BA5A-6710E5C4CE90}" destId="{3D5AE6C9-0511-4FDE-8AFA-A017E69BC577}" srcOrd="0" destOrd="0" presId="urn:microsoft.com/office/officeart/2018/2/layout/IconVerticalSolidList"/>
    <dgm:cxn modelId="{C25B01EC-9309-432B-903C-07962040E811}" srcId="{07084066-EF46-40F2-8730-CA091762DE22}" destId="{BB938816-D344-4406-9851-D020698E52BC}" srcOrd="3" destOrd="0" parTransId="{A45E81FF-7427-4305-89C1-5690E943DB5E}" sibTransId="{214958EC-69AA-4091-BD59-BEE5BE673331}"/>
    <dgm:cxn modelId="{592F59F2-9EE6-49C5-8E7A-0AB6B0B3A80E}" type="presOf" srcId="{7F4F24DF-EFC7-4A48-ABFB-70328BF5A169}" destId="{A8772887-5F05-4950-957C-49C560DF1214}" srcOrd="0" destOrd="0" presId="urn:microsoft.com/office/officeart/2018/2/layout/IconVerticalSolidList"/>
    <dgm:cxn modelId="{2C7AB56F-0153-4D62-8098-723EAFC7DACF}" type="presParOf" srcId="{98F873BC-7E24-41FA-99C8-F5A05B53863C}" destId="{09AB7780-27A8-4149-8ECF-BC060D1163F9}" srcOrd="0" destOrd="0" presId="urn:microsoft.com/office/officeart/2018/2/layout/IconVerticalSolidList"/>
    <dgm:cxn modelId="{E5B8EFC3-B297-451A-9C03-B63B7D135D48}" type="presParOf" srcId="{09AB7780-27A8-4149-8ECF-BC060D1163F9}" destId="{89EE8ECA-EE93-4224-9093-B47AF4C56EC1}" srcOrd="0" destOrd="0" presId="urn:microsoft.com/office/officeart/2018/2/layout/IconVerticalSolidList"/>
    <dgm:cxn modelId="{E13D516F-6D2E-4441-9365-49F47B8BF76B}" type="presParOf" srcId="{09AB7780-27A8-4149-8ECF-BC060D1163F9}" destId="{60F90FB6-F5F1-4B84-8CE5-23B579DF1F17}" srcOrd="1" destOrd="0" presId="urn:microsoft.com/office/officeart/2018/2/layout/IconVerticalSolidList"/>
    <dgm:cxn modelId="{A4287C05-6AB9-4BD9-9657-038FA20189ED}" type="presParOf" srcId="{09AB7780-27A8-4149-8ECF-BC060D1163F9}" destId="{9FCD2695-DEA4-4E78-9830-974240591D0A}" srcOrd="2" destOrd="0" presId="urn:microsoft.com/office/officeart/2018/2/layout/IconVerticalSolidList"/>
    <dgm:cxn modelId="{89B1917E-40C8-4664-AFA5-7AD97B741447}" type="presParOf" srcId="{09AB7780-27A8-4149-8ECF-BC060D1163F9}" destId="{A8772887-5F05-4950-957C-49C560DF1214}" srcOrd="3" destOrd="0" presId="urn:microsoft.com/office/officeart/2018/2/layout/IconVerticalSolidList"/>
    <dgm:cxn modelId="{303044BC-466D-4E38-BC3E-86EAD5339873}" type="presParOf" srcId="{98F873BC-7E24-41FA-99C8-F5A05B53863C}" destId="{17E542FB-D9B5-46B5-B00D-34182DC4C5E3}" srcOrd="1" destOrd="0" presId="urn:microsoft.com/office/officeart/2018/2/layout/IconVerticalSolidList"/>
    <dgm:cxn modelId="{85BDC26E-35ED-4A87-9FB4-3CB1743AD9EA}" type="presParOf" srcId="{98F873BC-7E24-41FA-99C8-F5A05B53863C}" destId="{3DF749E4-330A-4B08-B0DD-25714CF0E791}" srcOrd="2" destOrd="0" presId="urn:microsoft.com/office/officeart/2018/2/layout/IconVerticalSolidList"/>
    <dgm:cxn modelId="{898FBC6A-BB1F-4E08-A93D-36C59F722E63}" type="presParOf" srcId="{3DF749E4-330A-4B08-B0DD-25714CF0E791}" destId="{4928FD5C-1A93-4774-AF09-7A91ECD1EB5A}" srcOrd="0" destOrd="0" presId="urn:microsoft.com/office/officeart/2018/2/layout/IconVerticalSolidList"/>
    <dgm:cxn modelId="{A5B37945-AAF9-4362-9FEC-D0C4436F315E}" type="presParOf" srcId="{3DF749E4-330A-4B08-B0DD-25714CF0E791}" destId="{4F671381-5B42-4072-8C29-173FB5EE9726}" srcOrd="1" destOrd="0" presId="urn:microsoft.com/office/officeart/2018/2/layout/IconVerticalSolidList"/>
    <dgm:cxn modelId="{B6359D7B-C8E3-4175-9BF9-E76BDBBFB097}" type="presParOf" srcId="{3DF749E4-330A-4B08-B0DD-25714CF0E791}" destId="{07DBB64E-2BEE-464A-8BD3-6F0603648988}" srcOrd="2" destOrd="0" presId="urn:microsoft.com/office/officeart/2018/2/layout/IconVerticalSolidList"/>
    <dgm:cxn modelId="{FE469058-CECD-4C48-9E89-EC6A72AD2E64}" type="presParOf" srcId="{3DF749E4-330A-4B08-B0DD-25714CF0E791}" destId="{65E95329-7D50-4F53-B526-5AA635BD2626}" srcOrd="3" destOrd="0" presId="urn:microsoft.com/office/officeart/2018/2/layout/IconVerticalSolidList"/>
    <dgm:cxn modelId="{F1960E99-0585-4F29-8470-4BE3DB5C0E6D}" type="presParOf" srcId="{98F873BC-7E24-41FA-99C8-F5A05B53863C}" destId="{2E0DD941-9A64-4DF2-B7E6-D034741A6426}" srcOrd="3" destOrd="0" presId="urn:microsoft.com/office/officeart/2018/2/layout/IconVerticalSolidList"/>
    <dgm:cxn modelId="{72119D42-81BB-4CE8-A0E4-A37F4A2BE329}" type="presParOf" srcId="{98F873BC-7E24-41FA-99C8-F5A05B53863C}" destId="{823717DD-4F42-4800-9195-ADDE320FA239}" srcOrd="4" destOrd="0" presId="urn:microsoft.com/office/officeart/2018/2/layout/IconVerticalSolidList"/>
    <dgm:cxn modelId="{B1AE8B25-A58F-43DA-932C-5FC5B5F1F3A5}" type="presParOf" srcId="{823717DD-4F42-4800-9195-ADDE320FA239}" destId="{034DF48D-BF17-40A7-A1F8-2A89B8DFDB8B}" srcOrd="0" destOrd="0" presId="urn:microsoft.com/office/officeart/2018/2/layout/IconVerticalSolidList"/>
    <dgm:cxn modelId="{E8B6B0A4-BDAF-4AAF-AE2B-7CB0A15D2331}" type="presParOf" srcId="{823717DD-4F42-4800-9195-ADDE320FA239}" destId="{89BACD95-E258-41F6-9C55-A7DCF7E9D63D}" srcOrd="1" destOrd="0" presId="urn:microsoft.com/office/officeart/2018/2/layout/IconVerticalSolidList"/>
    <dgm:cxn modelId="{913D4114-F241-493B-99F8-6CDF241A6AA7}" type="presParOf" srcId="{823717DD-4F42-4800-9195-ADDE320FA239}" destId="{68B2307D-479D-40F3-99C9-CA8CE330BA6A}" srcOrd="2" destOrd="0" presId="urn:microsoft.com/office/officeart/2018/2/layout/IconVerticalSolidList"/>
    <dgm:cxn modelId="{1E81F406-1B43-4DF2-AF6F-7BDCEBD15ED9}" type="presParOf" srcId="{823717DD-4F42-4800-9195-ADDE320FA239}" destId="{C13E1E09-6A71-4E2D-A85D-DE673596E1DA}" srcOrd="3" destOrd="0" presId="urn:microsoft.com/office/officeart/2018/2/layout/IconVerticalSolidList"/>
    <dgm:cxn modelId="{81D168C2-287C-490D-8C6C-A642E34E7623}" type="presParOf" srcId="{823717DD-4F42-4800-9195-ADDE320FA239}" destId="{3D5AE6C9-0511-4FDE-8AFA-A017E69BC577}"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07C222-9C36-4956-9C25-DCC589354A5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AAB98DC7-CB97-4683-B32D-5BC250B41DB4}">
      <dgm:prSet custT="1"/>
      <dgm:spPr/>
      <dgm:t>
        <a:bodyPr/>
        <a:lstStyle/>
        <a:p>
          <a:r>
            <a:rPr lang="en-US" sz="2800" dirty="0"/>
            <a:t>Normality</a:t>
          </a:r>
        </a:p>
      </dgm:t>
    </dgm:pt>
    <dgm:pt modelId="{E9686230-6048-41DC-B6CE-06187A6C3A0E}" type="parTrans" cxnId="{7831B6D8-BA6A-4226-BA4A-460763958B30}">
      <dgm:prSet/>
      <dgm:spPr/>
      <dgm:t>
        <a:bodyPr/>
        <a:lstStyle/>
        <a:p>
          <a:endParaRPr lang="en-US"/>
        </a:p>
      </dgm:t>
    </dgm:pt>
    <dgm:pt modelId="{CBED1FFA-DA1F-4D1F-86E7-F4B3580C5B7C}" type="sibTrans" cxnId="{7831B6D8-BA6A-4226-BA4A-460763958B30}">
      <dgm:prSet/>
      <dgm:spPr/>
      <dgm:t>
        <a:bodyPr/>
        <a:lstStyle/>
        <a:p>
          <a:endParaRPr lang="en-US"/>
        </a:p>
      </dgm:t>
    </dgm:pt>
    <dgm:pt modelId="{739930A8-9882-40E1-B579-A146FD596D1A}">
      <dgm:prSet custT="1"/>
      <dgm:spPr/>
      <dgm:t>
        <a:bodyPr/>
        <a:lstStyle/>
        <a:p>
          <a:r>
            <a:rPr lang="en-US" sz="2800"/>
            <a:t>Homoscedasticity</a:t>
          </a:r>
        </a:p>
      </dgm:t>
    </dgm:pt>
    <dgm:pt modelId="{98F2F458-50F6-41D0-8297-858ED8812D68}" type="parTrans" cxnId="{153E2255-AE91-472D-A164-793132771E7E}">
      <dgm:prSet/>
      <dgm:spPr/>
      <dgm:t>
        <a:bodyPr/>
        <a:lstStyle/>
        <a:p>
          <a:endParaRPr lang="en-US"/>
        </a:p>
      </dgm:t>
    </dgm:pt>
    <dgm:pt modelId="{89479A0C-0D32-4C44-A514-ED51DB068455}" type="sibTrans" cxnId="{153E2255-AE91-472D-A164-793132771E7E}">
      <dgm:prSet/>
      <dgm:spPr/>
      <dgm:t>
        <a:bodyPr/>
        <a:lstStyle/>
        <a:p>
          <a:endParaRPr lang="en-US"/>
        </a:p>
      </dgm:t>
    </dgm:pt>
    <dgm:pt modelId="{37F215D8-07AD-45BF-AE42-9958539644B8}">
      <dgm:prSet custT="1"/>
      <dgm:spPr/>
      <dgm:t>
        <a:bodyPr/>
        <a:lstStyle/>
        <a:p>
          <a:r>
            <a:rPr lang="en-US" sz="2800" dirty="0"/>
            <a:t>Independence</a:t>
          </a:r>
        </a:p>
      </dgm:t>
    </dgm:pt>
    <dgm:pt modelId="{4AEC30B5-99C2-4D0D-B1E4-7362BC033CA4}" type="parTrans" cxnId="{A9279D2D-B12E-4586-86FD-6ECCCEF7C13E}">
      <dgm:prSet/>
      <dgm:spPr/>
      <dgm:t>
        <a:bodyPr/>
        <a:lstStyle/>
        <a:p>
          <a:endParaRPr lang="en-US"/>
        </a:p>
      </dgm:t>
    </dgm:pt>
    <dgm:pt modelId="{ACA28883-97B4-41EC-A0CF-8157B1B383FA}" type="sibTrans" cxnId="{A9279D2D-B12E-4586-86FD-6ECCCEF7C13E}">
      <dgm:prSet/>
      <dgm:spPr/>
      <dgm:t>
        <a:bodyPr/>
        <a:lstStyle/>
        <a:p>
          <a:endParaRPr lang="en-US"/>
        </a:p>
      </dgm:t>
    </dgm:pt>
    <dgm:pt modelId="{199D50D0-0C9A-47FA-BBA4-22C09907BA17}" type="pres">
      <dgm:prSet presAssocID="{B707C222-9C36-4956-9C25-DCC589354A50}" presName="diagram" presStyleCnt="0">
        <dgm:presLayoutVars>
          <dgm:chPref val="1"/>
          <dgm:dir/>
          <dgm:animOne val="branch"/>
          <dgm:animLvl val="lvl"/>
          <dgm:resizeHandles/>
        </dgm:presLayoutVars>
      </dgm:prSet>
      <dgm:spPr/>
    </dgm:pt>
    <dgm:pt modelId="{0FA8ABDC-6938-4D01-8550-E5F6475D6A2E}" type="pres">
      <dgm:prSet presAssocID="{AAB98DC7-CB97-4683-B32D-5BC250B41DB4}" presName="root" presStyleCnt="0"/>
      <dgm:spPr/>
    </dgm:pt>
    <dgm:pt modelId="{C2125E63-ABB7-4A08-A6CF-D27F8C938C9C}" type="pres">
      <dgm:prSet presAssocID="{AAB98DC7-CB97-4683-B32D-5BC250B41DB4}" presName="rootComposite" presStyleCnt="0"/>
      <dgm:spPr/>
    </dgm:pt>
    <dgm:pt modelId="{22D32067-E971-43F2-95B1-B6C3BAA19264}" type="pres">
      <dgm:prSet presAssocID="{AAB98DC7-CB97-4683-B32D-5BC250B41DB4}" presName="rootText" presStyleLbl="node1" presStyleIdx="0" presStyleCnt="3" custScaleY="41351" custLinFactNeighborX="-383" custLinFactNeighborY="-83976"/>
      <dgm:spPr/>
    </dgm:pt>
    <dgm:pt modelId="{7050BEB9-C431-45D9-B2AC-F7728E6F4C6C}" type="pres">
      <dgm:prSet presAssocID="{AAB98DC7-CB97-4683-B32D-5BC250B41DB4}" presName="rootConnector" presStyleLbl="node1" presStyleIdx="0" presStyleCnt="3"/>
      <dgm:spPr/>
    </dgm:pt>
    <dgm:pt modelId="{709588EF-240D-4F27-B409-7856978FE0AD}" type="pres">
      <dgm:prSet presAssocID="{AAB98DC7-CB97-4683-B32D-5BC250B41DB4}" presName="childShape" presStyleCnt="0"/>
      <dgm:spPr/>
    </dgm:pt>
    <dgm:pt modelId="{CE13AE76-7625-49B8-BF47-CF2F14AA9D19}" type="pres">
      <dgm:prSet presAssocID="{739930A8-9882-40E1-B579-A146FD596D1A}" presName="root" presStyleCnt="0"/>
      <dgm:spPr/>
    </dgm:pt>
    <dgm:pt modelId="{8F4D4AE4-406C-47D8-A985-E18FC5395AD0}" type="pres">
      <dgm:prSet presAssocID="{739930A8-9882-40E1-B579-A146FD596D1A}" presName="rootComposite" presStyleCnt="0"/>
      <dgm:spPr/>
    </dgm:pt>
    <dgm:pt modelId="{F15785A1-10DA-47B3-81F3-473BE673C226}" type="pres">
      <dgm:prSet presAssocID="{739930A8-9882-40E1-B579-A146FD596D1A}" presName="rootText" presStyleLbl="node1" presStyleIdx="1" presStyleCnt="3" custScaleY="41351" custLinFactNeighborX="-383" custLinFactNeighborY="-83976"/>
      <dgm:spPr/>
    </dgm:pt>
    <dgm:pt modelId="{A9CC1F2D-413F-4BC7-A24F-FF7B2CCE3D70}" type="pres">
      <dgm:prSet presAssocID="{739930A8-9882-40E1-B579-A146FD596D1A}" presName="rootConnector" presStyleLbl="node1" presStyleIdx="1" presStyleCnt="3"/>
      <dgm:spPr/>
    </dgm:pt>
    <dgm:pt modelId="{C02F6FDD-26E5-4A47-AF79-15ED0C48F3DE}" type="pres">
      <dgm:prSet presAssocID="{739930A8-9882-40E1-B579-A146FD596D1A}" presName="childShape" presStyleCnt="0"/>
      <dgm:spPr/>
    </dgm:pt>
    <dgm:pt modelId="{72EF854F-C7CA-41D0-8F0C-9704114ABC81}" type="pres">
      <dgm:prSet presAssocID="{37F215D8-07AD-45BF-AE42-9958539644B8}" presName="root" presStyleCnt="0"/>
      <dgm:spPr/>
    </dgm:pt>
    <dgm:pt modelId="{A2EE60F8-8CD6-4BF9-A4E7-41D5916EC46C}" type="pres">
      <dgm:prSet presAssocID="{37F215D8-07AD-45BF-AE42-9958539644B8}" presName="rootComposite" presStyleCnt="0"/>
      <dgm:spPr/>
    </dgm:pt>
    <dgm:pt modelId="{04DAA74E-7D23-4482-AE5C-DAF7BAD6DCCF}" type="pres">
      <dgm:prSet presAssocID="{37F215D8-07AD-45BF-AE42-9958539644B8}" presName="rootText" presStyleLbl="node1" presStyleIdx="2" presStyleCnt="3" custScaleY="41351" custLinFactNeighborX="-383" custLinFactNeighborY="-83976"/>
      <dgm:spPr/>
    </dgm:pt>
    <dgm:pt modelId="{B60B1028-49D6-478A-96E7-496DF097A318}" type="pres">
      <dgm:prSet presAssocID="{37F215D8-07AD-45BF-AE42-9958539644B8}" presName="rootConnector" presStyleLbl="node1" presStyleIdx="2" presStyleCnt="3"/>
      <dgm:spPr/>
    </dgm:pt>
    <dgm:pt modelId="{6DF8A6E1-C4AB-43B8-827D-EE657273AC7A}" type="pres">
      <dgm:prSet presAssocID="{37F215D8-07AD-45BF-AE42-9958539644B8}" presName="childShape" presStyleCnt="0"/>
      <dgm:spPr/>
    </dgm:pt>
  </dgm:ptLst>
  <dgm:cxnLst>
    <dgm:cxn modelId="{E32F5A02-22DB-43E2-BB93-D75AD61326B5}" type="presOf" srcId="{739930A8-9882-40E1-B579-A146FD596D1A}" destId="{A9CC1F2D-413F-4BC7-A24F-FF7B2CCE3D70}" srcOrd="1" destOrd="0" presId="urn:microsoft.com/office/officeart/2005/8/layout/hierarchy3"/>
    <dgm:cxn modelId="{C270CD26-C6DD-48E8-B0F8-A8BB8E39F2E7}" type="presOf" srcId="{AAB98DC7-CB97-4683-B32D-5BC250B41DB4}" destId="{7050BEB9-C431-45D9-B2AC-F7728E6F4C6C}" srcOrd="1" destOrd="0" presId="urn:microsoft.com/office/officeart/2005/8/layout/hierarchy3"/>
    <dgm:cxn modelId="{A9279D2D-B12E-4586-86FD-6ECCCEF7C13E}" srcId="{B707C222-9C36-4956-9C25-DCC589354A50}" destId="{37F215D8-07AD-45BF-AE42-9958539644B8}" srcOrd="2" destOrd="0" parTransId="{4AEC30B5-99C2-4D0D-B1E4-7362BC033CA4}" sibTransId="{ACA28883-97B4-41EC-A0CF-8157B1B383FA}"/>
    <dgm:cxn modelId="{C2AA6035-4594-450B-8008-47C6C491C177}" type="presOf" srcId="{AAB98DC7-CB97-4683-B32D-5BC250B41DB4}" destId="{22D32067-E971-43F2-95B1-B6C3BAA19264}" srcOrd="0" destOrd="0" presId="urn:microsoft.com/office/officeart/2005/8/layout/hierarchy3"/>
    <dgm:cxn modelId="{7BAFFC42-2BB0-43E7-BA0A-CF694B6955F7}" type="presOf" srcId="{739930A8-9882-40E1-B579-A146FD596D1A}" destId="{F15785A1-10DA-47B3-81F3-473BE673C226}" srcOrd="0" destOrd="0" presId="urn:microsoft.com/office/officeart/2005/8/layout/hierarchy3"/>
    <dgm:cxn modelId="{17B77B51-65EA-4DDA-BEF5-82C7341D1A1F}" type="presOf" srcId="{37F215D8-07AD-45BF-AE42-9958539644B8}" destId="{B60B1028-49D6-478A-96E7-496DF097A318}" srcOrd="1" destOrd="0" presId="urn:microsoft.com/office/officeart/2005/8/layout/hierarchy3"/>
    <dgm:cxn modelId="{153E2255-AE91-472D-A164-793132771E7E}" srcId="{B707C222-9C36-4956-9C25-DCC589354A50}" destId="{739930A8-9882-40E1-B579-A146FD596D1A}" srcOrd="1" destOrd="0" parTransId="{98F2F458-50F6-41D0-8297-858ED8812D68}" sibTransId="{89479A0C-0D32-4C44-A514-ED51DB068455}"/>
    <dgm:cxn modelId="{1A6E0981-A7CA-4AAA-AABD-4D78115291DC}" type="presOf" srcId="{37F215D8-07AD-45BF-AE42-9958539644B8}" destId="{04DAA74E-7D23-4482-AE5C-DAF7BAD6DCCF}" srcOrd="0" destOrd="0" presId="urn:microsoft.com/office/officeart/2005/8/layout/hierarchy3"/>
    <dgm:cxn modelId="{7831B6D8-BA6A-4226-BA4A-460763958B30}" srcId="{B707C222-9C36-4956-9C25-DCC589354A50}" destId="{AAB98DC7-CB97-4683-B32D-5BC250B41DB4}" srcOrd="0" destOrd="0" parTransId="{E9686230-6048-41DC-B6CE-06187A6C3A0E}" sibTransId="{CBED1FFA-DA1F-4D1F-86E7-F4B3580C5B7C}"/>
    <dgm:cxn modelId="{9F59C5E4-BEE3-45EC-8E7F-BB85D4825B76}" type="presOf" srcId="{B707C222-9C36-4956-9C25-DCC589354A50}" destId="{199D50D0-0C9A-47FA-BBA4-22C09907BA17}" srcOrd="0" destOrd="0" presId="urn:microsoft.com/office/officeart/2005/8/layout/hierarchy3"/>
    <dgm:cxn modelId="{5A7AD137-5699-4EB6-8858-2EAA9346C36C}" type="presParOf" srcId="{199D50D0-0C9A-47FA-BBA4-22C09907BA17}" destId="{0FA8ABDC-6938-4D01-8550-E5F6475D6A2E}" srcOrd="0" destOrd="0" presId="urn:microsoft.com/office/officeart/2005/8/layout/hierarchy3"/>
    <dgm:cxn modelId="{10D219C7-D64F-417D-85D6-15B7DB4D72AC}" type="presParOf" srcId="{0FA8ABDC-6938-4D01-8550-E5F6475D6A2E}" destId="{C2125E63-ABB7-4A08-A6CF-D27F8C938C9C}" srcOrd="0" destOrd="0" presId="urn:microsoft.com/office/officeart/2005/8/layout/hierarchy3"/>
    <dgm:cxn modelId="{36D0BE58-AD4A-4709-B26F-68D37DF6E998}" type="presParOf" srcId="{C2125E63-ABB7-4A08-A6CF-D27F8C938C9C}" destId="{22D32067-E971-43F2-95B1-B6C3BAA19264}" srcOrd="0" destOrd="0" presId="urn:microsoft.com/office/officeart/2005/8/layout/hierarchy3"/>
    <dgm:cxn modelId="{59442278-0688-4AD5-96D1-82F475213399}" type="presParOf" srcId="{C2125E63-ABB7-4A08-A6CF-D27F8C938C9C}" destId="{7050BEB9-C431-45D9-B2AC-F7728E6F4C6C}" srcOrd="1" destOrd="0" presId="urn:microsoft.com/office/officeart/2005/8/layout/hierarchy3"/>
    <dgm:cxn modelId="{304007CE-FF1F-4A1B-A2D6-E5CD8E18CADB}" type="presParOf" srcId="{0FA8ABDC-6938-4D01-8550-E5F6475D6A2E}" destId="{709588EF-240D-4F27-B409-7856978FE0AD}" srcOrd="1" destOrd="0" presId="urn:microsoft.com/office/officeart/2005/8/layout/hierarchy3"/>
    <dgm:cxn modelId="{18947F64-85BD-4525-BA3D-8EE61D5DD055}" type="presParOf" srcId="{199D50D0-0C9A-47FA-BBA4-22C09907BA17}" destId="{CE13AE76-7625-49B8-BF47-CF2F14AA9D19}" srcOrd="1" destOrd="0" presId="urn:microsoft.com/office/officeart/2005/8/layout/hierarchy3"/>
    <dgm:cxn modelId="{828BE76E-DDD0-4D78-B408-6431E80B209B}" type="presParOf" srcId="{CE13AE76-7625-49B8-BF47-CF2F14AA9D19}" destId="{8F4D4AE4-406C-47D8-A985-E18FC5395AD0}" srcOrd="0" destOrd="0" presId="urn:microsoft.com/office/officeart/2005/8/layout/hierarchy3"/>
    <dgm:cxn modelId="{871C248F-ED2E-47AE-9392-A17B935012B0}" type="presParOf" srcId="{8F4D4AE4-406C-47D8-A985-E18FC5395AD0}" destId="{F15785A1-10DA-47B3-81F3-473BE673C226}" srcOrd="0" destOrd="0" presId="urn:microsoft.com/office/officeart/2005/8/layout/hierarchy3"/>
    <dgm:cxn modelId="{304D9BF8-BFA3-4F34-AE0D-9463F2FFA319}" type="presParOf" srcId="{8F4D4AE4-406C-47D8-A985-E18FC5395AD0}" destId="{A9CC1F2D-413F-4BC7-A24F-FF7B2CCE3D70}" srcOrd="1" destOrd="0" presId="urn:microsoft.com/office/officeart/2005/8/layout/hierarchy3"/>
    <dgm:cxn modelId="{1627E0A0-9CD2-42E3-97E2-661795A5389A}" type="presParOf" srcId="{CE13AE76-7625-49B8-BF47-CF2F14AA9D19}" destId="{C02F6FDD-26E5-4A47-AF79-15ED0C48F3DE}" srcOrd="1" destOrd="0" presId="urn:microsoft.com/office/officeart/2005/8/layout/hierarchy3"/>
    <dgm:cxn modelId="{A953D0B3-F311-4CC1-BA29-38689B66098C}" type="presParOf" srcId="{199D50D0-0C9A-47FA-BBA4-22C09907BA17}" destId="{72EF854F-C7CA-41D0-8F0C-9704114ABC81}" srcOrd="2" destOrd="0" presId="urn:microsoft.com/office/officeart/2005/8/layout/hierarchy3"/>
    <dgm:cxn modelId="{B481ADCC-4EA0-409E-B0FF-A60CAE8EA8A6}" type="presParOf" srcId="{72EF854F-C7CA-41D0-8F0C-9704114ABC81}" destId="{A2EE60F8-8CD6-4BF9-A4E7-41D5916EC46C}" srcOrd="0" destOrd="0" presId="urn:microsoft.com/office/officeart/2005/8/layout/hierarchy3"/>
    <dgm:cxn modelId="{F3AD065E-2F24-4B47-89BB-99226651276C}" type="presParOf" srcId="{A2EE60F8-8CD6-4BF9-A4E7-41D5916EC46C}" destId="{04DAA74E-7D23-4482-AE5C-DAF7BAD6DCCF}" srcOrd="0" destOrd="0" presId="urn:microsoft.com/office/officeart/2005/8/layout/hierarchy3"/>
    <dgm:cxn modelId="{5F65DFCE-DB7D-4275-A2C5-9006090678CD}" type="presParOf" srcId="{A2EE60F8-8CD6-4BF9-A4E7-41D5916EC46C}" destId="{B60B1028-49D6-478A-96E7-496DF097A318}" srcOrd="1" destOrd="0" presId="urn:microsoft.com/office/officeart/2005/8/layout/hierarchy3"/>
    <dgm:cxn modelId="{437A7657-E217-4A97-8FB3-3713C1F75DAB}" type="presParOf" srcId="{72EF854F-C7CA-41D0-8F0C-9704114ABC81}" destId="{6DF8A6E1-C4AB-43B8-827D-EE657273AC7A}"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EE8ECA-EE93-4224-9093-B47AF4C56EC1}">
      <dsp:nvSpPr>
        <dsp:cNvPr id="0" name=""/>
        <dsp:cNvSpPr/>
      </dsp:nvSpPr>
      <dsp:spPr>
        <a:xfrm>
          <a:off x="0" y="67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F90FB6-F5F1-4B84-8CE5-23B579DF1F17}">
      <dsp:nvSpPr>
        <dsp:cNvPr id="0" name=""/>
        <dsp:cNvSpPr/>
      </dsp:nvSpPr>
      <dsp:spPr>
        <a:xfrm>
          <a:off x="475646" y="354458"/>
          <a:ext cx="864811" cy="8648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772887-5F05-4950-957C-49C560DF1214}">
      <dsp:nvSpPr>
        <dsp:cNvPr id="0" name=""/>
        <dsp:cNvSpPr/>
      </dsp:nvSpPr>
      <dsp:spPr>
        <a:xfrm>
          <a:off x="1816103" y="67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755650">
            <a:lnSpc>
              <a:spcPct val="90000"/>
            </a:lnSpc>
            <a:spcBef>
              <a:spcPct val="0"/>
            </a:spcBef>
            <a:spcAft>
              <a:spcPct val="35000"/>
            </a:spcAft>
            <a:buNone/>
          </a:pPr>
          <a:r>
            <a:rPr lang="en-US" sz="1700" kern="1200"/>
            <a:t>When holding all other variables constant:</a:t>
          </a:r>
        </a:p>
      </dsp:txBody>
      <dsp:txXfrm>
        <a:off x="1816103" y="671"/>
        <a:ext cx="4447536" cy="1572384"/>
      </dsp:txXfrm>
    </dsp:sp>
    <dsp:sp modelId="{4928FD5C-1A93-4774-AF09-7A91ECD1EB5A}">
      <dsp:nvSpPr>
        <dsp:cNvPr id="0" name=""/>
        <dsp:cNvSpPr/>
      </dsp:nvSpPr>
      <dsp:spPr>
        <a:xfrm>
          <a:off x="0" y="1966151"/>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671381-5B42-4072-8C29-173FB5EE9726}">
      <dsp:nvSpPr>
        <dsp:cNvPr id="0" name=""/>
        <dsp:cNvSpPr/>
      </dsp:nvSpPr>
      <dsp:spPr>
        <a:xfrm>
          <a:off x="475646" y="2319938"/>
          <a:ext cx="864811" cy="864811"/>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E95329-7D50-4F53-B526-5AA635BD2626}">
      <dsp:nvSpPr>
        <dsp:cNvPr id="0" name=""/>
        <dsp:cNvSpPr/>
      </dsp:nvSpPr>
      <dsp:spPr>
        <a:xfrm>
          <a:off x="1816103" y="1966151"/>
          <a:ext cx="4447536"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755650">
            <a:lnSpc>
              <a:spcPct val="90000"/>
            </a:lnSpc>
            <a:spcBef>
              <a:spcPct val="0"/>
            </a:spcBef>
            <a:spcAft>
              <a:spcPct val="35000"/>
            </a:spcAft>
            <a:buNone/>
          </a:pPr>
          <a:r>
            <a:rPr lang="en-US" sz="1700" b="1" kern="1200"/>
            <a:t>Infection Risk is statistically significant.</a:t>
          </a:r>
          <a:br>
            <a:rPr lang="en-US" sz="1700" kern="1200"/>
          </a:br>
          <a:r>
            <a:rPr lang="en-US" sz="1700" kern="1200"/>
            <a:t>Each 1% increase in infection risk is associated with a </a:t>
          </a:r>
          <a:r>
            <a:rPr lang="en-US" sz="1700" b="1" kern="1200"/>
            <a:t>0.43-day increase in length of stay</a:t>
          </a:r>
          <a:r>
            <a:rPr lang="en-US" sz="1700" kern="1200"/>
            <a:t> (95% CI: 0.18 to 0.68 days, p &lt; 0.001).</a:t>
          </a:r>
        </a:p>
      </dsp:txBody>
      <dsp:txXfrm>
        <a:off x="1816103" y="1966151"/>
        <a:ext cx="4447536" cy="1572384"/>
      </dsp:txXfrm>
    </dsp:sp>
    <dsp:sp modelId="{034DF48D-BF17-40A7-A1F8-2A89B8DFDB8B}">
      <dsp:nvSpPr>
        <dsp:cNvPr id="0" name=""/>
        <dsp:cNvSpPr/>
      </dsp:nvSpPr>
      <dsp:spPr>
        <a:xfrm>
          <a:off x="0" y="3931632"/>
          <a:ext cx="6263640" cy="15723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BACD95-E258-41F6-9C55-A7DCF7E9D63D}">
      <dsp:nvSpPr>
        <dsp:cNvPr id="0" name=""/>
        <dsp:cNvSpPr/>
      </dsp:nvSpPr>
      <dsp:spPr>
        <a:xfrm>
          <a:off x="475646" y="4285418"/>
          <a:ext cx="864811" cy="8648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E1E09-6A71-4E2D-A85D-DE673596E1DA}">
      <dsp:nvSpPr>
        <dsp:cNvPr id="0" name=""/>
        <dsp:cNvSpPr/>
      </dsp:nvSpPr>
      <dsp:spPr>
        <a:xfrm>
          <a:off x="1816103" y="3931632"/>
          <a:ext cx="2818638"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755650">
            <a:lnSpc>
              <a:spcPct val="90000"/>
            </a:lnSpc>
            <a:spcBef>
              <a:spcPct val="0"/>
            </a:spcBef>
            <a:spcAft>
              <a:spcPct val="35000"/>
            </a:spcAft>
            <a:buNone/>
          </a:pPr>
          <a:r>
            <a:rPr lang="en-US" sz="1700" b="1" kern="1200"/>
            <a:t>Other significant predictors:</a:t>
          </a:r>
          <a:endParaRPr lang="en-US" sz="1700" kern="1200"/>
        </a:p>
      </dsp:txBody>
      <dsp:txXfrm>
        <a:off x="1816103" y="3931632"/>
        <a:ext cx="2818638" cy="1572384"/>
      </dsp:txXfrm>
    </dsp:sp>
    <dsp:sp modelId="{3D5AE6C9-0511-4FDE-8AFA-A017E69BC577}">
      <dsp:nvSpPr>
        <dsp:cNvPr id="0" name=""/>
        <dsp:cNvSpPr/>
      </dsp:nvSpPr>
      <dsp:spPr>
        <a:xfrm>
          <a:off x="4634741" y="3931632"/>
          <a:ext cx="1628898" cy="15723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411" tIns="166411" rIns="166411" bIns="166411" numCol="1" spcCol="1270" anchor="ctr" anchorCtr="0">
          <a:noAutofit/>
        </a:bodyPr>
        <a:lstStyle/>
        <a:p>
          <a:pPr marL="0" lvl="0" indent="0" algn="l" defTabSz="577850">
            <a:lnSpc>
              <a:spcPct val="90000"/>
            </a:lnSpc>
            <a:spcBef>
              <a:spcPct val="0"/>
            </a:spcBef>
            <a:spcAft>
              <a:spcPct val="35000"/>
            </a:spcAft>
            <a:buNone/>
          </a:pPr>
          <a:r>
            <a:rPr lang="en-US" sz="1300" b="1" kern="1200"/>
            <a:t>Age</a:t>
          </a:r>
          <a:endParaRPr lang="en-US" sz="1300" kern="1200"/>
        </a:p>
        <a:p>
          <a:pPr marL="0" lvl="0" indent="0" algn="l" defTabSz="577850">
            <a:lnSpc>
              <a:spcPct val="90000"/>
            </a:lnSpc>
            <a:spcBef>
              <a:spcPct val="0"/>
            </a:spcBef>
            <a:spcAft>
              <a:spcPct val="35000"/>
            </a:spcAft>
            <a:buNone/>
          </a:pPr>
          <a:r>
            <a:rPr lang="en-US" sz="1300" b="1" kern="1200"/>
            <a:t>Region</a:t>
          </a:r>
          <a:endParaRPr lang="en-US" sz="1300" kern="1200"/>
        </a:p>
        <a:p>
          <a:pPr marL="0" lvl="0" indent="0" algn="l" defTabSz="577850">
            <a:lnSpc>
              <a:spcPct val="90000"/>
            </a:lnSpc>
            <a:spcBef>
              <a:spcPct val="0"/>
            </a:spcBef>
            <a:spcAft>
              <a:spcPct val="35000"/>
            </a:spcAft>
            <a:buNone/>
          </a:pPr>
          <a:r>
            <a:rPr lang="en-US" sz="1300" b="1" kern="1200"/>
            <a:t>Average Patients</a:t>
          </a:r>
          <a:endParaRPr lang="en-US" sz="1300" kern="1200"/>
        </a:p>
        <a:p>
          <a:pPr marL="0" lvl="0" indent="0" algn="l" defTabSz="577850">
            <a:lnSpc>
              <a:spcPct val="90000"/>
            </a:lnSpc>
            <a:spcBef>
              <a:spcPct val="0"/>
            </a:spcBef>
            <a:spcAft>
              <a:spcPct val="35000"/>
            </a:spcAft>
            <a:buNone/>
          </a:pPr>
          <a:r>
            <a:rPr lang="en-US" sz="1300" b="1" kern="1200"/>
            <a:t>Average Nurses</a:t>
          </a:r>
          <a:endParaRPr lang="en-US" sz="1300" kern="1200"/>
        </a:p>
      </dsp:txBody>
      <dsp:txXfrm>
        <a:off x="4634741" y="3931632"/>
        <a:ext cx="1628898" cy="1572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32067-E971-43F2-95B1-B6C3BAA19264}">
      <dsp:nvSpPr>
        <dsp:cNvPr id="0" name=""/>
        <dsp:cNvSpPr/>
      </dsp:nvSpPr>
      <dsp:spPr>
        <a:xfrm>
          <a:off x="0" y="0"/>
          <a:ext cx="3121474" cy="6453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Normality</a:t>
          </a:r>
        </a:p>
      </dsp:txBody>
      <dsp:txXfrm>
        <a:off x="18903" y="18903"/>
        <a:ext cx="3083668" cy="607574"/>
      </dsp:txXfrm>
    </dsp:sp>
    <dsp:sp modelId="{F15785A1-10DA-47B3-81F3-473BE673C226}">
      <dsp:nvSpPr>
        <dsp:cNvPr id="0" name=""/>
        <dsp:cNvSpPr/>
      </dsp:nvSpPr>
      <dsp:spPr>
        <a:xfrm>
          <a:off x="3891221" y="0"/>
          <a:ext cx="3121474" cy="6453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a:t>Homoscedasticity</a:t>
          </a:r>
        </a:p>
      </dsp:txBody>
      <dsp:txXfrm>
        <a:off x="3910124" y="18903"/>
        <a:ext cx="3083668" cy="607574"/>
      </dsp:txXfrm>
    </dsp:sp>
    <dsp:sp modelId="{04DAA74E-7D23-4482-AE5C-DAF7BAD6DCCF}">
      <dsp:nvSpPr>
        <dsp:cNvPr id="0" name=""/>
        <dsp:cNvSpPr/>
      </dsp:nvSpPr>
      <dsp:spPr>
        <a:xfrm>
          <a:off x="7793065" y="0"/>
          <a:ext cx="3121474" cy="6453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US" sz="2800" kern="1200" dirty="0"/>
            <a:t>Independence</a:t>
          </a:r>
        </a:p>
      </dsp:txBody>
      <dsp:txXfrm>
        <a:off x="7811968" y="18903"/>
        <a:ext cx="3083668" cy="6075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F042F-55C2-46DE-BB6C-13BA521AFDB0}" type="datetimeFigureOut">
              <a:rPr lang="en-US" smtClean="0"/>
              <a:t>6/29/2025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3543B-400E-46F6-AB22-4042887287DB}" type="slidenum">
              <a:rPr lang="en-US" smtClean="0"/>
              <a:t>‹#›</a:t>
            </a:fld>
            <a:endParaRPr lang="en-US"/>
          </a:p>
        </p:txBody>
      </p:sp>
    </p:spTree>
    <p:extLst>
      <p:ext uri="{BB962C8B-B14F-4D97-AF65-F5344CB8AC3E}">
        <p14:creationId xmlns:p14="http://schemas.microsoft.com/office/powerpoint/2010/main" val="1884506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a:t>
            </a:fld>
            <a:endParaRPr lang="en-US"/>
          </a:p>
        </p:txBody>
      </p:sp>
    </p:spTree>
    <p:extLst>
      <p:ext uri="{BB962C8B-B14F-4D97-AF65-F5344CB8AC3E}">
        <p14:creationId xmlns:p14="http://schemas.microsoft.com/office/powerpoint/2010/main" val="230619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Objective 1: Final Model – Simple Linear Regression</a:t>
            </a:r>
          </a:p>
          <a:p>
            <a:r>
              <a:rPr lang="en-US" dirty="0"/>
              <a:t>After feature selection and diagnostics, we finalized a </a:t>
            </a:r>
            <a:r>
              <a:rPr lang="en-US" b="1" dirty="0"/>
              <a:t>simplified multiple linear regression model</a:t>
            </a:r>
            <a:r>
              <a:rPr lang="en-US" dirty="0"/>
              <a:t> that retained the most meaningful predictors.</a:t>
            </a:r>
          </a:p>
          <a:p>
            <a:r>
              <a:rPr lang="en-US" b="1" dirty="0"/>
              <a:t>Key Findings:</a:t>
            </a:r>
          </a:p>
          <a:p>
            <a:r>
              <a:rPr lang="en-US" b="1" dirty="0"/>
              <a:t>Infection Risk remains a highly significant predictor</a:t>
            </a:r>
            <a:r>
              <a:rPr lang="en-US" dirty="0"/>
              <a:t> of hospital stay duration after adjusting for other factors.</a:t>
            </a:r>
          </a:p>
          <a:p>
            <a:r>
              <a:rPr lang="en-US" b="1" dirty="0"/>
              <a:t>Age, region, and hospital size (patients and nurses)</a:t>
            </a:r>
            <a:r>
              <a:rPr lang="en-US" dirty="0"/>
              <a:t> also significantly influence length of stay.</a:t>
            </a:r>
          </a:p>
          <a:p>
            <a:r>
              <a:rPr lang="en-US" b="1" dirty="0"/>
              <a:t>Higher nurse staffing is associated with shorter stays,</a:t>
            </a:r>
            <a:r>
              <a:rPr lang="en-US" dirty="0"/>
              <a:t> suggesting that better resourcing may improve patient throughput.</a:t>
            </a:r>
          </a:p>
          <a:p>
            <a:r>
              <a:rPr lang="en-US" b="1" dirty="0"/>
              <a:t>Low VIF values</a:t>
            </a:r>
            <a:r>
              <a:rPr lang="en-US" dirty="0"/>
              <a:t> indicate minimal multicollinearity in this simplified model.</a:t>
            </a:r>
          </a:p>
          <a:p>
            <a:r>
              <a:rPr lang="en-US" b="1" dirty="0"/>
              <a:t>Next Step:</a:t>
            </a:r>
          </a:p>
          <a:p>
            <a:r>
              <a:rPr lang="en-US" dirty="0"/>
              <a:t>We will now review the residual diagnostics for this final model to confirm the model assumptions and overall fit.</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12</a:t>
            </a:fld>
            <a:endParaRPr lang="en-US"/>
          </a:p>
        </p:txBody>
      </p:sp>
    </p:spTree>
    <p:extLst>
      <p:ext uri="{BB962C8B-B14F-4D97-AF65-F5344CB8AC3E}">
        <p14:creationId xmlns:p14="http://schemas.microsoft.com/office/powerpoint/2010/main" val="1680853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Automatic Feature Selection: LASSO</a:t>
            </a:r>
            <a:br>
              <a:rPr lang="en-US" b="1" dirty="0"/>
            </a:br>
            <a:r>
              <a:rPr lang="en-US" dirty="0"/>
              <a:t>For our </a:t>
            </a:r>
            <a:r>
              <a:rPr lang="en-US" b="1" dirty="0"/>
              <a:t>linear-linear model,</a:t>
            </a:r>
            <a:r>
              <a:rPr lang="en-US" dirty="0"/>
              <a:t> we applied </a:t>
            </a:r>
            <a:r>
              <a:rPr lang="en-US" b="1" dirty="0"/>
              <a:t>LASSO regression</a:t>
            </a:r>
            <a:r>
              <a:rPr lang="en-US" dirty="0"/>
              <a:t> to automatically select predictors and control model complexity.</a:t>
            </a:r>
          </a:p>
          <a:p>
            <a:r>
              <a:rPr lang="en-US" dirty="0"/>
              <a:t>We used cross-validation to find the optimal penalty term, </a:t>
            </a:r>
            <a:r>
              <a:rPr lang="en-US" b="1" dirty="0"/>
              <a:t>lambda (λ),</a:t>
            </a:r>
            <a:r>
              <a:rPr lang="en-US" dirty="0"/>
              <a:t> that minimizes the mean squared error.</a:t>
            </a:r>
          </a:p>
          <a:p>
            <a:r>
              <a:rPr lang="en-US" dirty="0"/>
              <a:t>This plot shows the </a:t>
            </a:r>
            <a:r>
              <a:rPr lang="en-US" b="1" dirty="0"/>
              <a:t>LASSO cross-validation results.</a:t>
            </a:r>
            <a:endParaRPr lang="en-US" dirty="0"/>
          </a:p>
          <a:p>
            <a:r>
              <a:rPr lang="en-US" dirty="0"/>
              <a:t>The x-axis represents different values of log(λ).</a:t>
            </a:r>
          </a:p>
          <a:p>
            <a:r>
              <a:rPr lang="en-US" dirty="0"/>
              <a:t>The y-axis shows the mean squared error (MSE) for each lambda.</a:t>
            </a:r>
          </a:p>
          <a:p>
            <a:r>
              <a:rPr lang="en-US" dirty="0"/>
              <a:t>The vertical dashed line indicates the λ value that minimizes the MSE.</a:t>
            </a:r>
          </a:p>
          <a:p>
            <a:endParaRPr lang="en-US" dirty="0"/>
          </a:p>
          <a:p>
            <a:r>
              <a:rPr lang="en-US" b="1" dirty="0"/>
              <a:t>Key Takeaways:</a:t>
            </a:r>
          </a:p>
          <a:p>
            <a:r>
              <a:rPr lang="en-US" dirty="0"/>
              <a:t>The lowest mean squared error occurred at the selected lambda, which balances </a:t>
            </a:r>
            <a:r>
              <a:rPr lang="en-US" b="1" dirty="0"/>
              <a:t>prediction accuracy and model simplicity.</a:t>
            </a:r>
            <a:endParaRPr lang="en-US" dirty="0"/>
          </a:p>
          <a:p>
            <a:r>
              <a:rPr lang="en-US" dirty="0"/>
              <a:t>LASSO effectively reduced the number of predictors by shrinking some coefficients to zero, helping to </a:t>
            </a:r>
            <a:r>
              <a:rPr lang="en-US" b="1" dirty="0"/>
              <a:t>control overfitting and multicollinearity.</a:t>
            </a:r>
            <a:endParaRPr lang="en-US" dirty="0"/>
          </a:p>
          <a:p>
            <a:r>
              <a:rPr lang="en-US" dirty="0"/>
              <a:t>The final model retained only the most relevant variables for predicting hospital stay duration.</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13</a:t>
            </a:fld>
            <a:endParaRPr lang="en-US"/>
          </a:p>
        </p:txBody>
      </p:sp>
    </p:spTree>
    <p:extLst>
      <p:ext uri="{BB962C8B-B14F-4D97-AF65-F5344CB8AC3E}">
        <p14:creationId xmlns:p14="http://schemas.microsoft.com/office/powerpoint/2010/main" val="132064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In Objective 2, we examined whether a hospital’s infection risk is significantly associated with the average length of patient stay, after accounting for other factors.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Unlike Objective 1, we introduced model complexity by exploring interaction terms and nonparametric methods.</a:t>
            </a:r>
          </a:p>
          <a:p>
            <a:pPr marL="0" marR="0" lvl="0" indent="0">
              <a:lnSpc>
                <a:spcPct val="100000"/>
              </a:lnSpc>
              <a:spcBef>
                <a:spcPts val="0"/>
              </a:spcBef>
              <a:buNone/>
            </a:pPr>
            <a:endParaRPr lang="en-US" sz="1800" dirty="0"/>
          </a:p>
          <a:p>
            <a:pPr marL="0" marR="0" lvl="0" indent="0">
              <a:lnSpc>
                <a:spcPct val="100000"/>
              </a:lnSpc>
              <a:spcBef>
                <a:spcPts val="0"/>
              </a:spcBef>
              <a:buNone/>
            </a:pPr>
            <a:endParaRPr lang="en-US" sz="1800" dirty="0"/>
          </a:p>
          <a:p>
            <a:pPr marL="0" marR="0" lvl="0" indent="0">
              <a:lnSpc>
                <a:spcPct val="100000"/>
              </a:lnSpc>
              <a:spcBef>
                <a:spcPts val="0"/>
              </a:spcBef>
              <a:buNone/>
            </a:pPr>
            <a:r>
              <a:rPr lang="en-US" sz="1800" dirty="0"/>
              <a:t>TURNER SAID:</a:t>
            </a:r>
          </a:p>
          <a:p>
            <a:pPr marL="0" marR="0" lvl="0" indent="0">
              <a:lnSpc>
                <a:spcPct val="100000"/>
              </a:lnSpc>
              <a:spcBef>
                <a:spcPts val="0"/>
              </a:spcBef>
              <a:buNone/>
            </a:pPr>
            <a:r>
              <a:rPr lang="en-US" sz="1800" dirty="0"/>
              <a:t>Objective 2 – Complex Modeling and Comparison</a:t>
            </a:r>
          </a:p>
          <a:p>
            <a:pPr marL="342900" marR="0" lvl="0" indent="-342900">
              <a:lnSpc>
                <a:spcPct val="100000"/>
              </a:lnSpc>
              <a:spcBef>
                <a:spcPts val="0"/>
              </a:spcBef>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rPr>
              <a:t>Nonadditive/Complex MLR model for Objective 2</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0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Remind us what EDA graphics support your idea of including any potential interactions.  If you think its weak support of including an interaction, just communicate that. Hopefully we will see some evidence of needing interactions, but if you cannot find any, show us a few graphs of what seems like it may be helpful to consider, even if it is a stretch visually.</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0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Make sure the model is clearly stated.  What predictors are included additively? What interactions and what polynomial terms have been added?  If feature selection suggests that you do not include any interaction terms, state this and include them anyways as an experiment.</a:t>
            </a:r>
            <a:endParaRPr lang="en-US" sz="1800" dirty="0">
              <a:effectLst/>
              <a:latin typeface="Times New Roman" panose="02020603050405020304" pitchFamily="18" charset="0"/>
              <a:ea typeface="Calibri" panose="020F0502020204030204" pitchFamily="34" charset="0"/>
            </a:endParaRPr>
          </a:p>
          <a:p>
            <a:pPr marL="342900" marR="0" lvl="0" indent="-342900">
              <a:lnSpc>
                <a:spcPct val="100000"/>
              </a:lnSpc>
              <a:spcBef>
                <a:spcPts val="0"/>
              </a:spcBef>
              <a:buFont typeface="+mj-lt"/>
              <a:buAutoNum type="arabicPeriod"/>
            </a:pPr>
            <a:r>
              <a:rPr lang="en-US" sz="1800" dirty="0">
                <a:solidFill>
                  <a:srgbClr val="000000"/>
                </a:solidFill>
                <a:effectLst/>
                <a:latin typeface="Calibri" panose="020F0502020204030204" pitchFamily="34" charset="0"/>
                <a:ea typeface="Calibri" panose="020F0502020204030204" pitchFamily="34" charset="0"/>
              </a:rPr>
              <a:t>Model Comparisons for Objective 2</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0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Compare objective 1 model, the complex MLR model from #4, and at least one addition nonparametric mode using an appropriate error metric.  Interpret MSE if applicable</a:t>
            </a:r>
            <a:endParaRPr lang="en-US" sz="1800" dirty="0">
              <a:effectLst/>
              <a:latin typeface="Times New Roman" panose="02020603050405020304" pitchFamily="18" charset="0"/>
              <a:ea typeface="Calibri" panose="020F0502020204030204" pitchFamily="34" charset="0"/>
            </a:endParaRPr>
          </a:p>
          <a:p>
            <a:pPr marL="0" indent="0">
              <a:buNone/>
            </a:pPr>
            <a:r>
              <a:rPr lang="en-US" sz="1800" dirty="0">
                <a:solidFill>
                  <a:srgbClr val="000000"/>
                </a:solidFill>
                <a:effectLst/>
                <a:latin typeface="Calibri" panose="020F0502020204030204" pitchFamily="34" charset="0"/>
                <a:ea typeface="Calibri" panose="020F0502020204030204" pitchFamily="34" charset="0"/>
              </a:rPr>
              <a:t>Conclusions:  General Findings / Scope of inference / What would you do if given more time / Would you use this moving forward / </a:t>
            </a:r>
            <a:r>
              <a:rPr lang="en-US" sz="1800" dirty="0" err="1">
                <a:solidFill>
                  <a:srgbClr val="000000"/>
                </a:solidFill>
                <a:effectLst/>
                <a:latin typeface="Calibri" panose="020F0502020204030204" pitchFamily="34" charset="0"/>
                <a:ea typeface="Calibri" panose="020F0502020204030204" pitchFamily="34" charset="0"/>
              </a:rPr>
              <a:t>etc</a:t>
            </a:r>
            <a:r>
              <a:rPr lang="en-US" sz="1800" dirty="0">
                <a:solidFill>
                  <a:srgbClr val="000000"/>
                </a:solidFill>
                <a:effectLst/>
                <a:latin typeface="Calibri" panose="020F0502020204030204" pitchFamily="34" charset="0"/>
                <a:ea typeface="Calibri" panose="020F0502020204030204" pitchFamily="34" charset="0"/>
              </a:rPr>
              <a:t> </a:t>
            </a:r>
            <a:endParaRPr lang="en-US" sz="1800" dirty="0"/>
          </a:p>
          <a:p>
            <a:pPr marL="0" indent="0">
              <a:buNone/>
            </a:pPr>
            <a:r>
              <a:rPr lang="en-US" sz="1800" dirty="0"/>
              <a:t>We approached this by creating both simple and complex multiple linear regression models, as well as a nonparametric model using LASSO regression.</a:t>
            </a:r>
          </a:p>
          <a:p>
            <a:pPr marL="342900" marR="0" lvl="0" indent="-342900">
              <a:lnSpc>
                <a:spcPct val="100000"/>
              </a:lnSpc>
              <a:spcBef>
                <a:spcPts val="0"/>
              </a:spcBef>
              <a:buFont typeface="+mj-lt"/>
              <a:buAutoNum type="arabicPeriod"/>
            </a:pPr>
            <a:endParaRPr lang="en-US" sz="1800" dirty="0">
              <a:effectLst/>
              <a:latin typeface="Times New Roman" panose="02020603050405020304" pitchFamily="18" charset="0"/>
              <a:ea typeface="Calibri" panose="020F0502020204030204" pitchFamily="34" charset="0"/>
            </a:endParaRPr>
          </a:p>
          <a:p>
            <a:pPr>
              <a:lnSpc>
                <a:spcPct val="100000"/>
              </a:lnSpc>
              <a:spcBef>
                <a:spcPts val="0"/>
              </a:spcBef>
            </a:pPr>
            <a:endParaRPr lang="en-US" sz="1800" dirty="0"/>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14</a:t>
            </a:fld>
            <a:endParaRPr lang="en-US"/>
          </a:p>
        </p:txBody>
      </p:sp>
    </p:spTree>
    <p:extLst>
      <p:ext uri="{BB962C8B-B14F-4D97-AF65-F5344CB8AC3E}">
        <p14:creationId xmlns:p14="http://schemas.microsoft.com/office/powerpoint/2010/main" val="1045688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EDA Support for Interactions</a:t>
            </a:r>
          </a:p>
          <a:p>
            <a:br>
              <a:rPr lang="en-US" dirty="0"/>
            </a:br>
            <a:r>
              <a:rPr lang="en-US" dirty="0"/>
              <a:t>Exploratory Data Analysis suggested some potential interactions. </a:t>
            </a:r>
          </a:p>
          <a:p>
            <a:r>
              <a:rPr lang="en-US" dirty="0"/>
              <a:t>The visual trends  </a:t>
            </a:r>
            <a:r>
              <a:rPr lang="en-US" b="1" dirty="0"/>
              <a:t>suggest potential interaction effects between infection risk and region, as the strength of the relationship appears to differ across regions.</a:t>
            </a:r>
          </a:p>
          <a:p>
            <a:endParaRPr lang="en-US" dirty="0"/>
          </a:p>
          <a:p>
            <a:r>
              <a:rPr lang="en-US" dirty="0"/>
              <a:t>The was a much smaller difference in trends between hospitals affiliated with medical school affiliation and those that were not affiliated.</a:t>
            </a:r>
          </a:p>
          <a:p>
            <a:r>
              <a:rPr lang="en-US" dirty="0"/>
              <a:t>Affiliated hospitals show a slightly steeper positive trend, though visual evidence remains moderate.</a:t>
            </a:r>
          </a:p>
          <a:p>
            <a:br>
              <a:rPr lang="en-US" dirty="0"/>
            </a:br>
            <a:r>
              <a:rPr lang="en-US" dirty="0"/>
              <a:t>Given the ambiguity, we proceeded to formally test these interactions.</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15</a:t>
            </a:fld>
            <a:endParaRPr lang="en-US"/>
          </a:p>
        </p:txBody>
      </p:sp>
    </p:spTree>
    <p:extLst>
      <p:ext uri="{BB962C8B-B14F-4D97-AF65-F5344CB8AC3E}">
        <p14:creationId xmlns:p14="http://schemas.microsoft.com/office/powerpoint/2010/main" val="2363787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stepwise selection, we reduced the model to key predictors and interactions:</a:t>
            </a:r>
          </a:p>
          <a:p>
            <a:r>
              <a:rPr lang="en-US" dirty="0"/>
              <a:t>Age, Infection Risk, Avg. Patients, Avg. Nurses</a:t>
            </a:r>
          </a:p>
          <a:p>
            <a:r>
              <a:rPr lang="en-US" dirty="0"/>
              <a:t>Significant interactions: Infection Risk x Region, Avg. Patients x Region, Avg. Nurses x Region</a:t>
            </a:r>
          </a:p>
          <a:p>
            <a:r>
              <a:rPr lang="en-US" b="1" dirty="0"/>
              <a:t>Results:</a:t>
            </a:r>
            <a:endParaRPr lang="en-US" dirty="0"/>
          </a:p>
          <a:p>
            <a:r>
              <a:rPr lang="en-US" dirty="0"/>
              <a:t>The simplified model improved precision.</a:t>
            </a:r>
          </a:p>
          <a:p>
            <a:r>
              <a:rPr lang="en-US" dirty="0"/>
              <a:t>MSE: </a:t>
            </a:r>
            <a:r>
              <a:rPr lang="en-US" b="1" dirty="0"/>
              <a:t>0.99</a:t>
            </a:r>
            <a:r>
              <a:rPr lang="en-US" dirty="0"/>
              <a:t>, indicating better predictive accuracy.</a:t>
            </a:r>
          </a:p>
          <a:p>
            <a:endParaRPr lang="en-US" dirty="0"/>
          </a:p>
          <a:p>
            <a:endParaRPr lang="en-US" dirty="0"/>
          </a:p>
          <a:p>
            <a:r>
              <a:rPr lang="en-US" dirty="0"/>
              <a:t>We also applied LASSO regression to automatically penalize and shrink less important variables.</a:t>
            </a:r>
          </a:p>
          <a:p>
            <a:r>
              <a:rPr lang="en-US" b="1" dirty="0"/>
              <a:t>Results:</a:t>
            </a:r>
            <a:endParaRPr lang="en-US" dirty="0"/>
          </a:p>
          <a:p>
            <a:r>
              <a:rPr lang="en-US" dirty="0"/>
              <a:t>LASSO selected fewer variables.</a:t>
            </a:r>
          </a:p>
          <a:p>
            <a:r>
              <a:rPr lang="en-US" dirty="0"/>
              <a:t>MSE: </a:t>
            </a:r>
            <a:r>
              <a:rPr lang="en-US" b="1" dirty="0"/>
              <a:t>1.21</a:t>
            </a:r>
            <a:r>
              <a:rPr lang="en-US" dirty="0"/>
              <a:t> — higher than the simplified MLR.</a:t>
            </a:r>
          </a:p>
          <a:p>
            <a:r>
              <a:rPr lang="en-US" dirty="0"/>
              <a:t>LASSO did not improve performance in this case.</a:t>
            </a:r>
          </a:p>
          <a:p>
            <a:endParaRPr lang="en-US" dirty="0"/>
          </a:p>
          <a:p>
            <a:endParaRPr lang="en-US" dirty="0"/>
          </a:p>
          <a:p>
            <a:r>
              <a:rPr lang="en-US" dirty="0"/>
              <a:t>Cross-validated LASSO regression used for feature selection.</a:t>
            </a:r>
          </a:p>
          <a:p>
            <a:r>
              <a:rPr lang="en-US" dirty="0"/>
              <a:t>MSE: 1.2077</a:t>
            </a:r>
          </a:p>
          <a:p>
            <a:r>
              <a:rPr lang="en-US" dirty="0"/>
              <a:t>Did not outperform complex MLR model.</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16</a:t>
            </a:fld>
            <a:endParaRPr lang="en-US"/>
          </a:p>
        </p:txBody>
      </p:sp>
    </p:spTree>
    <p:extLst>
      <p:ext uri="{BB962C8B-B14F-4D97-AF65-F5344CB8AC3E}">
        <p14:creationId xmlns:p14="http://schemas.microsoft.com/office/powerpoint/2010/main" val="3204869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a complex multiple linear regression model including:</a:t>
            </a:r>
          </a:p>
          <a:p>
            <a:r>
              <a:rPr lang="en-US" dirty="0"/>
              <a:t>All main effects</a:t>
            </a:r>
          </a:p>
          <a:p>
            <a:r>
              <a:rPr lang="en-US" dirty="0"/>
              <a:t>All interaction terms with Region and Med School Affiliation</a:t>
            </a:r>
          </a:p>
          <a:p>
            <a:r>
              <a:rPr lang="en-US" b="1" dirty="0"/>
              <a:t>Model Summary:</a:t>
            </a:r>
            <a:endParaRPr lang="en-US" dirty="0"/>
          </a:p>
          <a:p>
            <a:r>
              <a:rPr lang="en-US" dirty="0"/>
              <a:t>Some interaction terms showed statistical significance (e.g., Infection Risk x Region).</a:t>
            </a:r>
          </a:p>
          <a:p>
            <a:r>
              <a:rPr lang="en-US" dirty="0"/>
              <a:t>The model’s MSE: </a:t>
            </a:r>
            <a:r>
              <a:rPr lang="en-US" b="1" dirty="0"/>
              <a:t>1.75</a:t>
            </a:r>
            <a:r>
              <a:rPr lang="en-US" dirty="0"/>
              <a:t> — indicating a loss of precision due to overfitting.</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17</a:t>
            </a:fld>
            <a:endParaRPr lang="en-US"/>
          </a:p>
        </p:txBody>
      </p:sp>
    </p:spTree>
    <p:extLst>
      <p:ext uri="{BB962C8B-B14F-4D97-AF65-F5344CB8AC3E}">
        <p14:creationId xmlns:p14="http://schemas.microsoft.com/office/powerpoint/2010/main" val="541171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our nonparametric model, we tested k-Nearest Neighbors using 5-fold cross-validation repeated 10 times.</a:t>
            </a:r>
            <a:br>
              <a:rPr lang="en-US" dirty="0"/>
            </a:br>
            <a:r>
              <a:rPr lang="en-US" dirty="0"/>
              <a:t>We evaluated multiple values of k and found that </a:t>
            </a:r>
            <a:r>
              <a:rPr lang="en-US" b="1" dirty="0"/>
              <a:t>k = 13</a:t>
            </a:r>
            <a:r>
              <a:rPr lang="en-US" dirty="0"/>
              <a:t> produced the lowest RMSE of </a:t>
            </a:r>
            <a:r>
              <a:rPr lang="en-US" b="1" dirty="0"/>
              <a:t>1.68</a:t>
            </a:r>
            <a:r>
              <a:rPr lang="en-US" dirty="0"/>
              <a:t>.</a:t>
            </a:r>
            <a:br>
              <a:rPr lang="en-US" dirty="0"/>
            </a:br>
            <a:r>
              <a:rPr lang="en-US" dirty="0"/>
              <a:t>The R-squared for this model was relatively low, around </a:t>
            </a:r>
            <a:r>
              <a:rPr lang="en-US" b="1" dirty="0"/>
              <a:t>0.30</a:t>
            </a:r>
            <a:r>
              <a:rPr lang="en-US" dirty="0"/>
              <a:t>, indicating that the model explains a modest portion of the variance.</a:t>
            </a:r>
            <a:br>
              <a:rPr lang="en-US" dirty="0"/>
            </a:br>
            <a:r>
              <a:rPr lang="en-US" dirty="0"/>
              <a:t>The mean absolute error was approximately </a:t>
            </a:r>
            <a:r>
              <a:rPr lang="en-US" b="1" dirty="0"/>
              <a:t>1.19</a:t>
            </a:r>
            <a:r>
              <a:rPr lang="en-US" dirty="0"/>
              <a:t>, which is comparable to our other models.</a:t>
            </a:r>
            <a:br>
              <a:rPr lang="en-US" dirty="0"/>
            </a:br>
            <a:r>
              <a:rPr lang="en-US" dirty="0"/>
              <a:t>Overall, the KNN model performed consistently but did not outperform our multiple linear regression models in terms of predictive accuracy.</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18</a:t>
            </a:fld>
            <a:endParaRPr lang="en-US"/>
          </a:p>
        </p:txBody>
      </p:sp>
    </p:spTree>
    <p:extLst>
      <p:ext uri="{BB962C8B-B14F-4D97-AF65-F5344CB8AC3E}">
        <p14:creationId xmlns:p14="http://schemas.microsoft.com/office/powerpoint/2010/main" val="39085679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Final Model Results and Residual Diagnostics</a:t>
            </a:r>
          </a:p>
          <a:p>
            <a:r>
              <a:rPr lang="en-US" dirty="0"/>
              <a:t>We tested a </a:t>
            </a:r>
            <a:r>
              <a:rPr lang="en-US" b="1" dirty="0"/>
              <a:t>final refined model</a:t>
            </a:r>
            <a:r>
              <a:rPr lang="en-US" dirty="0"/>
              <a:t> that included key variables and select interaction terms. However, this model produced a </a:t>
            </a:r>
            <a:r>
              <a:rPr lang="en-US" b="1" dirty="0"/>
              <a:t>higher RMSE of 1.31</a:t>
            </a:r>
            <a:r>
              <a:rPr lang="en-US" dirty="0"/>
              <a:t>, indicating it underperformed compared to the simplified stepwise model (RMSE = 0.99).</a:t>
            </a:r>
          </a:p>
          <a:p>
            <a:r>
              <a:rPr lang="en-US" dirty="0"/>
              <a:t>We conducted </a:t>
            </a:r>
            <a:r>
              <a:rPr lang="en-US" b="1" dirty="0"/>
              <a:t>bootstrap validation</a:t>
            </a:r>
            <a:r>
              <a:rPr lang="en-US" dirty="0"/>
              <a:t> to assess model stability. The results supported the reliability of the simplified model and indicated that the final model’s performance was not an improvement.</a:t>
            </a:r>
          </a:p>
          <a:p>
            <a:r>
              <a:rPr lang="en-US" b="1" dirty="0"/>
              <a:t>Residual Diagnostic Summary for Final Model</a:t>
            </a:r>
          </a:p>
          <a:p>
            <a:r>
              <a:rPr lang="en-US" b="1" dirty="0"/>
              <a:t>Residuals vs. Fitted Plot:</a:t>
            </a:r>
            <a:br>
              <a:rPr lang="en-US" dirty="0"/>
            </a:br>
            <a:r>
              <a:rPr lang="en-US" dirty="0"/>
              <a:t>There is mild funneling in the residuals, suggesting potential non-constant variance (heteroscedasticity). The residuals are not perfectly scattered and show some curvature, indicating the model may not fully capture the variance structure.</a:t>
            </a:r>
          </a:p>
          <a:p>
            <a:r>
              <a:rPr lang="en-US" b="1" dirty="0"/>
              <a:t>Q-Q Plot:</a:t>
            </a:r>
            <a:br>
              <a:rPr lang="en-US" dirty="0"/>
            </a:br>
            <a:r>
              <a:rPr lang="en-US" dirty="0"/>
              <a:t>The residuals generally follow the theoretical quantile line but deviate in the upper tail, suggesting a possible departure from normality. This could slightly impact inference but is not a severe issue.</a:t>
            </a:r>
          </a:p>
          <a:p>
            <a:r>
              <a:rPr lang="en-US" b="1" dirty="0"/>
              <a:t>Scale-Location Plot:</a:t>
            </a:r>
            <a:br>
              <a:rPr lang="en-US" dirty="0"/>
            </a:br>
            <a:r>
              <a:rPr lang="en-US" dirty="0"/>
              <a:t>The spread of residuals increases slightly with higher fitted values. This reinforces the mild heteroscedasticity observed earlier.</a:t>
            </a:r>
          </a:p>
          <a:p>
            <a:r>
              <a:rPr lang="en-US" b="1" dirty="0"/>
              <a:t>Residuals vs. Leverage Plot:</a:t>
            </a:r>
            <a:br>
              <a:rPr lang="en-US" dirty="0"/>
            </a:br>
            <a:r>
              <a:rPr lang="en-US" dirty="0"/>
              <a:t>No points exhibit both high leverage and large residuals, meaning there are no highly influential observations affecting the model's results.</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19</a:t>
            </a:fld>
            <a:endParaRPr lang="en-US"/>
          </a:p>
        </p:txBody>
      </p:sp>
    </p:spTree>
    <p:extLst>
      <p:ext uri="{BB962C8B-B14F-4D97-AF65-F5344CB8AC3E}">
        <p14:creationId xmlns:p14="http://schemas.microsoft.com/office/powerpoint/2010/main" val="1287440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a:p>
            <a:r>
              <a:rPr lang="en-US" dirty="0" err="1"/>
              <a:t>randomForest</a:t>
            </a:r>
            <a:r>
              <a:rPr lang="en-US" dirty="0"/>
              <a:t>(formula = </a:t>
            </a:r>
            <a:r>
              <a:rPr lang="en-US" dirty="0" err="1"/>
              <a:t>Lgth.of.Sty</a:t>
            </a:r>
            <a:r>
              <a:rPr lang="en-US" dirty="0"/>
              <a:t> ~ ., data = </a:t>
            </a:r>
            <a:r>
              <a:rPr lang="en-US" dirty="0" err="1"/>
              <a:t>trainData</a:t>
            </a:r>
            <a:r>
              <a:rPr lang="en-US" dirty="0"/>
              <a:t>, importance = TRUE, </a:t>
            </a:r>
            <a:r>
              <a:rPr lang="en-US" dirty="0" err="1"/>
              <a:t>ntree</a:t>
            </a:r>
            <a:r>
              <a:rPr lang="en-US" dirty="0"/>
              <a:t> = 500) </a:t>
            </a:r>
          </a:p>
          <a:p>
            <a:r>
              <a:rPr lang="en-US" dirty="0"/>
              <a:t>Type of random forest: regression</a:t>
            </a:r>
          </a:p>
          <a:p>
            <a:r>
              <a:rPr lang="en-US" dirty="0"/>
              <a:t>Number of trees: 500</a:t>
            </a:r>
          </a:p>
          <a:p>
            <a:r>
              <a:rPr lang="en-US" dirty="0"/>
              <a:t>No. of variables tried at each split: 3</a:t>
            </a:r>
          </a:p>
          <a:p>
            <a:endParaRPr lang="en-US" dirty="0"/>
          </a:p>
          <a:p>
            <a:r>
              <a:rPr lang="en-US" dirty="0"/>
              <a:t>Mean of squared residuals: 2.276706</a:t>
            </a:r>
          </a:p>
          <a:p>
            <a:r>
              <a:rPr lang="en-US" dirty="0"/>
              <a:t>% Var explained: 43.06</a:t>
            </a:r>
          </a:p>
          <a:p>
            <a:r>
              <a:rPr lang="en-US" dirty="0"/>
              <a:t>Mean Squared Error on Test Set: 0.8862835 </a:t>
            </a:r>
          </a:p>
          <a:p>
            <a:r>
              <a:rPr lang="en-US" dirty="0"/>
              <a:t>Root Mean Squared Error on Test Set: 0.9414263 </a:t>
            </a:r>
          </a:p>
        </p:txBody>
      </p:sp>
      <p:sp>
        <p:nvSpPr>
          <p:cNvPr id="4" name="Slide Number Placeholder 3"/>
          <p:cNvSpPr>
            <a:spLocks noGrp="1"/>
          </p:cNvSpPr>
          <p:nvPr>
            <p:ph type="sldNum" sz="quarter" idx="5"/>
          </p:nvPr>
        </p:nvSpPr>
        <p:spPr/>
        <p:txBody>
          <a:bodyPr/>
          <a:lstStyle/>
          <a:p>
            <a:fld id="{D403543B-400E-46F6-AB22-4042887287DB}" type="slidenum">
              <a:rPr lang="en-US" smtClean="0"/>
              <a:t>21</a:t>
            </a:fld>
            <a:endParaRPr lang="en-US"/>
          </a:p>
        </p:txBody>
      </p:sp>
    </p:spTree>
    <p:extLst>
      <p:ext uri="{BB962C8B-B14F-4D97-AF65-F5344CB8AC3E}">
        <p14:creationId xmlns:p14="http://schemas.microsoft.com/office/powerpoint/2010/main" val="35164601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simplified stepwise model</a:t>
            </a:r>
            <a:r>
              <a:rPr lang="en-US" dirty="0"/>
              <a:t> provided the best balance between complexity and predictive accuracy, even though the Objective 1 model performed slightly better in MSE.</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22</a:t>
            </a:fld>
            <a:endParaRPr lang="en-US"/>
          </a:p>
        </p:txBody>
      </p:sp>
    </p:spTree>
    <p:extLst>
      <p:ext uri="{BB962C8B-B14F-4D97-AF65-F5344CB8AC3E}">
        <p14:creationId xmlns:p14="http://schemas.microsoft.com/office/powerpoint/2010/main" val="3787511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000" dirty="0"/>
          </a:p>
          <a:p>
            <a:r>
              <a:rPr lang="en-US" sz="2000" dirty="0"/>
              <a:t>Every extra day a patient stays in the hospital comes with a cost.</a:t>
            </a:r>
            <a:br>
              <a:rPr lang="en-US" sz="2000" dirty="0"/>
            </a:br>
            <a:r>
              <a:rPr lang="en-US" sz="2000" dirty="0"/>
              <a:t>It increases the financial burden, and more importantly, it raises the risk of hospital-acquired infections and complications.</a:t>
            </a:r>
          </a:p>
          <a:p>
            <a:r>
              <a:rPr lang="en-US" sz="2000" dirty="0"/>
              <a:t>And expensive and patients want to be home with family</a:t>
            </a:r>
          </a:p>
          <a:p>
            <a:r>
              <a:rPr lang="en-US" sz="2000" dirty="0"/>
              <a:t>And other patients need the beds</a:t>
            </a:r>
            <a:br>
              <a:rPr lang="en-US" sz="2000" dirty="0"/>
            </a:br>
            <a:r>
              <a:rPr lang="en-US" sz="2000" dirty="0"/>
              <a:t>That’s why it is critical to understand the factors driving hospital stay duration.</a:t>
            </a:r>
          </a:p>
          <a:p>
            <a:endParaRPr lang="en-US" sz="2000" dirty="0"/>
          </a:p>
          <a:p>
            <a:r>
              <a:rPr lang="en-US" sz="2000" dirty="0"/>
              <a:t>In this project, we worked with data from 113 hospitals across four U.S. regions. </a:t>
            </a:r>
          </a:p>
          <a:p>
            <a:endParaRPr lang="en-US" sz="2000" dirty="0"/>
          </a:p>
          <a:p>
            <a:r>
              <a:rPr lang="en-US" sz="2000" b="1" dirty="0"/>
              <a:t>First, what drives hospital stay duration?</a:t>
            </a:r>
            <a:br>
              <a:rPr lang="en-US" sz="2000" dirty="0"/>
            </a:br>
            <a:r>
              <a:rPr lang="en-US" sz="2000" dirty="0"/>
              <a:t>Our first objective was to determine which hospital characteristics most significantly influence the average length of stay for patients.</a:t>
            </a:r>
          </a:p>
          <a:p>
            <a:r>
              <a:rPr lang="en-US" sz="2000" dirty="0"/>
              <a:t>This is critical because when hospitals know what factors are driving longer stays, they can focus on </a:t>
            </a:r>
            <a:r>
              <a:rPr lang="en-US" sz="2000" b="1" dirty="0"/>
              <a:t>what to control.</a:t>
            </a:r>
            <a:br>
              <a:rPr lang="en-US" sz="2000" dirty="0"/>
            </a:br>
            <a:r>
              <a:rPr lang="en-US" sz="2000" dirty="0"/>
              <a:t>This can lead to better patient outcomes, lower costs, and more efficient resource management.</a:t>
            </a:r>
          </a:p>
          <a:p>
            <a:endParaRPr lang="en-US" sz="2000" dirty="0"/>
          </a:p>
          <a:p>
            <a:r>
              <a:rPr lang="en-US" sz="2000" dirty="0"/>
              <a:t>This question is important because understanding these factors can help hospitals make data-driven decisions to improve patient care and resource management.</a:t>
            </a:r>
          </a:p>
          <a:p>
            <a:endParaRPr lang="en-US" sz="2000" dirty="0"/>
          </a:p>
          <a:p>
            <a:r>
              <a:rPr lang="en-US" sz="2000" dirty="0"/>
              <a:t>Understanding what drives length of stay can help hospitals </a:t>
            </a:r>
            <a:r>
              <a:rPr lang="en-US" sz="2000" b="1" dirty="0"/>
              <a:t>control these factors,</a:t>
            </a:r>
            <a:r>
              <a:rPr lang="en-US" sz="2000" dirty="0"/>
              <a:t> improve patient outcomes, and optimize resources.</a:t>
            </a:r>
          </a:p>
          <a:p>
            <a:endParaRPr lang="en-US" sz="2000" dirty="0"/>
          </a:p>
          <a:p>
            <a:r>
              <a:rPr lang="en-US" sz="2000" b="1" dirty="0"/>
              <a:t>Second, can we predict hospital stay duration?</a:t>
            </a:r>
            <a:r>
              <a:rPr lang="en-US" sz="2000" dirty="0"/>
              <a:t> </a:t>
            </a:r>
          </a:p>
          <a:p>
            <a:r>
              <a:rPr lang="en-US" sz="2000" dirty="0"/>
              <a:t>Prediction matters because if hospitals can </a:t>
            </a:r>
            <a:r>
              <a:rPr lang="en-US" sz="2000" b="1" dirty="0"/>
              <a:t>anticipate length of stay,</a:t>
            </a:r>
            <a:r>
              <a:rPr lang="en-US" sz="2000" dirty="0"/>
              <a:t> they can plan ahead.</a:t>
            </a:r>
            <a:br>
              <a:rPr lang="en-US" sz="2000" dirty="0"/>
            </a:br>
            <a:r>
              <a:rPr lang="en-US" sz="2000" dirty="0"/>
              <a:t>They can better manage staffing, bed availability, and patient flow.</a:t>
            </a:r>
            <a:br>
              <a:rPr lang="en-US" sz="2000" dirty="0"/>
            </a:br>
            <a:r>
              <a:rPr lang="en-US" sz="2000" dirty="0"/>
              <a:t>This allows them to be proactive instead of reactive.</a:t>
            </a:r>
          </a:p>
          <a:p>
            <a:r>
              <a:rPr lang="en-US" sz="2000" b="1" dirty="0"/>
              <a:t> </a:t>
            </a:r>
          </a:p>
          <a:p>
            <a:r>
              <a:rPr lang="en-US" sz="2000" dirty="0">
                <a:solidFill>
                  <a:srgbClr val="000000"/>
                </a:solidFill>
                <a:effectLst/>
                <a:latin typeface="Calibri" panose="020F0502020204030204" pitchFamily="34" charset="0"/>
                <a:ea typeface="Calibri" panose="020F0502020204030204" pitchFamily="34" charset="0"/>
              </a:rPr>
              <a:t>Data Objective(s) overview, project outline, and data description/variables used</a:t>
            </a:r>
            <a:endParaRPr lang="en-US" sz="2000" dirty="0"/>
          </a:p>
          <a:p>
            <a:r>
              <a:rPr lang="en-US" sz="2000" dirty="0"/>
              <a:t>Objective 1: Identify predictors that influence patient length of stay.</a:t>
            </a:r>
          </a:p>
          <a:p>
            <a:r>
              <a:rPr lang="en-US" sz="2000" dirty="0"/>
              <a:t>Objective 2: Build the most accurate predictive model for length of stay.</a:t>
            </a:r>
          </a:p>
          <a:p>
            <a:r>
              <a:rPr lang="en-US" sz="2000" dirty="0"/>
              <a:t>Dataset: 113 hospitals, 11 key variables including infection risk, number of beds, and region.</a:t>
            </a:r>
          </a:p>
          <a:p>
            <a:endParaRPr lang="en-US" sz="2000" dirty="0"/>
          </a:p>
        </p:txBody>
      </p:sp>
      <p:sp>
        <p:nvSpPr>
          <p:cNvPr id="4" name="Slide Number Placeholder 3"/>
          <p:cNvSpPr>
            <a:spLocks noGrp="1"/>
          </p:cNvSpPr>
          <p:nvPr>
            <p:ph type="sldNum" sz="quarter" idx="5"/>
          </p:nvPr>
        </p:nvSpPr>
        <p:spPr/>
        <p:txBody>
          <a:bodyPr/>
          <a:lstStyle/>
          <a:p>
            <a:fld id="{D403543B-400E-46F6-AB22-4042887287DB}" type="slidenum">
              <a:rPr lang="en-US" smtClean="0"/>
              <a:t>2</a:t>
            </a:fld>
            <a:endParaRPr lang="en-US"/>
          </a:p>
        </p:txBody>
      </p:sp>
    </p:spTree>
    <p:extLst>
      <p:ext uri="{BB962C8B-B14F-4D97-AF65-F5344CB8AC3E}">
        <p14:creationId xmlns:p14="http://schemas.microsoft.com/office/powerpoint/2010/main" val="6218876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Infection risk is a significant predictor, particularly when considering hospital region.</a:t>
            </a:r>
          </a:p>
          <a:p>
            <a:r>
              <a:rPr lang="en-US" dirty="0"/>
              <a:t>Complex models can lead to overfitting with minimal performance gain.</a:t>
            </a:r>
          </a:p>
          <a:p>
            <a:r>
              <a:rPr lang="en-US" dirty="0"/>
              <a:t>Feature selection is essential to balance model interpretability and accuracy.</a:t>
            </a:r>
          </a:p>
          <a:p>
            <a:r>
              <a:rPr lang="en-US" b="1" dirty="0"/>
              <a:t>If Given More Time:</a:t>
            </a:r>
            <a:endParaRPr lang="en-US" dirty="0"/>
          </a:p>
          <a:p>
            <a:r>
              <a:rPr lang="en-US" dirty="0"/>
              <a:t>Explore additional nonparametric models like Random Forest or </a:t>
            </a:r>
            <a:r>
              <a:rPr lang="en-US" dirty="0" err="1"/>
              <a:t>kNN</a:t>
            </a:r>
            <a:r>
              <a:rPr lang="en-US" dirty="0"/>
              <a:t>.</a:t>
            </a:r>
          </a:p>
          <a:p>
            <a:r>
              <a:rPr lang="en-US" dirty="0"/>
              <a:t>Investigate potential non-linearities and time effects.</a:t>
            </a:r>
          </a:p>
          <a:p>
            <a:endParaRPr lang="en-US" sz="1200" dirty="0"/>
          </a:p>
          <a:p>
            <a:r>
              <a:rPr lang="en-US" sz="1200" dirty="0"/>
              <a:t>Complex MLR model provides the best predictive performance.</a:t>
            </a:r>
          </a:p>
          <a:p>
            <a:r>
              <a:rPr lang="en-US" sz="1200" dirty="0"/>
              <a:t>Future work: Test additional nonparametric methods, collect more data, explore more interaction terms.</a:t>
            </a:r>
          </a:p>
          <a:p>
            <a:r>
              <a:rPr lang="en-US" sz="1200" dirty="0"/>
              <a:t>Scope of inference: Hospitals with similar characteristics in the provided dataset.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23</a:t>
            </a:fld>
            <a:endParaRPr lang="en-US"/>
          </a:p>
        </p:txBody>
      </p:sp>
    </p:spTree>
    <p:extLst>
      <p:ext uri="{BB962C8B-B14F-4D97-AF65-F5344CB8AC3E}">
        <p14:creationId xmlns:p14="http://schemas.microsoft.com/office/powerpoint/2010/main" val="29647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a:t>
            </a:r>
            <a:r>
              <a:rPr lang="en-US" b="1" dirty="0"/>
              <a:t>no missing or invalid data.</a:t>
            </a:r>
            <a:endParaRPr lang="en-US" dirty="0"/>
          </a:p>
          <a:p>
            <a:endParaRPr lang="en-US" dirty="0"/>
          </a:p>
          <a:p>
            <a:r>
              <a:rPr lang="en-US" dirty="0"/>
              <a:t>The dataset includes key variables</a:t>
            </a:r>
          </a:p>
          <a:p>
            <a:r>
              <a:rPr lang="en-US" b="1" dirty="0"/>
              <a:t>infection risk</a:t>
            </a:r>
            <a:endParaRPr lang="en-US" dirty="0"/>
          </a:p>
          <a:p>
            <a:r>
              <a:rPr lang="en-US" dirty="0"/>
              <a:t>Higher Infection risk was associated with longer hospital stay</a:t>
            </a:r>
          </a:p>
          <a:p>
            <a:br>
              <a:rPr lang="en-US" b="1" dirty="0"/>
            </a:br>
            <a:r>
              <a:rPr lang="en-US" b="1" dirty="0"/>
              <a:t>patient age</a:t>
            </a:r>
            <a:br>
              <a:rPr lang="en-US" dirty="0"/>
            </a:br>
            <a:r>
              <a:rPr lang="en-US" dirty="0"/>
              <a:t>Region -- Northeast  -- North Central -- South -- and West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We observed </a:t>
            </a:r>
            <a:r>
              <a:rPr lang="en-US" b="1" dirty="0"/>
              <a:t>clear regional differences</a:t>
            </a:r>
            <a:r>
              <a:rPr lang="en-US" dirty="0"/>
              <a:t> in the average length of stay.</a:t>
            </a:r>
          </a:p>
          <a:p>
            <a:r>
              <a:rPr lang="en-US" dirty="0"/>
              <a:t> </a:t>
            </a:r>
          </a:p>
          <a:p>
            <a:r>
              <a:rPr lang="en-US" b="1" dirty="0"/>
              <a:t>medical school affiliation</a:t>
            </a:r>
          </a:p>
          <a:p>
            <a:r>
              <a:rPr lang="en-US" dirty="0"/>
              <a:t>	Medical school affiliation means the hospital is formally connected to a medical school</a:t>
            </a:r>
            <a:br>
              <a:rPr lang="en-US" dirty="0"/>
            </a:br>
            <a:r>
              <a:rPr lang="en-US" dirty="0"/>
              <a:t>	This often brings in medical students residents and teaching physicians</a:t>
            </a:r>
            <a:br>
              <a:rPr lang="en-US" dirty="0"/>
            </a:br>
            <a:r>
              <a:rPr lang="en-US" dirty="0"/>
              <a:t>	These hospitals may have more research activity more specialized care and different staffing levels compared to hospitals with no affiliation</a:t>
            </a:r>
            <a:endParaRPr lang="en-US" b="1" dirty="0"/>
          </a:p>
          <a:p>
            <a:br>
              <a:rPr lang="en-US" dirty="0"/>
            </a:br>
            <a:r>
              <a:rPr lang="en-US" b="1" dirty="0"/>
              <a:t>average patient load</a:t>
            </a:r>
          </a:p>
          <a:p>
            <a:endParaRPr lang="en-US" b="1" dirty="0"/>
          </a:p>
          <a:p>
            <a:r>
              <a:rPr lang="en-US" b="1" dirty="0"/>
              <a:t>number of beds</a:t>
            </a:r>
          </a:p>
          <a:p>
            <a:endParaRPr lang="en-US" dirty="0"/>
          </a:p>
          <a:p>
            <a:r>
              <a:rPr lang="en-US" dirty="0"/>
              <a:t>We note that the number of beds and the average patient load were strongly correlated with one another</a:t>
            </a:r>
          </a:p>
        </p:txBody>
      </p:sp>
      <p:sp>
        <p:nvSpPr>
          <p:cNvPr id="4" name="Slide Number Placeholder 3"/>
          <p:cNvSpPr>
            <a:spLocks noGrp="1"/>
          </p:cNvSpPr>
          <p:nvPr>
            <p:ph type="sldNum" sz="quarter" idx="5"/>
          </p:nvPr>
        </p:nvSpPr>
        <p:spPr/>
        <p:txBody>
          <a:bodyPr/>
          <a:lstStyle/>
          <a:p>
            <a:fld id="{D403543B-400E-46F6-AB22-4042887287DB}" type="slidenum">
              <a:rPr lang="en-US" smtClean="0"/>
              <a:t>3</a:t>
            </a:fld>
            <a:endParaRPr lang="en-US"/>
          </a:p>
        </p:txBody>
      </p:sp>
    </p:spTree>
    <p:extLst>
      <p:ext uri="{BB962C8B-B14F-4D97-AF65-F5344CB8AC3E}">
        <p14:creationId xmlns:p14="http://schemas.microsoft.com/office/powerpoint/2010/main" val="2118504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visual shows the relationship between hospital length of stay and each predictor in our dataset.</a:t>
            </a:r>
          </a:p>
          <a:p>
            <a:r>
              <a:rPr lang="en-US" dirty="0"/>
              <a:t>Several patterns stand out:</a:t>
            </a:r>
          </a:p>
          <a:p>
            <a:r>
              <a:rPr lang="en-US" b="1" dirty="0"/>
              <a:t>Patient Age:</a:t>
            </a:r>
            <a:br>
              <a:rPr lang="en-US" dirty="0"/>
            </a:br>
            <a:r>
              <a:rPr lang="en-US" dirty="0"/>
              <a:t>There’s a positive trend—older patient populations are generally associated with longer hospital stays.</a:t>
            </a:r>
          </a:p>
          <a:p>
            <a:r>
              <a:rPr lang="en-US" b="1" dirty="0"/>
              <a:t>Average Number of Nurses and Patients:</a:t>
            </a:r>
            <a:br>
              <a:rPr lang="en-US" dirty="0"/>
            </a:br>
            <a:r>
              <a:rPr lang="en-US" dirty="0"/>
              <a:t>Hospitals with more nurses and more patients tend to have longer stays. This may reflect larger or busier hospitals, but these variables are also highly correlated with hospital size.</a:t>
            </a:r>
          </a:p>
          <a:p>
            <a:r>
              <a:rPr lang="en-US" b="1" dirty="0"/>
              <a:t>Infection Risk:</a:t>
            </a:r>
            <a:br>
              <a:rPr lang="en-US" dirty="0"/>
            </a:br>
            <a:r>
              <a:rPr lang="en-US" dirty="0"/>
              <a:t>Higher infection risk is associated with longer stays, which makes sense—complications from infections often extend recovery time. </a:t>
            </a:r>
            <a:r>
              <a:rPr lang="en-US" b="1" dirty="0"/>
              <a:t>Number of Beds:</a:t>
            </a:r>
            <a:br>
              <a:rPr lang="en-US" dirty="0"/>
            </a:br>
            <a:r>
              <a:rPr lang="en-US" dirty="0"/>
              <a:t>Length of stay increases with hospital size, but this is likely confounded by the same size effects we see with number of patients and number of nurses.</a:t>
            </a:r>
          </a:p>
          <a:p>
            <a:r>
              <a:rPr lang="en-US" b="1" dirty="0"/>
              <a:t>Available Facilities:</a:t>
            </a:r>
            <a:br>
              <a:rPr lang="en-US" dirty="0"/>
            </a:br>
            <a:r>
              <a:rPr lang="en-US" dirty="0"/>
              <a:t>Surprisingly, there’s no strong trend here. The percent of available facilities does not seem to strongly impact length of stay.</a:t>
            </a:r>
          </a:p>
          <a:p>
            <a:r>
              <a:rPr lang="en-US" b="1" dirty="0"/>
              <a:t>Routine Culturing and Chest X-Ray Ratios:</a:t>
            </a:r>
            <a:br>
              <a:rPr lang="en-US" dirty="0"/>
            </a:br>
            <a:r>
              <a:rPr lang="en-US" dirty="0"/>
              <a:t>There is a mild positive association, especially for chest X-rays, which could reflect hospitals that are more proactive in diagnostics having longer stays.</a:t>
            </a:r>
          </a:p>
          <a:p>
            <a:r>
              <a:rPr lang="en-US" b="1" dirty="0"/>
              <a:t>Medical School Affiliation:</a:t>
            </a:r>
            <a:br>
              <a:rPr lang="en-US" dirty="0"/>
            </a:br>
            <a:r>
              <a:rPr lang="en-US" dirty="0"/>
              <a:t>Hospitals with a medical school affiliation tend to have slightly shorter stays, possibly due to more standardized or cutting-edge practices, but this relationship is not very strong visually.</a:t>
            </a:r>
          </a:p>
          <a:p>
            <a:r>
              <a:rPr lang="en-US" b="1" dirty="0"/>
              <a:t>Hospital Region:</a:t>
            </a:r>
            <a:br>
              <a:rPr lang="en-US" dirty="0"/>
            </a:br>
            <a:r>
              <a:rPr lang="en-US" dirty="0"/>
              <a:t>There are clear regional differences in length of stay. Some regions tend to have systematically longer or shorter stays.</a:t>
            </a:r>
          </a:p>
          <a:p>
            <a:endParaRPr lang="en-US" sz="1800" b="1" dirty="0"/>
          </a:p>
          <a:p>
            <a:r>
              <a:rPr lang="en-US" sz="1800" b="1" dirty="0"/>
              <a:t>Overall, infection risk, patient age, hospital size, and regional differences appear to be key drivers of length of stay, which guided our model selection process.</a:t>
            </a:r>
          </a:p>
          <a:p>
            <a:endParaRPr lang="en-US" sz="1800" b="1" dirty="0"/>
          </a:p>
          <a:p>
            <a:endParaRPr lang="en-US" sz="1800" b="1" dirty="0"/>
          </a:p>
          <a:p>
            <a:r>
              <a:rPr lang="en-US" sz="1800" b="1" dirty="0"/>
              <a:t>We tried log transforming the length of stay, and also the predictors variables and the models did not improve</a:t>
            </a:r>
          </a:p>
        </p:txBody>
      </p:sp>
      <p:sp>
        <p:nvSpPr>
          <p:cNvPr id="4" name="Slide Number Placeholder 3"/>
          <p:cNvSpPr>
            <a:spLocks noGrp="1"/>
          </p:cNvSpPr>
          <p:nvPr>
            <p:ph type="sldNum" sz="quarter" idx="5"/>
          </p:nvPr>
        </p:nvSpPr>
        <p:spPr/>
        <p:txBody>
          <a:bodyPr/>
          <a:lstStyle/>
          <a:p>
            <a:fld id="{D403543B-400E-46F6-AB22-4042887287DB}" type="slidenum">
              <a:rPr lang="en-US" smtClean="0"/>
              <a:t>4</a:t>
            </a:fld>
            <a:endParaRPr lang="en-US"/>
          </a:p>
        </p:txBody>
      </p:sp>
    </p:spTree>
    <p:extLst>
      <p:ext uri="{BB962C8B-B14F-4D97-AF65-F5344CB8AC3E}">
        <p14:creationId xmlns:p14="http://schemas.microsoft.com/office/powerpoint/2010/main" val="2981625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Model 1: Linear Regression with Untransformed Predictors</a:t>
            </a:r>
          </a:p>
          <a:p>
            <a:r>
              <a:rPr lang="en-US" dirty="0"/>
              <a:t>We started by fitting a </a:t>
            </a:r>
            <a:r>
              <a:rPr lang="en-US" b="1" dirty="0"/>
              <a:t>baseline linear regression model</a:t>
            </a:r>
            <a:r>
              <a:rPr lang="en-US" dirty="0"/>
              <a:t> using infection risk as the sole predictor for length of stay.</a:t>
            </a:r>
          </a:p>
          <a:p>
            <a:r>
              <a:rPr lang="en-US" b="1" dirty="0"/>
              <a:t>Cross-Validation Results (5-fold, 10 repeats):</a:t>
            </a:r>
            <a:endParaRPr lang="en-US" dirty="0"/>
          </a:p>
          <a:p>
            <a:r>
              <a:rPr lang="en-US" b="1" dirty="0"/>
              <a:t>RMSE:</a:t>
            </a:r>
            <a:r>
              <a:rPr lang="en-US" dirty="0"/>
              <a:t> 1.878</a:t>
            </a:r>
          </a:p>
          <a:p>
            <a:r>
              <a:rPr lang="en-US" b="1" dirty="0"/>
              <a:t>R-squared:</a:t>
            </a:r>
            <a:r>
              <a:rPr lang="en-US" dirty="0"/>
              <a:t> 0.051</a:t>
            </a:r>
          </a:p>
          <a:p>
            <a:r>
              <a:rPr lang="en-US" b="1" dirty="0"/>
              <a:t>MAE:</a:t>
            </a:r>
            <a:r>
              <a:rPr lang="en-US" dirty="0"/>
              <a:t> 1.369</a:t>
            </a:r>
          </a:p>
          <a:p>
            <a:r>
              <a:rPr lang="en-US" b="1" dirty="0"/>
              <a:t>Interpretation:</a:t>
            </a:r>
          </a:p>
          <a:p>
            <a:r>
              <a:rPr lang="en-US" dirty="0"/>
              <a:t>This model explains very little variance in the outcome.</a:t>
            </a:r>
          </a:p>
          <a:p>
            <a:r>
              <a:rPr lang="en-US" dirty="0"/>
              <a:t>The low R-squared value confirms that </a:t>
            </a:r>
            <a:r>
              <a:rPr lang="en-US" b="1" dirty="0"/>
              <a:t>infection risk alone is not sufficient</a:t>
            </a:r>
            <a:r>
              <a:rPr lang="en-US" dirty="0"/>
              <a:t> to predict hospital stay duration accurately.</a:t>
            </a:r>
          </a:p>
          <a:p>
            <a:r>
              <a:rPr lang="en-US" b="1" dirty="0"/>
              <a:t>Additional Observations:</a:t>
            </a:r>
          </a:p>
          <a:p>
            <a:r>
              <a:rPr lang="en-US" dirty="0"/>
              <a:t>Similar to what we saw in the linear scatterplots, </a:t>
            </a:r>
            <a:r>
              <a:rPr lang="en-US" b="1" dirty="0"/>
              <a:t>most of the data clusters at the lower end of the predictor range.</a:t>
            </a:r>
            <a:endParaRPr lang="en-US" dirty="0"/>
          </a:p>
          <a:p>
            <a:r>
              <a:rPr lang="en-US" dirty="0"/>
              <a:t>This supports the idea that </a:t>
            </a:r>
            <a:r>
              <a:rPr lang="en-US" b="1" dirty="0"/>
              <a:t>variable transformations, such as log-scaling, could improve the model fit and help reduce the skewed distribution.</a:t>
            </a:r>
            <a:endParaRPr lang="en-US" dirty="0"/>
          </a:p>
          <a:p>
            <a:endParaRPr lang="en-US" dirty="0"/>
          </a:p>
          <a:p>
            <a:endParaRPr lang="en-US" dirty="0"/>
          </a:p>
          <a:p>
            <a:r>
              <a:rPr lang="en-US" dirty="0"/>
              <a:t>Model: Length of Stay ~ Age + </a:t>
            </a:r>
            <a:r>
              <a:rPr lang="en-US" dirty="0" err="1"/>
              <a:t>Inf.Risk</a:t>
            </a:r>
            <a:r>
              <a:rPr lang="en-US" dirty="0"/>
              <a:t> + </a:t>
            </a:r>
            <a:r>
              <a:rPr lang="en-US" dirty="0" err="1"/>
              <a:t>R.Cul.Rat</a:t>
            </a:r>
            <a:r>
              <a:rPr lang="en-US" dirty="0"/>
              <a:t> + </a:t>
            </a:r>
            <a:r>
              <a:rPr lang="en-US" dirty="0" err="1"/>
              <a:t>R.CX.ray.Rat</a:t>
            </a:r>
            <a:r>
              <a:rPr lang="en-US" dirty="0"/>
              <a:t> + </a:t>
            </a:r>
            <a:r>
              <a:rPr lang="en-US" dirty="0" err="1"/>
              <a:t>Avg.Pat</a:t>
            </a:r>
            <a:r>
              <a:rPr lang="en-US" dirty="0"/>
              <a:t> + </a:t>
            </a:r>
            <a:r>
              <a:rPr lang="en-US" dirty="0" err="1"/>
              <a:t>Avg.Nur</a:t>
            </a:r>
            <a:r>
              <a:rPr lang="en-US" dirty="0"/>
              <a:t> + </a:t>
            </a:r>
            <a:r>
              <a:rPr lang="en-US" dirty="0" err="1"/>
              <a:t>Pct.Ser.Fac</a:t>
            </a:r>
            <a:r>
              <a:rPr lang="en-US" dirty="0"/>
              <a:t> + Region</a:t>
            </a:r>
          </a:p>
          <a:p>
            <a:r>
              <a:rPr lang="en-US" dirty="0"/>
              <a:t>MSE: 1.1049</a:t>
            </a:r>
          </a:p>
          <a:p>
            <a:r>
              <a:rPr lang="en-US" dirty="0"/>
              <a:t>Significant Predictors: Age, </a:t>
            </a:r>
            <a:r>
              <a:rPr lang="en-US" dirty="0" err="1"/>
              <a:t>Inf.Risk</a:t>
            </a:r>
            <a:r>
              <a:rPr lang="en-US" dirty="0"/>
              <a:t>, </a:t>
            </a:r>
            <a:r>
              <a:rPr lang="en-US" dirty="0" err="1"/>
              <a:t>Avg.Pat</a:t>
            </a:r>
            <a:r>
              <a:rPr lang="en-US" dirty="0"/>
              <a:t>, </a:t>
            </a:r>
            <a:r>
              <a:rPr lang="en-US" dirty="0" err="1"/>
              <a:t>Avg.Nur</a:t>
            </a:r>
            <a:r>
              <a:rPr lang="en-US" dirty="0"/>
              <a:t>, Region</a:t>
            </a:r>
          </a:p>
          <a:p>
            <a:r>
              <a:rPr lang="en-US" dirty="0"/>
              <a:t>Example: 1% increase in infection risk increases length of stay by ~0.53 days (95% CI: 0.24 to 0.81 days).</a:t>
            </a:r>
          </a:p>
          <a:p>
            <a:endParaRPr lang="en-US" dirty="0"/>
          </a:p>
          <a:p>
            <a:endParaRPr lang="en-US" dirty="0"/>
          </a:p>
          <a:p>
            <a:pPr marL="342900" marR="0" lvl="0" indent="-342900">
              <a:lnSpc>
                <a:spcPct val="110000"/>
              </a:lnSpc>
              <a:spcBef>
                <a:spcPts val="0"/>
              </a:spcBef>
              <a:buFont typeface="+mj-lt"/>
              <a:buAutoNum type="arabicPeriod"/>
            </a:pPr>
            <a:r>
              <a:rPr lang="en-US" dirty="0"/>
              <a:t>TURNER’s instructions: </a:t>
            </a:r>
            <a:r>
              <a:rPr lang="en-US" sz="1800" dirty="0">
                <a:solidFill>
                  <a:srgbClr val="000000"/>
                </a:solidFill>
                <a:effectLst/>
                <a:latin typeface="Calibri" panose="020F0502020204030204" pitchFamily="34" charset="0"/>
                <a:ea typeface="Calibri" panose="020F0502020204030204" pitchFamily="34" charset="0"/>
              </a:rPr>
              <a:t>MLR model (Objective 1)</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1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Describe the general approach to building your modeling to answer the primary question.  This can be based on the question, linking key insight from EDA and/or incorporating information from feature selection or AIC model comparisons, </a:t>
            </a:r>
            <a:r>
              <a:rPr lang="en-US" sz="1800" dirty="0" err="1">
                <a:solidFill>
                  <a:srgbClr val="000000"/>
                </a:solidFill>
                <a:effectLst/>
                <a:latin typeface="Calibri" panose="020F0502020204030204" pitchFamily="34" charset="0"/>
                <a:ea typeface="Calibri" panose="020F0502020204030204" pitchFamily="34" charset="0"/>
              </a:rPr>
              <a:t>etc</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1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Produce an equation for the model (If its too long just make sure it is clearly stated what predictors are being used)</a:t>
            </a:r>
            <a:endParaRPr lang="en-US" sz="1800" dirty="0">
              <a:effectLst/>
              <a:latin typeface="Times New Roman" panose="02020603050405020304" pitchFamily="18" charset="0"/>
              <a:ea typeface="Calibri" panose="020F0502020204030204" pitchFamily="34" charset="0"/>
            </a:endParaRPr>
          </a:p>
          <a:p>
            <a:pPr marL="742950" marR="0" lvl="1" indent="-285750">
              <a:lnSpc>
                <a:spcPct val="110000"/>
              </a:lnSpc>
              <a:spcBef>
                <a:spcPts val="0"/>
              </a:spcBef>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Groups should consider carefully what tests and/or confidence intervals could be used to help answer the objectives question(s).  In addition to addressing the objective, </a:t>
            </a:r>
            <a:r>
              <a:rPr lang="en-US" sz="18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should be at least one formal interpretation of a regression coefficient along with a confidence interval.  For some objectives, additional interpretations or summaries may be needed.  It is up to the group to decide on what is appropriate.  The groups may use any MLR related tests from last semester as well as partial F-tests.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Bef>
                <a:spcPts val="0"/>
              </a:spcBef>
            </a:pPr>
            <a:endParaRPr lang="en-US" sz="1800" dirty="0"/>
          </a:p>
          <a:p>
            <a:endParaRPr lang="en-US" dirty="0"/>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7</a:t>
            </a:fld>
            <a:endParaRPr lang="en-US"/>
          </a:p>
        </p:txBody>
      </p:sp>
    </p:spTree>
    <p:extLst>
      <p:ext uri="{BB962C8B-B14F-4D97-AF65-F5344CB8AC3E}">
        <p14:creationId xmlns:p14="http://schemas.microsoft.com/office/powerpoint/2010/main" val="3529394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introduced earlier, </a:t>
            </a:r>
            <a:r>
              <a:rPr lang="en-US" b="1" dirty="0"/>
              <a:t>Objective 1</a:t>
            </a:r>
            <a:r>
              <a:rPr lang="en-US" dirty="0"/>
              <a:t> is to determine whether a hospital’s </a:t>
            </a:r>
            <a:r>
              <a:rPr lang="en-US" b="1" dirty="0"/>
              <a:t>infection risk</a:t>
            </a:r>
            <a:r>
              <a:rPr lang="en-US" dirty="0"/>
              <a:t> is significantly associated with </a:t>
            </a:r>
            <a:r>
              <a:rPr lang="en-US" b="1" dirty="0"/>
              <a:t>average length of stay,</a:t>
            </a:r>
            <a:r>
              <a:rPr lang="en-US" dirty="0"/>
              <a:t> after accounting for other potentially influential factors.</a:t>
            </a:r>
          </a:p>
          <a:p>
            <a:r>
              <a:rPr lang="en-US" dirty="0"/>
              <a:t>We used multiple strategies:</a:t>
            </a:r>
          </a:p>
          <a:p>
            <a:r>
              <a:rPr lang="en-US" dirty="0"/>
              <a:t>Traditional multiple linear regression with all predictors</a:t>
            </a:r>
          </a:p>
          <a:p>
            <a:r>
              <a:rPr lang="en-US" dirty="0"/>
              <a:t>Stepwise feature selection (forward, backward, both)</a:t>
            </a:r>
          </a:p>
          <a:p>
            <a:r>
              <a:rPr lang="en-US" dirty="0"/>
              <a:t>LASSO regression</a:t>
            </a:r>
          </a:p>
          <a:p>
            <a:r>
              <a:rPr lang="en-US" dirty="0"/>
              <a:t>These methods allowed us to verify the importance of </a:t>
            </a:r>
            <a:r>
              <a:rPr lang="en-US" b="1" dirty="0"/>
              <a:t>infection risk</a:t>
            </a:r>
            <a:r>
              <a:rPr lang="en-US" dirty="0"/>
              <a:t> while controlling for other hospital characteristics.</a:t>
            </a:r>
          </a:p>
          <a:p>
            <a:endParaRPr lang="en-US" dirty="0"/>
          </a:p>
          <a:p>
            <a:endParaRPr lang="en-US" dirty="0"/>
          </a:p>
          <a:p>
            <a:r>
              <a:rPr lang="en-US" b="1" dirty="0"/>
              <a:t>Key Findings from the Full Model:</a:t>
            </a:r>
          </a:p>
          <a:p>
            <a:r>
              <a:rPr lang="en-US" dirty="0"/>
              <a:t>When holding all other variables constant:</a:t>
            </a:r>
          </a:p>
          <a:p>
            <a:r>
              <a:rPr lang="en-US" b="1" dirty="0"/>
              <a:t>Infection Risk is statistically significant.</a:t>
            </a:r>
            <a:br>
              <a:rPr lang="en-US" dirty="0"/>
            </a:br>
            <a:r>
              <a:rPr lang="en-US" dirty="0"/>
              <a:t>Each 1% increase in infection risk is associated with a </a:t>
            </a:r>
            <a:r>
              <a:rPr lang="en-US" b="1" dirty="0"/>
              <a:t>0.43-day increase in length of stay</a:t>
            </a:r>
            <a:r>
              <a:rPr lang="en-US" dirty="0"/>
              <a:t> (95% CI: 0.18 to 0.68 days, p &lt; 0.001).</a:t>
            </a:r>
          </a:p>
          <a:p>
            <a:r>
              <a:rPr lang="en-US" b="1" dirty="0"/>
              <a:t>Other significant predictors:</a:t>
            </a:r>
            <a:endParaRPr lang="en-US" dirty="0"/>
          </a:p>
          <a:p>
            <a:pPr lvl="1"/>
            <a:r>
              <a:rPr lang="en-US" b="1" dirty="0"/>
              <a:t>Age:</a:t>
            </a:r>
            <a:r>
              <a:rPr lang="en-US" dirty="0"/>
              <a:t> Older patient populations are linked to longer stays.</a:t>
            </a:r>
          </a:p>
          <a:p>
            <a:pPr lvl="1"/>
            <a:r>
              <a:rPr lang="en-US" b="1" dirty="0"/>
              <a:t>Region:</a:t>
            </a:r>
            <a:r>
              <a:rPr lang="en-US" dirty="0"/>
              <a:t> Regional differences significantly affect length of stay.</a:t>
            </a:r>
          </a:p>
          <a:p>
            <a:pPr lvl="1"/>
            <a:r>
              <a:rPr lang="en-US" b="1" dirty="0"/>
              <a:t>Average Patients:</a:t>
            </a:r>
            <a:r>
              <a:rPr lang="en-US" dirty="0"/>
              <a:t> Larger hospitals with more daily patients tend to have longer stays.</a:t>
            </a:r>
          </a:p>
          <a:p>
            <a:pPr lvl="1"/>
            <a:r>
              <a:rPr lang="en-US" b="1" dirty="0"/>
              <a:t>Average Nurses:</a:t>
            </a:r>
            <a:r>
              <a:rPr lang="en-US" dirty="0"/>
              <a:t> Higher nurse staffing is slightly associated with shorter stays.</a:t>
            </a:r>
          </a:p>
          <a:p>
            <a:r>
              <a:rPr lang="en-US" b="1" dirty="0"/>
              <a:t>Multicollinearity:</a:t>
            </a:r>
            <a:br>
              <a:rPr lang="en-US" dirty="0"/>
            </a:br>
            <a:r>
              <a:rPr lang="en-US" dirty="0"/>
              <a:t>VIF scores flagged </a:t>
            </a:r>
            <a:r>
              <a:rPr lang="en-US" b="1" dirty="0"/>
              <a:t>Number of Beds</a:t>
            </a:r>
            <a:r>
              <a:rPr lang="en-US" dirty="0"/>
              <a:t> and </a:t>
            </a:r>
            <a:r>
              <a:rPr lang="en-US" b="1" dirty="0"/>
              <a:t>Average Patients</a:t>
            </a:r>
            <a:r>
              <a:rPr lang="en-US" dirty="0"/>
              <a:t> as highly correlated (VIF &gt; 30), indicating possible redundancy.</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8</a:t>
            </a:fld>
            <a:endParaRPr lang="en-US"/>
          </a:p>
        </p:txBody>
      </p:sp>
    </p:spTree>
    <p:extLst>
      <p:ext uri="{BB962C8B-B14F-4D97-AF65-F5344CB8AC3E}">
        <p14:creationId xmlns:p14="http://schemas.microsoft.com/office/powerpoint/2010/main" val="4217272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 as</a:t>
            </a:r>
            <a:r>
              <a:rPr lang="en-US" dirty="0"/>
              <a:t>sessed the key assumptions of multiple linear regression: linearity, independence, normality of residuals, and homoscedasticity.</a:t>
            </a:r>
          </a:p>
          <a:p>
            <a:r>
              <a:rPr lang="en-US" b="1" dirty="0"/>
              <a:t>Normality:</a:t>
            </a:r>
            <a:r>
              <a:rPr lang="en-US" dirty="0"/>
              <a:t> The Q-Q plot of residuals showed that most residuals fall along the 45-degree reference line, with some minor deviations in the tails. </a:t>
            </a:r>
          </a:p>
          <a:p>
            <a:r>
              <a:rPr lang="en-US" dirty="0"/>
              <a:t>This indicates approximate normality of residuals, which is acceptable for regression inference.</a:t>
            </a:r>
          </a:p>
          <a:p>
            <a:endParaRPr lang="en-US" b="1" dirty="0"/>
          </a:p>
          <a:p>
            <a:r>
              <a:rPr lang="en-US" b="1" dirty="0"/>
              <a:t>Homoscedasticity:</a:t>
            </a:r>
            <a:r>
              <a:rPr lang="en-US" dirty="0"/>
              <a:t> </a:t>
            </a:r>
          </a:p>
          <a:p>
            <a:r>
              <a:rPr lang="en-US" dirty="0"/>
              <a:t>The residuals versus fitted values plot indicates mild funneling, which suggests possible heteroscedasticity. </a:t>
            </a:r>
          </a:p>
          <a:p>
            <a:r>
              <a:rPr lang="en-US" dirty="0"/>
              <a:t>However, the pattern is not severe enough to invalidate the model, and cross-validation results show stable predictive performance.</a:t>
            </a:r>
          </a:p>
          <a:p>
            <a:endParaRPr lang="en-US" dirty="0"/>
          </a:p>
          <a:p>
            <a:r>
              <a:rPr lang="en-US" b="1" dirty="0"/>
              <a:t>Independence:</a:t>
            </a:r>
            <a:r>
              <a:rPr lang="en-US" dirty="0"/>
              <a:t> </a:t>
            </a:r>
          </a:p>
          <a:p>
            <a:r>
              <a:rPr lang="en-US" dirty="0"/>
              <a:t>We examined Independence using the Variance Inflation Factors (VIF). </a:t>
            </a:r>
          </a:p>
          <a:p>
            <a:r>
              <a:rPr lang="en-US" dirty="0"/>
              <a:t>(next slide)</a:t>
            </a:r>
          </a:p>
        </p:txBody>
      </p:sp>
      <p:sp>
        <p:nvSpPr>
          <p:cNvPr id="4" name="Slide Number Placeholder 3"/>
          <p:cNvSpPr>
            <a:spLocks noGrp="1"/>
          </p:cNvSpPr>
          <p:nvPr>
            <p:ph type="sldNum" sz="quarter" idx="5"/>
          </p:nvPr>
        </p:nvSpPr>
        <p:spPr/>
        <p:txBody>
          <a:bodyPr/>
          <a:lstStyle/>
          <a:p>
            <a:fld id="{D403543B-400E-46F6-AB22-4042887287DB}" type="slidenum">
              <a:rPr lang="en-US" smtClean="0"/>
              <a:t>9</a:t>
            </a:fld>
            <a:endParaRPr lang="en-US"/>
          </a:p>
        </p:txBody>
      </p:sp>
    </p:spTree>
    <p:extLst>
      <p:ext uri="{BB962C8B-B14F-4D97-AF65-F5344CB8AC3E}">
        <p14:creationId xmlns:p14="http://schemas.microsoft.com/office/powerpoint/2010/main" val="3138208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 predictors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Number of Beds and Average Patient Load </a:t>
            </a:r>
            <a:r>
              <a:rPr lang="en-US" dirty="0"/>
              <a:t>show high multicollinearity,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N.Beds</a:t>
            </a:r>
            <a:r>
              <a:rPr lang="en-US" dirty="0"/>
              <a:t> (VIF = 33.52) and </a:t>
            </a:r>
            <a:r>
              <a:rPr lang="en-US" dirty="0" err="1"/>
              <a:t>Avg.Pat</a:t>
            </a:r>
            <a:r>
              <a:rPr lang="en-US" dirty="0"/>
              <a:t> (VIF = 30.36)</a:t>
            </a:r>
          </a:p>
          <a:p>
            <a:r>
              <a:rPr lang="en-US" dirty="0"/>
              <a:t>Number of Beds and Average Patient Load are both measures of hospital capacity, and are therefore somewhat redundant.</a:t>
            </a:r>
          </a:p>
          <a:p>
            <a:r>
              <a:rPr lang="en-US" dirty="0"/>
              <a:t>Thus we </a:t>
            </a:r>
            <a:r>
              <a:rPr lang="en-US" b="1" dirty="0"/>
              <a:t>removed Number of Beds </a:t>
            </a:r>
            <a:r>
              <a:rPr lang="en-US" dirty="0"/>
              <a:t>from our models to improve independence.</a:t>
            </a:r>
          </a:p>
          <a:p>
            <a:endParaRPr lang="en-US" dirty="0"/>
          </a:p>
          <a:p>
            <a:r>
              <a:rPr lang="en-US" dirty="0"/>
              <a:t>All other predictors have VIF values well below 10,</a:t>
            </a:r>
          </a:p>
          <a:p>
            <a:r>
              <a:rPr lang="en-US" dirty="0"/>
              <a:t>indicating low multicollinearity </a:t>
            </a:r>
          </a:p>
          <a:p>
            <a:r>
              <a:rPr lang="en-US" dirty="0"/>
              <a:t>and supporting the assumption of independence among the remaining predictors. </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10</a:t>
            </a:fld>
            <a:endParaRPr lang="en-US"/>
          </a:p>
        </p:txBody>
      </p:sp>
    </p:spTree>
    <p:extLst>
      <p:ext uri="{BB962C8B-B14F-4D97-AF65-F5344CB8AC3E}">
        <p14:creationId xmlns:p14="http://schemas.microsoft.com/office/powerpoint/2010/main" val="820076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Residual Diagnostics: Model 1</a:t>
            </a:r>
          </a:p>
          <a:p>
            <a:r>
              <a:rPr lang="en-US" dirty="0"/>
              <a:t>We evaluated the assumptions of the linear regression model using residual plots.</a:t>
            </a:r>
          </a:p>
          <a:p>
            <a:r>
              <a:rPr lang="en-US" b="1" dirty="0"/>
              <a:t>Key Findings:</a:t>
            </a:r>
          </a:p>
          <a:p>
            <a:r>
              <a:rPr lang="en-US" b="1" dirty="0"/>
              <a:t>Residuals vs. Fitted:</a:t>
            </a:r>
            <a:br>
              <a:rPr lang="en-US" dirty="0"/>
            </a:br>
            <a:r>
              <a:rPr lang="en-US" dirty="0"/>
              <a:t>The residuals are generally centered around zero, but there’s noticeable variability at lower fitted values.</a:t>
            </a:r>
            <a:br>
              <a:rPr lang="en-US" dirty="0"/>
            </a:br>
            <a:r>
              <a:rPr lang="en-US" dirty="0"/>
              <a:t>There is also a slight curvature, suggesting potential non-linearity.</a:t>
            </a:r>
          </a:p>
          <a:p>
            <a:r>
              <a:rPr lang="en-US" b="1" dirty="0"/>
              <a:t>Q-Q Plot:</a:t>
            </a:r>
            <a:br>
              <a:rPr lang="en-US" dirty="0"/>
            </a:br>
            <a:r>
              <a:rPr lang="en-US" dirty="0"/>
              <a:t>The residuals deviate from the theoretical normal line, especially in the upper tail.</a:t>
            </a:r>
            <a:br>
              <a:rPr lang="en-US" dirty="0"/>
            </a:br>
            <a:r>
              <a:rPr lang="en-US" dirty="0"/>
              <a:t>This indicates that the residuals are </a:t>
            </a:r>
            <a:r>
              <a:rPr lang="en-US" b="1" dirty="0"/>
              <a:t>not perfectly normally distributed,</a:t>
            </a:r>
            <a:r>
              <a:rPr lang="en-US" dirty="0"/>
              <a:t> and there may be some outliers or heavy-tailed behavior.</a:t>
            </a:r>
          </a:p>
          <a:p>
            <a:endParaRPr lang="en-US" dirty="0"/>
          </a:p>
        </p:txBody>
      </p:sp>
      <p:sp>
        <p:nvSpPr>
          <p:cNvPr id="4" name="Slide Number Placeholder 3"/>
          <p:cNvSpPr>
            <a:spLocks noGrp="1"/>
          </p:cNvSpPr>
          <p:nvPr>
            <p:ph type="sldNum" sz="quarter" idx="5"/>
          </p:nvPr>
        </p:nvSpPr>
        <p:spPr/>
        <p:txBody>
          <a:bodyPr/>
          <a:lstStyle/>
          <a:p>
            <a:fld id="{D403543B-400E-46F6-AB22-4042887287DB}" type="slidenum">
              <a:rPr lang="en-US" smtClean="0"/>
              <a:t>11</a:t>
            </a:fld>
            <a:endParaRPr lang="en-US"/>
          </a:p>
        </p:txBody>
      </p:sp>
    </p:spTree>
    <p:extLst>
      <p:ext uri="{BB962C8B-B14F-4D97-AF65-F5344CB8AC3E}">
        <p14:creationId xmlns:p14="http://schemas.microsoft.com/office/powerpoint/2010/main" val="2133809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2B21A-BBBA-5F34-DD8C-B66705B6A2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2C7806-EAAE-8069-0CD1-549FB98F40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977643-A7F6-ECBF-0A57-7A51BFA0CFF2}"/>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3400A966-908B-F553-AD77-3206F40BF4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7AD3A-65A5-A0AF-C352-7923CC27859F}"/>
              </a:ext>
            </a:extLst>
          </p:cNvPr>
          <p:cNvSpPr>
            <a:spLocks noGrp="1"/>
          </p:cNvSpPr>
          <p:nvPr>
            <p:ph type="sldNum" sz="quarter" idx="12"/>
          </p:nvPr>
        </p:nvSpPr>
        <p:spPr/>
        <p:txBody>
          <a:bodyPr/>
          <a:lstStyle/>
          <a:p>
            <a:fld id="{A8BCEB36-165F-49BC-B2DE-2395E0098BB2}" type="slidenum">
              <a:rPr lang="en-US" smtClean="0"/>
              <a:t>‹#›</a:t>
            </a:fld>
            <a:endParaRPr lang="en-US"/>
          </a:p>
        </p:txBody>
      </p:sp>
      <p:sp>
        <p:nvSpPr>
          <p:cNvPr id="7" name="Do not remove" hidden="1">
            <a:extLst>
              <a:ext uri="{FF2B5EF4-FFF2-40B4-BE49-F238E27FC236}">
                <a16:creationId xmlns:a16="http://schemas.microsoft.com/office/drawing/2014/main" id="{38EB572F-EAC4-151F-C67D-15207A1286F1}"/>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2144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E5EB2-B91C-2A43-8FD2-8E5F3AEE96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3C0FDA-E31F-8C1E-E0CD-B2A1966212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EC222-C846-E9AF-6C31-62CCBC9FE710}"/>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A69828EA-0FDD-0F9E-4472-77FB7205C5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239680-F471-DB6D-9F5B-07C2C8FB92FE}"/>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4205871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C4FCFC-3D25-7654-10B6-14AC1AF0CC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066227-4D93-55AA-F16A-20097572C2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258E1C-55D9-D3CF-86F4-3C95616C66D2}"/>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D3D71B23-73DC-B52F-7B43-C9BC0BBB5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352B05-15EF-C1BE-75AB-726EDDA0142B}"/>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86444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F2E64-1D3B-76EB-5A00-DA0FECEE88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AE4C34-8B05-3F60-67A7-7D497B7681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EC87FD-03A2-3323-D3DC-31CA857042DF}"/>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45A73676-D9B4-AE39-7D39-4AB9294BC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34DC6-9CAF-377E-338E-FB8540CE4324}"/>
              </a:ext>
            </a:extLst>
          </p:cNvPr>
          <p:cNvSpPr>
            <a:spLocks noGrp="1"/>
          </p:cNvSpPr>
          <p:nvPr>
            <p:ph type="sldNum" sz="quarter" idx="12"/>
          </p:nvPr>
        </p:nvSpPr>
        <p:spPr/>
        <p:txBody>
          <a:bodyPr/>
          <a:lstStyle/>
          <a:p>
            <a:fld id="{A8BCEB36-165F-49BC-B2DE-2395E0098BB2}" type="slidenum">
              <a:rPr lang="en-US" smtClean="0"/>
              <a:t>‹#›</a:t>
            </a:fld>
            <a:endParaRPr lang="en-US"/>
          </a:p>
        </p:txBody>
      </p:sp>
      <p:sp>
        <p:nvSpPr>
          <p:cNvPr id="7" name="Do not remove" hidden="1">
            <a:extLst>
              <a:ext uri="{FF2B5EF4-FFF2-40B4-BE49-F238E27FC236}">
                <a16:creationId xmlns:a16="http://schemas.microsoft.com/office/drawing/2014/main" id="{1EEDCF03-0B95-748C-8CA8-3FCD6189F87B}"/>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2519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D3C8-E3C4-2B56-0CFD-DFA4E869DD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10912C-38A2-867C-592B-DCE676904D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858CD8-564A-5611-252C-008AA72B98BC}"/>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60A63151-F52C-85ED-0503-A6BB1589D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B9526-F968-D266-8327-BB23C1D83374}"/>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1605000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FA58-BB30-F3FB-1F7A-5360B6934A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D79CC3-1B95-F042-2242-3AC94C4254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2371FF-5006-81DA-A458-1B1A9B7739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2912D7-D837-4DBE-280F-0721A2512FEC}"/>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6" name="Footer Placeholder 5">
            <a:extLst>
              <a:ext uri="{FF2B5EF4-FFF2-40B4-BE49-F238E27FC236}">
                <a16:creationId xmlns:a16="http://schemas.microsoft.com/office/drawing/2014/main" id="{F88D9604-F96B-8636-D649-CCDCFAF8D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0E7543-0951-9B62-3176-9AFC2ABC2921}"/>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2457320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9C6AE-94DC-CC36-80EE-078B7E9581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F2184E-18D3-7653-7B08-DA7E9B05C2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328E28-8BFB-D91B-89C4-BB5FB90627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F99864-C828-A338-73DF-D106507835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94779-568F-1C24-887D-A6D76DB753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88509F-A0B4-1004-AF0B-D4BFDA93BA39}"/>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8" name="Footer Placeholder 7">
            <a:extLst>
              <a:ext uri="{FF2B5EF4-FFF2-40B4-BE49-F238E27FC236}">
                <a16:creationId xmlns:a16="http://schemas.microsoft.com/office/drawing/2014/main" id="{76C3FC80-A85F-21FC-F151-0C3E0964EE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498711-99FE-ADD9-0DEC-17BC3182A669}"/>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1255564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FC7D-0A61-7223-589B-CA5E00C658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B54221-E625-CD08-0241-78D225D4BC3C}"/>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4" name="Footer Placeholder 3">
            <a:extLst>
              <a:ext uri="{FF2B5EF4-FFF2-40B4-BE49-F238E27FC236}">
                <a16:creationId xmlns:a16="http://schemas.microsoft.com/office/drawing/2014/main" id="{F8D8353D-5423-5258-249F-5757FE5246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6BD8FB-9620-D8FF-AE08-B78C57D0C19D}"/>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357083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BF05E1-1DD3-3E24-71A3-B9687204C675}"/>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3" name="Footer Placeholder 2">
            <a:extLst>
              <a:ext uri="{FF2B5EF4-FFF2-40B4-BE49-F238E27FC236}">
                <a16:creationId xmlns:a16="http://schemas.microsoft.com/office/drawing/2014/main" id="{9301A997-6CC5-AF84-BC01-106BD8E8F1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9C4AE9-2326-C239-69A3-0F98FC5A508F}"/>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1771843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76CBC-6235-CB54-E66C-A69C176C72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E0F42D-43B2-EB36-A2FD-04765B854D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C6D453-7B50-F6CF-5706-8942E950CD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8D4CC6-998B-CC16-FDB2-6AC6A17773C1}"/>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6" name="Footer Placeholder 5">
            <a:extLst>
              <a:ext uri="{FF2B5EF4-FFF2-40B4-BE49-F238E27FC236}">
                <a16:creationId xmlns:a16="http://schemas.microsoft.com/office/drawing/2014/main" id="{A5B69C0E-0044-D648-1443-C0BFC8B589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F938C2-F121-8229-2134-B5CCAB40D96F}"/>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3421820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995C0-31FC-7C77-C36F-A83570EBCB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67A6613-B431-AF13-43D4-E3C0633A2E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17BB9B-F17D-834E-4179-83E8F23C50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D4227-E34A-557D-DEC8-8C8586FA4C43}"/>
              </a:ext>
            </a:extLst>
          </p:cNvPr>
          <p:cNvSpPr>
            <a:spLocks noGrp="1"/>
          </p:cNvSpPr>
          <p:nvPr>
            <p:ph type="dt" sz="half" idx="10"/>
          </p:nvPr>
        </p:nvSpPr>
        <p:spPr/>
        <p:txBody>
          <a:bodyPr/>
          <a:lstStyle/>
          <a:p>
            <a:fld id="{CD6CC89D-671A-4D05-8B6C-D1D06077A57F}" type="datetimeFigureOut">
              <a:rPr lang="en-US" smtClean="0"/>
              <a:t>6/29/2025</a:t>
            </a:fld>
            <a:endParaRPr lang="en-US"/>
          </a:p>
        </p:txBody>
      </p:sp>
      <p:sp>
        <p:nvSpPr>
          <p:cNvPr id="6" name="Footer Placeholder 5">
            <a:extLst>
              <a:ext uri="{FF2B5EF4-FFF2-40B4-BE49-F238E27FC236}">
                <a16:creationId xmlns:a16="http://schemas.microsoft.com/office/drawing/2014/main" id="{569C1ADF-B41B-125E-1339-B0BCD0189B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462DC6-2295-3A0A-C2B6-520ECF4FC73D}"/>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413666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2A228F-1A3E-3DEF-FA98-77C8704C97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C147E0-1B0F-28E3-6913-BCC7B093B6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025B92-7EE6-3699-C2C6-9D56F7EE45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6CC89D-671A-4D05-8B6C-D1D06077A57F}" type="datetimeFigureOut">
              <a:rPr lang="en-US" smtClean="0"/>
              <a:t>6/29/2025</a:t>
            </a:fld>
            <a:endParaRPr lang="en-US"/>
          </a:p>
        </p:txBody>
      </p:sp>
      <p:sp>
        <p:nvSpPr>
          <p:cNvPr id="5" name="Footer Placeholder 4">
            <a:extLst>
              <a:ext uri="{FF2B5EF4-FFF2-40B4-BE49-F238E27FC236}">
                <a16:creationId xmlns:a16="http://schemas.microsoft.com/office/drawing/2014/main" id="{918D2B2A-AF66-A42D-FD13-FBEA754955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4183492-2C11-4E09-86B1-9FEAB9B03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BCEB36-165F-49BC-B2DE-2395E0098BB2}" type="slidenum">
              <a:rPr lang="en-US" smtClean="0"/>
              <a:t>‹#›</a:t>
            </a:fld>
            <a:endParaRPr lang="en-US"/>
          </a:p>
        </p:txBody>
      </p:sp>
    </p:spTree>
    <p:extLst>
      <p:ext uri="{BB962C8B-B14F-4D97-AF65-F5344CB8AC3E}">
        <p14:creationId xmlns:p14="http://schemas.microsoft.com/office/powerpoint/2010/main" val="3844264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C3A44BB-E01C-4AA8-B2C8-32FC346D2E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1BD7C0-A077-FFD4-876F-32E893FA44E0}"/>
              </a:ext>
            </a:extLst>
          </p:cNvPr>
          <p:cNvSpPr>
            <a:spLocks noGrp="1"/>
          </p:cNvSpPr>
          <p:nvPr>
            <p:ph type="title"/>
          </p:nvPr>
        </p:nvSpPr>
        <p:spPr>
          <a:xfrm>
            <a:off x="4406846" y="3696269"/>
            <a:ext cx="6003980" cy="1325563"/>
          </a:xfrm>
        </p:spPr>
        <p:txBody>
          <a:bodyPr vert="horz" lIns="91440" tIns="45720" rIns="91440" bIns="45720" rtlCol="0" anchor="b">
            <a:normAutofit/>
          </a:bodyPr>
          <a:lstStyle/>
          <a:p>
            <a:r>
              <a:rPr lang="en-US" dirty="0"/>
              <a:t>Hospital Stay Duration</a:t>
            </a:r>
            <a:endParaRPr lang="en-US" kern="1200" dirty="0">
              <a:latin typeface="+mj-lt"/>
              <a:ea typeface="+mj-ea"/>
              <a:cs typeface="+mj-cs"/>
            </a:endParaRPr>
          </a:p>
        </p:txBody>
      </p:sp>
      <p:pic>
        <p:nvPicPr>
          <p:cNvPr id="27" name="Picture 26" descr="A hospital bed with a monitor&#10;&#10;AI-generated content may be incorrect.">
            <a:extLst>
              <a:ext uri="{FF2B5EF4-FFF2-40B4-BE49-F238E27FC236}">
                <a16:creationId xmlns:a16="http://schemas.microsoft.com/office/drawing/2014/main" id="{5A790C1E-64B3-8CB4-B59D-7F4962F81C06}"/>
              </a:ext>
            </a:extLst>
          </p:cNvPr>
          <p:cNvPicPr>
            <a:picLocks noChangeAspect="1"/>
          </p:cNvPicPr>
          <p:nvPr/>
        </p:nvPicPr>
        <p:blipFill>
          <a:blip r:embed="rId3">
            <a:extLst>
              <a:ext uri="{28A0092B-C50C-407E-A947-70E740481C1C}">
                <a14:useLocalDpi xmlns:a14="http://schemas.microsoft.com/office/drawing/2010/main" val="0"/>
              </a:ext>
            </a:extLst>
          </a:blip>
          <a:srcRect l="5371" r="27450"/>
          <a:stretch>
            <a:fillRect/>
          </a:stretch>
        </p:blipFill>
        <p:spPr>
          <a:xfrm>
            <a:off x="4406845" y="3"/>
            <a:ext cx="4101288" cy="3418797"/>
          </a:xfrm>
          <a:custGeom>
            <a:avLst/>
            <a:gdLst/>
            <a:ahLst/>
            <a:cxnLst/>
            <a:rect l="l" t="t" r="r" b="b"/>
            <a:pathLst>
              <a:path w="4101288" h="3418797">
                <a:moveTo>
                  <a:pt x="989912" y="0"/>
                </a:moveTo>
                <a:lnTo>
                  <a:pt x="3844502" y="0"/>
                </a:lnTo>
                <a:lnTo>
                  <a:pt x="3760850" y="25406"/>
                </a:lnTo>
                <a:cubicBezTo>
                  <a:pt x="3711615" y="43967"/>
                  <a:pt x="3663870" y="67007"/>
                  <a:pt x="3618425" y="98254"/>
                </a:cubicBezTo>
                <a:cubicBezTo>
                  <a:pt x="3626136" y="110145"/>
                  <a:pt x="3665355" y="144049"/>
                  <a:pt x="3649272" y="146579"/>
                </a:cubicBezTo>
                <a:cubicBezTo>
                  <a:pt x="3604102" y="153917"/>
                  <a:pt x="3564000" y="178711"/>
                  <a:pt x="3522797" y="199205"/>
                </a:cubicBezTo>
                <a:cubicBezTo>
                  <a:pt x="3504948" y="208060"/>
                  <a:pt x="3483356" y="219700"/>
                  <a:pt x="3491728" y="251325"/>
                </a:cubicBezTo>
                <a:cubicBezTo>
                  <a:pt x="3506932" y="260181"/>
                  <a:pt x="3518169" y="247783"/>
                  <a:pt x="3530727" y="246772"/>
                </a:cubicBezTo>
                <a:cubicBezTo>
                  <a:pt x="3543507" y="245761"/>
                  <a:pt x="3572153" y="252336"/>
                  <a:pt x="3564219" y="256638"/>
                </a:cubicBezTo>
                <a:cubicBezTo>
                  <a:pt x="3528083" y="276121"/>
                  <a:pt x="3593085" y="322928"/>
                  <a:pt x="3550339" y="322928"/>
                </a:cubicBezTo>
                <a:cubicBezTo>
                  <a:pt x="3478728" y="323181"/>
                  <a:pt x="3440609" y="406169"/>
                  <a:pt x="3371643" y="408447"/>
                </a:cubicBezTo>
                <a:cubicBezTo>
                  <a:pt x="3360627" y="408698"/>
                  <a:pt x="3355338" y="423373"/>
                  <a:pt x="3355558" y="436278"/>
                </a:cubicBezTo>
                <a:cubicBezTo>
                  <a:pt x="3355558" y="451712"/>
                  <a:pt x="3365694" y="454494"/>
                  <a:pt x="3376931" y="456013"/>
                </a:cubicBezTo>
                <a:cubicBezTo>
                  <a:pt x="3394118" y="458289"/>
                  <a:pt x="3411965" y="436278"/>
                  <a:pt x="3434660" y="466133"/>
                </a:cubicBezTo>
                <a:cubicBezTo>
                  <a:pt x="3393898" y="483590"/>
                  <a:pt x="3353135" y="501049"/>
                  <a:pt x="3353797" y="561013"/>
                </a:cubicBezTo>
                <a:cubicBezTo>
                  <a:pt x="3354015" y="577205"/>
                  <a:pt x="3337050" y="583277"/>
                  <a:pt x="3324270" y="587325"/>
                </a:cubicBezTo>
                <a:cubicBezTo>
                  <a:pt x="3303117" y="593904"/>
                  <a:pt x="3285272" y="605543"/>
                  <a:pt x="3273812" y="628061"/>
                </a:cubicBezTo>
                <a:cubicBezTo>
                  <a:pt x="3274033" y="632362"/>
                  <a:pt x="3274254" y="636917"/>
                  <a:pt x="3272930" y="640459"/>
                </a:cubicBezTo>
                <a:cubicBezTo>
                  <a:pt x="3276676" y="694855"/>
                  <a:pt x="3307523" y="693336"/>
                  <a:pt x="3341676" y="684230"/>
                </a:cubicBezTo>
                <a:cubicBezTo>
                  <a:pt x="3382439" y="673096"/>
                  <a:pt x="3422762" y="652855"/>
                  <a:pt x="3465728" y="672338"/>
                </a:cubicBezTo>
                <a:cubicBezTo>
                  <a:pt x="3405133" y="698397"/>
                  <a:pt x="3339253" y="700422"/>
                  <a:pt x="3282405" y="737615"/>
                </a:cubicBezTo>
                <a:cubicBezTo>
                  <a:pt x="3490406" y="744447"/>
                  <a:pt x="3674169" y="627048"/>
                  <a:pt x="3875781" y="582013"/>
                </a:cubicBezTo>
                <a:cubicBezTo>
                  <a:pt x="3868951" y="612120"/>
                  <a:pt x="3852646" y="618193"/>
                  <a:pt x="3837883" y="622747"/>
                </a:cubicBezTo>
                <a:cubicBezTo>
                  <a:pt x="3763408" y="645519"/>
                  <a:pt x="3698188" y="690809"/>
                  <a:pt x="3630322" y="730023"/>
                </a:cubicBezTo>
                <a:cubicBezTo>
                  <a:pt x="3602340" y="746216"/>
                  <a:pt x="3582066" y="762411"/>
                  <a:pt x="3571492" y="797327"/>
                </a:cubicBezTo>
                <a:cubicBezTo>
                  <a:pt x="3562015" y="828953"/>
                  <a:pt x="3543728" y="843628"/>
                  <a:pt x="3509797" y="834518"/>
                </a:cubicBezTo>
                <a:cubicBezTo>
                  <a:pt x="3482254" y="826927"/>
                  <a:pt x="3452068" y="830975"/>
                  <a:pt x="3423203" y="833760"/>
                </a:cubicBezTo>
                <a:cubicBezTo>
                  <a:pt x="3389931" y="836796"/>
                  <a:pt x="3352693" y="872470"/>
                  <a:pt x="3361728" y="890941"/>
                </a:cubicBezTo>
                <a:cubicBezTo>
                  <a:pt x="3377151" y="922314"/>
                  <a:pt x="3402931" y="906627"/>
                  <a:pt x="3425847" y="903084"/>
                </a:cubicBezTo>
                <a:cubicBezTo>
                  <a:pt x="3451848" y="898784"/>
                  <a:pt x="3500100" y="889927"/>
                  <a:pt x="3500982" y="893723"/>
                </a:cubicBezTo>
                <a:cubicBezTo>
                  <a:pt x="3517950" y="972410"/>
                  <a:pt x="3637374" y="903845"/>
                  <a:pt x="3663154" y="896758"/>
                </a:cubicBezTo>
                <a:cubicBezTo>
                  <a:pt x="3695322" y="887904"/>
                  <a:pt x="3725509" y="904097"/>
                  <a:pt x="3756136" y="907891"/>
                </a:cubicBezTo>
                <a:cubicBezTo>
                  <a:pt x="3783459" y="911433"/>
                  <a:pt x="3937918" y="922314"/>
                  <a:pt x="3969866" y="888915"/>
                </a:cubicBezTo>
                <a:cubicBezTo>
                  <a:pt x="3974273" y="914976"/>
                  <a:pt x="3965020" y="925602"/>
                  <a:pt x="3957306" y="937494"/>
                </a:cubicBezTo>
                <a:cubicBezTo>
                  <a:pt x="3946511" y="954445"/>
                  <a:pt x="3944747" y="966337"/>
                  <a:pt x="3965239" y="979747"/>
                </a:cubicBezTo>
                <a:cubicBezTo>
                  <a:pt x="4023630" y="1018206"/>
                  <a:pt x="4022747" y="1019470"/>
                  <a:pt x="3968324" y="1071591"/>
                </a:cubicBezTo>
                <a:cubicBezTo>
                  <a:pt x="3965678" y="1073867"/>
                  <a:pt x="3966782" y="1081459"/>
                  <a:pt x="3966341" y="1086519"/>
                </a:cubicBezTo>
                <a:cubicBezTo>
                  <a:pt x="3980663" y="1094615"/>
                  <a:pt x="3997409" y="1074373"/>
                  <a:pt x="4014153" y="1096133"/>
                </a:cubicBezTo>
                <a:cubicBezTo>
                  <a:pt x="3941222" y="1191771"/>
                  <a:pt x="3829950" y="1215299"/>
                  <a:pt x="3729254" y="1287157"/>
                </a:cubicBezTo>
                <a:cubicBezTo>
                  <a:pt x="3810780" y="1310939"/>
                  <a:pt x="3859696" y="1227952"/>
                  <a:pt x="3919628" y="1238578"/>
                </a:cubicBezTo>
                <a:cubicBezTo>
                  <a:pt x="3949596" y="1264639"/>
                  <a:pt x="3860577" y="1306386"/>
                  <a:pt x="3945409" y="1318784"/>
                </a:cubicBezTo>
                <a:cubicBezTo>
                  <a:pt x="3908610" y="1341555"/>
                  <a:pt x="3881289" y="1363817"/>
                  <a:pt x="3855951" y="1390133"/>
                </a:cubicBezTo>
                <a:cubicBezTo>
                  <a:pt x="3810780" y="1437192"/>
                  <a:pt x="3801967" y="1468060"/>
                  <a:pt x="3822900" y="1531314"/>
                </a:cubicBezTo>
                <a:cubicBezTo>
                  <a:pt x="3836562" y="1572808"/>
                  <a:pt x="3856611" y="1611013"/>
                  <a:pt x="3838986" y="1660349"/>
                </a:cubicBezTo>
                <a:cubicBezTo>
                  <a:pt x="3826646" y="1694254"/>
                  <a:pt x="3831494" y="1716517"/>
                  <a:pt x="3877323" y="1701337"/>
                </a:cubicBezTo>
                <a:cubicBezTo>
                  <a:pt x="3926679" y="1685144"/>
                  <a:pt x="3945187" y="1715505"/>
                  <a:pt x="3932849" y="1774963"/>
                </a:cubicBezTo>
                <a:cubicBezTo>
                  <a:pt x="3924917" y="1813169"/>
                  <a:pt x="3933291" y="1824806"/>
                  <a:pt x="3967221" y="1820505"/>
                </a:cubicBezTo>
                <a:cubicBezTo>
                  <a:pt x="4004680" y="1815698"/>
                  <a:pt x="4040375" y="1790649"/>
                  <a:pt x="4086646" y="1802795"/>
                </a:cubicBezTo>
                <a:cubicBezTo>
                  <a:pt x="4049631" y="1872120"/>
                  <a:pt x="3970527" y="1852385"/>
                  <a:pt x="3927340" y="1918423"/>
                </a:cubicBezTo>
                <a:cubicBezTo>
                  <a:pt x="3978900" y="1918674"/>
                  <a:pt x="4018341" y="1918423"/>
                  <a:pt x="4056460" y="1903999"/>
                </a:cubicBezTo>
                <a:cubicBezTo>
                  <a:pt x="4072325" y="1898179"/>
                  <a:pt x="4089732" y="1892109"/>
                  <a:pt x="4098545" y="1912096"/>
                </a:cubicBezTo>
                <a:cubicBezTo>
                  <a:pt x="4108901" y="1936132"/>
                  <a:pt x="4087529" y="1945241"/>
                  <a:pt x="4074527" y="1949542"/>
                </a:cubicBezTo>
                <a:cubicBezTo>
                  <a:pt x="4037951" y="1961686"/>
                  <a:pt x="4009969" y="1990529"/>
                  <a:pt x="3979782" y="2013047"/>
                </a:cubicBezTo>
                <a:cubicBezTo>
                  <a:pt x="3913460" y="2062386"/>
                  <a:pt x="3840746" y="2103626"/>
                  <a:pt x="3784559" y="2185097"/>
                </a:cubicBezTo>
                <a:cubicBezTo>
                  <a:pt x="3855290" y="2164349"/>
                  <a:pt x="3907951" y="2116025"/>
                  <a:pt x="3973612" y="2106157"/>
                </a:cubicBezTo>
                <a:cubicBezTo>
                  <a:pt x="3916764" y="2180290"/>
                  <a:pt x="3843611" y="2229120"/>
                  <a:pt x="3774426" y="2283011"/>
                </a:cubicBezTo>
                <a:cubicBezTo>
                  <a:pt x="3754594" y="2298192"/>
                  <a:pt x="3734543" y="2308566"/>
                  <a:pt x="3730136" y="2341710"/>
                </a:cubicBezTo>
                <a:cubicBezTo>
                  <a:pt x="3721542" y="2405976"/>
                  <a:pt x="3695763" y="2459107"/>
                  <a:pt x="3640678" y="2487444"/>
                </a:cubicBezTo>
                <a:cubicBezTo>
                  <a:pt x="3640238" y="2487699"/>
                  <a:pt x="3643322" y="2497314"/>
                  <a:pt x="3645085" y="2503890"/>
                </a:cubicBezTo>
                <a:cubicBezTo>
                  <a:pt x="3678797" y="2505916"/>
                  <a:pt x="3705458" y="2467963"/>
                  <a:pt x="3748425" y="2480360"/>
                </a:cubicBezTo>
                <a:cubicBezTo>
                  <a:pt x="3707220" y="2531974"/>
                  <a:pt x="3672847" y="2578277"/>
                  <a:pt x="3614458" y="2602819"/>
                </a:cubicBezTo>
                <a:cubicBezTo>
                  <a:pt x="3567745" y="2622300"/>
                  <a:pt x="3510016" y="2633686"/>
                  <a:pt x="3476083" y="2696937"/>
                </a:cubicBezTo>
                <a:cubicBezTo>
                  <a:pt x="3515524" y="2709337"/>
                  <a:pt x="3544831" y="2693651"/>
                  <a:pt x="3574357" y="2682517"/>
                </a:cubicBezTo>
                <a:cubicBezTo>
                  <a:pt x="3619525" y="2665312"/>
                  <a:pt x="3664255" y="2645832"/>
                  <a:pt x="3709425" y="2628625"/>
                </a:cubicBezTo>
                <a:cubicBezTo>
                  <a:pt x="3726611" y="2622047"/>
                  <a:pt x="3745340" y="2617491"/>
                  <a:pt x="3756357" y="2648866"/>
                </a:cubicBezTo>
                <a:cubicBezTo>
                  <a:pt x="3698847" y="2655446"/>
                  <a:pt x="3664475" y="2697951"/>
                  <a:pt x="3628340" y="2737926"/>
                </a:cubicBezTo>
                <a:cubicBezTo>
                  <a:pt x="3608067" y="2760445"/>
                  <a:pt x="3591541" y="2790554"/>
                  <a:pt x="3554967" y="2779169"/>
                </a:cubicBezTo>
                <a:cubicBezTo>
                  <a:pt x="3535796" y="2773097"/>
                  <a:pt x="3523678" y="2790046"/>
                  <a:pt x="3525662" y="2810794"/>
                </a:cubicBezTo>
                <a:cubicBezTo>
                  <a:pt x="3532932" y="2883915"/>
                  <a:pt x="3488203" y="2909469"/>
                  <a:pt x="3441932" y="2923637"/>
                </a:cubicBezTo>
                <a:cubicBezTo>
                  <a:pt x="3354236" y="2950204"/>
                  <a:pt x="3281303" y="3012697"/>
                  <a:pt x="3196032" y="3046854"/>
                </a:cubicBezTo>
                <a:cubicBezTo>
                  <a:pt x="3113184" y="3079999"/>
                  <a:pt x="3049065" y="3158685"/>
                  <a:pt x="2965998" y="3199927"/>
                </a:cubicBezTo>
                <a:cubicBezTo>
                  <a:pt x="2905843" y="3229783"/>
                  <a:pt x="2848335" y="3268239"/>
                  <a:pt x="2786418" y="3295311"/>
                </a:cubicBezTo>
                <a:cubicBezTo>
                  <a:pt x="2639894" y="3359324"/>
                  <a:pt x="2490503" y="3410685"/>
                  <a:pt x="2332519" y="3418022"/>
                </a:cubicBezTo>
                <a:cubicBezTo>
                  <a:pt x="2202077" y="3423842"/>
                  <a:pt x="1070633" y="3418277"/>
                  <a:pt x="611003" y="2585615"/>
                </a:cubicBezTo>
                <a:cubicBezTo>
                  <a:pt x="602189" y="2581565"/>
                  <a:pt x="592275" y="2570939"/>
                  <a:pt x="589190" y="2560818"/>
                </a:cubicBezTo>
                <a:cubicBezTo>
                  <a:pt x="574427" y="2513505"/>
                  <a:pt x="538291" y="2493011"/>
                  <a:pt x="505681" y="2467457"/>
                </a:cubicBezTo>
                <a:cubicBezTo>
                  <a:pt x="477036" y="2444939"/>
                  <a:pt x="446628" y="2421409"/>
                  <a:pt x="434730" y="2383456"/>
                </a:cubicBezTo>
                <a:cubicBezTo>
                  <a:pt x="419086" y="2332854"/>
                  <a:pt x="463594" y="2374348"/>
                  <a:pt x="471748" y="2355119"/>
                </a:cubicBezTo>
                <a:cubicBezTo>
                  <a:pt x="454782" y="2328807"/>
                  <a:pt x="428560" y="2304770"/>
                  <a:pt x="421730" y="2274915"/>
                </a:cubicBezTo>
                <a:cubicBezTo>
                  <a:pt x="396833" y="2167131"/>
                  <a:pt x="343069" y="2088698"/>
                  <a:pt x="262645" y="2027722"/>
                </a:cubicBezTo>
                <a:cubicBezTo>
                  <a:pt x="239509" y="2010264"/>
                  <a:pt x="224307" y="1978384"/>
                  <a:pt x="192799" y="1973326"/>
                </a:cubicBezTo>
                <a:cubicBezTo>
                  <a:pt x="122730" y="1962193"/>
                  <a:pt x="144764" y="1875156"/>
                  <a:pt x="107746" y="1836446"/>
                </a:cubicBezTo>
                <a:cubicBezTo>
                  <a:pt x="100695" y="1829107"/>
                  <a:pt x="94306" y="1814687"/>
                  <a:pt x="95627" y="1804821"/>
                </a:cubicBezTo>
                <a:cubicBezTo>
                  <a:pt x="97609" y="1790649"/>
                  <a:pt x="105983" y="1777240"/>
                  <a:pt x="113034" y="1764589"/>
                </a:cubicBezTo>
                <a:cubicBezTo>
                  <a:pt x="120306" y="1751939"/>
                  <a:pt x="131322" y="1740806"/>
                  <a:pt x="126034" y="1724108"/>
                </a:cubicBezTo>
                <a:cubicBezTo>
                  <a:pt x="123833" y="1717277"/>
                  <a:pt x="125373" y="1693494"/>
                  <a:pt x="109068" y="1712215"/>
                </a:cubicBezTo>
                <a:cubicBezTo>
                  <a:pt x="64340" y="1763578"/>
                  <a:pt x="38339" y="1715001"/>
                  <a:pt x="0" y="1691723"/>
                </a:cubicBezTo>
                <a:cubicBezTo>
                  <a:pt x="30848" y="1667686"/>
                  <a:pt x="58610" y="1650735"/>
                  <a:pt x="63238" y="1614808"/>
                </a:cubicBezTo>
                <a:cubicBezTo>
                  <a:pt x="72712" y="1540674"/>
                  <a:pt x="113253" y="1506772"/>
                  <a:pt x="174729" y="1500192"/>
                </a:cubicBezTo>
                <a:cubicBezTo>
                  <a:pt x="152034" y="1428591"/>
                  <a:pt x="152034" y="1428591"/>
                  <a:pt x="225408" y="1418722"/>
                </a:cubicBezTo>
                <a:cubicBezTo>
                  <a:pt x="197204" y="1373181"/>
                  <a:pt x="197204" y="1361542"/>
                  <a:pt x="231358" y="1345855"/>
                </a:cubicBezTo>
                <a:cubicBezTo>
                  <a:pt x="264188" y="1330927"/>
                  <a:pt x="300543" y="1325867"/>
                  <a:pt x="330952" y="1302844"/>
                </a:cubicBezTo>
                <a:cubicBezTo>
                  <a:pt x="302967" y="1244651"/>
                  <a:pt x="295035" y="1177097"/>
                  <a:pt x="237307" y="1148758"/>
                </a:cubicBezTo>
                <a:cubicBezTo>
                  <a:pt x="228273" y="1144458"/>
                  <a:pt x="222103" y="1127000"/>
                  <a:pt x="227831" y="1116880"/>
                </a:cubicBezTo>
                <a:cubicBezTo>
                  <a:pt x="248764" y="1080194"/>
                  <a:pt x="218798" y="1010614"/>
                  <a:pt x="284017" y="1002772"/>
                </a:cubicBezTo>
                <a:cubicBezTo>
                  <a:pt x="292171" y="1002013"/>
                  <a:pt x="299663" y="994421"/>
                  <a:pt x="293273" y="984554"/>
                </a:cubicBezTo>
                <a:cubicBezTo>
                  <a:pt x="271238" y="950145"/>
                  <a:pt x="297900" y="952421"/>
                  <a:pt x="313983" y="948120"/>
                </a:cubicBezTo>
                <a:cubicBezTo>
                  <a:pt x="333375" y="942809"/>
                  <a:pt x="355409" y="957988"/>
                  <a:pt x="373477" y="939265"/>
                </a:cubicBezTo>
                <a:cubicBezTo>
                  <a:pt x="369289" y="919530"/>
                  <a:pt x="353646" y="919783"/>
                  <a:pt x="342629" y="913458"/>
                </a:cubicBezTo>
                <a:cubicBezTo>
                  <a:pt x="310460" y="895240"/>
                  <a:pt x="284238" y="873483"/>
                  <a:pt x="282695" y="826169"/>
                </a:cubicBezTo>
                <a:cubicBezTo>
                  <a:pt x="281595" y="787964"/>
                  <a:pt x="278069" y="754314"/>
                  <a:pt x="322578" y="742675"/>
                </a:cubicBezTo>
                <a:cubicBezTo>
                  <a:pt x="341086" y="737866"/>
                  <a:pt x="335797" y="710289"/>
                  <a:pt x="325221" y="696626"/>
                </a:cubicBezTo>
                <a:cubicBezTo>
                  <a:pt x="306272" y="672338"/>
                  <a:pt x="290629" y="639953"/>
                  <a:pt x="258017" y="637675"/>
                </a:cubicBezTo>
                <a:cubicBezTo>
                  <a:pt x="238187" y="636158"/>
                  <a:pt x="222983" y="626035"/>
                  <a:pt x="207340" y="614398"/>
                </a:cubicBezTo>
                <a:cubicBezTo>
                  <a:pt x="196103" y="606047"/>
                  <a:pt x="182662" y="598964"/>
                  <a:pt x="183983" y="581001"/>
                </a:cubicBezTo>
                <a:cubicBezTo>
                  <a:pt x="185306" y="563795"/>
                  <a:pt x="198305" y="556711"/>
                  <a:pt x="211526" y="553169"/>
                </a:cubicBezTo>
                <a:cubicBezTo>
                  <a:pt x="255595" y="541784"/>
                  <a:pt x="297017" y="525085"/>
                  <a:pt x="333816" y="486880"/>
                </a:cubicBezTo>
                <a:cubicBezTo>
                  <a:pt x="309357" y="466639"/>
                  <a:pt x="286001" y="451964"/>
                  <a:pt x="267934" y="431469"/>
                </a:cubicBezTo>
                <a:cubicBezTo>
                  <a:pt x="224307" y="381881"/>
                  <a:pt x="593817" y="225772"/>
                  <a:pt x="612325" y="170108"/>
                </a:cubicBezTo>
                <a:cubicBezTo>
                  <a:pt x="618054" y="152904"/>
                  <a:pt x="637663" y="135194"/>
                  <a:pt x="653971" y="130133"/>
                </a:cubicBezTo>
                <a:cubicBezTo>
                  <a:pt x="730427" y="106350"/>
                  <a:pt x="796748" y="52963"/>
                  <a:pt x="874970" y="33228"/>
                </a:cubicBezTo>
                <a:cubicBezTo>
                  <a:pt x="911877" y="23867"/>
                  <a:pt x="948509" y="12925"/>
                  <a:pt x="986021" y="1223"/>
                </a:cubicBezTo>
                <a:close/>
              </a:path>
            </a:pathLst>
          </a:custGeom>
        </p:spPr>
      </p:pic>
      <p:sp>
        <p:nvSpPr>
          <p:cNvPr id="31" name="Content Placeholder 30">
            <a:extLst>
              <a:ext uri="{FF2B5EF4-FFF2-40B4-BE49-F238E27FC236}">
                <a16:creationId xmlns:a16="http://schemas.microsoft.com/office/drawing/2014/main" id="{47EC8451-68B0-9D36-BD2C-D037DCF89AD9}"/>
              </a:ext>
            </a:extLst>
          </p:cNvPr>
          <p:cNvSpPr>
            <a:spLocks noGrp="1"/>
          </p:cNvSpPr>
          <p:nvPr>
            <p:ph idx="1"/>
          </p:nvPr>
        </p:nvSpPr>
        <p:spPr>
          <a:xfrm>
            <a:off x="4406844" y="5021831"/>
            <a:ext cx="6946955" cy="1299943"/>
          </a:xfrm>
        </p:spPr>
        <p:txBody>
          <a:bodyPr>
            <a:normAutofit/>
          </a:bodyPr>
          <a:lstStyle/>
          <a:p>
            <a:pPr marL="0" lvl="0" indent="0">
              <a:lnSpc>
                <a:spcPct val="100000"/>
              </a:lnSpc>
              <a:spcBef>
                <a:spcPts val="0"/>
              </a:spcBef>
              <a:buNone/>
              <a:defRPr/>
            </a:pPr>
            <a:r>
              <a:rPr lang="en-US" sz="2400" dirty="0"/>
              <a:t>Analysis by Tracy Dower &amp; Blake Armstrong</a:t>
            </a:r>
          </a:p>
          <a:p>
            <a:pPr marL="0" lvl="0" indent="0">
              <a:lnSpc>
                <a:spcPct val="100000"/>
              </a:lnSpc>
              <a:spcBef>
                <a:spcPts val="0"/>
              </a:spcBef>
              <a:buNone/>
              <a:defRPr/>
            </a:pPr>
            <a:endParaRPr lang="en-US" sz="2000" dirty="0"/>
          </a:p>
          <a:p>
            <a:pPr marL="0" lvl="0" indent="0">
              <a:lnSpc>
                <a:spcPct val="100000"/>
              </a:lnSpc>
              <a:spcBef>
                <a:spcPts val="0"/>
              </a:spcBef>
              <a:buNone/>
              <a:defRPr/>
            </a:pPr>
            <a:r>
              <a:rPr lang="en-US" sz="1600" dirty="0"/>
              <a:t>MSDS 6732 – Applied Statistics</a:t>
            </a:r>
          </a:p>
        </p:txBody>
      </p:sp>
      <p:pic>
        <p:nvPicPr>
          <p:cNvPr id="23" name="Content Placeholder 22" descr="A person in a wheelchair with a nurse&#10;&#10;AI-generated content may be incorrect.">
            <a:extLst>
              <a:ext uri="{FF2B5EF4-FFF2-40B4-BE49-F238E27FC236}">
                <a16:creationId xmlns:a16="http://schemas.microsoft.com/office/drawing/2014/main" id="{32323B76-274B-AD3C-2874-9D7009CAD254}"/>
              </a:ext>
            </a:extLst>
          </p:cNvPr>
          <p:cNvPicPr>
            <a:picLocks noChangeAspect="1"/>
          </p:cNvPicPr>
          <p:nvPr/>
        </p:nvPicPr>
        <p:blipFill>
          <a:blip r:embed="rId4">
            <a:extLst>
              <a:ext uri="{28A0092B-C50C-407E-A947-70E740481C1C}">
                <a14:useLocalDpi xmlns:a14="http://schemas.microsoft.com/office/drawing/2010/main" val="0"/>
              </a:ext>
            </a:extLst>
          </a:blip>
          <a:srcRect l="23800" r="36002" b="-1"/>
          <a:stretch>
            <a:fillRect/>
          </a:stretch>
        </p:blipFill>
        <p:spPr>
          <a:xfrm>
            <a:off x="20" y="277472"/>
            <a:ext cx="4552718" cy="5946218"/>
          </a:xfrm>
          <a:custGeom>
            <a:avLst/>
            <a:gdLst/>
            <a:ahLst/>
            <a:cxnLst/>
            <a:rect l="l" t="t" r="r" b="b"/>
            <a:pathLst>
              <a:path w="4552738" h="5946218">
                <a:moveTo>
                  <a:pt x="0" y="0"/>
                </a:moveTo>
                <a:lnTo>
                  <a:pt x="193217" y="10418"/>
                </a:lnTo>
                <a:cubicBezTo>
                  <a:pt x="612089" y="35802"/>
                  <a:pt x="1030148" y="71660"/>
                  <a:pt x="1446580" y="128061"/>
                </a:cubicBezTo>
                <a:cubicBezTo>
                  <a:pt x="1735723" y="167547"/>
                  <a:pt x="2027715" y="194943"/>
                  <a:pt x="2320927" y="163517"/>
                </a:cubicBezTo>
                <a:cubicBezTo>
                  <a:pt x="2335563" y="161905"/>
                  <a:pt x="2352239" y="156669"/>
                  <a:pt x="2364438" y="161905"/>
                </a:cubicBezTo>
                <a:cubicBezTo>
                  <a:pt x="2506776" y="220729"/>
                  <a:pt x="2662121" y="178424"/>
                  <a:pt x="2809744" y="215490"/>
                </a:cubicBezTo>
                <a:cubicBezTo>
                  <a:pt x="2771925" y="358517"/>
                  <a:pt x="2609662" y="346832"/>
                  <a:pt x="2518162" y="445944"/>
                </a:cubicBezTo>
                <a:cubicBezTo>
                  <a:pt x="2667409" y="485424"/>
                  <a:pt x="2801610" y="525312"/>
                  <a:pt x="2937846" y="555124"/>
                </a:cubicBezTo>
                <a:cubicBezTo>
                  <a:pt x="3082216" y="586550"/>
                  <a:pt x="3204622" y="671561"/>
                  <a:pt x="3345734" y="709433"/>
                </a:cubicBezTo>
                <a:cubicBezTo>
                  <a:pt x="3375832" y="717492"/>
                  <a:pt x="3412025" y="745693"/>
                  <a:pt x="3422598" y="773089"/>
                </a:cubicBezTo>
                <a:cubicBezTo>
                  <a:pt x="3456757" y="861726"/>
                  <a:pt x="4138745" y="1110310"/>
                  <a:pt x="4058225" y="1189273"/>
                </a:cubicBezTo>
                <a:cubicBezTo>
                  <a:pt x="4024878" y="1221909"/>
                  <a:pt x="3981773" y="1245276"/>
                  <a:pt x="3936629" y="1277508"/>
                </a:cubicBezTo>
                <a:cubicBezTo>
                  <a:pt x="4004547" y="1338344"/>
                  <a:pt x="4080998" y="1364935"/>
                  <a:pt x="4162334" y="1383065"/>
                </a:cubicBezTo>
                <a:cubicBezTo>
                  <a:pt x="4186736" y="1388705"/>
                  <a:pt x="4210728" y="1399986"/>
                  <a:pt x="4213168" y="1427383"/>
                </a:cubicBezTo>
                <a:cubicBezTo>
                  <a:pt x="4215607" y="1455987"/>
                  <a:pt x="4190800" y="1467266"/>
                  <a:pt x="4170061" y="1480564"/>
                </a:cubicBezTo>
                <a:cubicBezTo>
                  <a:pt x="4141188" y="1499095"/>
                  <a:pt x="4113127" y="1515214"/>
                  <a:pt x="4076527" y="1517630"/>
                </a:cubicBezTo>
                <a:cubicBezTo>
                  <a:pt x="4016337" y="1521257"/>
                  <a:pt x="3987466" y="1572826"/>
                  <a:pt x="3952493" y="1611502"/>
                </a:cubicBezTo>
                <a:cubicBezTo>
                  <a:pt x="3932973" y="1633259"/>
                  <a:pt x="3923211" y="1677172"/>
                  <a:pt x="3957370" y="1684828"/>
                </a:cubicBezTo>
                <a:cubicBezTo>
                  <a:pt x="4039518" y="1703363"/>
                  <a:pt x="4033011" y="1756946"/>
                  <a:pt x="4030981" y="1817782"/>
                </a:cubicBezTo>
                <a:cubicBezTo>
                  <a:pt x="4028133" y="1893124"/>
                  <a:pt x="3979737" y="1927770"/>
                  <a:pt x="3920363" y="1956780"/>
                </a:cubicBezTo>
                <a:cubicBezTo>
                  <a:pt x="3900029" y="1966851"/>
                  <a:pt x="3871158" y="1966449"/>
                  <a:pt x="3863429" y="1997874"/>
                </a:cubicBezTo>
                <a:cubicBezTo>
                  <a:pt x="3896777" y="2027688"/>
                  <a:pt x="3937444" y="2003517"/>
                  <a:pt x="3973233" y="2011975"/>
                </a:cubicBezTo>
                <a:cubicBezTo>
                  <a:pt x="4002918" y="2018824"/>
                  <a:pt x="4052127" y="2015199"/>
                  <a:pt x="4011458" y="2069991"/>
                </a:cubicBezTo>
                <a:cubicBezTo>
                  <a:pt x="3999664" y="2085704"/>
                  <a:pt x="4013491" y="2097792"/>
                  <a:pt x="4028540" y="2099000"/>
                </a:cubicBezTo>
                <a:cubicBezTo>
                  <a:pt x="4148913" y="2111489"/>
                  <a:pt x="4093606" y="2222285"/>
                  <a:pt x="4132241" y="2280703"/>
                </a:cubicBezTo>
                <a:cubicBezTo>
                  <a:pt x="4142812" y="2296818"/>
                  <a:pt x="4131425" y="2324618"/>
                  <a:pt x="4114752" y="2331466"/>
                </a:cubicBezTo>
                <a:cubicBezTo>
                  <a:pt x="4008205" y="2376592"/>
                  <a:pt x="3993565" y="2484163"/>
                  <a:pt x="3941916" y="2576828"/>
                </a:cubicBezTo>
                <a:cubicBezTo>
                  <a:pt x="3998039" y="2613488"/>
                  <a:pt x="4065138" y="2621547"/>
                  <a:pt x="4125732" y="2645318"/>
                </a:cubicBezTo>
                <a:cubicBezTo>
                  <a:pt x="4188768" y="2670298"/>
                  <a:pt x="4188768" y="2688831"/>
                  <a:pt x="4136714" y="2761349"/>
                </a:cubicBezTo>
                <a:cubicBezTo>
                  <a:pt x="4272135" y="2777064"/>
                  <a:pt x="4272135" y="2777064"/>
                  <a:pt x="4230249" y="2891080"/>
                </a:cubicBezTo>
                <a:cubicBezTo>
                  <a:pt x="4343713" y="2901557"/>
                  <a:pt x="4418537" y="2955542"/>
                  <a:pt x="4436023" y="3073591"/>
                </a:cubicBezTo>
                <a:cubicBezTo>
                  <a:pt x="4444564" y="3130800"/>
                  <a:pt x="4495804" y="3157792"/>
                  <a:pt x="4552738" y="3196068"/>
                </a:cubicBezTo>
                <a:cubicBezTo>
                  <a:pt x="4481978" y="3233136"/>
                  <a:pt x="4433989" y="3310489"/>
                  <a:pt x="4351436" y="3228700"/>
                </a:cubicBezTo>
                <a:cubicBezTo>
                  <a:pt x="4321344" y="3198888"/>
                  <a:pt x="4324186" y="3236761"/>
                  <a:pt x="4320122" y="3247637"/>
                </a:cubicBezTo>
                <a:cubicBezTo>
                  <a:pt x="4310364" y="3274227"/>
                  <a:pt x="4330695" y="3291956"/>
                  <a:pt x="4344116" y="3312099"/>
                </a:cubicBezTo>
                <a:cubicBezTo>
                  <a:pt x="4357130" y="3332244"/>
                  <a:pt x="4372586" y="3353596"/>
                  <a:pt x="4376244" y="3376163"/>
                </a:cubicBezTo>
                <a:cubicBezTo>
                  <a:pt x="4378682" y="3391874"/>
                  <a:pt x="4366890" y="3414835"/>
                  <a:pt x="4353877" y="3426522"/>
                </a:cubicBezTo>
                <a:cubicBezTo>
                  <a:pt x="4285554" y="3488163"/>
                  <a:pt x="4326221" y="3626757"/>
                  <a:pt x="4196898" y="3644486"/>
                </a:cubicBezTo>
                <a:cubicBezTo>
                  <a:pt x="4138745" y="3652541"/>
                  <a:pt x="4110687" y="3703306"/>
                  <a:pt x="4067986" y="3731106"/>
                </a:cubicBezTo>
                <a:cubicBezTo>
                  <a:pt x="3919551" y="3828201"/>
                  <a:pt x="3820322" y="3953097"/>
                  <a:pt x="3774370" y="4124729"/>
                </a:cubicBezTo>
                <a:cubicBezTo>
                  <a:pt x="3761764" y="4172269"/>
                  <a:pt x="3713368" y="4210546"/>
                  <a:pt x="3682054" y="4252444"/>
                </a:cubicBezTo>
                <a:cubicBezTo>
                  <a:pt x="3697103" y="4283064"/>
                  <a:pt x="3779250" y="4216990"/>
                  <a:pt x="3750377" y="4297567"/>
                </a:cubicBezTo>
                <a:cubicBezTo>
                  <a:pt x="3728417" y="4358002"/>
                  <a:pt x="3672294" y="4395470"/>
                  <a:pt x="3619425" y="4431328"/>
                </a:cubicBezTo>
                <a:cubicBezTo>
                  <a:pt x="3559239" y="4472019"/>
                  <a:pt x="3492545" y="4504653"/>
                  <a:pt x="3465296" y="4579993"/>
                </a:cubicBezTo>
                <a:cubicBezTo>
                  <a:pt x="3459603" y="4596110"/>
                  <a:pt x="3441305" y="4613031"/>
                  <a:pt x="3425038" y="4619479"/>
                </a:cubicBezTo>
                <a:cubicBezTo>
                  <a:pt x="2576720" y="5945389"/>
                  <a:pt x="488463" y="5954251"/>
                  <a:pt x="247714" y="5944983"/>
                </a:cubicBezTo>
                <a:cubicBezTo>
                  <a:pt x="174818" y="5942062"/>
                  <a:pt x="102913" y="5934760"/>
                  <a:pt x="31834" y="5923857"/>
                </a:cubicBezTo>
                <a:lnTo>
                  <a:pt x="0" y="5917408"/>
                </a:lnTo>
                <a:close/>
              </a:path>
            </a:pathLst>
          </a:custGeom>
        </p:spPr>
      </p:pic>
      <p:pic>
        <p:nvPicPr>
          <p:cNvPr id="25" name="Picture 24" descr="A blue building with a white cross on the side&#10;&#10;AI-generated content may be incorrect.">
            <a:extLst>
              <a:ext uri="{FF2B5EF4-FFF2-40B4-BE49-F238E27FC236}">
                <a16:creationId xmlns:a16="http://schemas.microsoft.com/office/drawing/2014/main" id="{D0C89961-D25B-ADBF-F675-A7F9666E6E97}"/>
              </a:ext>
            </a:extLst>
          </p:cNvPr>
          <p:cNvPicPr>
            <a:picLocks noChangeAspect="1"/>
          </p:cNvPicPr>
          <p:nvPr/>
        </p:nvPicPr>
        <p:blipFill>
          <a:blip r:embed="rId5">
            <a:extLst>
              <a:ext uri="{28A0092B-C50C-407E-A947-70E740481C1C}">
                <a14:useLocalDpi xmlns:a14="http://schemas.microsoft.com/office/drawing/2010/main" val="0"/>
              </a:ext>
            </a:extLst>
          </a:blip>
          <a:srcRect l="25747" r="27037" b="-1"/>
          <a:stretch>
            <a:fillRect/>
          </a:stretch>
        </p:blipFill>
        <p:spPr>
          <a:xfrm>
            <a:off x="8653074" y="-2"/>
            <a:ext cx="3538926" cy="4290182"/>
          </a:xfrm>
          <a:custGeom>
            <a:avLst/>
            <a:gdLst/>
            <a:ahLst/>
            <a:cxnLst/>
            <a:rect l="l" t="t" r="r" b="b"/>
            <a:pathLst>
              <a:path w="3538926" h="4290182">
                <a:moveTo>
                  <a:pt x="1370437" y="0"/>
                </a:moveTo>
                <a:lnTo>
                  <a:pt x="3538926" y="0"/>
                </a:lnTo>
                <a:lnTo>
                  <a:pt x="3538926" y="4256362"/>
                </a:lnTo>
                <a:lnTo>
                  <a:pt x="3455334" y="4273195"/>
                </a:lnTo>
                <a:cubicBezTo>
                  <a:pt x="3401009" y="4281478"/>
                  <a:pt x="3346052" y="4287025"/>
                  <a:pt x="3290337" y="4289244"/>
                </a:cubicBezTo>
                <a:cubicBezTo>
                  <a:pt x="3106332" y="4296285"/>
                  <a:pt x="1510274" y="4289552"/>
                  <a:pt x="861903" y="3282295"/>
                </a:cubicBezTo>
                <a:cubicBezTo>
                  <a:pt x="849470" y="3277397"/>
                  <a:pt x="835485" y="3264542"/>
                  <a:pt x="831133" y="3252299"/>
                </a:cubicBezTo>
                <a:cubicBezTo>
                  <a:pt x="810307" y="3195065"/>
                  <a:pt x="759333" y="3170274"/>
                  <a:pt x="713332" y="3139362"/>
                </a:cubicBezTo>
                <a:cubicBezTo>
                  <a:pt x="672925" y="3112122"/>
                  <a:pt x="630030" y="3083658"/>
                  <a:pt x="613246" y="3037747"/>
                </a:cubicBezTo>
                <a:cubicBezTo>
                  <a:pt x="591178" y="2976535"/>
                  <a:pt x="653963" y="3026730"/>
                  <a:pt x="665465" y="3003469"/>
                </a:cubicBezTo>
                <a:cubicBezTo>
                  <a:pt x="641532" y="2971640"/>
                  <a:pt x="604543" y="2942562"/>
                  <a:pt x="594908" y="2906447"/>
                </a:cubicBezTo>
                <a:cubicBezTo>
                  <a:pt x="559787" y="2776063"/>
                  <a:pt x="483946" y="2681183"/>
                  <a:pt x="370497" y="2607422"/>
                </a:cubicBezTo>
                <a:cubicBezTo>
                  <a:pt x="337860" y="2586304"/>
                  <a:pt x="316415" y="2547739"/>
                  <a:pt x="271969" y="2541620"/>
                </a:cubicBezTo>
                <a:cubicBezTo>
                  <a:pt x="173127" y="2528152"/>
                  <a:pt x="204209" y="2422866"/>
                  <a:pt x="151990" y="2376038"/>
                </a:cubicBezTo>
                <a:cubicBezTo>
                  <a:pt x="142044" y="2367161"/>
                  <a:pt x="133031" y="2349717"/>
                  <a:pt x="134895" y="2337782"/>
                </a:cubicBezTo>
                <a:cubicBezTo>
                  <a:pt x="137691" y="2320639"/>
                  <a:pt x="149504" y="2304419"/>
                  <a:pt x="159450" y="2289115"/>
                </a:cubicBezTo>
                <a:cubicBezTo>
                  <a:pt x="169707" y="2273813"/>
                  <a:pt x="185247" y="2260344"/>
                  <a:pt x="177788" y="2240145"/>
                </a:cubicBezTo>
                <a:cubicBezTo>
                  <a:pt x="174683" y="2231882"/>
                  <a:pt x="176855" y="2203112"/>
                  <a:pt x="153855" y="2225759"/>
                </a:cubicBezTo>
                <a:cubicBezTo>
                  <a:pt x="90759" y="2287892"/>
                  <a:pt x="54081" y="2229129"/>
                  <a:pt x="0" y="2200970"/>
                </a:cubicBezTo>
                <a:cubicBezTo>
                  <a:pt x="43514" y="2171892"/>
                  <a:pt x="82677" y="2151388"/>
                  <a:pt x="89205" y="2107927"/>
                </a:cubicBezTo>
                <a:cubicBezTo>
                  <a:pt x="102570" y="2018249"/>
                  <a:pt x="159758" y="1977237"/>
                  <a:pt x="246479" y="1969279"/>
                </a:cubicBezTo>
                <a:cubicBezTo>
                  <a:pt x="214465" y="1882663"/>
                  <a:pt x="214465" y="1882663"/>
                  <a:pt x="317968" y="1870725"/>
                </a:cubicBezTo>
                <a:cubicBezTo>
                  <a:pt x="278183" y="1815635"/>
                  <a:pt x="278183" y="1801556"/>
                  <a:pt x="326361" y="1782580"/>
                </a:cubicBezTo>
                <a:cubicBezTo>
                  <a:pt x="372673" y="1764521"/>
                  <a:pt x="423957" y="1758400"/>
                  <a:pt x="466852" y="1730550"/>
                </a:cubicBezTo>
                <a:cubicBezTo>
                  <a:pt x="427377" y="1660155"/>
                  <a:pt x="416187" y="1578436"/>
                  <a:pt x="334753" y="1544155"/>
                </a:cubicBezTo>
                <a:cubicBezTo>
                  <a:pt x="322010" y="1538952"/>
                  <a:pt x="313307" y="1517834"/>
                  <a:pt x="321386" y="1505592"/>
                </a:cubicBezTo>
                <a:cubicBezTo>
                  <a:pt x="350915" y="1461214"/>
                  <a:pt x="308644" y="1377045"/>
                  <a:pt x="400645" y="1367557"/>
                </a:cubicBezTo>
                <a:cubicBezTo>
                  <a:pt x="412147" y="1366640"/>
                  <a:pt x="422716" y="1357456"/>
                  <a:pt x="413701" y="1345520"/>
                </a:cubicBezTo>
                <a:cubicBezTo>
                  <a:pt x="382618" y="1303896"/>
                  <a:pt x="420228" y="1306649"/>
                  <a:pt x="442916" y="1301447"/>
                </a:cubicBezTo>
                <a:cubicBezTo>
                  <a:pt x="470270" y="1295021"/>
                  <a:pt x="501352" y="1313384"/>
                  <a:pt x="526840" y="1290735"/>
                </a:cubicBezTo>
                <a:cubicBezTo>
                  <a:pt x="520932" y="1266862"/>
                  <a:pt x="498866" y="1267167"/>
                  <a:pt x="483325" y="1259517"/>
                </a:cubicBezTo>
                <a:cubicBezTo>
                  <a:pt x="437945" y="1237479"/>
                  <a:pt x="400956" y="1211159"/>
                  <a:pt x="398780" y="1153924"/>
                </a:cubicBezTo>
                <a:cubicBezTo>
                  <a:pt x="397228" y="1107708"/>
                  <a:pt x="392254" y="1067003"/>
                  <a:pt x="455041" y="1052922"/>
                </a:cubicBezTo>
                <a:cubicBezTo>
                  <a:pt x="481149" y="1047106"/>
                  <a:pt x="473687" y="1013747"/>
                  <a:pt x="458768" y="997218"/>
                </a:cubicBezTo>
                <a:cubicBezTo>
                  <a:pt x="432038" y="967837"/>
                  <a:pt x="409972" y="928661"/>
                  <a:pt x="363968" y="925907"/>
                </a:cubicBezTo>
                <a:cubicBezTo>
                  <a:pt x="335995" y="924071"/>
                  <a:pt x="314548" y="911826"/>
                  <a:pt x="292481" y="897749"/>
                </a:cubicBezTo>
                <a:cubicBezTo>
                  <a:pt x="276630" y="887646"/>
                  <a:pt x="257670" y="879078"/>
                  <a:pt x="259533" y="857348"/>
                </a:cubicBezTo>
                <a:cubicBezTo>
                  <a:pt x="261399" y="836535"/>
                  <a:pt x="279736" y="827966"/>
                  <a:pt x="298387" y="823681"/>
                </a:cubicBezTo>
                <a:cubicBezTo>
                  <a:pt x="360552" y="809909"/>
                  <a:pt x="418983" y="789708"/>
                  <a:pt x="470893" y="743493"/>
                </a:cubicBezTo>
                <a:cubicBezTo>
                  <a:pt x="436390" y="719007"/>
                  <a:pt x="403444" y="701256"/>
                  <a:pt x="377957" y="676463"/>
                </a:cubicBezTo>
                <a:cubicBezTo>
                  <a:pt x="316415" y="616477"/>
                  <a:pt x="837660" y="427634"/>
                  <a:pt x="863768" y="360299"/>
                </a:cubicBezTo>
                <a:cubicBezTo>
                  <a:pt x="871849" y="339488"/>
                  <a:pt x="899511" y="318064"/>
                  <a:pt x="922515" y="311942"/>
                </a:cubicBezTo>
                <a:cubicBezTo>
                  <a:pt x="1030367" y="283171"/>
                  <a:pt x="1123922" y="218591"/>
                  <a:pt x="1234265" y="194718"/>
                </a:cubicBezTo>
                <a:cubicBezTo>
                  <a:pt x="1338390" y="172070"/>
                  <a:pt x="1440960" y="141768"/>
                  <a:pt x="1555030" y="111776"/>
                </a:cubicBezTo>
                <a:cubicBezTo>
                  <a:pt x="1520063" y="74130"/>
                  <a:pt x="1471575" y="57526"/>
                  <a:pt x="1428216" y="36752"/>
                </a:cubicBezTo>
                <a:close/>
              </a:path>
            </a:pathLst>
          </a:custGeom>
        </p:spPr>
      </p:pic>
    </p:spTree>
    <p:extLst>
      <p:ext uri="{BB962C8B-B14F-4D97-AF65-F5344CB8AC3E}">
        <p14:creationId xmlns:p14="http://schemas.microsoft.com/office/powerpoint/2010/main" val="1902597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CBC54B06-7407-74C4-45CC-C47825B5F444}"/>
              </a:ext>
            </a:extLst>
          </p:cNvPr>
          <p:cNvSpPr>
            <a:spLocks noGrp="1"/>
          </p:cNvSpPr>
          <p:nvPr>
            <p:ph type="title"/>
          </p:nvPr>
        </p:nvSpPr>
        <p:spPr>
          <a:xfrm>
            <a:off x="838200" y="643467"/>
            <a:ext cx="2951205" cy="5571066"/>
          </a:xfrm>
        </p:spPr>
        <p:txBody>
          <a:bodyPr>
            <a:normAutofit/>
          </a:bodyPr>
          <a:lstStyle/>
          <a:p>
            <a:r>
              <a:rPr lang="en-US" sz="3700">
                <a:solidFill>
                  <a:srgbClr val="FFFFFF"/>
                </a:solidFill>
              </a:rPr>
              <a:t>Assessing the Independence of Predictors using Variance Inflation Factors (VIF)</a:t>
            </a:r>
          </a:p>
        </p:txBody>
      </p:sp>
      <p:graphicFrame>
        <p:nvGraphicFramePr>
          <p:cNvPr id="11" name="Content Placeholder 10">
            <a:extLst>
              <a:ext uri="{FF2B5EF4-FFF2-40B4-BE49-F238E27FC236}">
                <a16:creationId xmlns:a16="http://schemas.microsoft.com/office/drawing/2014/main" id="{27CF8BD0-E9DF-65B8-F31D-0408A20B54B3}"/>
              </a:ext>
            </a:extLst>
          </p:cNvPr>
          <p:cNvGraphicFramePr>
            <a:graphicFrameLocks noGrp="1"/>
          </p:cNvGraphicFramePr>
          <p:nvPr>
            <p:ph idx="1"/>
            <p:extLst>
              <p:ext uri="{D42A27DB-BD31-4B8C-83A1-F6EECF244321}">
                <p14:modId xmlns:p14="http://schemas.microsoft.com/office/powerpoint/2010/main" val="60775151"/>
              </p:ext>
            </p:extLst>
          </p:nvPr>
        </p:nvGraphicFramePr>
        <p:xfrm>
          <a:off x="5801133" y="643466"/>
          <a:ext cx="5104728" cy="5530740"/>
        </p:xfrm>
        <a:graphic>
          <a:graphicData uri="http://schemas.openxmlformats.org/drawingml/2006/table">
            <a:tbl>
              <a:tblPr firstRow="1" bandRow="1"/>
              <a:tblGrid>
                <a:gridCol w="3715470">
                  <a:extLst>
                    <a:ext uri="{9D8B030D-6E8A-4147-A177-3AD203B41FA5}">
                      <a16:colId xmlns:a16="http://schemas.microsoft.com/office/drawing/2014/main" val="1987160345"/>
                    </a:ext>
                  </a:extLst>
                </a:gridCol>
                <a:gridCol w="1389258">
                  <a:extLst>
                    <a:ext uri="{9D8B030D-6E8A-4147-A177-3AD203B41FA5}">
                      <a16:colId xmlns:a16="http://schemas.microsoft.com/office/drawing/2014/main" val="2783330570"/>
                    </a:ext>
                  </a:extLst>
                </a:gridCol>
              </a:tblGrid>
              <a:tr h="553074">
                <a:tc>
                  <a:txBody>
                    <a:bodyPr/>
                    <a:lstStyle/>
                    <a:p>
                      <a:pPr algn="l" fontAlgn="b">
                        <a:buNone/>
                      </a:pPr>
                      <a:r>
                        <a:rPr lang="en-US" sz="2800" b="1" i="0" u="none" strike="noStrike">
                          <a:solidFill>
                            <a:srgbClr val="000000"/>
                          </a:solidFill>
                          <a:effectLst/>
                          <a:latin typeface="Aptos Narrow" panose="020B0004020202020204" pitchFamily="34" charset="0"/>
                        </a:rPr>
                        <a:t>Predictor</a:t>
                      </a:r>
                    </a:p>
                  </a:txBody>
                  <a:tcPr marL="24647" marR="24647" marT="24647" marB="0" anchor="b">
                    <a:lnL>
                      <a:noFill/>
                    </a:lnL>
                    <a:lnR>
                      <a:noFill/>
                    </a:lnR>
                    <a:lnT>
                      <a:noFill/>
                    </a:lnT>
                    <a:lnB>
                      <a:noFill/>
                    </a:lnB>
                    <a:noFill/>
                  </a:tcPr>
                </a:tc>
                <a:tc>
                  <a:txBody>
                    <a:bodyPr/>
                    <a:lstStyle/>
                    <a:p>
                      <a:pPr algn="l" fontAlgn="b">
                        <a:buNone/>
                      </a:pPr>
                      <a:r>
                        <a:rPr lang="en-US" sz="2800" b="1" i="0" u="none" strike="noStrike">
                          <a:solidFill>
                            <a:srgbClr val="000000"/>
                          </a:solidFill>
                          <a:effectLst/>
                          <a:latin typeface="Aptos Narrow" panose="020B0004020202020204" pitchFamily="34" charset="0"/>
                        </a:rPr>
                        <a:t>VIF</a:t>
                      </a:r>
                    </a:p>
                  </a:txBody>
                  <a:tcPr marL="24647" marR="24647" marT="24647" marB="0" anchor="b">
                    <a:lnL>
                      <a:noFill/>
                    </a:lnL>
                    <a:lnR>
                      <a:noFill/>
                    </a:lnR>
                    <a:lnT>
                      <a:noFill/>
                    </a:lnT>
                    <a:lnB>
                      <a:noFill/>
                    </a:lnB>
                    <a:noFill/>
                  </a:tcPr>
                </a:tc>
                <a:extLst>
                  <a:ext uri="{0D108BD9-81ED-4DB2-BD59-A6C34878D82A}">
                    <a16:rowId xmlns:a16="http://schemas.microsoft.com/office/drawing/2014/main" val="1813515041"/>
                  </a:ext>
                </a:extLst>
              </a:tr>
              <a:tr h="553074">
                <a:tc>
                  <a:txBody>
                    <a:bodyPr/>
                    <a:lstStyle/>
                    <a:p>
                      <a:pPr algn="l" fontAlgn="b">
                        <a:buNone/>
                      </a:pPr>
                      <a:r>
                        <a:rPr lang="en-US" sz="2800" b="0" i="0" u="none" strike="noStrike" dirty="0">
                          <a:solidFill>
                            <a:srgbClr val="000000"/>
                          </a:solidFill>
                          <a:effectLst/>
                          <a:latin typeface="Aptos Narrow" panose="020B0004020202020204" pitchFamily="34" charset="0"/>
                        </a:rPr>
                        <a:t>Age</a:t>
                      </a:r>
                    </a:p>
                  </a:txBody>
                  <a:tcPr marL="24647" marR="24647" marT="24647" marB="0" anchor="b">
                    <a:lnL>
                      <a:noFill/>
                    </a:lnL>
                    <a:lnR>
                      <a:noFill/>
                    </a:lnR>
                    <a:lnT>
                      <a:noFill/>
                    </a:lnT>
                    <a:lnB>
                      <a:noFill/>
                    </a:lnB>
                    <a:noFill/>
                  </a:tcPr>
                </a:tc>
                <a:tc>
                  <a:txBody>
                    <a:bodyPr/>
                    <a:lstStyle/>
                    <a:p>
                      <a:pPr algn="l" fontAlgn="b">
                        <a:buNone/>
                      </a:pPr>
                      <a:r>
                        <a:rPr lang="en-US" sz="2800" b="0" i="0" u="none" strike="noStrike">
                          <a:solidFill>
                            <a:srgbClr val="000000"/>
                          </a:solidFill>
                          <a:effectLst/>
                          <a:latin typeface="Aptos Narrow" panose="020B0004020202020204" pitchFamily="34" charset="0"/>
                        </a:rPr>
                        <a:t>     1.16 </a:t>
                      </a:r>
                    </a:p>
                  </a:txBody>
                  <a:tcPr marL="24647" marR="24647" marT="24647" marB="0" anchor="b">
                    <a:lnL>
                      <a:noFill/>
                    </a:lnL>
                    <a:lnR>
                      <a:noFill/>
                    </a:lnR>
                    <a:lnT>
                      <a:noFill/>
                    </a:lnT>
                    <a:lnB>
                      <a:noFill/>
                    </a:lnB>
                    <a:noFill/>
                  </a:tcPr>
                </a:tc>
                <a:extLst>
                  <a:ext uri="{0D108BD9-81ED-4DB2-BD59-A6C34878D82A}">
                    <a16:rowId xmlns:a16="http://schemas.microsoft.com/office/drawing/2014/main" val="2369397579"/>
                  </a:ext>
                </a:extLst>
              </a:tr>
              <a:tr h="553074">
                <a:tc>
                  <a:txBody>
                    <a:bodyPr/>
                    <a:lstStyle/>
                    <a:p>
                      <a:pPr algn="l" fontAlgn="b">
                        <a:buNone/>
                      </a:pPr>
                      <a:r>
                        <a:rPr lang="en-US" sz="2800" b="0" i="0" u="none" strike="noStrike" dirty="0">
                          <a:solidFill>
                            <a:srgbClr val="000000"/>
                          </a:solidFill>
                          <a:effectLst/>
                          <a:latin typeface="Aptos Narrow" panose="020B0004020202020204" pitchFamily="34" charset="0"/>
                        </a:rPr>
                        <a:t>Region</a:t>
                      </a:r>
                    </a:p>
                  </a:txBody>
                  <a:tcPr marL="24647" marR="24647" marT="24647" marB="0" anchor="b">
                    <a:lnL>
                      <a:noFill/>
                    </a:lnL>
                    <a:lnR>
                      <a:noFill/>
                    </a:lnR>
                    <a:lnT>
                      <a:noFill/>
                    </a:lnT>
                    <a:lnB>
                      <a:noFill/>
                    </a:lnB>
                    <a:noFill/>
                  </a:tcPr>
                </a:tc>
                <a:tc>
                  <a:txBody>
                    <a:bodyPr/>
                    <a:lstStyle/>
                    <a:p>
                      <a:pPr algn="l" fontAlgn="b">
                        <a:buNone/>
                      </a:pPr>
                      <a:r>
                        <a:rPr lang="en-US" sz="2800" b="0" i="0" u="none" strike="noStrike" dirty="0">
                          <a:solidFill>
                            <a:srgbClr val="000000"/>
                          </a:solidFill>
                          <a:effectLst/>
                          <a:latin typeface="Aptos Narrow" panose="020B0004020202020204" pitchFamily="34" charset="0"/>
                        </a:rPr>
                        <a:t>     1.33 </a:t>
                      </a:r>
                    </a:p>
                  </a:txBody>
                  <a:tcPr marL="24647" marR="24647" marT="24647" marB="0" anchor="b">
                    <a:lnL>
                      <a:noFill/>
                    </a:lnL>
                    <a:lnR>
                      <a:noFill/>
                    </a:lnR>
                    <a:lnT>
                      <a:noFill/>
                    </a:lnT>
                    <a:lnB>
                      <a:noFill/>
                    </a:lnB>
                    <a:noFill/>
                  </a:tcPr>
                </a:tc>
                <a:extLst>
                  <a:ext uri="{0D108BD9-81ED-4DB2-BD59-A6C34878D82A}">
                    <a16:rowId xmlns:a16="http://schemas.microsoft.com/office/drawing/2014/main" val="1657083572"/>
                  </a:ext>
                </a:extLst>
              </a:tr>
              <a:tr h="553074">
                <a:tc>
                  <a:txBody>
                    <a:bodyPr/>
                    <a:lstStyle/>
                    <a:p>
                      <a:pPr algn="l" fontAlgn="b">
                        <a:buNone/>
                      </a:pPr>
                      <a:r>
                        <a:rPr lang="en-US" sz="2800" b="0" i="0" u="none" strike="noStrike">
                          <a:solidFill>
                            <a:srgbClr val="000000"/>
                          </a:solidFill>
                          <a:effectLst/>
                          <a:latin typeface="Aptos Narrow" panose="020B0004020202020204" pitchFamily="34" charset="0"/>
                        </a:rPr>
                        <a:t>Chest X-Ray Ratio</a:t>
                      </a:r>
                    </a:p>
                  </a:txBody>
                  <a:tcPr marL="24647" marR="24647" marT="24647" marB="0" anchor="b">
                    <a:lnL>
                      <a:noFill/>
                    </a:lnL>
                    <a:lnR>
                      <a:noFill/>
                    </a:lnR>
                    <a:lnT>
                      <a:noFill/>
                    </a:lnT>
                    <a:lnB>
                      <a:noFill/>
                    </a:lnB>
                    <a:noFill/>
                  </a:tcPr>
                </a:tc>
                <a:tc>
                  <a:txBody>
                    <a:bodyPr/>
                    <a:lstStyle/>
                    <a:p>
                      <a:pPr algn="l" fontAlgn="b">
                        <a:buNone/>
                      </a:pPr>
                      <a:r>
                        <a:rPr lang="en-US" sz="2800" b="0" i="0" u="none" strike="noStrike">
                          <a:solidFill>
                            <a:srgbClr val="000000"/>
                          </a:solidFill>
                          <a:effectLst/>
                          <a:latin typeface="Aptos Narrow" panose="020B0004020202020204" pitchFamily="34" charset="0"/>
                        </a:rPr>
                        <a:t>     1.46 </a:t>
                      </a:r>
                    </a:p>
                  </a:txBody>
                  <a:tcPr marL="24647" marR="24647" marT="24647" marB="0" anchor="b">
                    <a:lnL>
                      <a:noFill/>
                    </a:lnL>
                    <a:lnR>
                      <a:noFill/>
                    </a:lnR>
                    <a:lnT>
                      <a:noFill/>
                    </a:lnT>
                    <a:lnB>
                      <a:noFill/>
                    </a:lnB>
                    <a:noFill/>
                  </a:tcPr>
                </a:tc>
                <a:extLst>
                  <a:ext uri="{0D108BD9-81ED-4DB2-BD59-A6C34878D82A}">
                    <a16:rowId xmlns:a16="http://schemas.microsoft.com/office/drawing/2014/main" val="1206615750"/>
                  </a:ext>
                </a:extLst>
              </a:tr>
              <a:tr h="553074">
                <a:tc>
                  <a:txBody>
                    <a:bodyPr/>
                    <a:lstStyle/>
                    <a:p>
                      <a:pPr algn="l" fontAlgn="b">
                        <a:buNone/>
                      </a:pPr>
                      <a:r>
                        <a:rPr lang="en-US" sz="2800" b="0" i="0" u="none" strike="noStrike" dirty="0">
                          <a:solidFill>
                            <a:srgbClr val="000000"/>
                          </a:solidFill>
                          <a:effectLst/>
                          <a:latin typeface="Aptos Narrow" panose="020B0004020202020204" pitchFamily="34" charset="0"/>
                        </a:rPr>
                        <a:t>Routine Culturing Ratio</a:t>
                      </a:r>
                    </a:p>
                  </a:txBody>
                  <a:tcPr marL="24647" marR="24647" marT="24647" marB="0" anchor="b">
                    <a:lnL>
                      <a:noFill/>
                    </a:lnL>
                    <a:lnR>
                      <a:noFill/>
                    </a:lnR>
                    <a:lnT>
                      <a:noFill/>
                    </a:lnT>
                    <a:lnB>
                      <a:noFill/>
                    </a:lnB>
                    <a:noFill/>
                  </a:tcPr>
                </a:tc>
                <a:tc>
                  <a:txBody>
                    <a:bodyPr/>
                    <a:lstStyle/>
                    <a:p>
                      <a:pPr algn="l" fontAlgn="b">
                        <a:buNone/>
                      </a:pPr>
                      <a:r>
                        <a:rPr lang="en-US" sz="2800" b="0" i="0" u="none" strike="noStrike">
                          <a:solidFill>
                            <a:srgbClr val="000000"/>
                          </a:solidFill>
                          <a:effectLst/>
                          <a:latin typeface="Aptos Narrow" panose="020B0004020202020204" pitchFamily="34" charset="0"/>
                        </a:rPr>
                        <a:t>     1.72 </a:t>
                      </a:r>
                    </a:p>
                  </a:txBody>
                  <a:tcPr marL="24647" marR="24647" marT="24647" marB="0" anchor="b">
                    <a:lnL>
                      <a:noFill/>
                    </a:lnL>
                    <a:lnR>
                      <a:noFill/>
                    </a:lnR>
                    <a:lnT>
                      <a:noFill/>
                    </a:lnT>
                    <a:lnB>
                      <a:noFill/>
                    </a:lnB>
                    <a:noFill/>
                  </a:tcPr>
                </a:tc>
                <a:extLst>
                  <a:ext uri="{0D108BD9-81ED-4DB2-BD59-A6C34878D82A}">
                    <a16:rowId xmlns:a16="http://schemas.microsoft.com/office/drawing/2014/main" val="4206322462"/>
                  </a:ext>
                </a:extLst>
              </a:tr>
              <a:tr h="553074">
                <a:tc>
                  <a:txBody>
                    <a:bodyPr/>
                    <a:lstStyle/>
                    <a:p>
                      <a:pPr algn="l" fontAlgn="b">
                        <a:buNone/>
                      </a:pPr>
                      <a:r>
                        <a:rPr lang="en-US" sz="2800" b="0" i="0" u="none" strike="noStrike">
                          <a:solidFill>
                            <a:srgbClr val="000000"/>
                          </a:solidFill>
                          <a:effectLst/>
                          <a:latin typeface="Aptos Narrow" panose="020B0004020202020204" pitchFamily="34" charset="0"/>
                        </a:rPr>
                        <a:t>Infection Risk</a:t>
                      </a:r>
                    </a:p>
                  </a:txBody>
                  <a:tcPr marL="24647" marR="24647" marT="24647" marB="0" anchor="b">
                    <a:lnL>
                      <a:noFill/>
                    </a:lnL>
                    <a:lnR>
                      <a:noFill/>
                    </a:lnR>
                    <a:lnT>
                      <a:noFill/>
                    </a:lnT>
                    <a:lnB>
                      <a:noFill/>
                    </a:lnB>
                    <a:noFill/>
                  </a:tcPr>
                </a:tc>
                <a:tc>
                  <a:txBody>
                    <a:bodyPr/>
                    <a:lstStyle/>
                    <a:p>
                      <a:pPr algn="l" fontAlgn="b">
                        <a:buNone/>
                      </a:pPr>
                      <a:r>
                        <a:rPr lang="en-US" sz="2800" b="0" i="0" u="none" strike="noStrike" dirty="0">
                          <a:solidFill>
                            <a:srgbClr val="000000"/>
                          </a:solidFill>
                          <a:effectLst/>
                          <a:latin typeface="Aptos Narrow" panose="020B0004020202020204" pitchFamily="34" charset="0"/>
                        </a:rPr>
                        <a:t>     1.95 </a:t>
                      </a:r>
                    </a:p>
                  </a:txBody>
                  <a:tcPr marL="24647" marR="24647" marT="24647" marB="0" anchor="b">
                    <a:lnL>
                      <a:noFill/>
                    </a:lnL>
                    <a:lnR>
                      <a:noFill/>
                    </a:lnR>
                    <a:lnT>
                      <a:noFill/>
                    </a:lnT>
                    <a:lnB>
                      <a:noFill/>
                    </a:lnB>
                    <a:noFill/>
                  </a:tcPr>
                </a:tc>
                <a:extLst>
                  <a:ext uri="{0D108BD9-81ED-4DB2-BD59-A6C34878D82A}">
                    <a16:rowId xmlns:a16="http://schemas.microsoft.com/office/drawing/2014/main" val="839671324"/>
                  </a:ext>
                </a:extLst>
              </a:tr>
              <a:tr h="553074">
                <a:tc>
                  <a:txBody>
                    <a:bodyPr/>
                    <a:lstStyle/>
                    <a:p>
                      <a:pPr algn="l" fontAlgn="b">
                        <a:buNone/>
                      </a:pPr>
                      <a:r>
                        <a:rPr lang="en-US" sz="2800" b="0" i="0" u="none" strike="noStrike">
                          <a:solidFill>
                            <a:srgbClr val="000000"/>
                          </a:solidFill>
                          <a:effectLst/>
                          <a:latin typeface="Aptos Narrow" panose="020B0004020202020204" pitchFamily="34" charset="0"/>
                        </a:rPr>
                        <a:t>Percent Facility Use</a:t>
                      </a:r>
                    </a:p>
                  </a:txBody>
                  <a:tcPr marL="24647" marR="24647" marT="24647" marB="0" anchor="b">
                    <a:lnL>
                      <a:noFill/>
                    </a:lnL>
                    <a:lnR>
                      <a:noFill/>
                    </a:lnR>
                    <a:lnT>
                      <a:noFill/>
                    </a:lnT>
                    <a:lnB>
                      <a:noFill/>
                    </a:lnB>
                    <a:noFill/>
                  </a:tcPr>
                </a:tc>
                <a:tc>
                  <a:txBody>
                    <a:bodyPr/>
                    <a:lstStyle/>
                    <a:p>
                      <a:pPr algn="l" fontAlgn="b">
                        <a:buNone/>
                      </a:pPr>
                      <a:r>
                        <a:rPr lang="en-US" sz="2800" b="0" i="0" u="none" strike="noStrike" dirty="0">
                          <a:solidFill>
                            <a:srgbClr val="000000"/>
                          </a:solidFill>
                          <a:effectLst/>
                          <a:latin typeface="Aptos Narrow" panose="020B0004020202020204" pitchFamily="34" charset="0"/>
                        </a:rPr>
                        <a:t>     3.21 </a:t>
                      </a:r>
                    </a:p>
                  </a:txBody>
                  <a:tcPr marL="24647" marR="24647" marT="24647" marB="0" anchor="b">
                    <a:lnL>
                      <a:noFill/>
                    </a:lnL>
                    <a:lnR>
                      <a:noFill/>
                    </a:lnR>
                    <a:lnT>
                      <a:noFill/>
                    </a:lnT>
                    <a:lnB>
                      <a:noFill/>
                    </a:lnB>
                    <a:noFill/>
                  </a:tcPr>
                </a:tc>
                <a:extLst>
                  <a:ext uri="{0D108BD9-81ED-4DB2-BD59-A6C34878D82A}">
                    <a16:rowId xmlns:a16="http://schemas.microsoft.com/office/drawing/2014/main" val="742364950"/>
                  </a:ext>
                </a:extLst>
              </a:tr>
              <a:tr h="553074">
                <a:tc>
                  <a:txBody>
                    <a:bodyPr/>
                    <a:lstStyle/>
                    <a:p>
                      <a:pPr algn="l" fontAlgn="b">
                        <a:buNone/>
                      </a:pPr>
                      <a:r>
                        <a:rPr lang="en-US" sz="2800" b="0" i="0" u="none" strike="noStrike">
                          <a:solidFill>
                            <a:srgbClr val="000000"/>
                          </a:solidFill>
                          <a:effectLst/>
                          <a:latin typeface="Aptos Narrow" panose="020B0004020202020204" pitchFamily="34" charset="0"/>
                        </a:rPr>
                        <a:t>Average Nurses</a:t>
                      </a:r>
                    </a:p>
                  </a:txBody>
                  <a:tcPr marL="24647" marR="24647" marT="24647" marB="0" anchor="b">
                    <a:lnL>
                      <a:noFill/>
                    </a:lnL>
                    <a:lnR>
                      <a:noFill/>
                    </a:lnR>
                    <a:lnT>
                      <a:noFill/>
                    </a:lnT>
                    <a:lnB>
                      <a:noFill/>
                    </a:lnB>
                    <a:noFill/>
                  </a:tcPr>
                </a:tc>
                <a:tc>
                  <a:txBody>
                    <a:bodyPr/>
                    <a:lstStyle/>
                    <a:p>
                      <a:pPr algn="l" fontAlgn="b">
                        <a:buNone/>
                      </a:pPr>
                      <a:r>
                        <a:rPr lang="en-US" sz="2800" b="0" i="0" u="none" strike="noStrike" dirty="0">
                          <a:solidFill>
                            <a:srgbClr val="000000"/>
                          </a:solidFill>
                          <a:effectLst/>
                          <a:latin typeface="Aptos Narrow" panose="020B0004020202020204" pitchFamily="34" charset="0"/>
                        </a:rPr>
                        <a:t>     6.87 </a:t>
                      </a:r>
                    </a:p>
                  </a:txBody>
                  <a:tcPr marL="24647" marR="24647" marT="24647" marB="0" anchor="b">
                    <a:lnL>
                      <a:noFill/>
                    </a:lnL>
                    <a:lnR>
                      <a:noFill/>
                    </a:lnR>
                    <a:lnT>
                      <a:noFill/>
                    </a:lnT>
                    <a:lnB>
                      <a:noFill/>
                    </a:lnB>
                    <a:noFill/>
                  </a:tcPr>
                </a:tc>
                <a:extLst>
                  <a:ext uri="{0D108BD9-81ED-4DB2-BD59-A6C34878D82A}">
                    <a16:rowId xmlns:a16="http://schemas.microsoft.com/office/drawing/2014/main" val="727960145"/>
                  </a:ext>
                </a:extLst>
              </a:tr>
              <a:tr h="553074">
                <a:tc>
                  <a:txBody>
                    <a:bodyPr/>
                    <a:lstStyle/>
                    <a:p>
                      <a:pPr algn="l" fontAlgn="b">
                        <a:buNone/>
                      </a:pPr>
                      <a:r>
                        <a:rPr lang="en-US" sz="2800" b="1" i="0" u="none" strike="noStrike" dirty="0">
                          <a:solidFill>
                            <a:srgbClr val="000000"/>
                          </a:solidFill>
                          <a:effectLst/>
                          <a:latin typeface="Aptos Narrow" panose="020B0004020202020204" pitchFamily="34" charset="0"/>
                        </a:rPr>
                        <a:t>Average Patients</a:t>
                      </a:r>
                    </a:p>
                  </a:txBody>
                  <a:tcPr marL="24647" marR="24647" marT="24647" marB="0" anchor="b">
                    <a:lnL>
                      <a:noFill/>
                    </a:lnL>
                    <a:lnR>
                      <a:noFill/>
                    </a:lnR>
                    <a:lnT>
                      <a:noFill/>
                    </a:lnT>
                    <a:lnB>
                      <a:noFill/>
                    </a:lnB>
                    <a:noFill/>
                  </a:tcPr>
                </a:tc>
                <a:tc>
                  <a:txBody>
                    <a:bodyPr/>
                    <a:lstStyle/>
                    <a:p>
                      <a:pPr algn="l" fontAlgn="b">
                        <a:buNone/>
                      </a:pPr>
                      <a:r>
                        <a:rPr lang="en-US" sz="2800" b="1" i="0" u="none" strike="noStrike">
                          <a:solidFill>
                            <a:srgbClr val="000000"/>
                          </a:solidFill>
                          <a:effectLst/>
                          <a:latin typeface="Aptos Narrow" panose="020B0004020202020204" pitchFamily="34" charset="0"/>
                        </a:rPr>
                        <a:t>   30.36 </a:t>
                      </a:r>
                    </a:p>
                  </a:txBody>
                  <a:tcPr marL="24647" marR="24647" marT="24647" marB="0" anchor="b">
                    <a:lnL>
                      <a:noFill/>
                    </a:lnL>
                    <a:lnR>
                      <a:noFill/>
                    </a:lnR>
                    <a:lnT>
                      <a:noFill/>
                    </a:lnT>
                    <a:lnB>
                      <a:noFill/>
                    </a:lnB>
                    <a:noFill/>
                  </a:tcPr>
                </a:tc>
                <a:extLst>
                  <a:ext uri="{0D108BD9-81ED-4DB2-BD59-A6C34878D82A}">
                    <a16:rowId xmlns:a16="http://schemas.microsoft.com/office/drawing/2014/main" val="2969457282"/>
                  </a:ext>
                </a:extLst>
              </a:tr>
              <a:tr h="553074">
                <a:tc>
                  <a:txBody>
                    <a:bodyPr/>
                    <a:lstStyle/>
                    <a:p>
                      <a:pPr algn="l" fontAlgn="b">
                        <a:buNone/>
                      </a:pPr>
                      <a:r>
                        <a:rPr lang="en-US" sz="2800" b="1" i="0" u="none" strike="noStrike" dirty="0">
                          <a:solidFill>
                            <a:srgbClr val="000000"/>
                          </a:solidFill>
                          <a:effectLst/>
                          <a:latin typeface="Aptos Narrow" panose="020B0004020202020204" pitchFamily="34" charset="0"/>
                        </a:rPr>
                        <a:t>Number of Beds</a:t>
                      </a:r>
                    </a:p>
                  </a:txBody>
                  <a:tcPr marL="24647" marR="24647" marT="24647" marB="0" anchor="b">
                    <a:lnL>
                      <a:noFill/>
                    </a:lnL>
                    <a:lnR>
                      <a:noFill/>
                    </a:lnR>
                    <a:lnT>
                      <a:noFill/>
                    </a:lnT>
                    <a:lnB>
                      <a:noFill/>
                    </a:lnB>
                    <a:noFill/>
                  </a:tcPr>
                </a:tc>
                <a:tc>
                  <a:txBody>
                    <a:bodyPr/>
                    <a:lstStyle/>
                    <a:p>
                      <a:pPr algn="l" fontAlgn="b">
                        <a:buNone/>
                      </a:pPr>
                      <a:r>
                        <a:rPr lang="en-US" sz="2800" b="1" i="0" u="none" strike="noStrike" dirty="0">
                          <a:solidFill>
                            <a:srgbClr val="000000"/>
                          </a:solidFill>
                          <a:effectLst/>
                          <a:latin typeface="Aptos Narrow" panose="020B0004020202020204" pitchFamily="34" charset="0"/>
                        </a:rPr>
                        <a:t>   33.52 </a:t>
                      </a:r>
                    </a:p>
                  </a:txBody>
                  <a:tcPr marL="24647" marR="24647" marT="24647" marB="0" anchor="b">
                    <a:lnL>
                      <a:noFill/>
                    </a:lnL>
                    <a:lnR>
                      <a:noFill/>
                    </a:lnR>
                    <a:lnT>
                      <a:noFill/>
                    </a:lnT>
                    <a:lnB>
                      <a:noFill/>
                    </a:lnB>
                    <a:noFill/>
                  </a:tcPr>
                </a:tc>
                <a:extLst>
                  <a:ext uri="{0D108BD9-81ED-4DB2-BD59-A6C34878D82A}">
                    <a16:rowId xmlns:a16="http://schemas.microsoft.com/office/drawing/2014/main" val="1855876775"/>
                  </a:ext>
                </a:extLst>
              </a:tr>
            </a:tbl>
          </a:graphicData>
        </a:graphic>
      </p:graphicFrame>
    </p:spTree>
    <p:extLst>
      <p:ext uri="{BB962C8B-B14F-4D97-AF65-F5344CB8AC3E}">
        <p14:creationId xmlns:p14="http://schemas.microsoft.com/office/powerpoint/2010/main" val="616665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Freeform: Shape 206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extBox 7">
            <a:extLst>
              <a:ext uri="{FF2B5EF4-FFF2-40B4-BE49-F238E27FC236}">
                <a16:creationId xmlns:a16="http://schemas.microsoft.com/office/drawing/2014/main" id="{97F7C52D-317D-399F-08E1-E1C63F86AC0A}"/>
              </a:ext>
            </a:extLst>
          </p:cNvPr>
          <p:cNvSpPr txBox="1"/>
          <p:nvPr/>
        </p:nvSpPr>
        <p:spPr>
          <a:xfrm>
            <a:off x="660041" y="2767106"/>
            <a:ext cx="28808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a:solidFill>
                  <a:srgbClr val="FFFFFF"/>
                </a:solidFill>
                <a:latin typeface="+mj-lt"/>
                <a:ea typeface="+mj-ea"/>
                <a:cs typeface="+mj-cs"/>
              </a:rPr>
              <a:t>Residual Diagnostics: Model 1</a:t>
            </a:r>
            <a:endParaRPr lang="en-US" sz="4000" kern="1200">
              <a:solidFill>
                <a:srgbClr val="FFFFFF"/>
              </a:solidFill>
              <a:latin typeface="+mj-lt"/>
              <a:ea typeface="+mj-ea"/>
              <a:cs typeface="+mj-cs"/>
            </a:endParaRPr>
          </a:p>
        </p:txBody>
      </p:sp>
      <p:pic>
        <p:nvPicPr>
          <p:cNvPr id="2050" name="Picture 2" descr="A group of graphs showing different values&#10;&#10;AI-generated content may be incorrect.">
            <a:extLst>
              <a:ext uri="{FF2B5EF4-FFF2-40B4-BE49-F238E27FC236}">
                <a16:creationId xmlns:a16="http://schemas.microsoft.com/office/drawing/2014/main" id="{D6902982-E413-C271-AFF7-97F8DBCB627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02428" y="848376"/>
            <a:ext cx="7225748" cy="5161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841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A69445-5A9B-BEB2-C10C-3348D091DC5B}"/>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29E4602-AA13-97B0-3333-E50B601C70D7}"/>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400" b="1" kern="1200">
                <a:solidFill>
                  <a:srgbClr val="FFFFFF"/>
                </a:solidFill>
                <a:latin typeface="+mj-lt"/>
                <a:ea typeface="+mj-ea"/>
                <a:cs typeface="+mj-cs"/>
              </a:rPr>
              <a:t>Objective 1: Final Model – Simple Linear Regression</a:t>
            </a:r>
            <a:br>
              <a:rPr lang="en-US" sz="3400" b="1" kern="1200">
                <a:solidFill>
                  <a:srgbClr val="FFFFFF"/>
                </a:solidFill>
                <a:latin typeface="+mj-lt"/>
                <a:ea typeface="+mj-ea"/>
                <a:cs typeface="+mj-cs"/>
              </a:rPr>
            </a:br>
            <a:br>
              <a:rPr lang="en-US" sz="3400" kern="1200">
                <a:solidFill>
                  <a:srgbClr val="FFFFFF"/>
                </a:solidFill>
                <a:latin typeface="+mj-lt"/>
                <a:ea typeface="+mj-ea"/>
                <a:cs typeface="+mj-cs"/>
              </a:rPr>
            </a:br>
            <a:endParaRPr lang="en-US" sz="3400" kern="1200">
              <a:solidFill>
                <a:srgbClr val="FFFFFF"/>
              </a:solidFill>
              <a:latin typeface="+mj-lt"/>
              <a:ea typeface="+mj-ea"/>
              <a:cs typeface="+mj-cs"/>
            </a:endParaRPr>
          </a:p>
        </p:txBody>
      </p:sp>
      <p:graphicFrame>
        <p:nvGraphicFramePr>
          <p:cNvPr id="4" name="Table 3">
            <a:extLst>
              <a:ext uri="{FF2B5EF4-FFF2-40B4-BE49-F238E27FC236}">
                <a16:creationId xmlns:a16="http://schemas.microsoft.com/office/drawing/2014/main" id="{F6D82B7C-0492-6ACF-DFA8-B2ADFE7143DB}"/>
              </a:ext>
            </a:extLst>
          </p:cNvPr>
          <p:cNvGraphicFramePr>
            <a:graphicFrameLocks noGrp="1"/>
          </p:cNvGraphicFramePr>
          <p:nvPr>
            <p:extLst>
              <p:ext uri="{D42A27DB-BD31-4B8C-83A1-F6EECF244321}">
                <p14:modId xmlns:p14="http://schemas.microsoft.com/office/powerpoint/2010/main" val="1425695140"/>
              </p:ext>
            </p:extLst>
          </p:nvPr>
        </p:nvGraphicFramePr>
        <p:xfrm>
          <a:off x="4502428" y="902375"/>
          <a:ext cx="7225750" cy="5053255"/>
        </p:xfrm>
        <a:graphic>
          <a:graphicData uri="http://schemas.openxmlformats.org/drawingml/2006/table">
            <a:tbl>
              <a:tblPr firstRow="1" bandRow="1">
                <a:noFill/>
                <a:tableStyleId>{69012ECD-51FC-41F1-AA8D-1B2483CD663E}</a:tableStyleId>
              </a:tblPr>
              <a:tblGrid>
                <a:gridCol w="2256763">
                  <a:extLst>
                    <a:ext uri="{9D8B030D-6E8A-4147-A177-3AD203B41FA5}">
                      <a16:colId xmlns:a16="http://schemas.microsoft.com/office/drawing/2014/main" val="3658101641"/>
                    </a:ext>
                  </a:extLst>
                </a:gridCol>
                <a:gridCol w="1035866">
                  <a:extLst>
                    <a:ext uri="{9D8B030D-6E8A-4147-A177-3AD203B41FA5}">
                      <a16:colId xmlns:a16="http://schemas.microsoft.com/office/drawing/2014/main" val="2188411685"/>
                    </a:ext>
                  </a:extLst>
                </a:gridCol>
                <a:gridCol w="1907151">
                  <a:extLst>
                    <a:ext uri="{9D8B030D-6E8A-4147-A177-3AD203B41FA5}">
                      <a16:colId xmlns:a16="http://schemas.microsoft.com/office/drawing/2014/main" val="719215141"/>
                    </a:ext>
                  </a:extLst>
                </a:gridCol>
                <a:gridCol w="1139834">
                  <a:extLst>
                    <a:ext uri="{9D8B030D-6E8A-4147-A177-3AD203B41FA5}">
                      <a16:colId xmlns:a16="http://schemas.microsoft.com/office/drawing/2014/main" val="2691610946"/>
                    </a:ext>
                  </a:extLst>
                </a:gridCol>
                <a:gridCol w="886136">
                  <a:extLst>
                    <a:ext uri="{9D8B030D-6E8A-4147-A177-3AD203B41FA5}">
                      <a16:colId xmlns:a16="http://schemas.microsoft.com/office/drawing/2014/main" val="4094121943"/>
                    </a:ext>
                  </a:extLst>
                </a:gridCol>
              </a:tblGrid>
              <a:tr h="899632">
                <a:tc>
                  <a:txBody>
                    <a:bodyPr/>
                    <a:lstStyle/>
                    <a:p>
                      <a:pPr>
                        <a:buNone/>
                      </a:pPr>
                      <a:r>
                        <a:rPr lang="en-US" sz="2200" b="0" cap="none" spc="60">
                          <a:solidFill>
                            <a:schemeClr val="bg1"/>
                          </a:solidFill>
                        </a:rPr>
                        <a:t>Characteristic</a:t>
                      </a:r>
                    </a:p>
                  </a:txBody>
                  <a:tcPr marL="131528" marR="131528" marT="123953" marB="65764"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en-US" sz="2200" b="0" cap="none" spc="60">
                          <a:solidFill>
                            <a:schemeClr val="bg1"/>
                          </a:solidFill>
                        </a:rPr>
                        <a:t>Beta</a:t>
                      </a:r>
                    </a:p>
                  </a:txBody>
                  <a:tcPr marL="131528" marR="131528" marT="123953" marB="65764"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en-US" sz="2200" b="0" cap="none" spc="60">
                          <a:solidFill>
                            <a:schemeClr val="bg1"/>
                          </a:solidFill>
                        </a:rPr>
                        <a:t>95% CI</a:t>
                      </a:r>
                    </a:p>
                  </a:txBody>
                  <a:tcPr marL="131528" marR="131528" marT="123953" marB="65764"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en-US" sz="2200" b="0" cap="none" spc="60">
                          <a:solidFill>
                            <a:schemeClr val="bg1"/>
                          </a:solidFill>
                        </a:rPr>
                        <a:t>p-value</a:t>
                      </a:r>
                      <a:endParaRPr lang="en-US" sz="2200" b="0" cap="none" spc="60" dirty="0">
                        <a:solidFill>
                          <a:schemeClr val="bg1"/>
                        </a:solidFill>
                      </a:endParaRPr>
                    </a:p>
                  </a:txBody>
                  <a:tcPr marL="131528" marR="131528" marT="123953" marB="65764" anchor="ctr">
                    <a:lnL w="12700" cmpd="sng">
                      <a:noFill/>
                    </a:lnL>
                    <a:lnR w="12700" cmpd="sng">
                      <a:noFill/>
                    </a:lnR>
                    <a:lnT w="19050" cap="flat" cmpd="sng" algn="ctr">
                      <a:noFill/>
                      <a:prstDash val="solid"/>
                    </a:lnT>
                    <a:lnB w="38100" cmpd="sng">
                      <a:noFill/>
                    </a:lnB>
                    <a:solidFill>
                      <a:schemeClr val="accent1"/>
                    </a:solidFill>
                  </a:tcPr>
                </a:tc>
                <a:tc>
                  <a:txBody>
                    <a:bodyPr/>
                    <a:lstStyle/>
                    <a:p>
                      <a:pPr>
                        <a:buNone/>
                      </a:pPr>
                      <a:r>
                        <a:rPr lang="en-US" sz="2200" b="0" cap="none" spc="60">
                          <a:solidFill>
                            <a:schemeClr val="bg1"/>
                          </a:solidFill>
                        </a:rPr>
                        <a:t>VIF</a:t>
                      </a:r>
                    </a:p>
                  </a:txBody>
                  <a:tcPr marL="131528" marR="131528" marT="123953" marB="65764"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003223091"/>
                  </a:ext>
                </a:extLst>
              </a:tr>
              <a:tr h="513045">
                <a:tc>
                  <a:txBody>
                    <a:bodyPr/>
                    <a:lstStyle/>
                    <a:p>
                      <a:pPr>
                        <a:buNone/>
                      </a:pPr>
                      <a:r>
                        <a:rPr lang="en-US" sz="1800" cap="none" spc="0">
                          <a:solidFill>
                            <a:schemeClr val="tx1"/>
                          </a:solidFill>
                        </a:rPr>
                        <a:t>(Intercept)</a:t>
                      </a:r>
                    </a:p>
                  </a:txBody>
                  <a:tcPr marL="131528" marR="131528" marT="123953" marB="65764" anchor="ctr">
                    <a:lnL w="12700" cmpd="sng">
                      <a:noFill/>
                      <a:prstDash val="solid"/>
                    </a:lnL>
                    <a:lnR w="12700" cmpd="sng">
                      <a:noFill/>
                      <a:prstDash val="solid"/>
                    </a:lnR>
                    <a:lnT w="38100" cmpd="sng">
                      <a:noFill/>
                    </a:lnT>
                    <a:lnB w="12700" cap="flat" cmpd="sng" algn="ctr">
                      <a:noFill/>
                      <a:prstDash val="solid"/>
                    </a:lnB>
                    <a:noFill/>
                  </a:tcPr>
                </a:tc>
                <a:tc>
                  <a:txBody>
                    <a:bodyPr/>
                    <a:lstStyle/>
                    <a:p>
                      <a:pPr>
                        <a:buNone/>
                      </a:pPr>
                      <a:r>
                        <a:rPr lang="en-US" sz="1800" cap="none" spc="0">
                          <a:solidFill>
                            <a:schemeClr val="tx1"/>
                          </a:solidFill>
                        </a:rPr>
                        <a:t>3.241</a:t>
                      </a:r>
                    </a:p>
                  </a:txBody>
                  <a:tcPr marL="131528" marR="131528" marT="123953" marB="65764" anchor="ctr">
                    <a:lnL w="12700" cmpd="sng">
                      <a:noFill/>
                      <a:prstDash val="solid"/>
                    </a:lnL>
                    <a:lnR w="12700" cmpd="sng">
                      <a:noFill/>
                      <a:prstDash val="solid"/>
                    </a:lnR>
                    <a:lnT w="38100" cmpd="sng">
                      <a:noFill/>
                    </a:lnT>
                    <a:lnB w="12700" cap="flat" cmpd="sng" algn="ctr">
                      <a:noFill/>
                      <a:prstDash val="solid"/>
                    </a:lnB>
                    <a:noFill/>
                  </a:tcPr>
                </a:tc>
                <a:tc>
                  <a:txBody>
                    <a:bodyPr/>
                    <a:lstStyle/>
                    <a:p>
                      <a:pPr>
                        <a:buNone/>
                      </a:pPr>
                      <a:r>
                        <a:rPr lang="en-US" sz="1800" cap="none" spc="0">
                          <a:solidFill>
                            <a:schemeClr val="tx1"/>
                          </a:solidFill>
                        </a:rPr>
                        <a:t>0.104 to 6.379</a:t>
                      </a:r>
                    </a:p>
                  </a:txBody>
                  <a:tcPr marL="131528" marR="131528" marT="123953" marB="65764" anchor="ctr">
                    <a:lnL w="12700" cmpd="sng">
                      <a:noFill/>
                      <a:prstDash val="solid"/>
                    </a:lnL>
                    <a:lnR w="12700" cmpd="sng">
                      <a:noFill/>
                      <a:prstDash val="solid"/>
                    </a:lnR>
                    <a:lnT w="38100" cmpd="sng">
                      <a:noFill/>
                    </a:lnT>
                    <a:lnB w="12700" cap="flat" cmpd="sng" algn="ctr">
                      <a:noFill/>
                      <a:prstDash val="solid"/>
                    </a:lnB>
                    <a:noFill/>
                  </a:tcPr>
                </a:tc>
                <a:tc>
                  <a:txBody>
                    <a:bodyPr/>
                    <a:lstStyle/>
                    <a:p>
                      <a:pPr>
                        <a:buNone/>
                      </a:pPr>
                      <a:r>
                        <a:rPr lang="en-US" sz="1800" cap="none" spc="0">
                          <a:solidFill>
                            <a:schemeClr val="tx1"/>
                          </a:solidFill>
                        </a:rPr>
                        <a:t>0.043</a:t>
                      </a:r>
                    </a:p>
                  </a:txBody>
                  <a:tcPr marL="131528" marR="131528" marT="123953" marB="65764" anchor="ctr">
                    <a:lnL w="12700" cmpd="sng">
                      <a:noFill/>
                      <a:prstDash val="solid"/>
                    </a:lnL>
                    <a:lnR w="12700" cmpd="sng">
                      <a:noFill/>
                      <a:prstDash val="solid"/>
                    </a:lnR>
                    <a:lnT w="38100" cmpd="sng">
                      <a:noFill/>
                    </a:lnT>
                    <a:lnB w="12700" cap="flat" cmpd="sng" algn="ctr">
                      <a:noFill/>
                      <a:prstDash val="solid"/>
                    </a:lnB>
                    <a:noFill/>
                  </a:tcPr>
                </a:tc>
                <a:tc>
                  <a:txBody>
                    <a:bodyPr/>
                    <a:lstStyle/>
                    <a:p>
                      <a:pPr>
                        <a:buNone/>
                      </a:pPr>
                      <a:endParaRPr lang="en-US" sz="1800" cap="none" spc="0">
                        <a:solidFill>
                          <a:schemeClr val="tx1"/>
                        </a:solidFill>
                      </a:endParaRPr>
                    </a:p>
                  </a:txBody>
                  <a:tcPr marL="131528" marR="131528" marT="123953" marB="65764" anchor="ctr">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2243175968"/>
                  </a:ext>
                </a:extLst>
              </a:tr>
              <a:tr h="513045">
                <a:tc>
                  <a:txBody>
                    <a:bodyPr/>
                    <a:lstStyle/>
                    <a:p>
                      <a:pPr>
                        <a:buNone/>
                      </a:pPr>
                      <a:r>
                        <a:rPr lang="en-US" sz="1800" cap="none" spc="0">
                          <a:solidFill>
                            <a:schemeClr val="tx1"/>
                          </a:solidFill>
                        </a:rPr>
                        <a:t>Age</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0.079</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0.027 to 0.131</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0.003</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1.0</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499183807"/>
                  </a:ext>
                </a:extLst>
              </a:tr>
              <a:tr h="513045">
                <a:tc>
                  <a:txBody>
                    <a:bodyPr/>
                    <a:lstStyle/>
                    <a:p>
                      <a:pPr>
                        <a:buNone/>
                      </a:pPr>
                      <a:r>
                        <a:rPr lang="en-US" sz="1800" cap="none" spc="0">
                          <a:solidFill>
                            <a:schemeClr val="tx1"/>
                          </a:solidFill>
                        </a:rPr>
                        <a:t>Inf. Risk</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0.453</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0.241 to 0.664</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&lt;0.001</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1.5</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978227774"/>
                  </a:ext>
                </a:extLst>
              </a:tr>
              <a:tr h="513045">
                <a:tc>
                  <a:txBody>
                    <a:bodyPr/>
                    <a:lstStyle/>
                    <a:p>
                      <a:pPr>
                        <a:buNone/>
                      </a:pPr>
                      <a:r>
                        <a:rPr lang="en-US" sz="1800" cap="none" spc="0">
                          <a:solidFill>
                            <a:schemeClr val="tx1"/>
                          </a:solidFill>
                        </a:rPr>
                        <a:t>R. CX-ray Rat</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0.013</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0.000 to 0.027</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0.057</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1.4</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201884351"/>
                  </a:ext>
                </a:extLst>
              </a:tr>
              <a:tr h="513045">
                <a:tc>
                  <a:txBody>
                    <a:bodyPr/>
                    <a:lstStyle/>
                    <a:p>
                      <a:pPr>
                        <a:buNone/>
                      </a:pPr>
                      <a:r>
                        <a:rPr lang="en-US" sz="1800" cap="none" spc="0">
                          <a:solidFill>
                            <a:schemeClr val="tx1"/>
                          </a:solidFill>
                        </a:rPr>
                        <a:t>Avg. Patients</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0.010</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0.006 to 0.013</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&lt;0.001</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tc>
                  <a:txBody>
                    <a:bodyPr/>
                    <a:lstStyle/>
                    <a:p>
                      <a:pPr>
                        <a:buNone/>
                      </a:pPr>
                      <a:r>
                        <a:rPr lang="en-US" sz="1800" cap="none" spc="0">
                          <a:solidFill>
                            <a:schemeClr val="tx1"/>
                          </a:solidFill>
                        </a:rPr>
                        <a:t>5.8</a:t>
                      </a:r>
                    </a:p>
                  </a:txBody>
                  <a:tcPr marL="131528" marR="131528" marT="123953" marB="65764" anchor="ctr">
                    <a:lnL w="12700" cmpd="sng">
                      <a:noFill/>
                      <a:prstDash val="solid"/>
                    </a:lnL>
                    <a:lnR w="12700" cmpd="sng">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66887083"/>
                  </a:ext>
                </a:extLst>
              </a:tr>
              <a:tr h="794199">
                <a:tc>
                  <a:txBody>
                    <a:bodyPr/>
                    <a:lstStyle/>
                    <a:p>
                      <a:pPr>
                        <a:buNone/>
                      </a:pPr>
                      <a:r>
                        <a:rPr lang="en-US" sz="1800" cap="none" spc="0">
                          <a:solidFill>
                            <a:schemeClr val="tx1"/>
                          </a:solidFill>
                        </a:rPr>
                        <a:t>Avg. Nurses</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-0.007</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-0.011 to -0.003</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&lt;0.001</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buNone/>
                      </a:pPr>
                      <a:r>
                        <a:rPr lang="en-US" sz="1800" cap="none" spc="0">
                          <a:solidFill>
                            <a:schemeClr val="tx1"/>
                          </a:solidFill>
                        </a:rPr>
                        <a:t>5.9</a:t>
                      </a:r>
                    </a:p>
                  </a:txBody>
                  <a:tcPr marL="131528" marR="131528" marT="123953" marB="65764"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51288934"/>
                  </a:ext>
                </a:extLst>
              </a:tr>
              <a:tr h="794199">
                <a:tc>
                  <a:txBody>
                    <a:bodyPr/>
                    <a:lstStyle/>
                    <a:p>
                      <a:pPr>
                        <a:buNone/>
                      </a:pPr>
                      <a:r>
                        <a:rPr lang="en-US" sz="1800" cap="none" spc="0">
                          <a:solidFill>
                            <a:schemeClr val="tx1"/>
                          </a:solidFill>
                        </a:rPr>
                        <a:t>Region</a:t>
                      </a:r>
                    </a:p>
                  </a:txBody>
                  <a:tcPr marL="131528" marR="131528" marT="123953" marB="65764"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800" cap="none" spc="0">
                          <a:solidFill>
                            <a:schemeClr val="tx1"/>
                          </a:solidFill>
                        </a:rPr>
                        <a:t>-0.618</a:t>
                      </a:r>
                    </a:p>
                  </a:txBody>
                  <a:tcPr marL="131528" marR="131528" marT="123953" marB="65764"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800" cap="none" spc="0">
                          <a:solidFill>
                            <a:schemeClr val="tx1"/>
                          </a:solidFill>
                        </a:rPr>
                        <a:t>-0.860 to -0.376</a:t>
                      </a:r>
                    </a:p>
                  </a:txBody>
                  <a:tcPr marL="131528" marR="131528" marT="123953" marB="65764"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800" cap="none" spc="0">
                          <a:solidFill>
                            <a:schemeClr val="tx1"/>
                          </a:solidFill>
                        </a:rPr>
                        <a:t>&lt;0.001</a:t>
                      </a:r>
                    </a:p>
                  </a:txBody>
                  <a:tcPr marL="131528" marR="131528" marT="123953" marB="65764"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800" cap="none" spc="0">
                          <a:solidFill>
                            <a:schemeClr val="tx1"/>
                          </a:solidFill>
                        </a:rPr>
                        <a:t>1.1</a:t>
                      </a:r>
                      <a:endParaRPr lang="en-US" sz="1800" cap="none" spc="0" dirty="0">
                        <a:solidFill>
                          <a:schemeClr val="tx1"/>
                        </a:solidFill>
                      </a:endParaRPr>
                    </a:p>
                  </a:txBody>
                  <a:tcPr marL="131528" marR="131528" marT="123953" marB="65764"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33644805"/>
                  </a:ext>
                </a:extLst>
              </a:tr>
            </a:tbl>
          </a:graphicData>
        </a:graphic>
      </p:graphicFrame>
    </p:spTree>
    <p:extLst>
      <p:ext uri="{BB962C8B-B14F-4D97-AF65-F5344CB8AC3E}">
        <p14:creationId xmlns:p14="http://schemas.microsoft.com/office/powerpoint/2010/main" val="1563547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705C7D9-9AE7-9EED-5445-8BC3A3E6075A}"/>
              </a:ext>
            </a:extLst>
          </p:cNvPr>
          <p:cNvSpPr>
            <a:spLocks noGrp="1"/>
          </p:cNvSpPr>
          <p:nvPr>
            <p:ph type="title"/>
          </p:nvPr>
        </p:nvSpPr>
        <p:spPr>
          <a:xfrm>
            <a:off x="660041" y="2767106"/>
            <a:ext cx="2880828" cy="3071906"/>
          </a:xfrm>
          <a:prstGeom prst="ellipse">
            <a:avLst/>
          </a:prstGeom>
        </p:spPr>
        <p:txBody>
          <a:bodyPr vert="horz" lIns="91440" tIns="45720" rIns="91440" bIns="45720" rtlCol="0" anchor="t">
            <a:normAutofit/>
          </a:bodyPr>
          <a:lstStyle/>
          <a:p>
            <a:r>
              <a:rPr lang="en-US" sz="2800" b="1" kern="1200">
                <a:solidFill>
                  <a:srgbClr val="FFFFFF"/>
                </a:solidFill>
                <a:latin typeface="+mj-lt"/>
                <a:ea typeface="+mj-ea"/>
                <a:cs typeface="+mj-cs"/>
              </a:rPr>
              <a:t>Automatic Feature Selection: LASSO</a:t>
            </a:r>
            <a:br>
              <a:rPr lang="en-US" sz="2800" b="1" kern="1200">
                <a:solidFill>
                  <a:srgbClr val="FFFFFF"/>
                </a:solidFill>
                <a:latin typeface="+mj-lt"/>
                <a:ea typeface="+mj-ea"/>
                <a:cs typeface="+mj-cs"/>
              </a:rPr>
            </a:br>
            <a:endParaRPr lang="en-US" sz="2800" kern="1200">
              <a:solidFill>
                <a:srgbClr val="FFFFFF"/>
              </a:solidFill>
              <a:latin typeface="+mj-lt"/>
              <a:ea typeface="+mj-ea"/>
              <a:cs typeface="+mj-cs"/>
            </a:endParaRPr>
          </a:p>
        </p:txBody>
      </p:sp>
      <p:sp>
        <p:nvSpPr>
          <p:cNvPr id="3" name="TextBox 2">
            <a:extLst>
              <a:ext uri="{FF2B5EF4-FFF2-40B4-BE49-F238E27FC236}">
                <a16:creationId xmlns:a16="http://schemas.microsoft.com/office/drawing/2014/main" id="{069F45B9-247A-8D34-3C3F-AF5349A189CC}"/>
              </a:ext>
            </a:extLst>
          </p:cNvPr>
          <p:cNvSpPr txBox="1"/>
          <p:nvPr/>
        </p:nvSpPr>
        <p:spPr>
          <a:xfrm>
            <a:off x="457203" y="349624"/>
            <a:ext cx="2447362" cy="646331"/>
          </a:xfrm>
          <a:prstGeom prst="rect">
            <a:avLst/>
          </a:prstGeom>
          <a:noFill/>
        </p:spPr>
        <p:txBody>
          <a:bodyPr wrap="square" rtlCol="0">
            <a:spAutoFit/>
          </a:bodyPr>
          <a:lstStyle/>
          <a:p>
            <a:r>
              <a:rPr lang="en-US" dirty="0">
                <a:highlight>
                  <a:srgbClr val="FFFF00"/>
                </a:highlight>
              </a:rPr>
              <a:t>Delete altogether and just comment?</a:t>
            </a:r>
          </a:p>
        </p:txBody>
      </p:sp>
      <p:pic>
        <p:nvPicPr>
          <p:cNvPr id="10" name="Content Placeholder 9">
            <a:extLst>
              <a:ext uri="{FF2B5EF4-FFF2-40B4-BE49-F238E27FC236}">
                <a16:creationId xmlns:a16="http://schemas.microsoft.com/office/drawing/2014/main" id="{2FB19EBE-5307-81F8-5173-A5F72C8DB2A1}"/>
              </a:ext>
            </a:extLst>
          </p:cNvPr>
          <p:cNvPicPr>
            <a:picLocks noGrp="1" noChangeAspect="1"/>
          </p:cNvPicPr>
          <p:nvPr>
            <p:ph idx="1"/>
          </p:nvPr>
        </p:nvPicPr>
        <p:blipFill>
          <a:blip r:embed="rId3"/>
          <a:stretch>
            <a:fillRect/>
          </a:stretch>
        </p:blipFill>
        <p:spPr>
          <a:xfrm>
            <a:off x="6096000" y="179790"/>
            <a:ext cx="3709049" cy="2322187"/>
          </a:xfrm>
        </p:spPr>
      </p:pic>
      <p:pic>
        <p:nvPicPr>
          <p:cNvPr id="8" name="Picture 7">
            <a:extLst>
              <a:ext uri="{FF2B5EF4-FFF2-40B4-BE49-F238E27FC236}">
                <a16:creationId xmlns:a16="http://schemas.microsoft.com/office/drawing/2014/main" id="{8AA6C808-DD2F-D66F-EAB9-0BDA91E26B0B}"/>
              </a:ext>
            </a:extLst>
          </p:cNvPr>
          <p:cNvPicPr>
            <a:picLocks noChangeAspect="1"/>
          </p:cNvPicPr>
          <p:nvPr/>
        </p:nvPicPr>
        <p:blipFill>
          <a:blip r:embed="rId4"/>
          <a:stretch>
            <a:fillRect/>
          </a:stretch>
        </p:blipFill>
        <p:spPr>
          <a:xfrm>
            <a:off x="4744914" y="2681767"/>
            <a:ext cx="6411220" cy="3686689"/>
          </a:xfrm>
          <a:prstGeom prst="rect">
            <a:avLst/>
          </a:prstGeom>
        </p:spPr>
      </p:pic>
    </p:spTree>
    <p:extLst>
      <p:ext uri="{BB962C8B-B14F-4D97-AF65-F5344CB8AC3E}">
        <p14:creationId xmlns:p14="http://schemas.microsoft.com/office/powerpoint/2010/main" val="1461375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9129B20-4B7B-353D-54CF-E18CF060BA3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Advanced Modeling of Hospital Length of Stay</a:t>
            </a:r>
          </a:p>
        </p:txBody>
      </p:sp>
      <p:pic>
        <p:nvPicPr>
          <p:cNvPr id="7" name="Graphic 6" descr="Hospital with solid fill">
            <a:extLst>
              <a:ext uri="{FF2B5EF4-FFF2-40B4-BE49-F238E27FC236}">
                <a16:creationId xmlns:a16="http://schemas.microsoft.com/office/drawing/2014/main" id="{EC85784F-695A-F069-EDCF-A53E4959ED3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153510" y="467208"/>
            <a:ext cx="5923584" cy="5923584"/>
          </a:xfrm>
          <a:prstGeom prst="rect">
            <a:avLst/>
          </a:prstGeom>
        </p:spPr>
      </p:pic>
    </p:spTree>
    <p:extLst>
      <p:ext uri="{BB962C8B-B14F-4D97-AF65-F5344CB8AC3E}">
        <p14:creationId xmlns:p14="http://schemas.microsoft.com/office/powerpoint/2010/main" val="2159123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EC10E2-08BE-DE44-1B1E-47C78FFB4B08}"/>
            </a:ext>
          </a:extLst>
        </p:cNvPr>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44AA24-A97B-8DBE-4EC7-D395D139636E}"/>
              </a:ext>
            </a:extLst>
          </p:cNvPr>
          <p:cNvSpPr>
            <a:spLocks noGrp="1"/>
          </p:cNvSpPr>
          <p:nvPr>
            <p:ph type="title"/>
          </p:nvPr>
        </p:nvSpPr>
        <p:spPr>
          <a:xfrm>
            <a:off x="639656" y="0"/>
            <a:ext cx="10909640" cy="1008600"/>
          </a:xfrm>
        </p:spPr>
        <p:txBody>
          <a:bodyPr vert="horz" lIns="91440" tIns="45720" rIns="91440" bIns="45720" rtlCol="0" anchor="ctr">
            <a:normAutofit/>
          </a:bodyPr>
          <a:lstStyle/>
          <a:p>
            <a:pPr algn="ctr"/>
            <a:r>
              <a:rPr lang="en-US" sz="6600" b="1" dirty="0"/>
              <a:t>Interactions</a:t>
            </a:r>
          </a:p>
        </p:txBody>
      </p:sp>
      <p:sp>
        <p:nvSpPr>
          <p:cNvPr id="58"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FF7723C-CE71-9C18-917C-72FA006A8C8F}"/>
              </a:ext>
            </a:extLst>
          </p:cNvPr>
          <p:cNvPicPr>
            <a:picLocks noChangeAspect="1"/>
          </p:cNvPicPr>
          <p:nvPr/>
        </p:nvPicPr>
        <p:blipFill>
          <a:blip r:embed="rId3"/>
          <a:stretch>
            <a:fillRect/>
          </a:stretch>
        </p:blipFill>
        <p:spPr>
          <a:xfrm>
            <a:off x="171144" y="2476359"/>
            <a:ext cx="6105038" cy="3772041"/>
          </a:xfrm>
          <a:prstGeom prst="rect">
            <a:avLst/>
          </a:prstGeom>
        </p:spPr>
      </p:pic>
      <p:pic>
        <p:nvPicPr>
          <p:cNvPr id="8" name="Picture 7">
            <a:extLst>
              <a:ext uri="{FF2B5EF4-FFF2-40B4-BE49-F238E27FC236}">
                <a16:creationId xmlns:a16="http://schemas.microsoft.com/office/drawing/2014/main" id="{B3FF9E79-286E-D042-824C-112FBD581475}"/>
              </a:ext>
            </a:extLst>
          </p:cNvPr>
          <p:cNvPicPr>
            <a:picLocks noChangeAspect="1"/>
          </p:cNvPicPr>
          <p:nvPr/>
        </p:nvPicPr>
        <p:blipFill>
          <a:blip r:embed="rId4"/>
          <a:srcRect t="-4756" r="1" b="2"/>
          <a:stretch>
            <a:fillRect/>
          </a:stretch>
        </p:blipFill>
        <p:spPr>
          <a:xfrm>
            <a:off x="6276182" y="2476359"/>
            <a:ext cx="5571044" cy="3605784"/>
          </a:xfrm>
          <a:prstGeom prst="rect">
            <a:avLst/>
          </a:prstGeom>
        </p:spPr>
      </p:pic>
      <p:sp>
        <p:nvSpPr>
          <p:cNvPr id="7" name="AutoShape 4">
            <a:extLst>
              <a:ext uri="{FF2B5EF4-FFF2-40B4-BE49-F238E27FC236}">
                <a16:creationId xmlns:a16="http://schemas.microsoft.com/office/drawing/2014/main" id="{37A2C585-B721-1B54-E416-A243C3916AD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6">
            <a:extLst>
              <a:ext uri="{FF2B5EF4-FFF2-40B4-BE49-F238E27FC236}">
                <a16:creationId xmlns:a16="http://schemas.microsoft.com/office/drawing/2014/main" id="{FE806801-B15E-8D0A-A3B6-50C809E4394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76938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EAAB7-B673-898D-9C9F-DEFB7580E6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DF1A97-899B-5ECA-49C2-16ECFE03566B}"/>
              </a:ext>
            </a:extLst>
          </p:cNvPr>
          <p:cNvSpPr>
            <a:spLocks noGrp="1"/>
          </p:cNvSpPr>
          <p:nvPr>
            <p:ph type="title"/>
          </p:nvPr>
        </p:nvSpPr>
        <p:spPr/>
        <p:txBody>
          <a:bodyPr>
            <a:normAutofit fontScale="90000"/>
          </a:bodyPr>
          <a:lstStyle/>
          <a:p>
            <a:r>
              <a:rPr lang="en-US" dirty="0">
                <a:highlight>
                  <a:srgbClr val="800080"/>
                </a:highlight>
              </a:rPr>
              <a:t>Feature Selection and Simplified Model</a:t>
            </a:r>
            <a:br>
              <a:rPr lang="en-US" dirty="0">
                <a:highlight>
                  <a:srgbClr val="800080"/>
                </a:highlight>
              </a:rPr>
            </a:br>
            <a:r>
              <a:rPr lang="en-US" dirty="0" err="1">
                <a:highlight>
                  <a:srgbClr val="800080"/>
                </a:highlight>
              </a:rPr>
              <a:t>tracy</a:t>
            </a:r>
            <a:r>
              <a:rPr lang="en-US" dirty="0">
                <a:highlight>
                  <a:srgbClr val="800080"/>
                </a:highlight>
              </a:rPr>
              <a:t> rerun  this but make sure it’s the fresh data) </a:t>
            </a:r>
          </a:p>
        </p:txBody>
      </p:sp>
      <p:pic>
        <p:nvPicPr>
          <p:cNvPr id="4098" name="Picture 2">
            <a:extLst>
              <a:ext uri="{FF2B5EF4-FFF2-40B4-BE49-F238E27FC236}">
                <a16:creationId xmlns:a16="http://schemas.microsoft.com/office/drawing/2014/main" id="{7B1D2885-A983-B415-44BF-10927A0D4EA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flipV="1">
            <a:off x="3120484" y="2408624"/>
            <a:ext cx="4667155" cy="3333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8753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D043B2-9F06-47EE-39EE-5C309F709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B9958E-49DC-4A7E-A037-C1915C6C264C}"/>
              </a:ext>
            </a:extLst>
          </p:cNvPr>
          <p:cNvSpPr>
            <a:spLocks noGrp="1"/>
          </p:cNvSpPr>
          <p:nvPr>
            <p:ph type="title"/>
          </p:nvPr>
        </p:nvSpPr>
        <p:spPr>
          <a:xfrm>
            <a:off x="686834" y="1153572"/>
            <a:ext cx="3488926" cy="4461163"/>
          </a:xfrm>
        </p:spPr>
        <p:txBody>
          <a:bodyPr>
            <a:normAutofit/>
          </a:bodyPr>
          <a:lstStyle/>
          <a:p>
            <a:r>
              <a:rPr lang="en-US" dirty="0"/>
              <a:t>Complex MLR Model:</a:t>
            </a:r>
            <a:br>
              <a:rPr lang="en-US" dirty="0"/>
            </a:br>
            <a:r>
              <a:rPr lang="en-US" dirty="0"/>
              <a:t>All Predictors and Interactions)</a:t>
            </a:r>
            <a:endParaRPr lang="en-US" dirty="0">
              <a:solidFill>
                <a:srgbClr val="FFFFFF"/>
              </a:solidFill>
            </a:endParaRPr>
          </a:p>
        </p:txBody>
      </p:sp>
      <p:sp>
        <p:nvSpPr>
          <p:cNvPr id="3" name="Content Placeholder 2">
            <a:extLst>
              <a:ext uri="{FF2B5EF4-FFF2-40B4-BE49-F238E27FC236}">
                <a16:creationId xmlns:a16="http://schemas.microsoft.com/office/drawing/2014/main" id="{D5971FA2-C5DE-2DB7-A411-A6CE27CF32DA}"/>
              </a:ext>
            </a:extLst>
          </p:cNvPr>
          <p:cNvSpPr>
            <a:spLocks noGrp="1"/>
          </p:cNvSpPr>
          <p:nvPr>
            <p:ph idx="1"/>
          </p:nvPr>
        </p:nvSpPr>
        <p:spPr>
          <a:xfrm>
            <a:off x="4447308" y="591344"/>
            <a:ext cx="6906491" cy="5585619"/>
          </a:xfrm>
        </p:spPr>
        <p:txBody>
          <a:bodyPr anchor="ctr">
            <a:normAutofit/>
          </a:bodyPr>
          <a:lstStyle/>
          <a:p>
            <a:endParaRPr lang="en-US" dirty="0"/>
          </a:p>
        </p:txBody>
      </p:sp>
    </p:spTree>
    <p:extLst>
      <p:ext uri="{BB962C8B-B14F-4D97-AF65-F5344CB8AC3E}">
        <p14:creationId xmlns:p14="http://schemas.microsoft.com/office/powerpoint/2010/main" val="3358331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6805C4-862B-C6E5-A133-B8FF068B03B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Non-Parametric Model: </a:t>
            </a:r>
            <a:br>
              <a:rPr lang="en-US" dirty="0">
                <a:solidFill>
                  <a:srgbClr val="FFFFFF"/>
                </a:solidFill>
              </a:rPr>
            </a:br>
            <a:r>
              <a:rPr lang="en-US" dirty="0">
                <a:solidFill>
                  <a:srgbClr val="FFFFFF"/>
                </a:solidFill>
              </a:rPr>
              <a:t>k-Nearest Neighbors </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7A4225F-5931-E21C-963C-CA5FD0B1C88C}"/>
              </a:ext>
            </a:extLst>
          </p:cNvPr>
          <p:cNvSpPr>
            <a:spLocks noGrp="1"/>
          </p:cNvSpPr>
          <p:nvPr>
            <p:ph idx="1"/>
          </p:nvPr>
        </p:nvSpPr>
        <p:spPr>
          <a:xfrm>
            <a:off x="4447308" y="591344"/>
            <a:ext cx="6906491" cy="5585619"/>
          </a:xfrm>
        </p:spPr>
        <p:txBody>
          <a:bodyPr anchor="ctr">
            <a:normAutofit/>
          </a:bodyPr>
          <a:lstStyle/>
          <a:p>
            <a:pPr marL="0" indent="0">
              <a:spcBef>
                <a:spcPts val="0"/>
              </a:spcBef>
              <a:spcAft>
                <a:spcPts val="600"/>
              </a:spcAft>
              <a:buNone/>
            </a:pPr>
            <a:r>
              <a:rPr lang="en-US" b="1"/>
              <a:t>k-Nearest Neighbors (KNN)</a:t>
            </a:r>
            <a:endParaRPr lang="en-US"/>
          </a:p>
          <a:p>
            <a:pPr>
              <a:spcBef>
                <a:spcPts val="0"/>
              </a:spcBef>
              <a:spcAft>
                <a:spcPts val="600"/>
              </a:spcAft>
            </a:pPr>
            <a:r>
              <a:rPr lang="en-US"/>
              <a:t>Cross-Validation: 5-fold, repeated 10 times</a:t>
            </a:r>
          </a:p>
          <a:p>
            <a:pPr>
              <a:spcBef>
                <a:spcPts val="0"/>
              </a:spcBef>
              <a:spcAft>
                <a:spcPts val="600"/>
              </a:spcAft>
            </a:pPr>
            <a:r>
              <a:rPr lang="en-US"/>
              <a:t>Best k = 13</a:t>
            </a:r>
          </a:p>
          <a:p>
            <a:pPr>
              <a:spcBef>
                <a:spcPts val="0"/>
              </a:spcBef>
              <a:spcAft>
                <a:spcPts val="600"/>
              </a:spcAft>
            </a:pPr>
            <a:r>
              <a:rPr lang="en-US"/>
              <a:t>RMSE: 1.68</a:t>
            </a:r>
          </a:p>
          <a:p>
            <a:pPr>
              <a:spcBef>
                <a:spcPts val="0"/>
              </a:spcBef>
              <a:spcAft>
                <a:spcPts val="600"/>
              </a:spcAft>
            </a:pPr>
            <a:r>
              <a:rPr lang="en-US"/>
              <a:t>R²: 0.30</a:t>
            </a:r>
          </a:p>
          <a:p>
            <a:pPr>
              <a:spcBef>
                <a:spcPts val="0"/>
              </a:spcBef>
              <a:spcAft>
                <a:spcPts val="600"/>
              </a:spcAft>
            </a:pPr>
            <a:r>
              <a:rPr lang="en-US"/>
              <a:t>MAE: 1.19</a:t>
            </a:r>
          </a:p>
          <a:p>
            <a:pPr>
              <a:spcBef>
                <a:spcPts val="0"/>
              </a:spcBef>
              <a:spcAft>
                <a:spcPts val="600"/>
              </a:spcAft>
            </a:pPr>
            <a:r>
              <a:rPr lang="en-US"/>
              <a:t>KNN did not outperform MLR models</a:t>
            </a:r>
          </a:p>
        </p:txBody>
      </p:sp>
      <p:pic>
        <p:nvPicPr>
          <p:cNvPr id="2049" name="Picture 1">
            <a:extLst>
              <a:ext uri="{FF2B5EF4-FFF2-40B4-BE49-F238E27FC236}">
                <a16:creationId xmlns:a16="http://schemas.microsoft.com/office/drawing/2014/main" id="{C18401F0-BF04-775B-029B-E41247304E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2133" name="Picture 85">
            <a:extLst>
              <a:ext uri="{FF2B5EF4-FFF2-40B4-BE49-F238E27FC236}">
                <a16:creationId xmlns:a16="http://schemas.microsoft.com/office/drawing/2014/main" id="{C3AAB219-8ABA-B51E-338D-9C2FB500E8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pic>
        <p:nvPicPr>
          <p:cNvPr id="2217" name="Picture 169">
            <a:extLst>
              <a:ext uri="{FF2B5EF4-FFF2-40B4-BE49-F238E27FC236}">
                <a16:creationId xmlns:a16="http://schemas.microsoft.com/office/drawing/2014/main" id="{76568568-3547-33E8-EBCE-461B115EF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1000" cy="34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64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59CD554-B0F7-1CFC-8B0D-192A06EDEA8A}"/>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Residual Diagnostic Summary for Final Model</a:t>
            </a:r>
          </a:p>
        </p:txBody>
      </p:sp>
      <p:pic>
        <p:nvPicPr>
          <p:cNvPr id="5" name="Content Placeholder 4" descr="A group of graphs with black lines&#10;&#10;AI-generated content may be incorrect.">
            <a:extLst>
              <a:ext uri="{FF2B5EF4-FFF2-40B4-BE49-F238E27FC236}">
                <a16:creationId xmlns:a16="http://schemas.microsoft.com/office/drawing/2014/main" id="{F15506E1-055F-0A19-F775-727D7442434A}"/>
              </a:ext>
            </a:extLst>
          </p:cNvPr>
          <p:cNvPicPr>
            <a:picLocks noGrp="1" noChangeAspect="1"/>
          </p:cNvPicPr>
          <p:nvPr>
            <p:ph idx="1"/>
          </p:nvPr>
        </p:nvPicPr>
        <p:blipFill>
          <a:blip r:embed="rId3"/>
          <a:stretch>
            <a:fillRect/>
          </a:stretch>
        </p:blipFill>
        <p:spPr>
          <a:xfrm>
            <a:off x="4502428" y="1196760"/>
            <a:ext cx="7225748" cy="4464480"/>
          </a:xfrm>
          <a:prstGeom prst="rect">
            <a:avLst/>
          </a:prstGeom>
        </p:spPr>
      </p:pic>
    </p:spTree>
    <p:extLst>
      <p:ext uri="{BB962C8B-B14F-4D97-AF65-F5344CB8AC3E}">
        <p14:creationId xmlns:p14="http://schemas.microsoft.com/office/powerpoint/2010/main" val="1695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C61C-A679-96AA-55FC-046F8487A8A6}"/>
              </a:ext>
            </a:extLst>
          </p:cNvPr>
          <p:cNvSpPr>
            <a:spLocks noGrp="1"/>
          </p:cNvSpPr>
          <p:nvPr>
            <p:ph type="title"/>
          </p:nvPr>
        </p:nvSpPr>
        <p:spPr>
          <a:xfrm>
            <a:off x="838201" y="365125"/>
            <a:ext cx="5251316" cy="1807305"/>
          </a:xfrm>
        </p:spPr>
        <p:txBody>
          <a:bodyPr>
            <a:normAutofit/>
          </a:bodyPr>
          <a:lstStyle/>
          <a:p>
            <a:r>
              <a:rPr lang="en-US" dirty="0"/>
              <a:t>Hospital Stay Duration</a:t>
            </a:r>
          </a:p>
        </p:txBody>
      </p:sp>
      <p:sp>
        <p:nvSpPr>
          <p:cNvPr id="3" name="Content Placeholder 2">
            <a:extLst>
              <a:ext uri="{FF2B5EF4-FFF2-40B4-BE49-F238E27FC236}">
                <a16:creationId xmlns:a16="http://schemas.microsoft.com/office/drawing/2014/main" id="{AE125A18-2B89-6781-FD2E-6E5C4DF1DAB2}"/>
              </a:ext>
            </a:extLst>
          </p:cNvPr>
          <p:cNvSpPr>
            <a:spLocks noGrp="1"/>
          </p:cNvSpPr>
          <p:nvPr>
            <p:ph idx="1"/>
          </p:nvPr>
        </p:nvSpPr>
        <p:spPr>
          <a:xfrm>
            <a:off x="838200" y="2333297"/>
            <a:ext cx="5501640" cy="3843666"/>
          </a:xfrm>
        </p:spPr>
        <p:txBody>
          <a:bodyPr>
            <a:normAutofit fontScale="92500" lnSpcReduction="10000"/>
          </a:bodyPr>
          <a:lstStyle/>
          <a:p>
            <a:pPr marL="0" indent="0">
              <a:buNone/>
            </a:pPr>
            <a:r>
              <a:rPr lang="en-US" sz="2000" b="1" dirty="0">
                <a:effectLst/>
                <a:latin typeface="Calibri" panose="020F0502020204030204" pitchFamily="34" charset="0"/>
                <a:ea typeface="Calibri" panose="020F0502020204030204" pitchFamily="34" charset="0"/>
              </a:rPr>
              <a:t>Impacts:</a:t>
            </a:r>
          </a:p>
          <a:p>
            <a:r>
              <a:rPr lang="en-US" sz="2000" dirty="0">
                <a:latin typeface="Calibri" panose="020F0502020204030204" pitchFamily="34" charset="0"/>
                <a:ea typeface="Calibri" panose="020F0502020204030204" pitchFamily="34" charset="0"/>
              </a:rPr>
              <a:t>Potential i</a:t>
            </a:r>
            <a:r>
              <a:rPr lang="en-US" sz="2000" dirty="0">
                <a:effectLst/>
                <a:latin typeface="Calibri" panose="020F0502020204030204" pitchFamily="34" charset="0"/>
                <a:ea typeface="Calibri" panose="020F0502020204030204" pitchFamily="34" charset="0"/>
              </a:rPr>
              <a:t>ncreased risk of hospital born infections/complications</a:t>
            </a:r>
          </a:p>
          <a:p>
            <a:r>
              <a:rPr lang="en-US" sz="2000" dirty="0">
                <a:latin typeface="Calibri" panose="020F0502020204030204" pitchFamily="34" charset="0"/>
                <a:ea typeface="Calibri" panose="020F0502020204030204" pitchFamily="34" charset="0"/>
              </a:rPr>
              <a:t>Financial burden</a:t>
            </a:r>
          </a:p>
          <a:p>
            <a:r>
              <a:rPr lang="en-US" sz="2000" dirty="0">
                <a:latin typeface="Calibri" panose="020F0502020204030204" pitchFamily="34" charset="0"/>
                <a:ea typeface="Calibri" panose="020F0502020204030204" pitchFamily="34" charset="0"/>
              </a:rPr>
              <a:t>Extended stays limit bed availability, delaying care for others</a:t>
            </a:r>
          </a:p>
          <a:p>
            <a:r>
              <a:rPr lang="en-US" sz="2000" b="1" dirty="0">
                <a:highlight>
                  <a:srgbClr val="FFFF00"/>
                </a:highlight>
              </a:rPr>
              <a:t>What drives hospital stay duration?</a:t>
            </a:r>
          </a:p>
          <a:p>
            <a:r>
              <a:rPr lang="en-US" sz="2000" b="1" dirty="0">
                <a:highlight>
                  <a:srgbClr val="FFFF00"/>
                </a:highlight>
              </a:rPr>
              <a:t>Can we predict hospital stay duration?</a:t>
            </a:r>
            <a:endParaRPr lang="en-US" sz="2000" dirty="0">
              <a:highlight>
                <a:srgbClr val="FFFF00"/>
              </a:highlight>
            </a:endParaRPr>
          </a:p>
          <a:p>
            <a:pPr marL="0" indent="0">
              <a:buNone/>
            </a:pPr>
            <a:r>
              <a:rPr lang="en-US" sz="2000" b="1" dirty="0"/>
              <a:t>Outcomes:</a:t>
            </a:r>
          </a:p>
          <a:p>
            <a:r>
              <a:rPr lang="en-US" sz="2000" dirty="0"/>
              <a:t>Determine driving factors and predict stay duration to maximize patient care and drive efficient operations</a:t>
            </a:r>
          </a:p>
        </p:txBody>
      </p:sp>
      <p:pic>
        <p:nvPicPr>
          <p:cNvPr id="4" name="Picture 3" descr="Doctor explaining something to an older woman">
            <a:extLst>
              <a:ext uri="{FF2B5EF4-FFF2-40B4-BE49-F238E27FC236}">
                <a16:creationId xmlns:a16="http://schemas.microsoft.com/office/drawing/2014/main" id="{262A7632-E304-3723-D564-AA6605CF4481}"/>
              </a:ext>
            </a:extLst>
          </p:cNvPr>
          <p:cNvPicPr>
            <a:picLocks noChangeAspect="1"/>
          </p:cNvPicPr>
          <p:nvPr/>
        </p:nvPicPr>
        <p:blipFill>
          <a:blip r:embed="rId3">
            <a:extLst>
              <a:ext uri="{28A0092B-C50C-407E-A947-70E740481C1C}">
                <a14:useLocalDpi xmlns:a14="http://schemas.microsoft.com/office/drawing/2010/main" val="0"/>
              </a:ext>
            </a:extLst>
          </a:blip>
          <a:srcRect l="41964" r="-1" b="-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gradFill flip="none" rotWithShape="1">
            <a:gsLst>
              <a:gs pos="67000">
                <a:schemeClr val="accent1">
                  <a:lumMod val="5000"/>
                  <a:lumOff val="95000"/>
                  <a:alpha val="0"/>
                </a:schemeClr>
              </a:gs>
              <a:gs pos="0">
                <a:schemeClr val="bg1">
                  <a:alpha val="0"/>
                </a:schemeClr>
              </a:gs>
            </a:gsLst>
            <a:lin ang="5400000" scaled="1"/>
            <a:tileRect/>
          </a:gradFill>
        </p:spPr>
      </p:pic>
    </p:spTree>
    <p:extLst>
      <p:ext uri="{BB962C8B-B14F-4D97-AF65-F5344CB8AC3E}">
        <p14:creationId xmlns:p14="http://schemas.microsoft.com/office/powerpoint/2010/main" val="3354198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Objective 2: Complex MLR Model</a:t>
            </a:r>
          </a:p>
        </p:txBody>
      </p:sp>
      <p:sp>
        <p:nvSpPr>
          <p:cNvPr id="24" name="Arc 2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447308" y="591344"/>
                <a:ext cx="6906491" cy="5585619"/>
              </a:xfrm>
            </p:spPr>
            <p:txBody>
              <a:bodyPr anchor="ctr">
                <a:normAutofit/>
              </a:bodyPr>
              <a:lstStyle/>
              <a:p>
                <a:endParaRPr lang="en-US" dirty="0"/>
              </a:p>
              <a:p>
                <a:r>
                  <a:rPr lang="en-US" dirty="0"/>
                  <a:t>Model includes interaction terms between numeric predictors and region/affiliation.</a:t>
                </a:r>
              </a:p>
              <a:p>
                <a:pPr marL="0" indent="0">
                  <a:buNone/>
                </a:pPr>
                <a:endParaRPr lang="en-US" i="1" dirty="0">
                  <a:latin typeface="Cambria Math" panose="02040503050406030204" pitchFamily="18" charset="0"/>
                </a:endParaRPr>
              </a:p>
              <a:p>
                <a:r>
                  <a:rPr kumimoji="0" lang="en-US" sz="3100" b="0" i="0" u="none" strike="noStrike" kern="1200" cap="none" spc="0" normalizeH="0" baseline="0" noProof="0" dirty="0">
                    <a:ln>
                      <a:noFill/>
                    </a:ln>
                    <a:solidFill>
                      <a:prstClr val="black"/>
                    </a:solidFill>
                    <a:effectLst/>
                    <a:uLnTx/>
                    <a:uFillTx/>
                    <a:latin typeface="Aptos" panose="02110004020202020204"/>
                    <a:ea typeface="+mn-ea"/>
                    <a:cs typeface="+mn-cs"/>
                  </a:rPr>
                  <a:t>Best Model:</a:t>
                </a:r>
                <a:endParaRPr lang="en-US"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𝐿𝑒𝑛𝑔𝑡h</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𝑆𝑡𝑎𝑦</m:t>
                      </m:r>
                      <m:r>
                        <a:rPr lang="en-US" i="1">
                          <a:latin typeface="Cambria Math" panose="02040503050406030204" pitchFamily="18" charset="0"/>
                        </a:rPr>
                        <m:t> ~ </m:t>
                      </m:r>
                      <m:r>
                        <a:rPr lang="en-US" i="1">
                          <a:latin typeface="Cambria Math" panose="02040503050406030204" pitchFamily="18" charset="0"/>
                        </a:rPr>
                        <m:t>𝐴𝑔𝑒</m:t>
                      </m:r>
                      <m:r>
                        <a:rPr lang="en-US" i="1">
                          <a:latin typeface="Cambria Math" panose="02040503050406030204" pitchFamily="18" charset="0"/>
                        </a:rPr>
                        <m:t> + </m:t>
                      </m:r>
                      <m:r>
                        <a:rPr lang="en-US" i="1">
                          <a:latin typeface="Cambria Math" panose="02040503050406030204" pitchFamily="18" charset="0"/>
                        </a:rPr>
                        <m:t>𝐼𝑛𝑓</m:t>
                      </m:r>
                      <m:r>
                        <a:rPr lang="en-US" i="1">
                          <a:latin typeface="Cambria Math" panose="02040503050406030204" pitchFamily="18" charset="0"/>
                        </a:rPr>
                        <m:t>.</m:t>
                      </m:r>
                      <m:r>
                        <a:rPr lang="en-US" i="1">
                          <a:latin typeface="Cambria Math" panose="02040503050406030204" pitchFamily="18" charset="0"/>
                        </a:rPr>
                        <m:t>𝑅𝑖𝑠𝑘</m:t>
                      </m:r>
                      <m:r>
                        <a:rPr lang="en-US" i="1">
                          <a:latin typeface="Cambria Math" panose="02040503050406030204" pitchFamily="18" charset="0"/>
                        </a:rPr>
                        <m:t> + </m:t>
                      </m:r>
                      <m:r>
                        <a:rPr lang="en-US" i="1">
                          <a:latin typeface="Cambria Math" panose="02040503050406030204" pitchFamily="18" charset="0"/>
                        </a:rPr>
                        <m:t>𝐴𝑣𝑔</m:t>
                      </m:r>
                      <m:r>
                        <a:rPr lang="en-US" i="1">
                          <a:latin typeface="Cambria Math" panose="02040503050406030204" pitchFamily="18" charset="0"/>
                        </a:rPr>
                        <m:t>.</m:t>
                      </m:r>
                      <m:r>
                        <a:rPr lang="en-US" i="1">
                          <a:latin typeface="Cambria Math" panose="02040503050406030204" pitchFamily="18" charset="0"/>
                        </a:rPr>
                        <m:t>𝑃𝑎𝑡</m:t>
                      </m:r>
                      <m:r>
                        <a:rPr lang="en-US" i="1">
                          <a:latin typeface="Cambria Math" panose="02040503050406030204" pitchFamily="18" charset="0"/>
                        </a:rPr>
                        <m:t> + </m:t>
                      </m:r>
                      <m:r>
                        <a:rPr lang="en-US" i="1">
                          <a:latin typeface="Cambria Math" panose="02040503050406030204" pitchFamily="18" charset="0"/>
                        </a:rPr>
                        <m:t>𝐴𝑣𝑔</m:t>
                      </m:r>
                      <m:r>
                        <a:rPr lang="en-US" i="1">
                          <a:latin typeface="Cambria Math" panose="02040503050406030204" pitchFamily="18" charset="0"/>
                        </a:rPr>
                        <m:t>.</m:t>
                      </m:r>
                      <m:r>
                        <a:rPr lang="en-US" i="1">
                          <a:latin typeface="Cambria Math" panose="02040503050406030204" pitchFamily="18" charset="0"/>
                        </a:rPr>
                        <m:t>𝑁𝑢𝑟</m:t>
                      </m:r>
                      <m:r>
                        <a:rPr lang="en-US" i="1">
                          <a:latin typeface="Cambria Math" panose="02040503050406030204" pitchFamily="18" charset="0"/>
                        </a:rPr>
                        <m:t> + </m:t>
                      </m:r>
                      <m:r>
                        <a:rPr lang="en-US" i="1">
                          <a:latin typeface="Cambria Math" panose="02040503050406030204" pitchFamily="18" charset="0"/>
                        </a:rPr>
                        <m:t>𝐼𝑛𝑓</m:t>
                      </m:r>
                      <m:r>
                        <a:rPr lang="en-US" i="1">
                          <a:latin typeface="Cambria Math" panose="02040503050406030204" pitchFamily="18" charset="0"/>
                        </a:rPr>
                        <m:t>.</m:t>
                      </m:r>
                      <m:r>
                        <a:rPr lang="en-US" i="1">
                          <a:latin typeface="Cambria Math" panose="02040503050406030204" pitchFamily="18" charset="0"/>
                        </a:rPr>
                        <m:t>𝑅𝑖𝑠𝑘</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𝑅𝑒𝑔𝑖𝑜𝑛</m:t>
                      </m:r>
                      <m:r>
                        <a:rPr lang="en-US" i="1">
                          <a:latin typeface="Cambria Math" panose="02040503050406030204" pitchFamily="18" charset="0"/>
                        </a:rPr>
                        <m:t> + </m:t>
                      </m:r>
                      <m:r>
                        <a:rPr lang="en-US" i="1">
                          <a:latin typeface="Cambria Math" panose="02040503050406030204" pitchFamily="18" charset="0"/>
                        </a:rPr>
                        <m:t>𝐴𝑣𝑔</m:t>
                      </m:r>
                      <m:r>
                        <a:rPr lang="en-US" i="1">
                          <a:latin typeface="Cambria Math" panose="02040503050406030204" pitchFamily="18" charset="0"/>
                        </a:rPr>
                        <m:t>.</m:t>
                      </m:r>
                      <m:r>
                        <a:rPr lang="en-US" i="1">
                          <a:latin typeface="Cambria Math" panose="02040503050406030204" pitchFamily="18" charset="0"/>
                        </a:rPr>
                        <m:t>𝑃𝑎𝑡</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𝑅𝑒𝑔𝑖𝑜𝑛</m:t>
                      </m:r>
                      <m:r>
                        <a:rPr lang="en-US" i="1">
                          <a:latin typeface="Cambria Math" panose="02040503050406030204" pitchFamily="18" charset="0"/>
                        </a:rPr>
                        <m:t> + </m:t>
                      </m:r>
                      <m:r>
                        <a:rPr lang="en-US" i="1">
                          <a:latin typeface="Cambria Math" panose="02040503050406030204" pitchFamily="18" charset="0"/>
                        </a:rPr>
                        <m:t>𝐴𝑣𝑔</m:t>
                      </m:r>
                      <m:r>
                        <a:rPr lang="en-US" i="1">
                          <a:latin typeface="Cambria Math" panose="02040503050406030204" pitchFamily="18" charset="0"/>
                        </a:rPr>
                        <m:t>.</m:t>
                      </m:r>
                      <m:r>
                        <a:rPr lang="en-US" i="1">
                          <a:latin typeface="Cambria Math" panose="02040503050406030204" pitchFamily="18" charset="0"/>
                        </a:rPr>
                        <m:t>𝑁𝑢𝑟</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𝑅𝑒𝑔𝑖𝑜𝑛</m:t>
                      </m:r>
                    </m:oMath>
                  </m:oMathPara>
                </a14:m>
                <a:endParaRPr lang="en-US" dirty="0"/>
              </a:p>
              <a:p>
                <a:endParaRPr lang="en-US" dirty="0">
                  <a:highlight>
                    <a:srgbClr val="FFFF00"/>
                  </a:highlight>
                </a:endParaRPr>
              </a:p>
              <a:p>
                <a:r>
                  <a:rPr lang="en-US" dirty="0"/>
                  <a:t>MSE: 0.9877</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447308" y="591344"/>
                <a:ext cx="6906491" cy="5585619"/>
              </a:xfrm>
              <a:blipFill>
                <a:blip r:embed="rId2"/>
                <a:stretch>
                  <a:fillRect l="-1943" r="-2120" b="-873"/>
                </a:stretch>
              </a:blipFill>
            </p:spPr>
            <p:txBody>
              <a:bodyPr/>
              <a:lstStyle/>
              <a:p>
                <a:r>
                  <a:rPr 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1073-2904-B254-71EF-F1339001C953}"/>
              </a:ext>
            </a:extLst>
          </p:cNvPr>
          <p:cNvSpPr>
            <a:spLocks noGrp="1"/>
          </p:cNvSpPr>
          <p:nvPr>
            <p:ph type="title"/>
          </p:nvPr>
        </p:nvSpPr>
        <p:spPr/>
        <p:txBody>
          <a:bodyPr/>
          <a:lstStyle/>
          <a:p>
            <a:r>
              <a:rPr lang="en-US" dirty="0">
                <a:highlight>
                  <a:srgbClr val="FFFF00"/>
                </a:highlight>
              </a:rPr>
              <a:t>Random Forest    : 0.9414263 </a:t>
            </a:r>
          </a:p>
        </p:txBody>
      </p:sp>
      <p:pic>
        <p:nvPicPr>
          <p:cNvPr id="6" name="Content Placeholder 5">
            <a:extLst>
              <a:ext uri="{FF2B5EF4-FFF2-40B4-BE49-F238E27FC236}">
                <a16:creationId xmlns:a16="http://schemas.microsoft.com/office/drawing/2014/main" id="{F10FF976-92BD-D564-6215-71B1540AE014}"/>
              </a:ext>
            </a:extLst>
          </p:cNvPr>
          <p:cNvPicPr>
            <a:picLocks noGrp="1" noChangeAspect="1"/>
          </p:cNvPicPr>
          <p:nvPr>
            <p:ph idx="1"/>
          </p:nvPr>
        </p:nvPicPr>
        <p:blipFill>
          <a:blip r:embed="rId3"/>
          <a:stretch>
            <a:fillRect/>
          </a:stretch>
        </p:blipFill>
        <p:spPr>
          <a:xfrm>
            <a:off x="1812800" y="1170312"/>
            <a:ext cx="8870439" cy="5474328"/>
          </a:xfrm>
          <a:prstGeom prst="rect">
            <a:avLst/>
          </a:prstGeom>
        </p:spPr>
      </p:pic>
    </p:spTree>
    <p:extLst>
      <p:ext uri="{BB962C8B-B14F-4D97-AF65-F5344CB8AC3E}">
        <p14:creationId xmlns:p14="http://schemas.microsoft.com/office/powerpoint/2010/main" val="505533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Model Comparison</a:t>
            </a:r>
          </a:p>
        </p:txBody>
      </p:sp>
      <p:graphicFrame>
        <p:nvGraphicFramePr>
          <p:cNvPr id="3" name="Table 2">
            <a:extLst>
              <a:ext uri="{FF2B5EF4-FFF2-40B4-BE49-F238E27FC236}">
                <a16:creationId xmlns:a16="http://schemas.microsoft.com/office/drawing/2014/main" id="{0814D473-C6F9-B1FA-B81C-E4B2007385CC}"/>
              </a:ext>
            </a:extLst>
          </p:cNvPr>
          <p:cNvGraphicFramePr>
            <a:graphicFrameLocks noGrp="1"/>
          </p:cNvGraphicFramePr>
          <p:nvPr>
            <p:extLst>
              <p:ext uri="{D42A27DB-BD31-4B8C-83A1-F6EECF244321}">
                <p14:modId xmlns:p14="http://schemas.microsoft.com/office/powerpoint/2010/main" val="1234874509"/>
              </p:ext>
            </p:extLst>
          </p:nvPr>
        </p:nvGraphicFramePr>
        <p:xfrm>
          <a:off x="5237799" y="612648"/>
          <a:ext cx="5755005" cy="5632704"/>
        </p:xfrm>
        <a:graphic>
          <a:graphicData uri="http://schemas.openxmlformats.org/drawingml/2006/table">
            <a:tbl>
              <a:tblPr firstRow="1" bandRow="1">
                <a:tableStyleId>{5C22544A-7EE6-4342-B048-85BDC9FD1C3A}</a:tableStyleId>
              </a:tblPr>
              <a:tblGrid>
                <a:gridCol w="4253865">
                  <a:extLst>
                    <a:ext uri="{9D8B030D-6E8A-4147-A177-3AD203B41FA5}">
                      <a16:colId xmlns:a16="http://schemas.microsoft.com/office/drawing/2014/main" val="2871556359"/>
                    </a:ext>
                  </a:extLst>
                </a:gridCol>
                <a:gridCol w="1501140">
                  <a:extLst>
                    <a:ext uri="{9D8B030D-6E8A-4147-A177-3AD203B41FA5}">
                      <a16:colId xmlns:a16="http://schemas.microsoft.com/office/drawing/2014/main" val="3008497080"/>
                    </a:ext>
                  </a:extLst>
                </a:gridCol>
              </a:tblGrid>
              <a:tr h="641223">
                <a:tc>
                  <a:txBody>
                    <a:bodyPr/>
                    <a:lstStyle/>
                    <a:p>
                      <a:pPr algn="l" fontAlgn="b">
                        <a:buNone/>
                      </a:pPr>
                      <a:r>
                        <a:rPr lang="en-US" sz="3300" u="none" strike="noStrike">
                          <a:effectLst/>
                        </a:rPr>
                        <a:t>Model</a:t>
                      </a:r>
                      <a:endParaRPr lang="en-US" sz="3300" b="0" i="0" u="none" strike="noStrike">
                        <a:solidFill>
                          <a:srgbClr val="000000"/>
                        </a:solidFill>
                        <a:effectLst/>
                        <a:latin typeface="Aptos Narrow" panose="020B0004020202020204" pitchFamily="34" charset="0"/>
                      </a:endParaRPr>
                    </a:p>
                  </a:txBody>
                  <a:tcPr marL="28575" marR="28575" marT="28575" marB="0" anchor="b"/>
                </a:tc>
                <a:tc>
                  <a:txBody>
                    <a:bodyPr/>
                    <a:lstStyle/>
                    <a:p>
                      <a:pPr algn="l" fontAlgn="b">
                        <a:buNone/>
                      </a:pPr>
                      <a:r>
                        <a:rPr lang="en-US" sz="3300" u="none" strike="noStrike">
                          <a:effectLst/>
                        </a:rPr>
                        <a:t>MSE</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2375623804"/>
                  </a:ext>
                </a:extLst>
              </a:tr>
              <a:tr h="641223">
                <a:tc>
                  <a:txBody>
                    <a:bodyPr/>
                    <a:lstStyle/>
                    <a:p>
                      <a:pPr algn="l" fontAlgn="b">
                        <a:buNone/>
                      </a:pPr>
                      <a:r>
                        <a:rPr lang="en-US" sz="3300" u="none" strike="noStrike">
                          <a:effectLst/>
                        </a:rPr>
                        <a:t>Random Forest</a:t>
                      </a:r>
                      <a:endParaRPr lang="en-US" sz="3300" b="1"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0.886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2599981041"/>
                  </a:ext>
                </a:extLst>
              </a:tr>
              <a:tr h="641223">
                <a:tc>
                  <a:txBody>
                    <a:bodyPr/>
                    <a:lstStyle/>
                    <a:p>
                      <a:pPr algn="l" fontAlgn="b">
                        <a:buNone/>
                      </a:pPr>
                      <a:r>
                        <a:rPr lang="en-US" sz="3300" u="none" strike="noStrike">
                          <a:effectLst/>
                        </a:rPr>
                        <a:t>Objective 1 Model</a:t>
                      </a:r>
                      <a:endParaRPr lang="en-US" sz="3300" b="0"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0.890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3505152297"/>
                  </a:ext>
                </a:extLst>
              </a:tr>
              <a:tr h="641223">
                <a:tc>
                  <a:txBody>
                    <a:bodyPr/>
                    <a:lstStyle/>
                    <a:p>
                      <a:pPr algn="l" fontAlgn="b">
                        <a:buNone/>
                      </a:pPr>
                      <a:r>
                        <a:rPr lang="en-US" sz="3300" u="none" strike="noStrike">
                          <a:effectLst/>
                        </a:rPr>
                        <a:t>Stepwise MLR</a:t>
                      </a:r>
                      <a:endParaRPr lang="en-US" sz="3300" b="0"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0.988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1387903131"/>
                  </a:ext>
                </a:extLst>
              </a:tr>
              <a:tr h="1144143">
                <a:tc>
                  <a:txBody>
                    <a:bodyPr/>
                    <a:lstStyle/>
                    <a:p>
                      <a:pPr algn="l" fontAlgn="b">
                        <a:buNone/>
                      </a:pPr>
                      <a:r>
                        <a:rPr lang="en-US" sz="3300" u="none" strike="noStrike" dirty="0">
                          <a:effectLst/>
                        </a:rPr>
                        <a:t>Complex MLR </a:t>
                      </a:r>
                    </a:p>
                    <a:p>
                      <a:pPr algn="l" fontAlgn="b">
                        <a:buNone/>
                      </a:pPr>
                      <a:r>
                        <a:rPr lang="en-US" sz="2400" u="none" strike="noStrike" dirty="0">
                          <a:effectLst/>
                        </a:rPr>
                        <a:t>with Transformations</a:t>
                      </a:r>
                      <a:endParaRPr lang="en-US" sz="3300" b="0" i="0" u="none" strike="noStrike" dirty="0">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1.004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430128893"/>
                  </a:ext>
                </a:extLst>
              </a:tr>
              <a:tr h="641223">
                <a:tc>
                  <a:txBody>
                    <a:bodyPr/>
                    <a:lstStyle/>
                    <a:p>
                      <a:pPr algn="l" fontAlgn="b">
                        <a:buNone/>
                      </a:pPr>
                      <a:r>
                        <a:rPr lang="en-US" sz="3300" u="none" strike="noStrike">
                          <a:effectLst/>
                        </a:rPr>
                        <a:t>Final Model</a:t>
                      </a:r>
                      <a:endParaRPr lang="en-US" sz="3300" b="0"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1.310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4160264814"/>
                  </a:ext>
                </a:extLst>
              </a:tr>
              <a:tr h="641223">
                <a:tc>
                  <a:txBody>
                    <a:bodyPr/>
                    <a:lstStyle/>
                    <a:p>
                      <a:pPr algn="l" fontAlgn="b">
                        <a:buNone/>
                      </a:pPr>
                      <a:r>
                        <a:rPr lang="en-US" sz="3300" u="none" strike="noStrike">
                          <a:effectLst/>
                        </a:rPr>
                        <a:t>K-Nearest Neighbors</a:t>
                      </a:r>
                      <a:endParaRPr lang="en-US" sz="3300" b="1"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a:effectLst/>
                        </a:rPr>
                        <a:t>   1.746 </a:t>
                      </a:r>
                      <a:endParaRPr lang="en-US" sz="3300" b="0" i="0" u="none" strike="noStrike">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221752414"/>
                  </a:ext>
                </a:extLst>
              </a:tr>
              <a:tr h="641223">
                <a:tc>
                  <a:txBody>
                    <a:bodyPr/>
                    <a:lstStyle/>
                    <a:p>
                      <a:pPr algn="l" fontAlgn="b">
                        <a:buNone/>
                      </a:pPr>
                      <a:r>
                        <a:rPr lang="en-US" sz="3300" u="none" strike="noStrike">
                          <a:effectLst/>
                        </a:rPr>
                        <a:t>Complex MLR</a:t>
                      </a:r>
                      <a:endParaRPr lang="en-US" sz="3300" b="0" i="0" u="none" strike="noStrike">
                        <a:solidFill>
                          <a:srgbClr val="000000"/>
                        </a:solidFill>
                        <a:effectLst/>
                        <a:latin typeface="Aptos Narrow" panose="020B0004020202020204" pitchFamily="34" charset="0"/>
                      </a:endParaRPr>
                    </a:p>
                  </a:txBody>
                  <a:tcPr marL="28575" marR="28575" marT="28575" marB="0" anchor="b"/>
                </a:tc>
                <a:tc>
                  <a:txBody>
                    <a:bodyPr/>
                    <a:lstStyle/>
                    <a:p>
                      <a:pPr algn="r" fontAlgn="b">
                        <a:buNone/>
                      </a:pPr>
                      <a:r>
                        <a:rPr lang="en-US" sz="3300" u="none" strike="noStrike" dirty="0">
                          <a:effectLst/>
                        </a:rPr>
                        <a:t>   1.750 </a:t>
                      </a:r>
                      <a:endParaRPr lang="en-US" sz="3300" b="0" i="0" u="none" strike="noStrike" dirty="0">
                        <a:solidFill>
                          <a:srgbClr val="000000"/>
                        </a:solidFill>
                        <a:effectLst/>
                        <a:latin typeface="Aptos Narrow" panose="020B0004020202020204" pitchFamily="34" charset="0"/>
                      </a:endParaRPr>
                    </a:p>
                  </a:txBody>
                  <a:tcPr marL="28575" marR="28575" marT="28575" marB="0" anchor="b"/>
                </a:tc>
                <a:extLst>
                  <a:ext uri="{0D108BD9-81ED-4DB2-BD59-A6C34878D82A}">
                    <a16:rowId xmlns:a16="http://schemas.microsoft.com/office/drawing/2014/main" val="1316587648"/>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64AB-8FBA-2F9B-0330-74019F2204C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7505333E-BD54-02AD-2ADA-7EC3540532D4}"/>
              </a:ext>
            </a:extLst>
          </p:cNvPr>
          <p:cNvSpPr>
            <a:spLocks noGrp="1"/>
          </p:cNvSpPr>
          <p:nvPr>
            <p:ph idx="1"/>
          </p:nvPr>
        </p:nvSpPr>
        <p:spPr/>
        <p:txBody>
          <a:bodyPr/>
          <a:lstStyle/>
          <a:p>
            <a:r>
              <a:rPr lang="en-US" dirty="0"/>
              <a:t>Infection risk and region significantly influence length of stay.</a:t>
            </a:r>
          </a:p>
          <a:p>
            <a:r>
              <a:rPr lang="en-US" dirty="0"/>
              <a:t>Complex MLR model provides the best predictive performance.</a:t>
            </a:r>
          </a:p>
          <a:p>
            <a:r>
              <a:rPr lang="en-US" dirty="0"/>
              <a:t>Future work: Test additional nonparametric methods, collect more data, explore more interaction terms.</a:t>
            </a:r>
          </a:p>
          <a:p>
            <a:r>
              <a:rPr lang="en-US" dirty="0"/>
              <a:t>Scope of inference: Hospitals with similar characteristics in the provided dataset.</a:t>
            </a:r>
          </a:p>
          <a:p>
            <a:r>
              <a:rPr lang="en-US" dirty="0"/>
              <a:t>What are the weaknesses</a:t>
            </a:r>
          </a:p>
          <a:p>
            <a:endParaRPr lang="en-US" dirty="0"/>
          </a:p>
        </p:txBody>
      </p:sp>
    </p:spTree>
    <p:extLst>
      <p:ext uri="{BB962C8B-B14F-4D97-AF65-F5344CB8AC3E}">
        <p14:creationId xmlns:p14="http://schemas.microsoft.com/office/powerpoint/2010/main" val="3255395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D64D-A9E1-DEFC-8528-57076C67B98E}"/>
              </a:ext>
            </a:extLst>
          </p:cNvPr>
          <p:cNvSpPr>
            <a:spLocks noGrp="1"/>
          </p:cNvSpPr>
          <p:nvPr>
            <p:ph type="title"/>
          </p:nvPr>
        </p:nvSpPr>
        <p:spPr>
          <a:xfrm>
            <a:off x="4406846" y="3696269"/>
            <a:ext cx="6003980" cy="1325563"/>
          </a:xfrm>
        </p:spPr>
        <p:txBody>
          <a:bodyPr anchor="b">
            <a:normAutofit/>
          </a:bodyPr>
          <a:lstStyle/>
          <a:p>
            <a:r>
              <a:rPr lang="en-US"/>
              <a:t>Thank you</a:t>
            </a:r>
          </a:p>
        </p:txBody>
      </p:sp>
      <p:sp>
        <p:nvSpPr>
          <p:cNvPr id="14" name="Content Placeholder 13">
            <a:extLst>
              <a:ext uri="{FF2B5EF4-FFF2-40B4-BE49-F238E27FC236}">
                <a16:creationId xmlns:a16="http://schemas.microsoft.com/office/drawing/2014/main" id="{18594C22-EEA8-9CDF-3760-18C8D5771A12}"/>
              </a:ext>
            </a:extLst>
          </p:cNvPr>
          <p:cNvSpPr>
            <a:spLocks noGrp="1"/>
          </p:cNvSpPr>
          <p:nvPr>
            <p:ph idx="1"/>
          </p:nvPr>
        </p:nvSpPr>
        <p:spPr>
          <a:xfrm>
            <a:off x="4406844" y="5021831"/>
            <a:ext cx="6946955" cy="1299943"/>
          </a:xfrm>
        </p:spPr>
        <p:txBody>
          <a:bodyPr>
            <a:normAutofit/>
          </a:bodyPr>
          <a:lstStyle/>
          <a:p>
            <a:pPr marL="0" indent="0">
              <a:buNone/>
            </a:pPr>
            <a:r>
              <a:rPr lang="en-US" sz="2000" i="1"/>
              <a:t>Tracy Dower &amp; Blake Armstrong</a:t>
            </a:r>
          </a:p>
          <a:p>
            <a:pPr marL="0" indent="0">
              <a:buNone/>
            </a:pPr>
            <a:r>
              <a:rPr lang="en-US" sz="2000" i="1"/>
              <a:t>MSDS 6732 – Applied Statistics</a:t>
            </a:r>
          </a:p>
          <a:p>
            <a:pPr marL="0" indent="0">
              <a:buNone/>
            </a:pPr>
            <a:endParaRPr lang="en-US" sz="2000"/>
          </a:p>
        </p:txBody>
      </p:sp>
      <p:pic>
        <p:nvPicPr>
          <p:cNvPr id="8" name="Picture 7" descr="A hospital bed with a monitor&#10;&#10;AI-generated content may be incorrect.">
            <a:extLst>
              <a:ext uri="{FF2B5EF4-FFF2-40B4-BE49-F238E27FC236}">
                <a16:creationId xmlns:a16="http://schemas.microsoft.com/office/drawing/2014/main" id="{F1CCA93A-20A0-44AF-411D-09EBB997377A}"/>
              </a:ext>
            </a:extLst>
          </p:cNvPr>
          <p:cNvPicPr>
            <a:picLocks noChangeAspect="1"/>
          </p:cNvPicPr>
          <p:nvPr/>
        </p:nvPicPr>
        <p:blipFill>
          <a:blip r:embed="rId2">
            <a:extLst>
              <a:ext uri="{28A0092B-C50C-407E-A947-70E740481C1C}">
                <a14:useLocalDpi xmlns:a14="http://schemas.microsoft.com/office/drawing/2010/main" val="0"/>
              </a:ext>
            </a:extLst>
          </a:blip>
          <a:srcRect l="5371" r="27450"/>
          <a:stretch>
            <a:fillRect/>
          </a:stretch>
        </p:blipFill>
        <p:spPr>
          <a:xfrm>
            <a:off x="4406845" y="3"/>
            <a:ext cx="4101288" cy="3418797"/>
          </a:xfrm>
          <a:custGeom>
            <a:avLst/>
            <a:gdLst/>
            <a:ahLst/>
            <a:cxnLst/>
            <a:rect l="l" t="t" r="r" b="b"/>
            <a:pathLst>
              <a:path w="4101288" h="3418797">
                <a:moveTo>
                  <a:pt x="989912" y="0"/>
                </a:moveTo>
                <a:lnTo>
                  <a:pt x="3844502" y="0"/>
                </a:lnTo>
                <a:lnTo>
                  <a:pt x="3760850" y="25406"/>
                </a:lnTo>
                <a:cubicBezTo>
                  <a:pt x="3711615" y="43967"/>
                  <a:pt x="3663870" y="67007"/>
                  <a:pt x="3618425" y="98254"/>
                </a:cubicBezTo>
                <a:cubicBezTo>
                  <a:pt x="3626136" y="110145"/>
                  <a:pt x="3665355" y="144049"/>
                  <a:pt x="3649272" y="146579"/>
                </a:cubicBezTo>
                <a:cubicBezTo>
                  <a:pt x="3604102" y="153917"/>
                  <a:pt x="3564000" y="178711"/>
                  <a:pt x="3522797" y="199205"/>
                </a:cubicBezTo>
                <a:cubicBezTo>
                  <a:pt x="3504948" y="208060"/>
                  <a:pt x="3483356" y="219700"/>
                  <a:pt x="3491728" y="251325"/>
                </a:cubicBezTo>
                <a:cubicBezTo>
                  <a:pt x="3506932" y="260181"/>
                  <a:pt x="3518169" y="247783"/>
                  <a:pt x="3530727" y="246772"/>
                </a:cubicBezTo>
                <a:cubicBezTo>
                  <a:pt x="3543507" y="245761"/>
                  <a:pt x="3572153" y="252336"/>
                  <a:pt x="3564219" y="256638"/>
                </a:cubicBezTo>
                <a:cubicBezTo>
                  <a:pt x="3528083" y="276121"/>
                  <a:pt x="3593085" y="322928"/>
                  <a:pt x="3550339" y="322928"/>
                </a:cubicBezTo>
                <a:cubicBezTo>
                  <a:pt x="3478728" y="323181"/>
                  <a:pt x="3440609" y="406169"/>
                  <a:pt x="3371643" y="408447"/>
                </a:cubicBezTo>
                <a:cubicBezTo>
                  <a:pt x="3360627" y="408698"/>
                  <a:pt x="3355338" y="423373"/>
                  <a:pt x="3355558" y="436278"/>
                </a:cubicBezTo>
                <a:cubicBezTo>
                  <a:pt x="3355558" y="451712"/>
                  <a:pt x="3365694" y="454494"/>
                  <a:pt x="3376931" y="456013"/>
                </a:cubicBezTo>
                <a:cubicBezTo>
                  <a:pt x="3394118" y="458289"/>
                  <a:pt x="3411965" y="436278"/>
                  <a:pt x="3434660" y="466133"/>
                </a:cubicBezTo>
                <a:cubicBezTo>
                  <a:pt x="3393898" y="483590"/>
                  <a:pt x="3353135" y="501049"/>
                  <a:pt x="3353797" y="561013"/>
                </a:cubicBezTo>
                <a:cubicBezTo>
                  <a:pt x="3354015" y="577205"/>
                  <a:pt x="3337050" y="583277"/>
                  <a:pt x="3324270" y="587325"/>
                </a:cubicBezTo>
                <a:cubicBezTo>
                  <a:pt x="3303117" y="593904"/>
                  <a:pt x="3285272" y="605543"/>
                  <a:pt x="3273812" y="628061"/>
                </a:cubicBezTo>
                <a:cubicBezTo>
                  <a:pt x="3274033" y="632362"/>
                  <a:pt x="3274254" y="636917"/>
                  <a:pt x="3272930" y="640459"/>
                </a:cubicBezTo>
                <a:cubicBezTo>
                  <a:pt x="3276676" y="694855"/>
                  <a:pt x="3307523" y="693336"/>
                  <a:pt x="3341676" y="684230"/>
                </a:cubicBezTo>
                <a:cubicBezTo>
                  <a:pt x="3382439" y="673096"/>
                  <a:pt x="3422762" y="652855"/>
                  <a:pt x="3465728" y="672338"/>
                </a:cubicBezTo>
                <a:cubicBezTo>
                  <a:pt x="3405133" y="698397"/>
                  <a:pt x="3339253" y="700422"/>
                  <a:pt x="3282405" y="737615"/>
                </a:cubicBezTo>
                <a:cubicBezTo>
                  <a:pt x="3490406" y="744447"/>
                  <a:pt x="3674169" y="627048"/>
                  <a:pt x="3875781" y="582013"/>
                </a:cubicBezTo>
                <a:cubicBezTo>
                  <a:pt x="3868951" y="612120"/>
                  <a:pt x="3852646" y="618193"/>
                  <a:pt x="3837883" y="622747"/>
                </a:cubicBezTo>
                <a:cubicBezTo>
                  <a:pt x="3763408" y="645519"/>
                  <a:pt x="3698188" y="690809"/>
                  <a:pt x="3630322" y="730023"/>
                </a:cubicBezTo>
                <a:cubicBezTo>
                  <a:pt x="3602340" y="746216"/>
                  <a:pt x="3582066" y="762411"/>
                  <a:pt x="3571492" y="797327"/>
                </a:cubicBezTo>
                <a:cubicBezTo>
                  <a:pt x="3562015" y="828953"/>
                  <a:pt x="3543728" y="843628"/>
                  <a:pt x="3509797" y="834518"/>
                </a:cubicBezTo>
                <a:cubicBezTo>
                  <a:pt x="3482254" y="826927"/>
                  <a:pt x="3452068" y="830975"/>
                  <a:pt x="3423203" y="833760"/>
                </a:cubicBezTo>
                <a:cubicBezTo>
                  <a:pt x="3389931" y="836796"/>
                  <a:pt x="3352693" y="872470"/>
                  <a:pt x="3361728" y="890941"/>
                </a:cubicBezTo>
                <a:cubicBezTo>
                  <a:pt x="3377151" y="922314"/>
                  <a:pt x="3402931" y="906627"/>
                  <a:pt x="3425847" y="903084"/>
                </a:cubicBezTo>
                <a:cubicBezTo>
                  <a:pt x="3451848" y="898784"/>
                  <a:pt x="3500100" y="889927"/>
                  <a:pt x="3500982" y="893723"/>
                </a:cubicBezTo>
                <a:cubicBezTo>
                  <a:pt x="3517950" y="972410"/>
                  <a:pt x="3637374" y="903845"/>
                  <a:pt x="3663154" y="896758"/>
                </a:cubicBezTo>
                <a:cubicBezTo>
                  <a:pt x="3695322" y="887904"/>
                  <a:pt x="3725509" y="904097"/>
                  <a:pt x="3756136" y="907891"/>
                </a:cubicBezTo>
                <a:cubicBezTo>
                  <a:pt x="3783459" y="911433"/>
                  <a:pt x="3937918" y="922314"/>
                  <a:pt x="3969866" y="888915"/>
                </a:cubicBezTo>
                <a:cubicBezTo>
                  <a:pt x="3974273" y="914976"/>
                  <a:pt x="3965020" y="925602"/>
                  <a:pt x="3957306" y="937494"/>
                </a:cubicBezTo>
                <a:cubicBezTo>
                  <a:pt x="3946511" y="954445"/>
                  <a:pt x="3944747" y="966337"/>
                  <a:pt x="3965239" y="979747"/>
                </a:cubicBezTo>
                <a:cubicBezTo>
                  <a:pt x="4023630" y="1018206"/>
                  <a:pt x="4022747" y="1019470"/>
                  <a:pt x="3968324" y="1071591"/>
                </a:cubicBezTo>
                <a:cubicBezTo>
                  <a:pt x="3965678" y="1073867"/>
                  <a:pt x="3966782" y="1081459"/>
                  <a:pt x="3966341" y="1086519"/>
                </a:cubicBezTo>
                <a:cubicBezTo>
                  <a:pt x="3980663" y="1094615"/>
                  <a:pt x="3997409" y="1074373"/>
                  <a:pt x="4014153" y="1096133"/>
                </a:cubicBezTo>
                <a:cubicBezTo>
                  <a:pt x="3941222" y="1191771"/>
                  <a:pt x="3829950" y="1215299"/>
                  <a:pt x="3729254" y="1287157"/>
                </a:cubicBezTo>
                <a:cubicBezTo>
                  <a:pt x="3810780" y="1310939"/>
                  <a:pt x="3859696" y="1227952"/>
                  <a:pt x="3919628" y="1238578"/>
                </a:cubicBezTo>
                <a:cubicBezTo>
                  <a:pt x="3949596" y="1264639"/>
                  <a:pt x="3860577" y="1306386"/>
                  <a:pt x="3945409" y="1318784"/>
                </a:cubicBezTo>
                <a:cubicBezTo>
                  <a:pt x="3908610" y="1341555"/>
                  <a:pt x="3881289" y="1363817"/>
                  <a:pt x="3855951" y="1390133"/>
                </a:cubicBezTo>
                <a:cubicBezTo>
                  <a:pt x="3810780" y="1437192"/>
                  <a:pt x="3801967" y="1468060"/>
                  <a:pt x="3822900" y="1531314"/>
                </a:cubicBezTo>
                <a:cubicBezTo>
                  <a:pt x="3836562" y="1572808"/>
                  <a:pt x="3856611" y="1611013"/>
                  <a:pt x="3838986" y="1660349"/>
                </a:cubicBezTo>
                <a:cubicBezTo>
                  <a:pt x="3826646" y="1694254"/>
                  <a:pt x="3831494" y="1716517"/>
                  <a:pt x="3877323" y="1701337"/>
                </a:cubicBezTo>
                <a:cubicBezTo>
                  <a:pt x="3926679" y="1685144"/>
                  <a:pt x="3945187" y="1715505"/>
                  <a:pt x="3932849" y="1774963"/>
                </a:cubicBezTo>
                <a:cubicBezTo>
                  <a:pt x="3924917" y="1813169"/>
                  <a:pt x="3933291" y="1824806"/>
                  <a:pt x="3967221" y="1820505"/>
                </a:cubicBezTo>
                <a:cubicBezTo>
                  <a:pt x="4004680" y="1815698"/>
                  <a:pt x="4040375" y="1790649"/>
                  <a:pt x="4086646" y="1802795"/>
                </a:cubicBezTo>
                <a:cubicBezTo>
                  <a:pt x="4049631" y="1872120"/>
                  <a:pt x="3970527" y="1852385"/>
                  <a:pt x="3927340" y="1918423"/>
                </a:cubicBezTo>
                <a:cubicBezTo>
                  <a:pt x="3978900" y="1918674"/>
                  <a:pt x="4018341" y="1918423"/>
                  <a:pt x="4056460" y="1903999"/>
                </a:cubicBezTo>
                <a:cubicBezTo>
                  <a:pt x="4072325" y="1898179"/>
                  <a:pt x="4089732" y="1892109"/>
                  <a:pt x="4098545" y="1912096"/>
                </a:cubicBezTo>
                <a:cubicBezTo>
                  <a:pt x="4108901" y="1936132"/>
                  <a:pt x="4087529" y="1945241"/>
                  <a:pt x="4074527" y="1949542"/>
                </a:cubicBezTo>
                <a:cubicBezTo>
                  <a:pt x="4037951" y="1961686"/>
                  <a:pt x="4009969" y="1990529"/>
                  <a:pt x="3979782" y="2013047"/>
                </a:cubicBezTo>
                <a:cubicBezTo>
                  <a:pt x="3913460" y="2062386"/>
                  <a:pt x="3840746" y="2103626"/>
                  <a:pt x="3784559" y="2185097"/>
                </a:cubicBezTo>
                <a:cubicBezTo>
                  <a:pt x="3855290" y="2164349"/>
                  <a:pt x="3907951" y="2116025"/>
                  <a:pt x="3973612" y="2106157"/>
                </a:cubicBezTo>
                <a:cubicBezTo>
                  <a:pt x="3916764" y="2180290"/>
                  <a:pt x="3843611" y="2229120"/>
                  <a:pt x="3774426" y="2283011"/>
                </a:cubicBezTo>
                <a:cubicBezTo>
                  <a:pt x="3754594" y="2298192"/>
                  <a:pt x="3734543" y="2308566"/>
                  <a:pt x="3730136" y="2341710"/>
                </a:cubicBezTo>
                <a:cubicBezTo>
                  <a:pt x="3721542" y="2405976"/>
                  <a:pt x="3695763" y="2459107"/>
                  <a:pt x="3640678" y="2487444"/>
                </a:cubicBezTo>
                <a:cubicBezTo>
                  <a:pt x="3640238" y="2487699"/>
                  <a:pt x="3643322" y="2497314"/>
                  <a:pt x="3645085" y="2503890"/>
                </a:cubicBezTo>
                <a:cubicBezTo>
                  <a:pt x="3678797" y="2505916"/>
                  <a:pt x="3705458" y="2467963"/>
                  <a:pt x="3748425" y="2480360"/>
                </a:cubicBezTo>
                <a:cubicBezTo>
                  <a:pt x="3707220" y="2531974"/>
                  <a:pt x="3672847" y="2578277"/>
                  <a:pt x="3614458" y="2602819"/>
                </a:cubicBezTo>
                <a:cubicBezTo>
                  <a:pt x="3567745" y="2622300"/>
                  <a:pt x="3510016" y="2633686"/>
                  <a:pt x="3476083" y="2696937"/>
                </a:cubicBezTo>
                <a:cubicBezTo>
                  <a:pt x="3515524" y="2709337"/>
                  <a:pt x="3544831" y="2693651"/>
                  <a:pt x="3574357" y="2682517"/>
                </a:cubicBezTo>
                <a:cubicBezTo>
                  <a:pt x="3619525" y="2665312"/>
                  <a:pt x="3664255" y="2645832"/>
                  <a:pt x="3709425" y="2628625"/>
                </a:cubicBezTo>
                <a:cubicBezTo>
                  <a:pt x="3726611" y="2622047"/>
                  <a:pt x="3745340" y="2617491"/>
                  <a:pt x="3756357" y="2648866"/>
                </a:cubicBezTo>
                <a:cubicBezTo>
                  <a:pt x="3698847" y="2655446"/>
                  <a:pt x="3664475" y="2697951"/>
                  <a:pt x="3628340" y="2737926"/>
                </a:cubicBezTo>
                <a:cubicBezTo>
                  <a:pt x="3608067" y="2760445"/>
                  <a:pt x="3591541" y="2790554"/>
                  <a:pt x="3554967" y="2779169"/>
                </a:cubicBezTo>
                <a:cubicBezTo>
                  <a:pt x="3535796" y="2773097"/>
                  <a:pt x="3523678" y="2790046"/>
                  <a:pt x="3525662" y="2810794"/>
                </a:cubicBezTo>
                <a:cubicBezTo>
                  <a:pt x="3532932" y="2883915"/>
                  <a:pt x="3488203" y="2909469"/>
                  <a:pt x="3441932" y="2923637"/>
                </a:cubicBezTo>
                <a:cubicBezTo>
                  <a:pt x="3354236" y="2950204"/>
                  <a:pt x="3281303" y="3012697"/>
                  <a:pt x="3196032" y="3046854"/>
                </a:cubicBezTo>
                <a:cubicBezTo>
                  <a:pt x="3113184" y="3079999"/>
                  <a:pt x="3049065" y="3158685"/>
                  <a:pt x="2965998" y="3199927"/>
                </a:cubicBezTo>
                <a:cubicBezTo>
                  <a:pt x="2905843" y="3229783"/>
                  <a:pt x="2848335" y="3268239"/>
                  <a:pt x="2786418" y="3295311"/>
                </a:cubicBezTo>
                <a:cubicBezTo>
                  <a:pt x="2639894" y="3359324"/>
                  <a:pt x="2490503" y="3410685"/>
                  <a:pt x="2332519" y="3418022"/>
                </a:cubicBezTo>
                <a:cubicBezTo>
                  <a:pt x="2202077" y="3423842"/>
                  <a:pt x="1070633" y="3418277"/>
                  <a:pt x="611003" y="2585615"/>
                </a:cubicBezTo>
                <a:cubicBezTo>
                  <a:pt x="602189" y="2581565"/>
                  <a:pt x="592275" y="2570939"/>
                  <a:pt x="589190" y="2560818"/>
                </a:cubicBezTo>
                <a:cubicBezTo>
                  <a:pt x="574427" y="2513505"/>
                  <a:pt x="538291" y="2493011"/>
                  <a:pt x="505681" y="2467457"/>
                </a:cubicBezTo>
                <a:cubicBezTo>
                  <a:pt x="477036" y="2444939"/>
                  <a:pt x="446628" y="2421409"/>
                  <a:pt x="434730" y="2383456"/>
                </a:cubicBezTo>
                <a:cubicBezTo>
                  <a:pt x="419086" y="2332854"/>
                  <a:pt x="463594" y="2374348"/>
                  <a:pt x="471748" y="2355119"/>
                </a:cubicBezTo>
                <a:cubicBezTo>
                  <a:pt x="454782" y="2328807"/>
                  <a:pt x="428560" y="2304770"/>
                  <a:pt x="421730" y="2274915"/>
                </a:cubicBezTo>
                <a:cubicBezTo>
                  <a:pt x="396833" y="2167131"/>
                  <a:pt x="343069" y="2088698"/>
                  <a:pt x="262645" y="2027722"/>
                </a:cubicBezTo>
                <a:cubicBezTo>
                  <a:pt x="239509" y="2010264"/>
                  <a:pt x="224307" y="1978384"/>
                  <a:pt x="192799" y="1973326"/>
                </a:cubicBezTo>
                <a:cubicBezTo>
                  <a:pt x="122730" y="1962193"/>
                  <a:pt x="144764" y="1875156"/>
                  <a:pt x="107746" y="1836446"/>
                </a:cubicBezTo>
                <a:cubicBezTo>
                  <a:pt x="100695" y="1829107"/>
                  <a:pt x="94306" y="1814687"/>
                  <a:pt x="95627" y="1804821"/>
                </a:cubicBezTo>
                <a:cubicBezTo>
                  <a:pt x="97609" y="1790649"/>
                  <a:pt x="105983" y="1777240"/>
                  <a:pt x="113034" y="1764589"/>
                </a:cubicBezTo>
                <a:cubicBezTo>
                  <a:pt x="120306" y="1751939"/>
                  <a:pt x="131322" y="1740806"/>
                  <a:pt x="126034" y="1724108"/>
                </a:cubicBezTo>
                <a:cubicBezTo>
                  <a:pt x="123833" y="1717277"/>
                  <a:pt x="125373" y="1693494"/>
                  <a:pt x="109068" y="1712215"/>
                </a:cubicBezTo>
                <a:cubicBezTo>
                  <a:pt x="64340" y="1763578"/>
                  <a:pt x="38339" y="1715001"/>
                  <a:pt x="0" y="1691723"/>
                </a:cubicBezTo>
                <a:cubicBezTo>
                  <a:pt x="30848" y="1667686"/>
                  <a:pt x="58610" y="1650735"/>
                  <a:pt x="63238" y="1614808"/>
                </a:cubicBezTo>
                <a:cubicBezTo>
                  <a:pt x="72712" y="1540674"/>
                  <a:pt x="113253" y="1506772"/>
                  <a:pt x="174729" y="1500192"/>
                </a:cubicBezTo>
                <a:cubicBezTo>
                  <a:pt x="152034" y="1428591"/>
                  <a:pt x="152034" y="1428591"/>
                  <a:pt x="225408" y="1418722"/>
                </a:cubicBezTo>
                <a:cubicBezTo>
                  <a:pt x="197204" y="1373181"/>
                  <a:pt x="197204" y="1361542"/>
                  <a:pt x="231358" y="1345855"/>
                </a:cubicBezTo>
                <a:cubicBezTo>
                  <a:pt x="264188" y="1330927"/>
                  <a:pt x="300543" y="1325867"/>
                  <a:pt x="330952" y="1302844"/>
                </a:cubicBezTo>
                <a:cubicBezTo>
                  <a:pt x="302967" y="1244651"/>
                  <a:pt x="295035" y="1177097"/>
                  <a:pt x="237307" y="1148758"/>
                </a:cubicBezTo>
                <a:cubicBezTo>
                  <a:pt x="228273" y="1144458"/>
                  <a:pt x="222103" y="1127000"/>
                  <a:pt x="227831" y="1116880"/>
                </a:cubicBezTo>
                <a:cubicBezTo>
                  <a:pt x="248764" y="1080194"/>
                  <a:pt x="218798" y="1010614"/>
                  <a:pt x="284017" y="1002772"/>
                </a:cubicBezTo>
                <a:cubicBezTo>
                  <a:pt x="292171" y="1002013"/>
                  <a:pt x="299663" y="994421"/>
                  <a:pt x="293273" y="984554"/>
                </a:cubicBezTo>
                <a:cubicBezTo>
                  <a:pt x="271238" y="950145"/>
                  <a:pt x="297900" y="952421"/>
                  <a:pt x="313983" y="948120"/>
                </a:cubicBezTo>
                <a:cubicBezTo>
                  <a:pt x="333375" y="942809"/>
                  <a:pt x="355409" y="957988"/>
                  <a:pt x="373477" y="939265"/>
                </a:cubicBezTo>
                <a:cubicBezTo>
                  <a:pt x="369289" y="919530"/>
                  <a:pt x="353646" y="919783"/>
                  <a:pt x="342629" y="913458"/>
                </a:cubicBezTo>
                <a:cubicBezTo>
                  <a:pt x="310460" y="895240"/>
                  <a:pt x="284238" y="873483"/>
                  <a:pt x="282695" y="826169"/>
                </a:cubicBezTo>
                <a:cubicBezTo>
                  <a:pt x="281595" y="787964"/>
                  <a:pt x="278069" y="754314"/>
                  <a:pt x="322578" y="742675"/>
                </a:cubicBezTo>
                <a:cubicBezTo>
                  <a:pt x="341086" y="737866"/>
                  <a:pt x="335797" y="710289"/>
                  <a:pt x="325221" y="696626"/>
                </a:cubicBezTo>
                <a:cubicBezTo>
                  <a:pt x="306272" y="672338"/>
                  <a:pt x="290629" y="639953"/>
                  <a:pt x="258017" y="637675"/>
                </a:cubicBezTo>
                <a:cubicBezTo>
                  <a:pt x="238187" y="636158"/>
                  <a:pt x="222983" y="626035"/>
                  <a:pt x="207340" y="614398"/>
                </a:cubicBezTo>
                <a:cubicBezTo>
                  <a:pt x="196103" y="606047"/>
                  <a:pt x="182662" y="598964"/>
                  <a:pt x="183983" y="581001"/>
                </a:cubicBezTo>
                <a:cubicBezTo>
                  <a:pt x="185306" y="563795"/>
                  <a:pt x="198305" y="556711"/>
                  <a:pt x="211526" y="553169"/>
                </a:cubicBezTo>
                <a:cubicBezTo>
                  <a:pt x="255595" y="541784"/>
                  <a:pt x="297017" y="525085"/>
                  <a:pt x="333816" y="486880"/>
                </a:cubicBezTo>
                <a:cubicBezTo>
                  <a:pt x="309357" y="466639"/>
                  <a:pt x="286001" y="451964"/>
                  <a:pt x="267934" y="431469"/>
                </a:cubicBezTo>
                <a:cubicBezTo>
                  <a:pt x="224307" y="381881"/>
                  <a:pt x="593817" y="225772"/>
                  <a:pt x="612325" y="170108"/>
                </a:cubicBezTo>
                <a:cubicBezTo>
                  <a:pt x="618054" y="152904"/>
                  <a:pt x="637663" y="135194"/>
                  <a:pt x="653971" y="130133"/>
                </a:cubicBezTo>
                <a:cubicBezTo>
                  <a:pt x="730427" y="106350"/>
                  <a:pt x="796748" y="52963"/>
                  <a:pt x="874970" y="33228"/>
                </a:cubicBezTo>
                <a:cubicBezTo>
                  <a:pt x="911877" y="23867"/>
                  <a:pt x="948509" y="12925"/>
                  <a:pt x="986021" y="1223"/>
                </a:cubicBezTo>
                <a:close/>
              </a:path>
            </a:pathLst>
          </a:custGeom>
        </p:spPr>
      </p:pic>
      <p:pic>
        <p:nvPicPr>
          <p:cNvPr id="5" name="Content Placeholder 4" descr="A person in a wheelchair with a nurse&#10;&#10;AI-generated content may be incorrect.">
            <a:extLst>
              <a:ext uri="{FF2B5EF4-FFF2-40B4-BE49-F238E27FC236}">
                <a16:creationId xmlns:a16="http://schemas.microsoft.com/office/drawing/2014/main" id="{A6AFF632-2155-6144-878F-2CF6424C2101}"/>
              </a:ext>
            </a:extLst>
          </p:cNvPr>
          <p:cNvPicPr>
            <a:picLocks noChangeAspect="1"/>
          </p:cNvPicPr>
          <p:nvPr/>
        </p:nvPicPr>
        <p:blipFill>
          <a:blip r:embed="rId3">
            <a:extLst>
              <a:ext uri="{28A0092B-C50C-407E-A947-70E740481C1C}">
                <a14:useLocalDpi xmlns:a14="http://schemas.microsoft.com/office/drawing/2010/main" val="0"/>
              </a:ext>
            </a:extLst>
          </a:blip>
          <a:srcRect l="23800" r="36003" b="-1"/>
          <a:stretch>
            <a:fillRect/>
          </a:stretch>
        </p:blipFill>
        <p:spPr>
          <a:xfrm>
            <a:off x="20" y="277472"/>
            <a:ext cx="4552718" cy="5946218"/>
          </a:xfrm>
          <a:custGeom>
            <a:avLst/>
            <a:gdLst/>
            <a:ahLst/>
            <a:cxnLst/>
            <a:rect l="l" t="t" r="r" b="b"/>
            <a:pathLst>
              <a:path w="4552738" h="5946218">
                <a:moveTo>
                  <a:pt x="0" y="0"/>
                </a:moveTo>
                <a:lnTo>
                  <a:pt x="193217" y="10418"/>
                </a:lnTo>
                <a:cubicBezTo>
                  <a:pt x="612089" y="35802"/>
                  <a:pt x="1030148" y="71660"/>
                  <a:pt x="1446580" y="128061"/>
                </a:cubicBezTo>
                <a:cubicBezTo>
                  <a:pt x="1735723" y="167547"/>
                  <a:pt x="2027715" y="194943"/>
                  <a:pt x="2320927" y="163517"/>
                </a:cubicBezTo>
                <a:cubicBezTo>
                  <a:pt x="2335563" y="161905"/>
                  <a:pt x="2352239" y="156669"/>
                  <a:pt x="2364438" y="161905"/>
                </a:cubicBezTo>
                <a:cubicBezTo>
                  <a:pt x="2506776" y="220729"/>
                  <a:pt x="2662121" y="178424"/>
                  <a:pt x="2809744" y="215490"/>
                </a:cubicBezTo>
                <a:cubicBezTo>
                  <a:pt x="2771925" y="358517"/>
                  <a:pt x="2609662" y="346832"/>
                  <a:pt x="2518162" y="445944"/>
                </a:cubicBezTo>
                <a:cubicBezTo>
                  <a:pt x="2667409" y="485424"/>
                  <a:pt x="2801610" y="525312"/>
                  <a:pt x="2937846" y="555124"/>
                </a:cubicBezTo>
                <a:cubicBezTo>
                  <a:pt x="3082216" y="586550"/>
                  <a:pt x="3204622" y="671561"/>
                  <a:pt x="3345734" y="709433"/>
                </a:cubicBezTo>
                <a:cubicBezTo>
                  <a:pt x="3375832" y="717492"/>
                  <a:pt x="3412025" y="745693"/>
                  <a:pt x="3422598" y="773089"/>
                </a:cubicBezTo>
                <a:cubicBezTo>
                  <a:pt x="3456757" y="861726"/>
                  <a:pt x="4138745" y="1110310"/>
                  <a:pt x="4058225" y="1189273"/>
                </a:cubicBezTo>
                <a:cubicBezTo>
                  <a:pt x="4024878" y="1221909"/>
                  <a:pt x="3981773" y="1245276"/>
                  <a:pt x="3936629" y="1277508"/>
                </a:cubicBezTo>
                <a:cubicBezTo>
                  <a:pt x="4004547" y="1338344"/>
                  <a:pt x="4080998" y="1364935"/>
                  <a:pt x="4162334" y="1383065"/>
                </a:cubicBezTo>
                <a:cubicBezTo>
                  <a:pt x="4186736" y="1388705"/>
                  <a:pt x="4210728" y="1399986"/>
                  <a:pt x="4213168" y="1427383"/>
                </a:cubicBezTo>
                <a:cubicBezTo>
                  <a:pt x="4215607" y="1455987"/>
                  <a:pt x="4190800" y="1467266"/>
                  <a:pt x="4170061" y="1480564"/>
                </a:cubicBezTo>
                <a:cubicBezTo>
                  <a:pt x="4141188" y="1499095"/>
                  <a:pt x="4113127" y="1515214"/>
                  <a:pt x="4076527" y="1517630"/>
                </a:cubicBezTo>
                <a:cubicBezTo>
                  <a:pt x="4016337" y="1521257"/>
                  <a:pt x="3987466" y="1572826"/>
                  <a:pt x="3952493" y="1611502"/>
                </a:cubicBezTo>
                <a:cubicBezTo>
                  <a:pt x="3932973" y="1633259"/>
                  <a:pt x="3923211" y="1677172"/>
                  <a:pt x="3957370" y="1684828"/>
                </a:cubicBezTo>
                <a:cubicBezTo>
                  <a:pt x="4039518" y="1703363"/>
                  <a:pt x="4033011" y="1756946"/>
                  <a:pt x="4030981" y="1817782"/>
                </a:cubicBezTo>
                <a:cubicBezTo>
                  <a:pt x="4028133" y="1893124"/>
                  <a:pt x="3979737" y="1927770"/>
                  <a:pt x="3920363" y="1956780"/>
                </a:cubicBezTo>
                <a:cubicBezTo>
                  <a:pt x="3900029" y="1966851"/>
                  <a:pt x="3871158" y="1966449"/>
                  <a:pt x="3863429" y="1997874"/>
                </a:cubicBezTo>
                <a:cubicBezTo>
                  <a:pt x="3896777" y="2027688"/>
                  <a:pt x="3937444" y="2003517"/>
                  <a:pt x="3973233" y="2011975"/>
                </a:cubicBezTo>
                <a:cubicBezTo>
                  <a:pt x="4002918" y="2018824"/>
                  <a:pt x="4052127" y="2015199"/>
                  <a:pt x="4011458" y="2069991"/>
                </a:cubicBezTo>
                <a:cubicBezTo>
                  <a:pt x="3999664" y="2085704"/>
                  <a:pt x="4013491" y="2097792"/>
                  <a:pt x="4028540" y="2099000"/>
                </a:cubicBezTo>
                <a:cubicBezTo>
                  <a:pt x="4148913" y="2111489"/>
                  <a:pt x="4093606" y="2222285"/>
                  <a:pt x="4132241" y="2280703"/>
                </a:cubicBezTo>
                <a:cubicBezTo>
                  <a:pt x="4142812" y="2296818"/>
                  <a:pt x="4131425" y="2324618"/>
                  <a:pt x="4114752" y="2331466"/>
                </a:cubicBezTo>
                <a:cubicBezTo>
                  <a:pt x="4008205" y="2376592"/>
                  <a:pt x="3993565" y="2484163"/>
                  <a:pt x="3941916" y="2576828"/>
                </a:cubicBezTo>
                <a:cubicBezTo>
                  <a:pt x="3998039" y="2613488"/>
                  <a:pt x="4065138" y="2621547"/>
                  <a:pt x="4125732" y="2645318"/>
                </a:cubicBezTo>
                <a:cubicBezTo>
                  <a:pt x="4188768" y="2670298"/>
                  <a:pt x="4188768" y="2688831"/>
                  <a:pt x="4136714" y="2761349"/>
                </a:cubicBezTo>
                <a:cubicBezTo>
                  <a:pt x="4272135" y="2777064"/>
                  <a:pt x="4272135" y="2777064"/>
                  <a:pt x="4230249" y="2891080"/>
                </a:cubicBezTo>
                <a:cubicBezTo>
                  <a:pt x="4343713" y="2901557"/>
                  <a:pt x="4418537" y="2955542"/>
                  <a:pt x="4436023" y="3073591"/>
                </a:cubicBezTo>
                <a:cubicBezTo>
                  <a:pt x="4444564" y="3130800"/>
                  <a:pt x="4495804" y="3157792"/>
                  <a:pt x="4552738" y="3196068"/>
                </a:cubicBezTo>
                <a:cubicBezTo>
                  <a:pt x="4481978" y="3233136"/>
                  <a:pt x="4433989" y="3310489"/>
                  <a:pt x="4351436" y="3228700"/>
                </a:cubicBezTo>
                <a:cubicBezTo>
                  <a:pt x="4321344" y="3198888"/>
                  <a:pt x="4324186" y="3236761"/>
                  <a:pt x="4320122" y="3247637"/>
                </a:cubicBezTo>
                <a:cubicBezTo>
                  <a:pt x="4310364" y="3274227"/>
                  <a:pt x="4330695" y="3291956"/>
                  <a:pt x="4344116" y="3312099"/>
                </a:cubicBezTo>
                <a:cubicBezTo>
                  <a:pt x="4357130" y="3332244"/>
                  <a:pt x="4372586" y="3353596"/>
                  <a:pt x="4376244" y="3376163"/>
                </a:cubicBezTo>
                <a:cubicBezTo>
                  <a:pt x="4378682" y="3391874"/>
                  <a:pt x="4366890" y="3414835"/>
                  <a:pt x="4353877" y="3426522"/>
                </a:cubicBezTo>
                <a:cubicBezTo>
                  <a:pt x="4285554" y="3488163"/>
                  <a:pt x="4326221" y="3626757"/>
                  <a:pt x="4196898" y="3644486"/>
                </a:cubicBezTo>
                <a:cubicBezTo>
                  <a:pt x="4138745" y="3652541"/>
                  <a:pt x="4110687" y="3703306"/>
                  <a:pt x="4067986" y="3731106"/>
                </a:cubicBezTo>
                <a:cubicBezTo>
                  <a:pt x="3919551" y="3828201"/>
                  <a:pt x="3820322" y="3953097"/>
                  <a:pt x="3774370" y="4124729"/>
                </a:cubicBezTo>
                <a:cubicBezTo>
                  <a:pt x="3761764" y="4172269"/>
                  <a:pt x="3713368" y="4210546"/>
                  <a:pt x="3682054" y="4252444"/>
                </a:cubicBezTo>
                <a:cubicBezTo>
                  <a:pt x="3697103" y="4283064"/>
                  <a:pt x="3779250" y="4216990"/>
                  <a:pt x="3750377" y="4297567"/>
                </a:cubicBezTo>
                <a:cubicBezTo>
                  <a:pt x="3728417" y="4358002"/>
                  <a:pt x="3672294" y="4395470"/>
                  <a:pt x="3619425" y="4431328"/>
                </a:cubicBezTo>
                <a:cubicBezTo>
                  <a:pt x="3559239" y="4472019"/>
                  <a:pt x="3492545" y="4504653"/>
                  <a:pt x="3465296" y="4579993"/>
                </a:cubicBezTo>
                <a:cubicBezTo>
                  <a:pt x="3459603" y="4596110"/>
                  <a:pt x="3441305" y="4613031"/>
                  <a:pt x="3425038" y="4619479"/>
                </a:cubicBezTo>
                <a:cubicBezTo>
                  <a:pt x="2576720" y="5945389"/>
                  <a:pt x="488463" y="5954251"/>
                  <a:pt x="247714" y="5944983"/>
                </a:cubicBezTo>
                <a:cubicBezTo>
                  <a:pt x="174818" y="5942062"/>
                  <a:pt x="102913" y="5934760"/>
                  <a:pt x="31834" y="5923857"/>
                </a:cubicBezTo>
                <a:lnTo>
                  <a:pt x="0" y="5917408"/>
                </a:lnTo>
                <a:close/>
              </a:path>
            </a:pathLst>
          </a:custGeom>
        </p:spPr>
      </p:pic>
      <p:pic>
        <p:nvPicPr>
          <p:cNvPr id="10" name="Picture 9" descr="A hospital hallway with a bed&#10;&#10;AI-generated content may be incorrect.">
            <a:extLst>
              <a:ext uri="{FF2B5EF4-FFF2-40B4-BE49-F238E27FC236}">
                <a16:creationId xmlns:a16="http://schemas.microsoft.com/office/drawing/2014/main" id="{B1FBCB79-5799-B47B-C250-1754F8F67888}"/>
              </a:ext>
            </a:extLst>
          </p:cNvPr>
          <p:cNvPicPr>
            <a:picLocks noChangeAspect="1"/>
          </p:cNvPicPr>
          <p:nvPr/>
        </p:nvPicPr>
        <p:blipFill>
          <a:blip r:embed="rId4">
            <a:extLst>
              <a:ext uri="{28A0092B-C50C-407E-A947-70E740481C1C}">
                <a14:useLocalDpi xmlns:a14="http://schemas.microsoft.com/office/drawing/2010/main" val="0"/>
              </a:ext>
            </a:extLst>
          </a:blip>
          <a:srcRect l="42652" r="2457" b="2"/>
          <a:stretch>
            <a:fillRect/>
          </a:stretch>
        </p:blipFill>
        <p:spPr>
          <a:xfrm>
            <a:off x="8653074" y="-2"/>
            <a:ext cx="3538926" cy="4290182"/>
          </a:xfrm>
          <a:custGeom>
            <a:avLst/>
            <a:gdLst/>
            <a:ahLst/>
            <a:cxnLst/>
            <a:rect l="l" t="t" r="r" b="b"/>
            <a:pathLst>
              <a:path w="3538926" h="4290182">
                <a:moveTo>
                  <a:pt x="1370437" y="0"/>
                </a:moveTo>
                <a:lnTo>
                  <a:pt x="3538926" y="0"/>
                </a:lnTo>
                <a:lnTo>
                  <a:pt x="3538926" y="4256362"/>
                </a:lnTo>
                <a:lnTo>
                  <a:pt x="3455334" y="4273195"/>
                </a:lnTo>
                <a:cubicBezTo>
                  <a:pt x="3401009" y="4281478"/>
                  <a:pt x="3346052" y="4287025"/>
                  <a:pt x="3290337" y="4289244"/>
                </a:cubicBezTo>
                <a:cubicBezTo>
                  <a:pt x="3106332" y="4296285"/>
                  <a:pt x="1510274" y="4289552"/>
                  <a:pt x="861903" y="3282295"/>
                </a:cubicBezTo>
                <a:cubicBezTo>
                  <a:pt x="849470" y="3277397"/>
                  <a:pt x="835485" y="3264542"/>
                  <a:pt x="831133" y="3252299"/>
                </a:cubicBezTo>
                <a:cubicBezTo>
                  <a:pt x="810307" y="3195065"/>
                  <a:pt x="759333" y="3170274"/>
                  <a:pt x="713332" y="3139362"/>
                </a:cubicBezTo>
                <a:cubicBezTo>
                  <a:pt x="672925" y="3112122"/>
                  <a:pt x="630030" y="3083658"/>
                  <a:pt x="613246" y="3037747"/>
                </a:cubicBezTo>
                <a:cubicBezTo>
                  <a:pt x="591178" y="2976535"/>
                  <a:pt x="653963" y="3026730"/>
                  <a:pt x="665465" y="3003469"/>
                </a:cubicBezTo>
                <a:cubicBezTo>
                  <a:pt x="641532" y="2971640"/>
                  <a:pt x="604543" y="2942562"/>
                  <a:pt x="594908" y="2906447"/>
                </a:cubicBezTo>
                <a:cubicBezTo>
                  <a:pt x="559787" y="2776063"/>
                  <a:pt x="483946" y="2681183"/>
                  <a:pt x="370497" y="2607422"/>
                </a:cubicBezTo>
                <a:cubicBezTo>
                  <a:pt x="337860" y="2586304"/>
                  <a:pt x="316415" y="2547739"/>
                  <a:pt x="271969" y="2541620"/>
                </a:cubicBezTo>
                <a:cubicBezTo>
                  <a:pt x="173127" y="2528152"/>
                  <a:pt x="204209" y="2422866"/>
                  <a:pt x="151990" y="2376038"/>
                </a:cubicBezTo>
                <a:cubicBezTo>
                  <a:pt x="142044" y="2367161"/>
                  <a:pt x="133031" y="2349717"/>
                  <a:pt x="134895" y="2337782"/>
                </a:cubicBezTo>
                <a:cubicBezTo>
                  <a:pt x="137691" y="2320639"/>
                  <a:pt x="149504" y="2304419"/>
                  <a:pt x="159450" y="2289115"/>
                </a:cubicBezTo>
                <a:cubicBezTo>
                  <a:pt x="169707" y="2273813"/>
                  <a:pt x="185247" y="2260344"/>
                  <a:pt x="177788" y="2240145"/>
                </a:cubicBezTo>
                <a:cubicBezTo>
                  <a:pt x="174683" y="2231882"/>
                  <a:pt x="176855" y="2203112"/>
                  <a:pt x="153855" y="2225759"/>
                </a:cubicBezTo>
                <a:cubicBezTo>
                  <a:pt x="90759" y="2287892"/>
                  <a:pt x="54081" y="2229129"/>
                  <a:pt x="0" y="2200970"/>
                </a:cubicBezTo>
                <a:cubicBezTo>
                  <a:pt x="43514" y="2171892"/>
                  <a:pt x="82677" y="2151388"/>
                  <a:pt x="89205" y="2107927"/>
                </a:cubicBezTo>
                <a:cubicBezTo>
                  <a:pt x="102570" y="2018249"/>
                  <a:pt x="159758" y="1977237"/>
                  <a:pt x="246479" y="1969279"/>
                </a:cubicBezTo>
                <a:cubicBezTo>
                  <a:pt x="214465" y="1882663"/>
                  <a:pt x="214465" y="1882663"/>
                  <a:pt x="317968" y="1870725"/>
                </a:cubicBezTo>
                <a:cubicBezTo>
                  <a:pt x="278183" y="1815635"/>
                  <a:pt x="278183" y="1801556"/>
                  <a:pt x="326361" y="1782580"/>
                </a:cubicBezTo>
                <a:cubicBezTo>
                  <a:pt x="372673" y="1764521"/>
                  <a:pt x="423957" y="1758400"/>
                  <a:pt x="466852" y="1730550"/>
                </a:cubicBezTo>
                <a:cubicBezTo>
                  <a:pt x="427377" y="1660155"/>
                  <a:pt x="416187" y="1578436"/>
                  <a:pt x="334753" y="1544155"/>
                </a:cubicBezTo>
                <a:cubicBezTo>
                  <a:pt x="322010" y="1538952"/>
                  <a:pt x="313307" y="1517834"/>
                  <a:pt x="321386" y="1505592"/>
                </a:cubicBezTo>
                <a:cubicBezTo>
                  <a:pt x="350915" y="1461214"/>
                  <a:pt x="308644" y="1377045"/>
                  <a:pt x="400645" y="1367557"/>
                </a:cubicBezTo>
                <a:cubicBezTo>
                  <a:pt x="412147" y="1366640"/>
                  <a:pt x="422716" y="1357456"/>
                  <a:pt x="413701" y="1345520"/>
                </a:cubicBezTo>
                <a:cubicBezTo>
                  <a:pt x="382618" y="1303896"/>
                  <a:pt x="420228" y="1306649"/>
                  <a:pt x="442916" y="1301447"/>
                </a:cubicBezTo>
                <a:cubicBezTo>
                  <a:pt x="470270" y="1295021"/>
                  <a:pt x="501352" y="1313384"/>
                  <a:pt x="526840" y="1290735"/>
                </a:cubicBezTo>
                <a:cubicBezTo>
                  <a:pt x="520932" y="1266862"/>
                  <a:pt x="498866" y="1267167"/>
                  <a:pt x="483325" y="1259517"/>
                </a:cubicBezTo>
                <a:cubicBezTo>
                  <a:pt x="437945" y="1237479"/>
                  <a:pt x="400956" y="1211159"/>
                  <a:pt x="398780" y="1153924"/>
                </a:cubicBezTo>
                <a:cubicBezTo>
                  <a:pt x="397228" y="1107708"/>
                  <a:pt x="392254" y="1067003"/>
                  <a:pt x="455041" y="1052922"/>
                </a:cubicBezTo>
                <a:cubicBezTo>
                  <a:pt x="481149" y="1047106"/>
                  <a:pt x="473687" y="1013747"/>
                  <a:pt x="458768" y="997218"/>
                </a:cubicBezTo>
                <a:cubicBezTo>
                  <a:pt x="432038" y="967837"/>
                  <a:pt x="409972" y="928661"/>
                  <a:pt x="363968" y="925907"/>
                </a:cubicBezTo>
                <a:cubicBezTo>
                  <a:pt x="335995" y="924071"/>
                  <a:pt x="314548" y="911826"/>
                  <a:pt x="292481" y="897749"/>
                </a:cubicBezTo>
                <a:cubicBezTo>
                  <a:pt x="276630" y="887646"/>
                  <a:pt x="257670" y="879078"/>
                  <a:pt x="259533" y="857348"/>
                </a:cubicBezTo>
                <a:cubicBezTo>
                  <a:pt x="261399" y="836535"/>
                  <a:pt x="279736" y="827966"/>
                  <a:pt x="298387" y="823681"/>
                </a:cubicBezTo>
                <a:cubicBezTo>
                  <a:pt x="360552" y="809909"/>
                  <a:pt x="418983" y="789708"/>
                  <a:pt x="470893" y="743493"/>
                </a:cubicBezTo>
                <a:cubicBezTo>
                  <a:pt x="436390" y="719007"/>
                  <a:pt x="403444" y="701256"/>
                  <a:pt x="377957" y="676463"/>
                </a:cubicBezTo>
                <a:cubicBezTo>
                  <a:pt x="316415" y="616477"/>
                  <a:pt x="837660" y="427634"/>
                  <a:pt x="863768" y="360299"/>
                </a:cubicBezTo>
                <a:cubicBezTo>
                  <a:pt x="871849" y="339488"/>
                  <a:pt x="899511" y="318064"/>
                  <a:pt x="922515" y="311942"/>
                </a:cubicBezTo>
                <a:cubicBezTo>
                  <a:pt x="1030367" y="283171"/>
                  <a:pt x="1123922" y="218591"/>
                  <a:pt x="1234265" y="194718"/>
                </a:cubicBezTo>
                <a:cubicBezTo>
                  <a:pt x="1338390" y="172070"/>
                  <a:pt x="1440960" y="141768"/>
                  <a:pt x="1555030" y="111776"/>
                </a:cubicBezTo>
                <a:cubicBezTo>
                  <a:pt x="1520063" y="74130"/>
                  <a:pt x="1471575" y="57526"/>
                  <a:pt x="1428216" y="36752"/>
                </a:cubicBezTo>
                <a:close/>
              </a:path>
            </a:pathLst>
          </a:custGeom>
        </p:spPr>
      </p:pic>
    </p:spTree>
    <p:extLst>
      <p:ext uri="{BB962C8B-B14F-4D97-AF65-F5344CB8AC3E}">
        <p14:creationId xmlns:p14="http://schemas.microsoft.com/office/powerpoint/2010/main" val="166346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513788" y="365125"/>
            <a:ext cx="4840010" cy="1807305"/>
          </a:xfrm>
        </p:spPr>
        <p:txBody>
          <a:bodyPr>
            <a:normAutofit/>
          </a:bodyPr>
          <a:lstStyle/>
          <a:p>
            <a:r>
              <a:rPr lang="en-US"/>
              <a:t>Exploring the Data</a:t>
            </a:r>
          </a:p>
        </p:txBody>
      </p:sp>
      <p:pic>
        <p:nvPicPr>
          <p:cNvPr id="19" name="Picture 18" descr="People holding hands">
            <a:extLst>
              <a:ext uri="{FF2B5EF4-FFF2-40B4-BE49-F238E27FC236}">
                <a16:creationId xmlns:a16="http://schemas.microsoft.com/office/drawing/2014/main" id="{7E797FD2-B874-E971-1DF9-F57556A72675}"/>
              </a:ext>
            </a:extLst>
          </p:cNvPr>
          <p:cNvPicPr>
            <a:picLocks noChangeAspect="1"/>
          </p:cNvPicPr>
          <p:nvPr/>
        </p:nvPicPr>
        <p:blipFill>
          <a:blip r:embed="rId3"/>
          <a:srcRect l="26265" r="14201" b="-1"/>
          <a:stretch>
            <a:fillRect/>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17" name="Rectangle 2">
            <a:extLst>
              <a:ext uri="{FF2B5EF4-FFF2-40B4-BE49-F238E27FC236}">
                <a16:creationId xmlns:a16="http://schemas.microsoft.com/office/drawing/2014/main" id="{78E24560-A447-C7CE-FB80-6332AC9B29A6}"/>
              </a:ext>
            </a:extLst>
          </p:cNvPr>
          <p:cNvSpPr>
            <a:spLocks noGrp="1" noChangeArrowheads="1"/>
          </p:cNvSpPr>
          <p:nvPr>
            <p:ph idx="1"/>
          </p:nvPr>
        </p:nvSpPr>
        <p:spPr bwMode="auto">
          <a:xfrm>
            <a:off x="6513788" y="2333297"/>
            <a:ext cx="4840010" cy="38436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eaLnBrk="0" fontAlgn="base" hangingPunct="0">
              <a:lnSpc>
                <a:spcPct val="150000"/>
              </a:lnSpc>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Dataset includes: </a:t>
            </a:r>
          </a:p>
          <a:p>
            <a:pPr lvl="1" eaLnBrk="0" fontAlgn="base" hangingPunct="0">
              <a:lnSpc>
                <a:spcPct val="150000"/>
              </a:lnSpc>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infection risk</a:t>
            </a:r>
          </a:p>
          <a:p>
            <a:pPr lvl="1" eaLnBrk="0" fontAlgn="base" hangingPunct="0">
              <a:lnSpc>
                <a:spcPct val="150000"/>
              </a:lnSpc>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patient age</a:t>
            </a:r>
          </a:p>
          <a:p>
            <a:pPr lvl="1" eaLnBrk="0" fontAlgn="base" hangingPunct="0">
              <a:lnSpc>
                <a:spcPct val="150000"/>
              </a:lnSpc>
              <a:spcBef>
                <a:spcPct val="0"/>
              </a:spcBef>
              <a:spcAft>
                <a:spcPts val="600"/>
              </a:spcAft>
            </a:pPr>
            <a:r>
              <a:rPr kumimoji="0" lang="en-US" altLang="en-US" sz="2000" b="0" i="0" u="none" strike="noStrike" cap="none" normalizeH="0" baseline="0" dirty="0">
                <a:ln>
                  <a:noFill/>
                </a:ln>
                <a:effectLst/>
                <a:latin typeface="Arial" panose="020B0604020202020204" pitchFamily="34" charset="0"/>
              </a:rPr>
              <a:t>medical school affiliation</a:t>
            </a:r>
          </a:p>
          <a:p>
            <a:pPr lvl="1" eaLnBrk="0" fontAlgn="base" hangingPunct="0">
              <a:lnSpc>
                <a:spcPct val="150000"/>
              </a:lnSpc>
              <a:spcBef>
                <a:spcPct val="0"/>
              </a:spcBef>
              <a:spcAft>
                <a:spcPts val="600"/>
              </a:spcAft>
            </a:pPr>
            <a:r>
              <a:rPr lang="en-US" altLang="en-US" sz="2000" dirty="0">
                <a:latin typeface="Arial" panose="020B0604020202020204" pitchFamily="34" charset="0"/>
              </a:rPr>
              <a:t>region</a:t>
            </a:r>
          </a:p>
          <a:p>
            <a:pPr lvl="1" eaLnBrk="0" fontAlgn="base" hangingPunct="0">
              <a:lnSpc>
                <a:spcPct val="150000"/>
              </a:lnSpc>
              <a:spcBef>
                <a:spcPct val="0"/>
              </a:spcBef>
              <a:spcAft>
                <a:spcPts val="600"/>
              </a:spcAft>
            </a:pPr>
            <a:r>
              <a:rPr lang="en-US" altLang="en-US" sz="2000" dirty="0">
                <a:latin typeface="Arial" panose="020B0604020202020204" pitchFamily="34" charset="0"/>
              </a:rPr>
              <a:t>average patient load</a:t>
            </a:r>
          </a:p>
          <a:p>
            <a:pPr lvl="1" eaLnBrk="0" fontAlgn="base" hangingPunct="0">
              <a:lnSpc>
                <a:spcPct val="150000"/>
              </a:lnSpc>
              <a:spcBef>
                <a:spcPct val="0"/>
              </a:spcBef>
              <a:spcAft>
                <a:spcPts val="600"/>
              </a:spcAft>
            </a:pPr>
            <a:r>
              <a:rPr lang="en-US" altLang="en-US" sz="2000" dirty="0">
                <a:latin typeface="Arial" panose="020B0604020202020204" pitchFamily="34" charset="0"/>
              </a:rPr>
              <a:t>number of beds</a:t>
            </a:r>
            <a:endParaRPr lang="en-US" sz="1600" dirty="0"/>
          </a:p>
          <a:p>
            <a:pPr lvl="1" eaLnBrk="0" fontAlgn="base" hangingPunct="0">
              <a:lnSpc>
                <a:spcPct val="150000"/>
              </a:lnSpc>
              <a:spcBef>
                <a:spcPct val="0"/>
              </a:spcBef>
              <a:spcAft>
                <a:spcPts val="600"/>
              </a:spcAft>
            </a:pPr>
            <a:endParaRPr kumimoji="0" lang="en-US" altLang="en-US" sz="2000" b="0" i="0" u="none" strike="noStrike" cap="none" normalizeH="0" baseline="0" dirty="0">
              <a:ln>
                <a:noFill/>
              </a:ln>
              <a:effectLst/>
              <a:latin typeface="Arial" panose="020B0604020202020204" pitchFamily="34" charset="0"/>
            </a:endParaRPr>
          </a:p>
          <a:p>
            <a:pPr eaLnBrk="0" fontAlgn="base" hangingPunct="0">
              <a:lnSpc>
                <a:spcPct val="150000"/>
              </a:lnSpc>
              <a:spcBef>
                <a:spcPct val="0"/>
              </a:spcBef>
              <a:spcAft>
                <a:spcPts val="600"/>
              </a:spcAft>
            </a:pPr>
            <a:endParaRPr kumimoji="0" lang="en-US" altLang="en-US" sz="2000" b="0" i="0" u="none" strike="noStrike" cap="none" normalizeH="0" baseline="0" dirty="0">
              <a:ln>
                <a:noFill/>
              </a:ln>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Title 5">
            <a:extLst>
              <a:ext uri="{FF2B5EF4-FFF2-40B4-BE49-F238E27FC236}">
                <a16:creationId xmlns:a16="http://schemas.microsoft.com/office/drawing/2014/main" id="{A8E82605-A979-C84F-8A5E-467B69BA2262}"/>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Length of Stay vs. Predictors</a:t>
            </a:r>
          </a:p>
        </p:txBody>
      </p:sp>
      <p:pic>
        <p:nvPicPr>
          <p:cNvPr id="4" name="Picture 3">
            <a:extLst>
              <a:ext uri="{FF2B5EF4-FFF2-40B4-BE49-F238E27FC236}">
                <a16:creationId xmlns:a16="http://schemas.microsoft.com/office/drawing/2014/main" id="{02A4DB6F-F38E-C390-1E76-726E9566EE64}"/>
              </a:ext>
            </a:extLst>
          </p:cNvPr>
          <p:cNvPicPr>
            <a:picLocks noChangeAspect="1"/>
          </p:cNvPicPr>
          <p:nvPr/>
        </p:nvPicPr>
        <p:blipFill>
          <a:blip r:embed="rId3"/>
          <a:stretch>
            <a:fillRect/>
          </a:stretch>
        </p:blipFill>
        <p:spPr>
          <a:xfrm>
            <a:off x="4101921" y="1123596"/>
            <a:ext cx="7995950" cy="4628625"/>
          </a:xfrm>
          <a:prstGeom prst="rect">
            <a:avLst/>
          </a:prstGeom>
        </p:spPr>
      </p:pic>
    </p:spTree>
    <p:extLst>
      <p:ext uri="{BB962C8B-B14F-4D97-AF65-F5344CB8AC3E}">
        <p14:creationId xmlns:p14="http://schemas.microsoft.com/office/powerpoint/2010/main" val="38475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26912-6AB1-5000-589F-C3FE46C6AC41}"/>
              </a:ext>
            </a:extLst>
          </p:cNvPr>
          <p:cNvSpPr>
            <a:spLocks noGrp="1"/>
          </p:cNvSpPr>
          <p:nvPr>
            <p:ph type="ctrTitle"/>
          </p:nvPr>
        </p:nvSpPr>
        <p:spPr/>
        <p:txBody>
          <a:bodyPr/>
          <a:lstStyle/>
          <a:p>
            <a:r>
              <a:rPr lang="en-US" dirty="0"/>
              <a:t>Plots by numeric</a:t>
            </a:r>
          </a:p>
        </p:txBody>
      </p:sp>
      <p:sp>
        <p:nvSpPr>
          <p:cNvPr id="3" name="Subtitle 2">
            <a:extLst>
              <a:ext uri="{FF2B5EF4-FFF2-40B4-BE49-F238E27FC236}">
                <a16:creationId xmlns:a16="http://schemas.microsoft.com/office/drawing/2014/main" id="{288CD65C-3DF8-0A0B-EA71-A7914B16803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616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216BC-B317-83B8-282F-0E8AD3386D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2F5AC-1BA8-37E6-7167-7028A603B45C}"/>
              </a:ext>
            </a:extLst>
          </p:cNvPr>
          <p:cNvSpPr>
            <a:spLocks noGrp="1"/>
          </p:cNvSpPr>
          <p:nvPr>
            <p:ph type="ctrTitle"/>
          </p:nvPr>
        </p:nvSpPr>
        <p:spPr/>
        <p:txBody>
          <a:bodyPr/>
          <a:lstStyle/>
          <a:p>
            <a:r>
              <a:rPr lang="en-US" dirty="0"/>
              <a:t>Plots by categorical</a:t>
            </a:r>
          </a:p>
        </p:txBody>
      </p:sp>
      <p:sp>
        <p:nvSpPr>
          <p:cNvPr id="3" name="Subtitle 2">
            <a:extLst>
              <a:ext uri="{FF2B5EF4-FFF2-40B4-BE49-F238E27FC236}">
                <a16:creationId xmlns:a16="http://schemas.microsoft.com/office/drawing/2014/main" id="{6804676C-A727-C6CB-5EE3-5D552EFAEB8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83843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fontScale="90000"/>
          </a:bodyPr>
          <a:lstStyle/>
          <a:p>
            <a:pPr>
              <a:lnSpc>
                <a:spcPct val="150000"/>
              </a:lnSpc>
            </a:pPr>
            <a:r>
              <a:rPr lang="en-US" sz="3400" b="1" dirty="0">
                <a:solidFill>
                  <a:srgbClr val="FFFFFF"/>
                </a:solidFill>
              </a:rPr>
              <a:t>Objective 1: </a:t>
            </a:r>
            <a:br>
              <a:rPr lang="en-US" sz="3400" dirty="0">
                <a:solidFill>
                  <a:srgbClr val="FFFFFF"/>
                </a:solidFill>
              </a:rPr>
            </a:br>
            <a:r>
              <a:rPr lang="en-US" sz="3400" b="1" dirty="0">
                <a:solidFill>
                  <a:srgbClr val="FFFFFF"/>
                </a:solidFill>
              </a:rPr>
              <a:t>Linear Regression with Untransformed Predictors</a:t>
            </a:r>
            <a:br>
              <a:rPr lang="en-US" sz="3400" b="1" dirty="0">
                <a:solidFill>
                  <a:srgbClr val="FFFFFF"/>
                </a:solidFill>
              </a:rPr>
            </a:br>
            <a:endParaRPr lang="en-US" sz="3400" dirty="0">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0" name="Content Placeholder 2"/>
              <p:cNvSpPr>
                <a:spLocks noGrp="1"/>
              </p:cNvSpPr>
              <p:nvPr>
                <p:ph idx="1"/>
              </p:nvPr>
            </p:nvSpPr>
            <p:spPr>
              <a:xfrm>
                <a:off x="4447308" y="591344"/>
                <a:ext cx="6906491" cy="5585619"/>
              </a:xfrm>
            </p:spPr>
            <p:txBody>
              <a:bodyPr anchor="ctr">
                <a:normAutofit/>
              </a:bodyPr>
              <a:lstStyle/>
              <a:p>
                <a:pPr marL="0" indent="0">
                  <a:buNone/>
                </a:pPr>
                <a:endParaRPr lang="en-US" sz="2600" dirty="0"/>
              </a:p>
              <a:p>
                <a:pPr marL="0" indent="0">
                  <a:buNone/>
                </a:pPr>
                <a:r>
                  <a:rPr lang="en-US" sz="2600" dirty="0"/>
                  <a:t>Model 1:</a:t>
                </a:r>
              </a:p>
              <a:p>
                <a:pPr marL="0" indent="0">
                  <a:buNone/>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𝐿𝑒𝑛𝑔𝑡h</m:t>
                      </m:r>
                      <m:r>
                        <a:rPr lang="en-US" sz="2600" b="0" i="1" smtClean="0">
                          <a:latin typeface="Cambria Math" panose="02040503050406030204" pitchFamily="18" charset="0"/>
                        </a:rPr>
                        <m:t> </m:t>
                      </m:r>
                      <m:r>
                        <a:rPr lang="en-US" sz="2600" b="0" i="1" smtClean="0">
                          <a:latin typeface="Cambria Math" panose="02040503050406030204" pitchFamily="18" charset="0"/>
                        </a:rPr>
                        <m:t>𝑜𝑓</m:t>
                      </m:r>
                      <m:r>
                        <a:rPr lang="en-US" sz="2600" b="0" i="1" smtClean="0">
                          <a:latin typeface="Cambria Math" panose="02040503050406030204" pitchFamily="18" charset="0"/>
                        </a:rPr>
                        <m:t> </m:t>
                      </m:r>
                      <m:r>
                        <a:rPr lang="en-US" sz="2600" b="0" i="1" smtClean="0">
                          <a:latin typeface="Cambria Math" panose="02040503050406030204" pitchFamily="18" charset="0"/>
                        </a:rPr>
                        <m:t>𝑆𝑡𝑎𝑦</m:t>
                      </m:r>
                      <m:r>
                        <a:rPr lang="en-US" sz="2600" b="0" i="1" smtClean="0">
                          <a:latin typeface="Cambria Math" panose="02040503050406030204" pitchFamily="18" charset="0"/>
                        </a:rPr>
                        <m:t> ~ </m:t>
                      </m:r>
                      <m:r>
                        <a:rPr lang="en-US" sz="2600" b="0" i="1" smtClean="0">
                          <a:latin typeface="Cambria Math" panose="02040503050406030204" pitchFamily="18" charset="0"/>
                        </a:rPr>
                        <m:t>𝐴𝑔𝑒</m:t>
                      </m:r>
                      <m:r>
                        <a:rPr lang="en-US" sz="2600" b="0" i="1" smtClean="0">
                          <a:latin typeface="Cambria Math" panose="02040503050406030204" pitchFamily="18" charset="0"/>
                        </a:rPr>
                        <m:t>+</m:t>
                      </m:r>
                      <m:r>
                        <a:rPr lang="en-US" sz="2600" b="0" i="1" smtClean="0">
                          <a:latin typeface="Cambria Math" panose="02040503050406030204" pitchFamily="18" charset="0"/>
                        </a:rPr>
                        <m:t>𝐼𝑛𝑓</m:t>
                      </m:r>
                      <m:r>
                        <a:rPr lang="en-US" sz="2600" b="0" i="1" smtClean="0">
                          <a:latin typeface="Cambria Math" panose="02040503050406030204" pitchFamily="18" charset="0"/>
                        </a:rPr>
                        <m:t>.</m:t>
                      </m:r>
                      <m:r>
                        <a:rPr lang="en-US" sz="2600" b="0" i="1" smtClean="0">
                          <a:latin typeface="Cambria Math" panose="02040503050406030204" pitchFamily="18" charset="0"/>
                        </a:rPr>
                        <m:t>𝑅𝑖𝑠𝑘</m:t>
                      </m:r>
                      <m:r>
                        <a:rPr lang="en-US" sz="2600" b="0" i="1" smtClean="0">
                          <a:latin typeface="Cambria Math" panose="02040503050406030204" pitchFamily="18" charset="0"/>
                        </a:rPr>
                        <m:t>+</m:t>
                      </m:r>
                      <m:r>
                        <a:rPr lang="en-US" sz="2600" b="0" i="1" smtClean="0">
                          <a:latin typeface="Cambria Math" panose="02040503050406030204" pitchFamily="18" charset="0"/>
                        </a:rPr>
                        <m:t>𝑅</m:t>
                      </m:r>
                      <m:r>
                        <a:rPr lang="en-US" sz="2600" b="0" i="1" smtClean="0">
                          <a:latin typeface="Cambria Math" panose="02040503050406030204" pitchFamily="18" charset="0"/>
                        </a:rPr>
                        <m:t>.</m:t>
                      </m:r>
                      <m:r>
                        <a:rPr lang="en-US" sz="2600" b="0" i="1" smtClean="0">
                          <a:latin typeface="Cambria Math" panose="02040503050406030204" pitchFamily="18" charset="0"/>
                        </a:rPr>
                        <m:t>𝐶𝑢𝑙</m:t>
                      </m:r>
                      <m:r>
                        <a:rPr lang="en-US" sz="2600" b="0" i="1" smtClean="0">
                          <a:latin typeface="Cambria Math" panose="02040503050406030204" pitchFamily="18" charset="0"/>
                        </a:rPr>
                        <m:t>.</m:t>
                      </m:r>
                      <m:r>
                        <a:rPr lang="en-US" sz="2600" b="0" i="1" smtClean="0">
                          <a:latin typeface="Cambria Math" panose="02040503050406030204" pitchFamily="18" charset="0"/>
                        </a:rPr>
                        <m:t>𝑅𝑎𝑡</m:t>
                      </m:r>
                      <m:r>
                        <a:rPr lang="en-US" sz="2600" b="0" i="1" smtClean="0">
                          <a:latin typeface="Cambria Math" panose="02040503050406030204" pitchFamily="18" charset="0"/>
                        </a:rPr>
                        <m:t>+</m:t>
                      </m:r>
                      <m:r>
                        <a:rPr lang="en-US" sz="2600" b="0" i="1" smtClean="0">
                          <a:latin typeface="Cambria Math" panose="02040503050406030204" pitchFamily="18" charset="0"/>
                        </a:rPr>
                        <m:t>𝑅</m:t>
                      </m:r>
                      <m:r>
                        <a:rPr lang="en-US" sz="2600" b="0" i="1" smtClean="0">
                          <a:latin typeface="Cambria Math" panose="02040503050406030204" pitchFamily="18" charset="0"/>
                        </a:rPr>
                        <m:t>.</m:t>
                      </m:r>
                      <m:r>
                        <a:rPr lang="en-US" sz="2600" b="0" i="1" smtClean="0">
                          <a:latin typeface="Cambria Math" panose="02040503050406030204" pitchFamily="18" charset="0"/>
                        </a:rPr>
                        <m:t>𝐶𝑋</m:t>
                      </m:r>
                      <m:r>
                        <a:rPr lang="en-US" sz="2600" b="0" i="1" smtClean="0">
                          <a:latin typeface="Cambria Math" panose="02040503050406030204" pitchFamily="18" charset="0"/>
                        </a:rPr>
                        <m:t>.</m:t>
                      </m:r>
                      <m:r>
                        <a:rPr lang="en-US" sz="2600" b="0" i="1" smtClean="0">
                          <a:latin typeface="Cambria Math" panose="02040503050406030204" pitchFamily="18" charset="0"/>
                        </a:rPr>
                        <m:t>𝑅𝑎𝑦</m:t>
                      </m:r>
                      <m:r>
                        <a:rPr lang="en-US" sz="2600" b="0" i="1" smtClean="0">
                          <a:latin typeface="Cambria Math" panose="02040503050406030204" pitchFamily="18" charset="0"/>
                        </a:rPr>
                        <m:t>.</m:t>
                      </m:r>
                      <m:r>
                        <a:rPr lang="en-US" sz="2600" b="0" i="1" smtClean="0">
                          <a:latin typeface="Cambria Math" panose="02040503050406030204" pitchFamily="18" charset="0"/>
                        </a:rPr>
                        <m:t>𝑅𝑎𝑡</m:t>
                      </m:r>
                      <m:r>
                        <a:rPr lang="en-US" sz="2600" b="0" i="1" smtClean="0">
                          <a:latin typeface="Cambria Math" panose="02040503050406030204" pitchFamily="18" charset="0"/>
                        </a:rPr>
                        <m:t>+</m:t>
                      </m:r>
                      <m:r>
                        <a:rPr lang="en-US" sz="2600" b="0" i="1" smtClean="0">
                          <a:latin typeface="Cambria Math" panose="02040503050406030204" pitchFamily="18" charset="0"/>
                        </a:rPr>
                        <m:t>𝐴𝑣𝑔</m:t>
                      </m:r>
                      <m:r>
                        <a:rPr lang="en-US" sz="2600" b="0" i="1" smtClean="0">
                          <a:latin typeface="Cambria Math" panose="02040503050406030204" pitchFamily="18" charset="0"/>
                        </a:rPr>
                        <m:t>.</m:t>
                      </m:r>
                      <m:r>
                        <a:rPr lang="en-US" sz="2600" b="0" i="1" smtClean="0">
                          <a:latin typeface="Cambria Math" panose="02040503050406030204" pitchFamily="18" charset="0"/>
                        </a:rPr>
                        <m:t>𝑃𝑎𝑡</m:t>
                      </m:r>
                      <m:r>
                        <a:rPr lang="en-US" sz="2600" b="0" i="1" smtClean="0">
                          <a:latin typeface="Cambria Math" panose="02040503050406030204" pitchFamily="18" charset="0"/>
                        </a:rPr>
                        <m:t>+</m:t>
                      </m:r>
                      <m:r>
                        <a:rPr lang="en-US" sz="2600" b="0" i="1" smtClean="0">
                          <a:latin typeface="Cambria Math" panose="02040503050406030204" pitchFamily="18" charset="0"/>
                        </a:rPr>
                        <m:t>𝐴𝑣𝑔</m:t>
                      </m:r>
                      <m:r>
                        <a:rPr lang="en-US" sz="2600" b="0" i="1" smtClean="0">
                          <a:latin typeface="Cambria Math" panose="02040503050406030204" pitchFamily="18" charset="0"/>
                        </a:rPr>
                        <m:t>.</m:t>
                      </m:r>
                      <m:r>
                        <a:rPr lang="en-US" sz="2600" b="0" i="1" smtClean="0">
                          <a:latin typeface="Cambria Math" panose="02040503050406030204" pitchFamily="18" charset="0"/>
                        </a:rPr>
                        <m:t>𝑁𝑢𝑟</m:t>
                      </m:r>
                      <m:r>
                        <a:rPr lang="en-US" sz="2600" b="0" i="1" smtClean="0">
                          <a:latin typeface="Cambria Math" panose="02040503050406030204" pitchFamily="18" charset="0"/>
                        </a:rPr>
                        <m:t>+</m:t>
                      </m:r>
                      <m:r>
                        <a:rPr lang="en-US" sz="2600" b="0" i="1" smtClean="0">
                          <a:latin typeface="Cambria Math" panose="02040503050406030204" pitchFamily="18" charset="0"/>
                        </a:rPr>
                        <m:t>𝑃𝑐𝑡</m:t>
                      </m:r>
                      <m:r>
                        <a:rPr lang="en-US" sz="2600" b="0" i="1" smtClean="0">
                          <a:latin typeface="Cambria Math" panose="02040503050406030204" pitchFamily="18" charset="0"/>
                        </a:rPr>
                        <m:t>.</m:t>
                      </m:r>
                      <m:r>
                        <a:rPr lang="en-US" sz="2600" b="0" i="1" smtClean="0">
                          <a:latin typeface="Cambria Math" panose="02040503050406030204" pitchFamily="18" charset="0"/>
                        </a:rPr>
                        <m:t>𝑆𝑒𝑟</m:t>
                      </m:r>
                      <m:r>
                        <a:rPr lang="en-US" sz="2600" b="0" i="1" smtClean="0">
                          <a:latin typeface="Cambria Math" panose="02040503050406030204" pitchFamily="18" charset="0"/>
                        </a:rPr>
                        <m:t>.</m:t>
                      </m:r>
                      <m:r>
                        <a:rPr lang="en-US" sz="2600" b="0" i="1" smtClean="0">
                          <a:latin typeface="Cambria Math" panose="02040503050406030204" pitchFamily="18" charset="0"/>
                        </a:rPr>
                        <m:t>𝐹𝑎𝑐</m:t>
                      </m:r>
                      <m:r>
                        <a:rPr lang="en-US" sz="2600" b="0" i="1" smtClean="0">
                          <a:latin typeface="Cambria Math" panose="02040503050406030204" pitchFamily="18" charset="0"/>
                        </a:rPr>
                        <m:t>+</m:t>
                      </m:r>
                      <m:r>
                        <a:rPr lang="en-US" sz="2600" b="0" i="1" smtClean="0">
                          <a:latin typeface="Cambria Math" panose="02040503050406030204" pitchFamily="18" charset="0"/>
                        </a:rPr>
                        <m:t>𝑅𝑒𝑔𝑖𝑜𝑛</m:t>
                      </m:r>
                    </m:oMath>
                  </m:oMathPara>
                </a14:m>
                <a:endParaRPr lang="en-US" sz="2600" dirty="0"/>
              </a:p>
              <a:p>
                <a:pPr marL="0" indent="0">
                  <a:buNone/>
                </a:pPr>
                <a:r>
                  <a:rPr lang="en-US" sz="2600" dirty="0"/>
                  <a:t>MSE: 1.1049</a:t>
                </a:r>
              </a:p>
              <a:p>
                <a:pPr marL="0" indent="0">
                  <a:buNone/>
                </a:pPr>
                <a:r>
                  <a:rPr lang="en-US" sz="2600" dirty="0"/>
                  <a:t>Significant Predictors</a:t>
                </a:r>
              </a:p>
              <a:p>
                <a:pPr marL="0" indent="0">
                  <a:buNone/>
                </a:pPr>
                <a:r>
                  <a:rPr lang="en-US" sz="2600" dirty="0"/>
                  <a:t>Age, </a:t>
                </a:r>
                <a:r>
                  <a:rPr lang="en-US" sz="2600" dirty="0" err="1"/>
                  <a:t>Inf.Risk</a:t>
                </a:r>
                <a:r>
                  <a:rPr lang="en-US" sz="2600" dirty="0"/>
                  <a:t>, </a:t>
                </a:r>
                <a:r>
                  <a:rPr lang="en-US" sz="2600" dirty="0" err="1"/>
                  <a:t>Avg.Pat</a:t>
                </a:r>
                <a:r>
                  <a:rPr lang="en-US" sz="2600" dirty="0"/>
                  <a:t>, </a:t>
                </a:r>
                <a:r>
                  <a:rPr lang="en-US" sz="2600" dirty="0" err="1"/>
                  <a:t>Avg.Nur</a:t>
                </a:r>
                <a:r>
                  <a:rPr lang="en-US" sz="2600" dirty="0"/>
                  <a:t>, Region</a:t>
                </a:r>
              </a:p>
              <a:p>
                <a:pPr marL="0" indent="0">
                  <a:buNone/>
                </a:pPr>
                <a:r>
                  <a:rPr lang="en-US" sz="2600" dirty="0"/>
                  <a:t>Interpretation: </a:t>
                </a:r>
              </a:p>
              <a:p>
                <a:pPr marL="0" indent="0">
                  <a:buNone/>
                </a:pPr>
                <a:r>
                  <a:rPr lang="en-US" sz="2600" dirty="0"/>
                  <a:t>1% increase in infection risk increases length of stay by ~0.53 days (95% CI: 0.24 to 0.81 days).</a:t>
                </a:r>
              </a:p>
            </p:txBody>
          </p:sp>
        </mc:Choice>
        <mc:Fallback>
          <p:sp>
            <p:nvSpPr>
              <p:cNvPr id="30" name="Content Placeholder 2"/>
              <p:cNvSpPr>
                <a:spLocks noGrp="1" noRot="1" noChangeAspect="1" noMove="1" noResize="1" noEditPoints="1" noAdjustHandles="1" noChangeArrowheads="1" noChangeShapeType="1" noTextEdit="1"/>
              </p:cNvSpPr>
              <p:nvPr>
                <p:ph idx="1"/>
              </p:nvPr>
            </p:nvSpPr>
            <p:spPr>
              <a:xfrm>
                <a:off x="4447308" y="591344"/>
                <a:ext cx="6906491" cy="5585619"/>
              </a:xfrm>
              <a:blipFill>
                <a:blip r:embed="rId3"/>
                <a:stretch>
                  <a:fillRect l="-1590"/>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402204-58E4-E3A8-EECD-6B7538FEB6E7}"/>
              </a:ext>
            </a:extLst>
          </p:cNvPr>
          <p:cNvSpPr>
            <a:spLocks noGrp="1"/>
          </p:cNvSpPr>
          <p:nvPr>
            <p:ph type="title"/>
          </p:nvPr>
        </p:nvSpPr>
        <p:spPr>
          <a:xfrm>
            <a:off x="838200" y="557189"/>
            <a:ext cx="3374136" cy="5567891"/>
          </a:xfrm>
        </p:spPr>
        <p:txBody>
          <a:bodyPr>
            <a:normAutofit/>
          </a:bodyPr>
          <a:lstStyle/>
          <a:p>
            <a:r>
              <a:rPr lang="en-US"/>
              <a:t>Average Length of Stay vs. Infection Risk</a:t>
            </a:r>
            <a:br>
              <a:rPr lang="en-US"/>
            </a:br>
            <a:r>
              <a:rPr lang="en-US" b="1"/>
              <a:t>Key Findings from the Full Model</a:t>
            </a:r>
            <a:br>
              <a:rPr lang="en-US" b="1"/>
            </a:br>
            <a:endParaRPr lang="en-US"/>
          </a:p>
        </p:txBody>
      </p:sp>
      <p:graphicFrame>
        <p:nvGraphicFramePr>
          <p:cNvPr id="5" name="Content Placeholder 2">
            <a:extLst>
              <a:ext uri="{FF2B5EF4-FFF2-40B4-BE49-F238E27FC236}">
                <a16:creationId xmlns:a16="http://schemas.microsoft.com/office/drawing/2014/main" id="{211524DC-54AB-586F-EA36-FF76D4398000}"/>
              </a:ext>
            </a:extLst>
          </p:cNvPr>
          <p:cNvGraphicFramePr>
            <a:graphicFrameLocks noGrp="1"/>
          </p:cNvGraphicFramePr>
          <p:nvPr>
            <p:ph idx="1"/>
            <p:extLst>
              <p:ext uri="{D42A27DB-BD31-4B8C-83A1-F6EECF244321}">
                <p14:modId xmlns:p14="http://schemas.microsoft.com/office/powerpoint/2010/main" val="1429747210"/>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120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70F20D8-94EC-05E7-4E2D-A9AC9301362F}"/>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Assumptions of Multiple Linear Regression</a:t>
            </a:r>
          </a:p>
        </p:txBody>
      </p:sp>
      <p:graphicFrame>
        <p:nvGraphicFramePr>
          <p:cNvPr id="5" name="Content Placeholder 2">
            <a:extLst>
              <a:ext uri="{FF2B5EF4-FFF2-40B4-BE49-F238E27FC236}">
                <a16:creationId xmlns:a16="http://schemas.microsoft.com/office/drawing/2014/main" id="{A3B54C3B-2F97-213E-DFA2-A88F0101E326}"/>
              </a:ext>
            </a:extLst>
          </p:cNvPr>
          <p:cNvGraphicFramePr>
            <a:graphicFrameLocks noGrp="1"/>
          </p:cNvGraphicFramePr>
          <p:nvPr>
            <p:ph idx="1"/>
            <p:extLst>
              <p:ext uri="{D42A27DB-BD31-4B8C-83A1-F6EECF244321}">
                <p14:modId xmlns:p14="http://schemas.microsoft.com/office/powerpoint/2010/main" val="579098745"/>
              </p:ext>
            </p:extLst>
          </p:nvPr>
        </p:nvGraphicFramePr>
        <p:xfrm>
          <a:off x="632085" y="1712543"/>
          <a:ext cx="10927829" cy="7830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71D2ABA5-1297-F78B-99CA-18D34A61E0B8}"/>
              </a:ext>
            </a:extLst>
          </p:cNvPr>
          <p:cNvPicPr>
            <a:picLocks noChangeAspect="1"/>
          </p:cNvPicPr>
          <p:nvPr/>
        </p:nvPicPr>
        <p:blipFill>
          <a:blip r:embed="rId8"/>
          <a:srcRect t="6381"/>
          <a:stretch>
            <a:fillRect/>
          </a:stretch>
        </p:blipFill>
        <p:spPr>
          <a:xfrm>
            <a:off x="2270759" y="2432685"/>
            <a:ext cx="7650480" cy="4425315"/>
          </a:xfrm>
          <a:prstGeom prst="rect">
            <a:avLst/>
          </a:prstGeom>
        </p:spPr>
      </p:pic>
    </p:spTree>
    <p:extLst>
      <p:ext uri="{BB962C8B-B14F-4D97-AF65-F5344CB8AC3E}">
        <p14:creationId xmlns:p14="http://schemas.microsoft.com/office/powerpoint/2010/main" val="13994435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1788</TotalTime>
  <Words>3642</Words>
  <Application>Microsoft Office PowerPoint</Application>
  <PresentationFormat>Widescreen</PresentationFormat>
  <Paragraphs>391</Paragraphs>
  <Slides>24</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Aptos Display</vt:lpstr>
      <vt:lpstr>Aptos Narrow</vt:lpstr>
      <vt:lpstr>Arial</vt:lpstr>
      <vt:lpstr>Calibri</vt:lpstr>
      <vt:lpstr>Cambria Math</vt:lpstr>
      <vt:lpstr>Times New Roman</vt:lpstr>
      <vt:lpstr>Office Theme</vt:lpstr>
      <vt:lpstr>Hospital Stay Duration</vt:lpstr>
      <vt:lpstr>Hospital Stay Duration</vt:lpstr>
      <vt:lpstr>Exploring the Data</vt:lpstr>
      <vt:lpstr>Length of Stay vs. Predictors</vt:lpstr>
      <vt:lpstr>Plots by numeric</vt:lpstr>
      <vt:lpstr>Plots by categorical</vt:lpstr>
      <vt:lpstr>Objective 1:  Linear Regression with Untransformed Predictors </vt:lpstr>
      <vt:lpstr>Average Length of Stay vs. Infection Risk Key Findings from the Full Model </vt:lpstr>
      <vt:lpstr>Assumptions of Multiple Linear Regression</vt:lpstr>
      <vt:lpstr>Assessing the Independence of Predictors using Variance Inflation Factors (VIF)</vt:lpstr>
      <vt:lpstr>PowerPoint Presentation</vt:lpstr>
      <vt:lpstr>Objective 1: Final Model – Simple Linear Regression  </vt:lpstr>
      <vt:lpstr>Automatic Feature Selection: LASSO </vt:lpstr>
      <vt:lpstr>Advanced Modeling of Hospital Length of Stay</vt:lpstr>
      <vt:lpstr>Interactions</vt:lpstr>
      <vt:lpstr>Feature Selection and Simplified Model tracy rerun  this but make sure it’s the fresh data) </vt:lpstr>
      <vt:lpstr>Complex MLR Model: All Predictors and Interactions)</vt:lpstr>
      <vt:lpstr>Non-Parametric Model:  k-Nearest Neighbors </vt:lpstr>
      <vt:lpstr>Residual Diagnostic Summary for Final Model</vt:lpstr>
      <vt:lpstr>Objective 2: Complex MLR Model</vt:lpstr>
      <vt:lpstr>Random Forest    : 0.9414263 </vt:lpstr>
      <vt:lpstr>Model Comparison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Blake Armstrong</dc:creator>
  <cp:lastModifiedBy>Blake Armstrong</cp:lastModifiedBy>
  <cp:revision>12</cp:revision>
  <dcterms:created xsi:type="dcterms:W3CDTF">2025-05-18T18:27:25Z</dcterms:created>
  <dcterms:modified xsi:type="dcterms:W3CDTF">2025-06-29T21:28:30Z</dcterms:modified>
</cp:coreProperties>
</file>