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3" r:id="rId2"/>
    <p:sldId id="258" r:id="rId3"/>
    <p:sldId id="265" r:id="rId4"/>
    <p:sldId id="275" r:id="rId5"/>
    <p:sldId id="267" r:id="rId6"/>
    <p:sldId id="277" r:id="rId7"/>
    <p:sldId id="287" r:id="rId8"/>
    <p:sldId id="288" r:id="rId9"/>
    <p:sldId id="283" r:id="rId10"/>
    <p:sldId id="261" r:id="rId11"/>
    <p:sldId id="293" r:id="rId12"/>
    <p:sldId id="294" r:id="rId13"/>
    <p:sldId id="268" r:id="rId14"/>
    <p:sldId id="286" r:id="rId15"/>
    <p:sldId id="295" r:id="rId16"/>
    <p:sldId id="292" r:id="rId17"/>
    <p:sldId id="270" r:id="rId18"/>
    <p:sldId id="263" r:id="rId19"/>
    <p:sldId id="272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D6A6BAAF-704B-42B8-B9B6-0FB4CADED788}">
          <p14:sldIdLst>
            <p14:sldId id="273"/>
            <p14:sldId id="258"/>
          </p14:sldIdLst>
        </p14:section>
        <p14:section name="Introduction" id="{654C6D50-7E42-48FC-885D-409A0E92B042}">
          <p14:sldIdLst/>
        </p14:section>
        <p14:section name="EDA &amp; Data Stats" id="{04EB74A3-128B-4A2E-AAC4-2CD6FF5C1991}">
          <p14:sldIdLst>
            <p14:sldId id="265"/>
            <p14:sldId id="275"/>
          </p14:sldIdLst>
        </p14:section>
        <p14:section name="Objective 1" id="{6C4BF14F-7D66-4EF3-B701-3885D327484F}">
          <p14:sldIdLst>
            <p14:sldId id="267"/>
            <p14:sldId id="277"/>
            <p14:sldId id="287"/>
            <p14:sldId id="288"/>
            <p14:sldId id="283"/>
          </p14:sldIdLst>
        </p14:section>
        <p14:section name="Objective 2" id="{6901965A-7F2E-47CE-B3AF-1230FEF3C694}">
          <p14:sldIdLst>
            <p14:sldId id="261"/>
            <p14:sldId id="293"/>
            <p14:sldId id="294"/>
            <p14:sldId id="268"/>
            <p14:sldId id="286"/>
            <p14:sldId id="295"/>
            <p14:sldId id="292"/>
          </p14:sldIdLst>
        </p14:section>
        <p14:section name="Comparing Models" id="{1E9D6432-4B83-49BC-9028-4153906068C9}">
          <p14:sldIdLst>
            <p14:sldId id="270"/>
          </p14:sldIdLst>
        </p14:section>
        <p14:section name="Conclusion &amp; Closing Remarks" id="{E6E3F0AB-64C6-4C86-9BE1-71CA0AB994C1}">
          <p14:sldIdLst>
            <p14:sldId id="26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5" autoAdjust="0"/>
    <p:restoredTop sz="64286" autoAdjust="0"/>
  </p:normalViewPr>
  <p:slideViewPr>
    <p:cSldViewPr snapToGrid="0">
      <p:cViewPr varScale="1">
        <p:scale>
          <a:sx n="63" d="100"/>
          <a:sy n="63" d="100"/>
        </p:scale>
        <p:origin x="1818" y="288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3E098A-42FA-447D-8E06-1DAD7EE6C7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4F24DF-EFC7-4A48-ABFB-70328BF5A16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b="1" dirty="0"/>
            <a:t>Infection Risk is statistically significant.</a:t>
          </a:r>
          <a:br>
            <a:rPr lang="en-US" sz="1600" dirty="0"/>
          </a:br>
          <a:r>
            <a:rPr lang="en-US" sz="1600" dirty="0"/>
            <a:t>Each 1% increase in infection risk is associated with a mean </a:t>
          </a:r>
          <a:r>
            <a:rPr lang="en-US" sz="1600" b="1" dirty="0"/>
            <a:t>0.453-day increase in length of stay, </a:t>
          </a:r>
          <a:r>
            <a:rPr lang="en-US" sz="1600" dirty="0"/>
            <a:t>holding all other variables constant, with a 95% confidence interval of 0.24 to 0.66 days (p &lt; 0.001).</a:t>
          </a:r>
          <a:endParaRPr lang="en-US" sz="1800" dirty="0"/>
        </a:p>
      </dgm:t>
    </dgm:pt>
    <dgm:pt modelId="{54D1695D-8027-4BB2-9D10-1EB054F7BE9E}" type="parTrans" cxnId="{04E67608-97E8-4A5D-AC55-CFD86F9735EC}">
      <dgm:prSet/>
      <dgm:spPr/>
      <dgm:t>
        <a:bodyPr/>
        <a:lstStyle/>
        <a:p>
          <a:endParaRPr lang="en-US" sz="2000"/>
        </a:p>
      </dgm:t>
    </dgm:pt>
    <dgm:pt modelId="{C969CE73-A398-487F-8EB6-2B01DD501182}" type="sibTrans" cxnId="{04E67608-97E8-4A5D-AC55-CFD86F9735EC}">
      <dgm:prSet/>
      <dgm:spPr/>
      <dgm:t>
        <a:bodyPr/>
        <a:lstStyle/>
        <a:p>
          <a:endParaRPr lang="en-US" sz="2000"/>
        </a:p>
      </dgm:t>
    </dgm:pt>
    <dgm:pt modelId="{07084066-EF46-40F2-8730-CA091762DE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Other significant predictors:</a:t>
          </a:r>
          <a:endParaRPr lang="en-US" sz="1800" dirty="0"/>
        </a:p>
      </dgm:t>
    </dgm:pt>
    <dgm:pt modelId="{B5019CD8-3648-4FCA-8724-A0B67CD14F81}" type="parTrans" cxnId="{E624FA0B-D481-42C0-A3C0-A2567EF1B955}">
      <dgm:prSet/>
      <dgm:spPr/>
      <dgm:t>
        <a:bodyPr/>
        <a:lstStyle/>
        <a:p>
          <a:endParaRPr lang="en-US" sz="2000"/>
        </a:p>
      </dgm:t>
    </dgm:pt>
    <dgm:pt modelId="{81B63997-DF8F-4833-BB56-4A5928D5AB4C}" type="sibTrans" cxnId="{E624FA0B-D481-42C0-A3C0-A2567EF1B955}">
      <dgm:prSet/>
      <dgm:spPr/>
      <dgm:t>
        <a:bodyPr/>
        <a:lstStyle/>
        <a:p>
          <a:endParaRPr lang="en-US" sz="2000"/>
        </a:p>
      </dgm:t>
    </dgm:pt>
    <dgm:pt modelId="{553ECA9F-6C15-4437-BA5A-6710E5C4CE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Age</a:t>
          </a:r>
          <a:endParaRPr lang="en-US" sz="1600"/>
        </a:p>
      </dgm:t>
    </dgm:pt>
    <dgm:pt modelId="{9273821C-3395-4925-A2D4-A583DAFF4B35}" type="parTrans" cxnId="{7D2B0C93-0F4F-4ACF-8E80-5E8B1C83ABC6}">
      <dgm:prSet/>
      <dgm:spPr/>
      <dgm:t>
        <a:bodyPr/>
        <a:lstStyle/>
        <a:p>
          <a:endParaRPr lang="en-US" sz="2000"/>
        </a:p>
      </dgm:t>
    </dgm:pt>
    <dgm:pt modelId="{3984577E-E740-49A3-B930-9039DF31DB9F}" type="sibTrans" cxnId="{7D2B0C93-0F4F-4ACF-8E80-5E8B1C83ABC6}">
      <dgm:prSet/>
      <dgm:spPr/>
      <dgm:t>
        <a:bodyPr/>
        <a:lstStyle/>
        <a:p>
          <a:endParaRPr lang="en-US" sz="2000"/>
        </a:p>
      </dgm:t>
    </dgm:pt>
    <dgm:pt modelId="{61C3F091-2102-4B1D-B794-25FA67B7C5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Region</a:t>
          </a:r>
          <a:endParaRPr lang="en-US" sz="1600"/>
        </a:p>
      </dgm:t>
    </dgm:pt>
    <dgm:pt modelId="{756CB440-CF3C-4FE3-BEE1-D024B14652CA}" type="parTrans" cxnId="{F18A08BC-3A41-44A8-A525-E1DFE3A07B1B}">
      <dgm:prSet/>
      <dgm:spPr/>
      <dgm:t>
        <a:bodyPr/>
        <a:lstStyle/>
        <a:p>
          <a:endParaRPr lang="en-US" sz="2000"/>
        </a:p>
      </dgm:t>
    </dgm:pt>
    <dgm:pt modelId="{7E26FC8E-DEB0-4C4E-A17C-0AA1FA29F329}" type="sibTrans" cxnId="{F18A08BC-3A41-44A8-A525-E1DFE3A07B1B}">
      <dgm:prSet/>
      <dgm:spPr/>
      <dgm:t>
        <a:bodyPr/>
        <a:lstStyle/>
        <a:p>
          <a:endParaRPr lang="en-US" sz="2000"/>
        </a:p>
      </dgm:t>
    </dgm:pt>
    <dgm:pt modelId="{F98D116C-E8B5-4428-B698-AB771DD759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Average Patients</a:t>
          </a:r>
          <a:endParaRPr lang="en-US" sz="1600" dirty="0"/>
        </a:p>
      </dgm:t>
    </dgm:pt>
    <dgm:pt modelId="{A44E0A01-9469-44CB-AD8C-263C7FF28370}" type="parTrans" cxnId="{FE0BB417-EE42-4A19-B82D-8893588EF396}">
      <dgm:prSet/>
      <dgm:spPr/>
      <dgm:t>
        <a:bodyPr/>
        <a:lstStyle/>
        <a:p>
          <a:endParaRPr lang="en-US" sz="2000"/>
        </a:p>
      </dgm:t>
    </dgm:pt>
    <dgm:pt modelId="{F8EE3AA4-B2D0-4BB7-B2DA-3A6632F74799}" type="sibTrans" cxnId="{FE0BB417-EE42-4A19-B82D-8893588EF396}">
      <dgm:prSet/>
      <dgm:spPr/>
      <dgm:t>
        <a:bodyPr/>
        <a:lstStyle/>
        <a:p>
          <a:endParaRPr lang="en-US" sz="2000"/>
        </a:p>
      </dgm:t>
    </dgm:pt>
    <dgm:pt modelId="{BB938816-D344-4406-9851-D020698E52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Average Nurses</a:t>
          </a:r>
          <a:endParaRPr lang="en-US" sz="1600"/>
        </a:p>
      </dgm:t>
    </dgm:pt>
    <dgm:pt modelId="{A45E81FF-7427-4305-89C1-5690E943DB5E}" type="parTrans" cxnId="{C25B01EC-9309-432B-903C-07962040E811}">
      <dgm:prSet/>
      <dgm:spPr/>
      <dgm:t>
        <a:bodyPr/>
        <a:lstStyle/>
        <a:p>
          <a:endParaRPr lang="en-US" sz="2000"/>
        </a:p>
      </dgm:t>
    </dgm:pt>
    <dgm:pt modelId="{214958EC-69AA-4091-BD59-BEE5BE673331}" type="sibTrans" cxnId="{C25B01EC-9309-432B-903C-07962040E811}">
      <dgm:prSet/>
      <dgm:spPr/>
      <dgm:t>
        <a:bodyPr/>
        <a:lstStyle/>
        <a:p>
          <a:endParaRPr lang="en-US" sz="2000"/>
        </a:p>
      </dgm:t>
    </dgm:pt>
    <dgm:pt modelId="{98F873BC-7E24-41FA-99C8-F5A05B53863C}" type="pres">
      <dgm:prSet presAssocID="{F03E098A-42FA-447D-8E06-1DAD7EE6C796}" presName="root" presStyleCnt="0">
        <dgm:presLayoutVars>
          <dgm:dir/>
          <dgm:resizeHandles val="exact"/>
        </dgm:presLayoutVars>
      </dgm:prSet>
      <dgm:spPr/>
    </dgm:pt>
    <dgm:pt modelId="{09AB7780-27A8-4149-8ECF-BC060D1163F9}" type="pres">
      <dgm:prSet presAssocID="{7F4F24DF-EFC7-4A48-ABFB-70328BF5A169}" presName="compNode" presStyleCnt="0"/>
      <dgm:spPr/>
    </dgm:pt>
    <dgm:pt modelId="{89EE8ECA-EE93-4224-9093-B47AF4C56EC1}" type="pres">
      <dgm:prSet presAssocID="{7F4F24DF-EFC7-4A48-ABFB-70328BF5A169}" presName="bgRect" presStyleLbl="bgShp" presStyleIdx="0" presStyleCnt="2"/>
      <dgm:spPr/>
    </dgm:pt>
    <dgm:pt modelId="{60F90FB6-F5F1-4B84-8CE5-23B579DF1F17}" type="pres">
      <dgm:prSet presAssocID="{7F4F24DF-EFC7-4A48-ABFB-70328BF5A1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rm outline"/>
        </a:ext>
      </dgm:extLst>
    </dgm:pt>
    <dgm:pt modelId="{9FCD2695-DEA4-4E78-9830-974240591D0A}" type="pres">
      <dgm:prSet presAssocID="{7F4F24DF-EFC7-4A48-ABFB-70328BF5A169}" presName="spaceRect" presStyleCnt="0"/>
      <dgm:spPr/>
    </dgm:pt>
    <dgm:pt modelId="{A8772887-5F05-4950-957C-49C560DF1214}" type="pres">
      <dgm:prSet presAssocID="{7F4F24DF-EFC7-4A48-ABFB-70328BF5A169}" presName="parTx" presStyleLbl="revTx" presStyleIdx="0" presStyleCnt="3">
        <dgm:presLayoutVars>
          <dgm:chMax val="0"/>
          <dgm:chPref val="0"/>
        </dgm:presLayoutVars>
      </dgm:prSet>
      <dgm:spPr/>
    </dgm:pt>
    <dgm:pt modelId="{17E542FB-D9B5-46B5-B00D-34182DC4C5E3}" type="pres">
      <dgm:prSet presAssocID="{C969CE73-A398-487F-8EB6-2B01DD501182}" presName="sibTrans" presStyleCnt="0"/>
      <dgm:spPr/>
    </dgm:pt>
    <dgm:pt modelId="{823717DD-4F42-4800-9195-ADDE320FA239}" type="pres">
      <dgm:prSet presAssocID="{07084066-EF46-40F2-8730-CA091762DE22}" presName="compNode" presStyleCnt="0"/>
      <dgm:spPr/>
    </dgm:pt>
    <dgm:pt modelId="{034DF48D-BF17-40A7-A1F8-2A89B8DFDB8B}" type="pres">
      <dgm:prSet presAssocID="{07084066-EF46-40F2-8730-CA091762DE22}" presName="bgRect" presStyleLbl="bgShp" presStyleIdx="1" presStyleCnt="2"/>
      <dgm:spPr/>
    </dgm:pt>
    <dgm:pt modelId="{89BACD95-E258-41F6-9C55-A7DCF7E9D63D}" type="pres">
      <dgm:prSet presAssocID="{07084066-EF46-40F2-8730-CA091762DE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68B2307D-479D-40F3-99C9-CA8CE330BA6A}" type="pres">
      <dgm:prSet presAssocID="{07084066-EF46-40F2-8730-CA091762DE22}" presName="spaceRect" presStyleCnt="0"/>
      <dgm:spPr/>
    </dgm:pt>
    <dgm:pt modelId="{C13E1E09-6A71-4E2D-A85D-DE673596E1DA}" type="pres">
      <dgm:prSet presAssocID="{07084066-EF46-40F2-8730-CA091762DE22}" presName="parTx" presStyleLbl="revTx" presStyleIdx="1" presStyleCnt="3">
        <dgm:presLayoutVars>
          <dgm:chMax val="0"/>
          <dgm:chPref val="0"/>
        </dgm:presLayoutVars>
      </dgm:prSet>
      <dgm:spPr/>
    </dgm:pt>
    <dgm:pt modelId="{3D5AE6C9-0511-4FDE-8AFA-A017E69BC577}" type="pres">
      <dgm:prSet presAssocID="{07084066-EF46-40F2-8730-CA091762DE22}" presName="desTx" presStyleLbl="revTx" presStyleIdx="2" presStyleCnt="3" custScaleX="129469" custScaleY="70796" custLinFactNeighborX="-952" custLinFactNeighborY="26383">
        <dgm:presLayoutVars/>
      </dgm:prSet>
      <dgm:spPr/>
    </dgm:pt>
  </dgm:ptLst>
  <dgm:cxnLst>
    <dgm:cxn modelId="{04E67608-97E8-4A5D-AC55-CFD86F9735EC}" srcId="{F03E098A-42FA-447D-8E06-1DAD7EE6C796}" destId="{7F4F24DF-EFC7-4A48-ABFB-70328BF5A169}" srcOrd="0" destOrd="0" parTransId="{54D1695D-8027-4BB2-9D10-1EB054F7BE9E}" sibTransId="{C969CE73-A398-487F-8EB6-2B01DD501182}"/>
    <dgm:cxn modelId="{E624FA0B-D481-42C0-A3C0-A2567EF1B955}" srcId="{F03E098A-42FA-447D-8E06-1DAD7EE6C796}" destId="{07084066-EF46-40F2-8730-CA091762DE22}" srcOrd="1" destOrd="0" parTransId="{B5019CD8-3648-4FCA-8724-A0B67CD14F81}" sibTransId="{81B63997-DF8F-4833-BB56-4A5928D5AB4C}"/>
    <dgm:cxn modelId="{FE0BB417-EE42-4A19-B82D-8893588EF396}" srcId="{07084066-EF46-40F2-8730-CA091762DE22}" destId="{F98D116C-E8B5-4428-B698-AB771DD75992}" srcOrd="2" destOrd="0" parTransId="{A44E0A01-9469-44CB-AD8C-263C7FF28370}" sibTransId="{F8EE3AA4-B2D0-4BB7-B2DA-3A6632F74799}"/>
    <dgm:cxn modelId="{7FAC3162-A53B-4DC8-9E48-760742D97637}" type="presOf" srcId="{61C3F091-2102-4B1D-B794-25FA67B7C54C}" destId="{3D5AE6C9-0511-4FDE-8AFA-A017E69BC577}" srcOrd="0" destOrd="1" presId="urn:microsoft.com/office/officeart/2018/2/layout/IconVerticalSolidList"/>
    <dgm:cxn modelId="{0C13FB45-A77E-499B-89E7-B2C1AB83669A}" type="presOf" srcId="{F98D116C-E8B5-4428-B698-AB771DD75992}" destId="{3D5AE6C9-0511-4FDE-8AFA-A017E69BC577}" srcOrd="0" destOrd="2" presId="urn:microsoft.com/office/officeart/2018/2/layout/IconVerticalSolidList"/>
    <dgm:cxn modelId="{6422AD4B-C66D-45C6-910C-57A83EA5E6B0}" type="presOf" srcId="{F03E098A-42FA-447D-8E06-1DAD7EE6C796}" destId="{98F873BC-7E24-41FA-99C8-F5A05B53863C}" srcOrd="0" destOrd="0" presId="urn:microsoft.com/office/officeart/2018/2/layout/IconVerticalSolidList"/>
    <dgm:cxn modelId="{0427D279-5192-450E-82A6-287250E210FD}" type="presOf" srcId="{BB938816-D344-4406-9851-D020698E52BC}" destId="{3D5AE6C9-0511-4FDE-8AFA-A017E69BC577}" srcOrd="0" destOrd="3" presId="urn:microsoft.com/office/officeart/2018/2/layout/IconVerticalSolidList"/>
    <dgm:cxn modelId="{8E5EFE8C-0B4E-4392-9B50-EE1536D13F45}" type="presOf" srcId="{07084066-EF46-40F2-8730-CA091762DE22}" destId="{C13E1E09-6A71-4E2D-A85D-DE673596E1DA}" srcOrd="0" destOrd="0" presId="urn:microsoft.com/office/officeart/2018/2/layout/IconVerticalSolidList"/>
    <dgm:cxn modelId="{7D2B0C93-0F4F-4ACF-8E80-5E8B1C83ABC6}" srcId="{07084066-EF46-40F2-8730-CA091762DE22}" destId="{553ECA9F-6C15-4437-BA5A-6710E5C4CE90}" srcOrd="0" destOrd="0" parTransId="{9273821C-3395-4925-A2D4-A583DAFF4B35}" sibTransId="{3984577E-E740-49A3-B930-9039DF31DB9F}"/>
    <dgm:cxn modelId="{F18A08BC-3A41-44A8-A525-E1DFE3A07B1B}" srcId="{07084066-EF46-40F2-8730-CA091762DE22}" destId="{61C3F091-2102-4B1D-B794-25FA67B7C54C}" srcOrd="1" destOrd="0" parTransId="{756CB440-CF3C-4FE3-BEE1-D024B14652CA}" sibTransId="{7E26FC8E-DEB0-4C4E-A17C-0AA1FA29F329}"/>
    <dgm:cxn modelId="{B4AAF3DD-B547-4BC1-B662-9426C10A63B0}" type="presOf" srcId="{553ECA9F-6C15-4437-BA5A-6710E5C4CE90}" destId="{3D5AE6C9-0511-4FDE-8AFA-A017E69BC577}" srcOrd="0" destOrd="0" presId="urn:microsoft.com/office/officeart/2018/2/layout/IconVerticalSolidList"/>
    <dgm:cxn modelId="{C25B01EC-9309-432B-903C-07962040E811}" srcId="{07084066-EF46-40F2-8730-CA091762DE22}" destId="{BB938816-D344-4406-9851-D020698E52BC}" srcOrd="3" destOrd="0" parTransId="{A45E81FF-7427-4305-89C1-5690E943DB5E}" sibTransId="{214958EC-69AA-4091-BD59-BEE5BE673331}"/>
    <dgm:cxn modelId="{592F59F2-9EE6-49C5-8E7A-0AB6B0B3A80E}" type="presOf" srcId="{7F4F24DF-EFC7-4A48-ABFB-70328BF5A169}" destId="{A8772887-5F05-4950-957C-49C560DF1214}" srcOrd="0" destOrd="0" presId="urn:microsoft.com/office/officeart/2018/2/layout/IconVerticalSolidList"/>
    <dgm:cxn modelId="{2C7AB56F-0153-4D62-8098-723EAFC7DACF}" type="presParOf" srcId="{98F873BC-7E24-41FA-99C8-F5A05B53863C}" destId="{09AB7780-27A8-4149-8ECF-BC060D1163F9}" srcOrd="0" destOrd="0" presId="urn:microsoft.com/office/officeart/2018/2/layout/IconVerticalSolidList"/>
    <dgm:cxn modelId="{E5B8EFC3-B297-451A-9C03-B63B7D135D48}" type="presParOf" srcId="{09AB7780-27A8-4149-8ECF-BC060D1163F9}" destId="{89EE8ECA-EE93-4224-9093-B47AF4C56EC1}" srcOrd="0" destOrd="0" presId="urn:microsoft.com/office/officeart/2018/2/layout/IconVerticalSolidList"/>
    <dgm:cxn modelId="{E13D516F-6D2E-4441-9365-49F47B8BF76B}" type="presParOf" srcId="{09AB7780-27A8-4149-8ECF-BC060D1163F9}" destId="{60F90FB6-F5F1-4B84-8CE5-23B579DF1F17}" srcOrd="1" destOrd="0" presId="urn:microsoft.com/office/officeart/2018/2/layout/IconVerticalSolidList"/>
    <dgm:cxn modelId="{A4287C05-6AB9-4BD9-9657-038FA20189ED}" type="presParOf" srcId="{09AB7780-27A8-4149-8ECF-BC060D1163F9}" destId="{9FCD2695-DEA4-4E78-9830-974240591D0A}" srcOrd="2" destOrd="0" presId="urn:microsoft.com/office/officeart/2018/2/layout/IconVerticalSolidList"/>
    <dgm:cxn modelId="{89B1917E-40C8-4664-AFA5-7AD97B741447}" type="presParOf" srcId="{09AB7780-27A8-4149-8ECF-BC060D1163F9}" destId="{A8772887-5F05-4950-957C-49C560DF1214}" srcOrd="3" destOrd="0" presId="urn:microsoft.com/office/officeart/2018/2/layout/IconVerticalSolidList"/>
    <dgm:cxn modelId="{303044BC-466D-4E38-BC3E-86EAD5339873}" type="presParOf" srcId="{98F873BC-7E24-41FA-99C8-F5A05B53863C}" destId="{17E542FB-D9B5-46B5-B00D-34182DC4C5E3}" srcOrd="1" destOrd="0" presId="urn:microsoft.com/office/officeart/2018/2/layout/IconVerticalSolidList"/>
    <dgm:cxn modelId="{72119D42-81BB-4CE8-A0E4-A37F4A2BE329}" type="presParOf" srcId="{98F873BC-7E24-41FA-99C8-F5A05B53863C}" destId="{823717DD-4F42-4800-9195-ADDE320FA239}" srcOrd="2" destOrd="0" presId="urn:microsoft.com/office/officeart/2018/2/layout/IconVerticalSolidList"/>
    <dgm:cxn modelId="{B1AE8B25-A58F-43DA-932C-5FC5B5F1F3A5}" type="presParOf" srcId="{823717DD-4F42-4800-9195-ADDE320FA239}" destId="{034DF48D-BF17-40A7-A1F8-2A89B8DFDB8B}" srcOrd="0" destOrd="0" presId="urn:microsoft.com/office/officeart/2018/2/layout/IconVerticalSolidList"/>
    <dgm:cxn modelId="{E8B6B0A4-BDAF-4AAF-AE2B-7CB0A15D2331}" type="presParOf" srcId="{823717DD-4F42-4800-9195-ADDE320FA239}" destId="{89BACD95-E258-41F6-9C55-A7DCF7E9D63D}" srcOrd="1" destOrd="0" presId="urn:microsoft.com/office/officeart/2018/2/layout/IconVerticalSolidList"/>
    <dgm:cxn modelId="{913D4114-F241-493B-99F8-6CDF241A6AA7}" type="presParOf" srcId="{823717DD-4F42-4800-9195-ADDE320FA239}" destId="{68B2307D-479D-40F3-99C9-CA8CE330BA6A}" srcOrd="2" destOrd="0" presId="urn:microsoft.com/office/officeart/2018/2/layout/IconVerticalSolidList"/>
    <dgm:cxn modelId="{1E81F406-1B43-4DF2-AF6F-7BDCEBD15ED9}" type="presParOf" srcId="{823717DD-4F42-4800-9195-ADDE320FA239}" destId="{C13E1E09-6A71-4E2D-A85D-DE673596E1DA}" srcOrd="3" destOrd="0" presId="urn:microsoft.com/office/officeart/2018/2/layout/IconVerticalSolidList"/>
    <dgm:cxn modelId="{81D168C2-287C-490D-8C6C-A642E34E7623}" type="presParOf" srcId="{823717DD-4F42-4800-9195-ADDE320FA239}" destId="{3D5AE6C9-0511-4FDE-8AFA-A017E69BC57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07C222-9C36-4956-9C25-DCC589354A5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98DC7-CB97-4683-B32D-5BC250B41DB4}">
      <dgm:prSet custT="1"/>
      <dgm:spPr/>
      <dgm:t>
        <a:bodyPr/>
        <a:lstStyle/>
        <a:p>
          <a:r>
            <a:rPr lang="en-US" sz="2800" dirty="0"/>
            <a:t>Normality</a:t>
          </a:r>
        </a:p>
      </dgm:t>
    </dgm:pt>
    <dgm:pt modelId="{E9686230-6048-41DC-B6CE-06187A6C3A0E}" type="parTrans" cxnId="{7831B6D8-BA6A-4226-BA4A-460763958B30}">
      <dgm:prSet/>
      <dgm:spPr/>
      <dgm:t>
        <a:bodyPr/>
        <a:lstStyle/>
        <a:p>
          <a:endParaRPr lang="en-US"/>
        </a:p>
      </dgm:t>
    </dgm:pt>
    <dgm:pt modelId="{CBED1FFA-DA1F-4D1F-86E7-F4B3580C5B7C}" type="sibTrans" cxnId="{7831B6D8-BA6A-4226-BA4A-460763958B30}">
      <dgm:prSet/>
      <dgm:spPr/>
      <dgm:t>
        <a:bodyPr/>
        <a:lstStyle/>
        <a:p>
          <a:endParaRPr lang="en-US"/>
        </a:p>
      </dgm:t>
    </dgm:pt>
    <dgm:pt modelId="{739930A8-9882-40E1-B579-A146FD596D1A}">
      <dgm:prSet custT="1"/>
      <dgm:spPr/>
      <dgm:t>
        <a:bodyPr/>
        <a:lstStyle/>
        <a:p>
          <a:r>
            <a:rPr lang="en-US" sz="2800"/>
            <a:t>Homoscedasticity</a:t>
          </a:r>
        </a:p>
      </dgm:t>
    </dgm:pt>
    <dgm:pt modelId="{98F2F458-50F6-41D0-8297-858ED8812D68}" type="parTrans" cxnId="{153E2255-AE91-472D-A164-793132771E7E}">
      <dgm:prSet/>
      <dgm:spPr/>
      <dgm:t>
        <a:bodyPr/>
        <a:lstStyle/>
        <a:p>
          <a:endParaRPr lang="en-US"/>
        </a:p>
      </dgm:t>
    </dgm:pt>
    <dgm:pt modelId="{89479A0C-0D32-4C44-A514-ED51DB068455}" type="sibTrans" cxnId="{153E2255-AE91-472D-A164-793132771E7E}">
      <dgm:prSet/>
      <dgm:spPr/>
      <dgm:t>
        <a:bodyPr/>
        <a:lstStyle/>
        <a:p>
          <a:endParaRPr lang="en-US"/>
        </a:p>
      </dgm:t>
    </dgm:pt>
    <dgm:pt modelId="{37F215D8-07AD-45BF-AE42-9958539644B8}">
      <dgm:prSet custT="1"/>
      <dgm:spPr/>
      <dgm:t>
        <a:bodyPr/>
        <a:lstStyle/>
        <a:p>
          <a:r>
            <a:rPr lang="en-US" sz="2800" dirty="0"/>
            <a:t>Independence</a:t>
          </a:r>
        </a:p>
      </dgm:t>
    </dgm:pt>
    <dgm:pt modelId="{4AEC30B5-99C2-4D0D-B1E4-7362BC033CA4}" type="parTrans" cxnId="{A9279D2D-B12E-4586-86FD-6ECCCEF7C13E}">
      <dgm:prSet/>
      <dgm:spPr/>
      <dgm:t>
        <a:bodyPr/>
        <a:lstStyle/>
        <a:p>
          <a:endParaRPr lang="en-US"/>
        </a:p>
      </dgm:t>
    </dgm:pt>
    <dgm:pt modelId="{ACA28883-97B4-41EC-A0CF-8157B1B383FA}" type="sibTrans" cxnId="{A9279D2D-B12E-4586-86FD-6ECCCEF7C13E}">
      <dgm:prSet/>
      <dgm:spPr/>
      <dgm:t>
        <a:bodyPr/>
        <a:lstStyle/>
        <a:p>
          <a:endParaRPr lang="en-US"/>
        </a:p>
      </dgm:t>
    </dgm:pt>
    <dgm:pt modelId="{199D50D0-0C9A-47FA-BBA4-22C09907BA17}" type="pres">
      <dgm:prSet presAssocID="{B707C222-9C36-4956-9C25-DCC589354A5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A8ABDC-6938-4D01-8550-E5F6475D6A2E}" type="pres">
      <dgm:prSet presAssocID="{AAB98DC7-CB97-4683-B32D-5BC250B41DB4}" presName="root" presStyleCnt="0"/>
      <dgm:spPr/>
    </dgm:pt>
    <dgm:pt modelId="{C2125E63-ABB7-4A08-A6CF-D27F8C938C9C}" type="pres">
      <dgm:prSet presAssocID="{AAB98DC7-CB97-4683-B32D-5BC250B41DB4}" presName="rootComposite" presStyleCnt="0"/>
      <dgm:spPr/>
    </dgm:pt>
    <dgm:pt modelId="{22D32067-E971-43F2-95B1-B6C3BAA19264}" type="pres">
      <dgm:prSet presAssocID="{AAB98DC7-CB97-4683-B32D-5BC250B41DB4}" presName="rootText" presStyleLbl="node1" presStyleIdx="0" presStyleCnt="3" custScaleY="41351" custLinFactNeighborX="-383" custLinFactNeighborY="-83976"/>
      <dgm:spPr/>
    </dgm:pt>
    <dgm:pt modelId="{7050BEB9-C431-45D9-B2AC-F7728E6F4C6C}" type="pres">
      <dgm:prSet presAssocID="{AAB98DC7-CB97-4683-B32D-5BC250B41DB4}" presName="rootConnector" presStyleLbl="node1" presStyleIdx="0" presStyleCnt="3"/>
      <dgm:spPr/>
    </dgm:pt>
    <dgm:pt modelId="{709588EF-240D-4F27-B409-7856978FE0AD}" type="pres">
      <dgm:prSet presAssocID="{AAB98DC7-CB97-4683-B32D-5BC250B41DB4}" presName="childShape" presStyleCnt="0"/>
      <dgm:spPr/>
    </dgm:pt>
    <dgm:pt modelId="{CE13AE76-7625-49B8-BF47-CF2F14AA9D19}" type="pres">
      <dgm:prSet presAssocID="{739930A8-9882-40E1-B579-A146FD596D1A}" presName="root" presStyleCnt="0"/>
      <dgm:spPr/>
    </dgm:pt>
    <dgm:pt modelId="{8F4D4AE4-406C-47D8-A985-E18FC5395AD0}" type="pres">
      <dgm:prSet presAssocID="{739930A8-9882-40E1-B579-A146FD596D1A}" presName="rootComposite" presStyleCnt="0"/>
      <dgm:spPr/>
    </dgm:pt>
    <dgm:pt modelId="{F15785A1-10DA-47B3-81F3-473BE673C226}" type="pres">
      <dgm:prSet presAssocID="{739930A8-9882-40E1-B579-A146FD596D1A}" presName="rootText" presStyleLbl="node1" presStyleIdx="1" presStyleCnt="3" custScaleY="41351" custLinFactNeighborX="-383" custLinFactNeighborY="-83976"/>
      <dgm:spPr/>
    </dgm:pt>
    <dgm:pt modelId="{A9CC1F2D-413F-4BC7-A24F-FF7B2CCE3D70}" type="pres">
      <dgm:prSet presAssocID="{739930A8-9882-40E1-B579-A146FD596D1A}" presName="rootConnector" presStyleLbl="node1" presStyleIdx="1" presStyleCnt="3"/>
      <dgm:spPr/>
    </dgm:pt>
    <dgm:pt modelId="{C02F6FDD-26E5-4A47-AF79-15ED0C48F3DE}" type="pres">
      <dgm:prSet presAssocID="{739930A8-9882-40E1-B579-A146FD596D1A}" presName="childShape" presStyleCnt="0"/>
      <dgm:spPr/>
    </dgm:pt>
    <dgm:pt modelId="{72EF854F-C7CA-41D0-8F0C-9704114ABC81}" type="pres">
      <dgm:prSet presAssocID="{37F215D8-07AD-45BF-AE42-9958539644B8}" presName="root" presStyleCnt="0"/>
      <dgm:spPr/>
    </dgm:pt>
    <dgm:pt modelId="{A2EE60F8-8CD6-4BF9-A4E7-41D5916EC46C}" type="pres">
      <dgm:prSet presAssocID="{37F215D8-07AD-45BF-AE42-9958539644B8}" presName="rootComposite" presStyleCnt="0"/>
      <dgm:spPr/>
    </dgm:pt>
    <dgm:pt modelId="{04DAA74E-7D23-4482-AE5C-DAF7BAD6DCCF}" type="pres">
      <dgm:prSet presAssocID="{37F215D8-07AD-45BF-AE42-9958539644B8}" presName="rootText" presStyleLbl="node1" presStyleIdx="2" presStyleCnt="3" custScaleY="41351" custLinFactNeighborX="-383" custLinFactNeighborY="-83976"/>
      <dgm:spPr/>
    </dgm:pt>
    <dgm:pt modelId="{B60B1028-49D6-478A-96E7-496DF097A318}" type="pres">
      <dgm:prSet presAssocID="{37F215D8-07AD-45BF-AE42-9958539644B8}" presName="rootConnector" presStyleLbl="node1" presStyleIdx="2" presStyleCnt="3"/>
      <dgm:spPr/>
    </dgm:pt>
    <dgm:pt modelId="{6DF8A6E1-C4AB-43B8-827D-EE657273AC7A}" type="pres">
      <dgm:prSet presAssocID="{37F215D8-07AD-45BF-AE42-9958539644B8}" presName="childShape" presStyleCnt="0"/>
      <dgm:spPr/>
    </dgm:pt>
  </dgm:ptLst>
  <dgm:cxnLst>
    <dgm:cxn modelId="{E32F5A02-22DB-43E2-BB93-D75AD61326B5}" type="presOf" srcId="{739930A8-9882-40E1-B579-A146FD596D1A}" destId="{A9CC1F2D-413F-4BC7-A24F-FF7B2CCE3D70}" srcOrd="1" destOrd="0" presId="urn:microsoft.com/office/officeart/2005/8/layout/hierarchy3"/>
    <dgm:cxn modelId="{C270CD26-C6DD-48E8-B0F8-A8BB8E39F2E7}" type="presOf" srcId="{AAB98DC7-CB97-4683-B32D-5BC250B41DB4}" destId="{7050BEB9-C431-45D9-B2AC-F7728E6F4C6C}" srcOrd="1" destOrd="0" presId="urn:microsoft.com/office/officeart/2005/8/layout/hierarchy3"/>
    <dgm:cxn modelId="{A9279D2D-B12E-4586-86FD-6ECCCEF7C13E}" srcId="{B707C222-9C36-4956-9C25-DCC589354A50}" destId="{37F215D8-07AD-45BF-AE42-9958539644B8}" srcOrd="2" destOrd="0" parTransId="{4AEC30B5-99C2-4D0D-B1E4-7362BC033CA4}" sibTransId="{ACA28883-97B4-41EC-A0CF-8157B1B383FA}"/>
    <dgm:cxn modelId="{C2AA6035-4594-450B-8008-47C6C491C177}" type="presOf" srcId="{AAB98DC7-CB97-4683-B32D-5BC250B41DB4}" destId="{22D32067-E971-43F2-95B1-B6C3BAA19264}" srcOrd="0" destOrd="0" presId="urn:microsoft.com/office/officeart/2005/8/layout/hierarchy3"/>
    <dgm:cxn modelId="{7BAFFC42-2BB0-43E7-BA0A-CF694B6955F7}" type="presOf" srcId="{739930A8-9882-40E1-B579-A146FD596D1A}" destId="{F15785A1-10DA-47B3-81F3-473BE673C226}" srcOrd="0" destOrd="0" presId="urn:microsoft.com/office/officeart/2005/8/layout/hierarchy3"/>
    <dgm:cxn modelId="{17B77B51-65EA-4DDA-BEF5-82C7341D1A1F}" type="presOf" srcId="{37F215D8-07AD-45BF-AE42-9958539644B8}" destId="{B60B1028-49D6-478A-96E7-496DF097A318}" srcOrd="1" destOrd="0" presId="urn:microsoft.com/office/officeart/2005/8/layout/hierarchy3"/>
    <dgm:cxn modelId="{153E2255-AE91-472D-A164-793132771E7E}" srcId="{B707C222-9C36-4956-9C25-DCC589354A50}" destId="{739930A8-9882-40E1-B579-A146FD596D1A}" srcOrd="1" destOrd="0" parTransId="{98F2F458-50F6-41D0-8297-858ED8812D68}" sibTransId="{89479A0C-0D32-4C44-A514-ED51DB068455}"/>
    <dgm:cxn modelId="{1A6E0981-A7CA-4AAA-AABD-4D78115291DC}" type="presOf" srcId="{37F215D8-07AD-45BF-AE42-9958539644B8}" destId="{04DAA74E-7D23-4482-AE5C-DAF7BAD6DCCF}" srcOrd="0" destOrd="0" presId="urn:microsoft.com/office/officeart/2005/8/layout/hierarchy3"/>
    <dgm:cxn modelId="{7831B6D8-BA6A-4226-BA4A-460763958B30}" srcId="{B707C222-9C36-4956-9C25-DCC589354A50}" destId="{AAB98DC7-CB97-4683-B32D-5BC250B41DB4}" srcOrd="0" destOrd="0" parTransId="{E9686230-6048-41DC-B6CE-06187A6C3A0E}" sibTransId="{CBED1FFA-DA1F-4D1F-86E7-F4B3580C5B7C}"/>
    <dgm:cxn modelId="{9F59C5E4-BEE3-45EC-8E7F-BB85D4825B76}" type="presOf" srcId="{B707C222-9C36-4956-9C25-DCC589354A50}" destId="{199D50D0-0C9A-47FA-BBA4-22C09907BA17}" srcOrd="0" destOrd="0" presId="urn:microsoft.com/office/officeart/2005/8/layout/hierarchy3"/>
    <dgm:cxn modelId="{5A7AD137-5699-4EB6-8858-2EAA9346C36C}" type="presParOf" srcId="{199D50D0-0C9A-47FA-BBA4-22C09907BA17}" destId="{0FA8ABDC-6938-4D01-8550-E5F6475D6A2E}" srcOrd="0" destOrd="0" presId="urn:microsoft.com/office/officeart/2005/8/layout/hierarchy3"/>
    <dgm:cxn modelId="{10D219C7-D64F-417D-85D6-15B7DB4D72AC}" type="presParOf" srcId="{0FA8ABDC-6938-4D01-8550-E5F6475D6A2E}" destId="{C2125E63-ABB7-4A08-A6CF-D27F8C938C9C}" srcOrd="0" destOrd="0" presId="urn:microsoft.com/office/officeart/2005/8/layout/hierarchy3"/>
    <dgm:cxn modelId="{36D0BE58-AD4A-4709-B26F-68D37DF6E998}" type="presParOf" srcId="{C2125E63-ABB7-4A08-A6CF-D27F8C938C9C}" destId="{22D32067-E971-43F2-95B1-B6C3BAA19264}" srcOrd="0" destOrd="0" presId="urn:microsoft.com/office/officeart/2005/8/layout/hierarchy3"/>
    <dgm:cxn modelId="{59442278-0688-4AD5-96D1-82F475213399}" type="presParOf" srcId="{C2125E63-ABB7-4A08-A6CF-D27F8C938C9C}" destId="{7050BEB9-C431-45D9-B2AC-F7728E6F4C6C}" srcOrd="1" destOrd="0" presId="urn:microsoft.com/office/officeart/2005/8/layout/hierarchy3"/>
    <dgm:cxn modelId="{304007CE-FF1F-4A1B-A2D6-E5CD8E18CADB}" type="presParOf" srcId="{0FA8ABDC-6938-4D01-8550-E5F6475D6A2E}" destId="{709588EF-240D-4F27-B409-7856978FE0AD}" srcOrd="1" destOrd="0" presId="urn:microsoft.com/office/officeart/2005/8/layout/hierarchy3"/>
    <dgm:cxn modelId="{18947F64-85BD-4525-BA3D-8EE61D5DD055}" type="presParOf" srcId="{199D50D0-0C9A-47FA-BBA4-22C09907BA17}" destId="{CE13AE76-7625-49B8-BF47-CF2F14AA9D19}" srcOrd="1" destOrd="0" presId="urn:microsoft.com/office/officeart/2005/8/layout/hierarchy3"/>
    <dgm:cxn modelId="{828BE76E-DDD0-4D78-B408-6431E80B209B}" type="presParOf" srcId="{CE13AE76-7625-49B8-BF47-CF2F14AA9D19}" destId="{8F4D4AE4-406C-47D8-A985-E18FC5395AD0}" srcOrd="0" destOrd="0" presId="urn:microsoft.com/office/officeart/2005/8/layout/hierarchy3"/>
    <dgm:cxn modelId="{871C248F-ED2E-47AE-9392-A17B935012B0}" type="presParOf" srcId="{8F4D4AE4-406C-47D8-A985-E18FC5395AD0}" destId="{F15785A1-10DA-47B3-81F3-473BE673C226}" srcOrd="0" destOrd="0" presId="urn:microsoft.com/office/officeart/2005/8/layout/hierarchy3"/>
    <dgm:cxn modelId="{304D9BF8-BFA3-4F34-AE0D-9463F2FFA319}" type="presParOf" srcId="{8F4D4AE4-406C-47D8-A985-E18FC5395AD0}" destId="{A9CC1F2D-413F-4BC7-A24F-FF7B2CCE3D70}" srcOrd="1" destOrd="0" presId="urn:microsoft.com/office/officeart/2005/8/layout/hierarchy3"/>
    <dgm:cxn modelId="{1627E0A0-9CD2-42E3-97E2-661795A5389A}" type="presParOf" srcId="{CE13AE76-7625-49B8-BF47-CF2F14AA9D19}" destId="{C02F6FDD-26E5-4A47-AF79-15ED0C48F3DE}" srcOrd="1" destOrd="0" presId="urn:microsoft.com/office/officeart/2005/8/layout/hierarchy3"/>
    <dgm:cxn modelId="{A953D0B3-F311-4CC1-BA29-38689B66098C}" type="presParOf" srcId="{199D50D0-0C9A-47FA-BBA4-22C09907BA17}" destId="{72EF854F-C7CA-41D0-8F0C-9704114ABC81}" srcOrd="2" destOrd="0" presId="urn:microsoft.com/office/officeart/2005/8/layout/hierarchy3"/>
    <dgm:cxn modelId="{B481ADCC-4EA0-409E-B0FF-A60CAE8EA8A6}" type="presParOf" srcId="{72EF854F-C7CA-41D0-8F0C-9704114ABC81}" destId="{A2EE60F8-8CD6-4BF9-A4E7-41D5916EC46C}" srcOrd="0" destOrd="0" presId="urn:microsoft.com/office/officeart/2005/8/layout/hierarchy3"/>
    <dgm:cxn modelId="{F3AD065E-2F24-4B47-89BB-99226651276C}" type="presParOf" srcId="{A2EE60F8-8CD6-4BF9-A4E7-41D5916EC46C}" destId="{04DAA74E-7D23-4482-AE5C-DAF7BAD6DCCF}" srcOrd="0" destOrd="0" presId="urn:microsoft.com/office/officeart/2005/8/layout/hierarchy3"/>
    <dgm:cxn modelId="{5F65DFCE-DB7D-4275-A2C5-9006090678CD}" type="presParOf" srcId="{A2EE60F8-8CD6-4BF9-A4E7-41D5916EC46C}" destId="{B60B1028-49D6-478A-96E7-496DF097A318}" srcOrd="1" destOrd="0" presId="urn:microsoft.com/office/officeart/2005/8/layout/hierarchy3"/>
    <dgm:cxn modelId="{437A7657-E217-4A97-8FB3-3713C1F75DAB}" type="presParOf" srcId="{72EF854F-C7CA-41D0-8F0C-9704114ABC81}" destId="{6DF8A6E1-C4AB-43B8-827D-EE657273AC7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E8ECA-EE93-4224-9093-B47AF4C56EC1}">
      <dsp:nvSpPr>
        <dsp:cNvPr id="0" name=""/>
        <dsp:cNvSpPr/>
      </dsp:nvSpPr>
      <dsp:spPr>
        <a:xfrm>
          <a:off x="0" y="449284"/>
          <a:ext cx="7068312" cy="14014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90FB6-F5F1-4B84-8CE5-23B579DF1F17}">
      <dsp:nvSpPr>
        <dsp:cNvPr id="0" name=""/>
        <dsp:cNvSpPr/>
      </dsp:nvSpPr>
      <dsp:spPr>
        <a:xfrm>
          <a:off x="423940" y="764612"/>
          <a:ext cx="771554" cy="7708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72887-5F05-4950-957C-49C560DF1214}">
      <dsp:nvSpPr>
        <dsp:cNvPr id="0" name=""/>
        <dsp:cNvSpPr/>
      </dsp:nvSpPr>
      <dsp:spPr>
        <a:xfrm>
          <a:off x="1619435" y="449284"/>
          <a:ext cx="4944679" cy="227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21" tIns="241021" rIns="241021" bIns="241021" numCol="1" spcCol="1270" anchor="ctr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Infection Risk is statistically significant.</a:t>
          </a:r>
          <a:br>
            <a:rPr lang="en-US" sz="1600" kern="1200" dirty="0"/>
          </a:br>
          <a:r>
            <a:rPr lang="en-US" sz="1600" kern="1200" dirty="0"/>
            <a:t>Each 1% increase in infection risk is associated with a mean </a:t>
          </a:r>
          <a:r>
            <a:rPr lang="en-US" sz="1600" b="1" kern="1200" dirty="0"/>
            <a:t>0.453-day increase in length of stay, </a:t>
          </a:r>
          <a:r>
            <a:rPr lang="en-US" sz="1600" kern="1200" dirty="0"/>
            <a:t>holding all other variables constant, with a 95% confidence interval of 0.24 to 0.66 days (p &lt; 0.001).</a:t>
          </a:r>
          <a:endParaRPr lang="en-US" sz="1800" kern="1200" dirty="0"/>
        </a:p>
      </dsp:txBody>
      <dsp:txXfrm>
        <a:off x="1619435" y="449284"/>
        <a:ext cx="4944679" cy="2277367"/>
      </dsp:txXfrm>
    </dsp:sp>
    <dsp:sp modelId="{034DF48D-BF17-40A7-A1F8-2A89B8DFDB8B}">
      <dsp:nvSpPr>
        <dsp:cNvPr id="0" name=""/>
        <dsp:cNvSpPr/>
      </dsp:nvSpPr>
      <dsp:spPr>
        <a:xfrm>
          <a:off x="0" y="3160436"/>
          <a:ext cx="7068312" cy="14014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ACD95-E258-41F6-9C55-A7DCF7E9D63D}">
      <dsp:nvSpPr>
        <dsp:cNvPr id="0" name=""/>
        <dsp:cNvSpPr/>
      </dsp:nvSpPr>
      <dsp:spPr>
        <a:xfrm>
          <a:off x="423940" y="3475763"/>
          <a:ext cx="771554" cy="7708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E1E09-6A71-4E2D-A85D-DE673596E1DA}">
      <dsp:nvSpPr>
        <dsp:cNvPr id="0" name=""/>
        <dsp:cNvSpPr/>
      </dsp:nvSpPr>
      <dsp:spPr>
        <a:xfrm>
          <a:off x="1619435" y="3160436"/>
          <a:ext cx="3180740" cy="227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21" tIns="241021" rIns="241021" bIns="24102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Other significant predictors:</a:t>
          </a:r>
          <a:endParaRPr lang="en-US" sz="1800" kern="1200" dirty="0"/>
        </a:p>
      </dsp:txBody>
      <dsp:txXfrm>
        <a:off x="1619435" y="3160436"/>
        <a:ext cx="3180740" cy="2277367"/>
      </dsp:txXfrm>
    </dsp:sp>
    <dsp:sp modelId="{3D5AE6C9-0511-4FDE-8AFA-A017E69BC577}">
      <dsp:nvSpPr>
        <dsp:cNvPr id="0" name=""/>
        <dsp:cNvSpPr/>
      </dsp:nvSpPr>
      <dsp:spPr>
        <a:xfrm>
          <a:off x="4523475" y="3821876"/>
          <a:ext cx="2283754" cy="1142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0" tIns="170800" rIns="170800" bIns="17080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Age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Region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Average Patients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Average Nurses</a:t>
          </a:r>
          <a:endParaRPr lang="en-US" sz="1600" kern="1200"/>
        </a:p>
      </dsp:txBody>
      <dsp:txXfrm>
        <a:off x="4523475" y="3821876"/>
        <a:ext cx="2283754" cy="1142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32067-E971-43F2-95B1-B6C3BAA19264}">
      <dsp:nvSpPr>
        <dsp:cNvPr id="0" name=""/>
        <dsp:cNvSpPr/>
      </dsp:nvSpPr>
      <dsp:spPr>
        <a:xfrm>
          <a:off x="0" y="0"/>
          <a:ext cx="3121474" cy="645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Normality</a:t>
          </a:r>
        </a:p>
      </dsp:txBody>
      <dsp:txXfrm>
        <a:off x="18903" y="18903"/>
        <a:ext cx="3083668" cy="607574"/>
      </dsp:txXfrm>
    </dsp:sp>
    <dsp:sp modelId="{F15785A1-10DA-47B3-81F3-473BE673C226}">
      <dsp:nvSpPr>
        <dsp:cNvPr id="0" name=""/>
        <dsp:cNvSpPr/>
      </dsp:nvSpPr>
      <dsp:spPr>
        <a:xfrm>
          <a:off x="3891221" y="0"/>
          <a:ext cx="3121474" cy="645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Homoscedasticity</a:t>
          </a:r>
        </a:p>
      </dsp:txBody>
      <dsp:txXfrm>
        <a:off x="3910124" y="18903"/>
        <a:ext cx="3083668" cy="607574"/>
      </dsp:txXfrm>
    </dsp:sp>
    <dsp:sp modelId="{04DAA74E-7D23-4482-AE5C-DAF7BAD6DCCF}">
      <dsp:nvSpPr>
        <dsp:cNvPr id="0" name=""/>
        <dsp:cNvSpPr/>
      </dsp:nvSpPr>
      <dsp:spPr>
        <a:xfrm>
          <a:off x="7793065" y="0"/>
          <a:ext cx="3121474" cy="645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Independence</a:t>
          </a:r>
        </a:p>
      </dsp:txBody>
      <dsp:txXfrm>
        <a:off x="7811968" y="18903"/>
        <a:ext cx="3083668" cy="607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F042F-55C2-46DE-BB6C-13BA521AFDB0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3543B-400E-46F6-AB22-40428872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BLAKE</a:t>
            </a:r>
          </a:p>
          <a:p>
            <a:endParaRPr lang="en-US" sz="1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BLAKE </a:t>
            </a:r>
          </a:p>
          <a:p>
            <a:endParaRPr lang="en-US" sz="1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Here we seek to model the factors associated with increased hospital stay duration.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The first thing we did was look at interactions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88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CE24E-52C1-122A-37BB-7CA0403BA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DF7F04-D728-C289-141D-BBA6F9136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5C9E4-251E-2EB7-F7E0-C6FBE95E6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BLAKE </a:t>
            </a:r>
          </a:p>
          <a:p>
            <a:endParaRPr lang="en-US" sz="1200" b="1" dirty="0"/>
          </a:p>
          <a:p>
            <a:r>
              <a:rPr lang="en-US" b="1" dirty="0"/>
              <a:t>EDA Support for Interactions</a:t>
            </a:r>
          </a:p>
          <a:p>
            <a:br>
              <a:rPr lang="en-US" dirty="0"/>
            </a:br>
            <a:r>
              <a:rPr lang="en-US" dirty="0"/>
              <a:t>Exploratory Data Analysis suggested some potential interactions. </a:t>
            </a:r>
          </a:p>
          <a:p>
            <a:r>
              <a:rPr lang="en-US" dirty="0"/>
              <a:t>The visual trends  </a:t>
            </a:r>
            <a:r>
              <a:rPr lang="en-US" b="1" dirty="0"/>
              <a:t>suggest potential interaction effects between infection risk and region, as the strength of the relationship appears to differ across regions.</a:t>
            </a:r>
          </a:p>
          <a:p>
            <a:endParaRPr lang="en-US" dirty="0"/>
          </a:p>
          <a:p>
            <a:r>
              <a:rPr lang="en-US" dirty="0"/>
              <a:t>The was a much smaller difference in trends between hospitals affiliated with medical school affiliation and those that were not affiliated.</a:t>
            </a:r>
          </a:p>
          <a:p>
            <a:r>
              <a:rPr lang="en-US" dirty="0"/>
              <a:t>Affiliated hospitals show a slightly steeper positive trend, though visual evidence remains moderate.</a:t>
            </a:r>
          </a:p>
          <a:p>
            <a:br>
              <a:rPr lang="en-US" dirty="0"/>
            </a:br>
            <a:r>
              <a:rPr lang="en-US" dirty="0"/>
              <a:t>Given the ambiguity, we proceeded to formally test these interactions.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2F024-9BAF-2F16-C926-A51810AAA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90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BCA05-32D0-76D3-99C1-2236CFF25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D6F343-91E5-E9E1-4D46-D891193F4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8FF8E9-B29B-33DF-49D9-D04F312CC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BLAKE </a:t>
            </a:r>
          </a:p>
          <a:p>
            <a:endParaRPr lang="en-US" sz="1200" b="1" dirty="0"/>
          </a:p>
          <a:p>
            <a:r>
              <a:rPr lang="en-US" b="1" dirty="0"/>
              <a:t>EDA Support for Interactions</a:t>
            </a:r>
          </a:p>
          <a:p>
            <a:br>
              <a:rPr lang="en-US" dirty="0"/>
            </a:br>
            <a:r>
              <a:rPr lang="en-US" dirty="0"/>
              <a:t>Exploratory Data Analysis suggested some potential interactions. </a:t>
            </a:r>
          </a:p>
          <a:p>
            <a:r>
              <a:rPr lang="en-US" dirty="0"/>
              <a:t>The visual trends  </a:t>
            </a:r>
            <a:r>
              <a:rPr lang="en-US" b="1" dirty="0"/>
              <a:t>suggest potential interaction effects between infection risk and region, as the strength of the relationship appears to differ across regions.</a:t>
            </a:r>
          </a:p>
          <a:p>
            <a:endParaRPr lang="en-US" dirty="0"/>
          </a:p>
          <a:p>
            <a:r>
              <a:rPr lang="en-US" dirty="0"/>
              <a:t>The was a much smaller difference in trends between hospitals affiliated with medical school affiliation and those that were not affiliated.</a:t>
            </a:r>
          </a:p>
          <a:p>
            <a:r>
              <a:rPr lang="en-US" dirty="0"/>
              <a:t>Affiliated hospitals show a slightly steeper positive trend, though visual evidence remains moderate.</a:t>
            </a:r>
          </a:p>
          <a:p>
            <a:br>
              <a:rPr lang="en-US" dirty="0"/>
            </a:br>
            <a:r>
              <a:rPr lang="en-US" dirty="0"/>
              <a:t>Given the ambiguity, we proceeded to formally test these interactions.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A2FF-7D90-A05B-CFEC-41E8E1664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66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18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TRACY </a:t>
            </a:r>
          </a:p>
          <a:p>
            <a:endParaRPr lang="en-US" b="1" dirty="0"/>
          </a:p>
          <a:p>
            <a:r>
              <a:rPr lang="en-US" b="1" dirty="0"/>
              <a:t>Final Model Results and Residual Diagnostics</a:t>
            </a:r>
          </a:p>
          <a:p>
            <a:r>
              <a:rPr lang="en-US" dirty="0"/>
              <a:t>We tested a </a:t>
            </a:r>
            <a:r>
              <a:rPr lang="en-US" b="1" dirty="0"/>
              <a:t>final refined model</a:t>
            </a:r>
            <a:r>
              <a:rPr lang="en-US" dirty="0"/>
              <a:t> that included key variables and select interaction terms. However, this model produced a </a:t>
            </a:r>
            <a:r>
              <a:rPr lang="en-US" b="1" dirty="0"/>
              <a:t>higher RMSE of 1.31</a:t>
            </a:r>
            <a:r>
              <a:rPr lang="en-US" dirty="0"/>
              <a:t>, indicating it underperformed compared to the simplified stepwise model (RMSE = 0.99).</a:t>
            </a:r>
          </a:p>
          <a:p>
            <a:r>
              <a:rPr lang="en-US" dirty="0"/>
              <a:t>We conducted </a:t>
            </a:r>
            <a:r>
              <a:rPr lang="en-US" b="1" dirty="0"/>
              <a:t>bootstrap validation</a:t>
            </a:r>
            <a:r>
              <a:rPr lang="en-US" dirty="0"/>
              <a:t> to assess model stability. The results supported the reliability of the simplified model and indicated that the final model’s performance was not an improvement.</a:t>
            </a:r>
          </a:p>
          <a:p>
            <a:r>
              <a:rPr lang="en-US" b="1" dirty="0"/>
              <a:t>Residual Diagnostic Summary for Final Model</a:t>
            </a:r>
          </a:p>
          <a:p>
            <a:r>
              <a:rPr lang="en-US" b="1" dirty="0"/>
              <a:t>Residuals vs. Fitted Plot:</a:t>
            </a:r>
            <a:br>
              <a:rPr lang="en-US" dirty="0"/>
            </a:br>
            <a:r>
              <a:rPr lang="en-US" dirty="0"/>
              <a:t>There is mild funneling in the residuals, suggesting potential non-constant variance (heteroscedasticity). The residuals are not perfectly scattered and show some curvature, indicating the model may not fully capture the variance structure.</a:t>
            </a:r>
          </a:p>
          <a:p>
            <a:r>
              <a:rPr lang="en-US" b="1" dirty="0"/>
              <a:t>Q-Q Plot:</a:t>
            </a:r>
            <a:br>
              <a:rPr lang="en-US" dirty="0"/>
            </a:br>
            <a:r>
              <a:rPr lang="en-US" dirty="0"/>
              <a:t>The residuals generally follow the theoretical quantile line but deviate in the upper tail, suggesting a possible departure from normality. This could slightly impact inference but is not a severe issue.</a:t>
            </a:r>
          </a:p>
          <a:p>
            <a:r>
              <a:rPr lang="en-US" b="1" dirty="0"/>
              <a:t>Scale-Location Plot:</a:t>
            </a:r>
            <a:br>
              <a:rPr lang="en-US" dirty="0"/>
            </a:br>
            <a:r>
              <a:rPr lang="en-US" dirty="0"/>
              <a:t>The spread of residuals increases slightly with higher fitted values. This reinforces the mild heteroscedasticity observed earlier.</a:t>
            </a:r>
          </a:p>
          <a:p>
            <a:r>
              <a:rPr lang="en-US" b="1" dirty="0"/>
              <a:t>Residuals vs. Leverage Plot:</a:t>
            </a:r>
            <a:br>
              <a:rPr lang="en-US" dirty="0"/>
            </a:br>
            <a:r>
              <a:rPr lang="en-US" dirty="0"/>
              <a:t>No points exhibit both high leverage and large residuals, meaning there are no highly influential observations affecting the model's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0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BA6C7-422C-54FC-8C2C-82E0859D3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3160D-3E0A-58ED-3449-9CC242003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D7C54-6880-4320-D579-15DDCA55B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BLAKE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and additional nonparametric model, we tested random forest using a 80/20 train test split.</a:t>
            </a:r>
            <a:br>
              <a:rPr lang="en-US" dirty="0"/>
            </a:br>
            <a:r>
              <a:rPr lang="en-US" dirty="0"/>
              <a:t>We ran 500 trees and the model produced the lowest RMSE of 0.941.’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Additionally, from a variable importance plot, we found that Infection Risk is the most impactful in reducing MSE when predicting hospital duration, verifying that infection risk is a great predictor in estimating mean hospital stay duration.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F18B1-C9C4-8B93-3440-8DC4A42DF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8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BLAKE </a:t>
            </a:r>
          </a:p>
          <a:p>
            <a:endParaRPr lang="en-US" dirty="0"/>
          </a:p>
          <a:p>
            <a:r>
              <a:rPr lang="en-US" dirty="0" err="1"/>
              <a:t>randomForest</a:t>
            </a:r>
            <a:r>
              <a:rPr lang="en-US" dirty="0"/>
              <a:t>(formula = </a:t>
            </a:r>
            <a:r>
              <a:rPr lang="en-US" dirty="0" err="1"/>
              <a:t>Lgth.of.Sty</a:t>
            </a:r>
            <a:r>
              <a:rPr lang="en-US" dirty="0"/>
              <a:t> ~ ., data = </a:t>
            </a:r>
            <a:r>
              <a:rPr lang="en-US" dirty="0" err="1"/>
              <a:t>trainData</a:t>
            </a:r>
            <a:r>
              <a:rPr lang="en-US" dirty="0"/>
              <a:t>, importance = TRUE, </a:t>
            </a:r>
            <a:r>
              <a:rPr lang="en-US" dirty="0" err="1"/>
              <a:t>ntree</a:t>
            </a:r>
            <a:r>
              <a:rPr lang="en-US" dirty="0"/>
              <a:t> = 500) </a:t>
            </a:r>
          </a:p>
          <a:p>
            <a:r>
              <a:rPr lang="en-US" dirty="0"/>
              <a:t>Type of random forest: regression</a:t>
            </a:r>
          </a:p>
          <a:p>
            <a:r>
              <a:rPr lang="en-US" dirty="0"/>
              <a:t>Number of trees: 500</a:t>
            </a:r>
          </a:p>
          <a:p>
            <a:r>
              <a:rPr lang="en-US" dirty="0"/>
              <a:t>No. of variables tried at each split: 3</a:t>
            </a:r>
          </a:p>
          <a:p>
            <a:endParaRPr lang="en-US" dirty="0"/>
          </a:p>
          <a:p>
            <a:r>
              <a:rPr lang="en-US" dirty="0"/>
              <a:t>Mean of squared residuals: 2.276706</a:t>
            </a:r>
          </a:p>
          <a:p>
            <a:r>
              <a:rPr lang="en-US" dirty="0"/>
              <a:t>% Var explained: 43.06</a:t>
            </a:r>
          </a:p>
          <a:p>
            <a:r>
              <a:rPr lang="en-US" dirty="0"/>
              <a:t>Mean Squared Error on Test Set: 0.8862835 </a:t>
            </a:r>
          </a:p>
          <a:p>
            <a:r>
              <a:rPr lang="en-US" dirty="0"/>
              <a:t>Root Mean Squared Error on Test Set: 0.9414263 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60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BLAKE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simplified stepwise model</a:t>
            </a:r>
            <a:r>
              <a:rPr lang="en-US" dirty="0"/>
              <a:t> provided the best balance between complexity and predictive accuracy, even though the Objective 1 model performed slightly better in MSE.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1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TRACY </a:t>
            </a:r>
          </a:p>
          <a:p>
            <a:endParaRPr lang="en-US" sz="1200" b="1" dirty="0"/>
          </a:p>
          <a:p>
            <a:r>
              <a:rPr lang="en-US" dirty="0"/>
              <a:t>Infection risk is a significant predictor, particularly when considering hospital region.</a:t>
            </a:r>
          </a:p>
          <a:p>
            <a:r>
              <a:rPr lang="en-US" dirty="0"/>
              <a:t>Complex models can lead to overfitting with minimal performance gain.</a:t>
            </a:r>
          </a:p>
          <a:p>
            <a:r>
              <a:rPr lang="en-US" dirty="0"/>
              <a:t>Feature selection is essential to balance model interpretability and accuracy.</a:t>
            </a:r>
          </a:p>
          <a:p>
            <a:r>
              <a:rPr lang="en-US" b="1" dirty="0"/>
              <a:t>If Given More Time:</a:t>
            </a:r>
            <a:endParaRPr lang="en-US" dirty="0"/>
          </a:p>
          <a:p>
            <a:r>
              <a:rPr lang="en-US" dirty="0"/>
              <a:t>Explore additional nonparametric models like Random Forest or </a:t>
            </a:r>
            <a:r>
              <a:rPr lang="en-US" dirty="0" err="1"/>
              <a:t>kNN</a:t>
            </a:r>
            <a:r>
              <a:rPr lang="en-US" dirty="0"/>
              <a:t>.</a:t>
            </a:r>
          </a:p>
          <a:p>
            <a:r>
              <a:rPr lang="en-US" dirty="0"/>
              <a:t>Investigate potential non-linearities and time effects.</a:t>
            </a:r>
          </a:p>
          <a:p>
            <a:endParaRPr lang="en-US" sz="1200" dirty="0"/>
          </a:p>
          <a:p>
            <a:r>
              <a:rPr lang="en-US" sz="1200" dirty="0"/>
              <a:t>Complex MLR model provides the best predictive performance.</a:t>
            </a:r>
          </a:p>
          <a:p>
            <a:r>
              <a:rPr lang="en-US" sz="1200" dirty="0"/>
              <a:t>Future work: Test additional nonparametric methods, collect more data, explore more interaction terms.</a:t>
            </a:r>
          </a:p>
          <a:p>
            <a:r>
              <a:rPr lang="en-US" sz="1200" dirty="0"/>
              <a:t>Scope of inference: Hospitals with similar characteristics in the provided dataset.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TRACY </a:t>
            </a:r>
          </a:p>
          <a:p>
            <a:endParaRPr lang="en-US" sz="2000" b="1" dirty="0"/>
          </a:p>
          <a:p>
            <a:r>
              <a:rPr lang="en-US" sz="2000" dirty="0"/>
              <a:t>Every extra day a patient stays in the hospital comes with a cost.</a:t>
            </a:r>
            <a:br>
              <a:rPr lang="en-US" sz="2000" dirty="0"/>
            </a:br>
            <a:r>
              <a:rPr lang="en-US" sz="2000" dirty="0"/>
              <a:t>It increases the financial burden, and more importantly, it raises the risk of hospital-acquired infections and complications.</a:t>
            </a:r>
          </a:p>
          <a:p>
            <a:r>
              <a:rPr lang="en-US" sz="2000" dirty="0"/>
              <a:t>And expensive and patients want to be home with family</a:t>
            </a:r>
          </a:p>
          <a:p>
            <a:r>
              <a:rPr lang="en-US" sz="2000" dirty="0"/>
              <a:t>And other patients need the beds</a:t>
            </a:r>
            <a:br>
              <a:rPr lang="en-US" sz="2000" dirty="0"/>
            </a:br>
            <a:r>
              <a:rPr lang="en-US" sz="2000" dirty="0"/>
              <a:t>That’s why it is critical to understand the factors driving hospital stay duration.</a:t>
            </a:r>
          </a:p>
          <a:p>
            <a:endParaRPr lang="en-US" sz="2000" dirty="0"/>
          </a:p>
          <a:p>
            <a:r>
              <a:rPr lang="en-US" sz="2000" dirty="0"/>
              <a:t>In this project, we worked with data from 113 hospitals across four U.S. regions. </a:t>
            </a:r>
          </a:p>
          <a:p>
            <a:endParaRPr lang="en-US" sz="2000" dirty="0"/>
          </a:p>
          <a:p>
            <a:r>
              <a:rPr lang="en-US" sz="2000" b="1" dirty="0"/>
              <a:t>First, what drives hospital stay duration?</a:t>
            </a:r>
            <a:br>
              <a:rPr lang="en-US" sz="2000" dirty="0"/>
            </a:br>
            <a:r>
              <a:rPr lang="en-US" sz="2000" dirty="0"/>
              <a:t>Our first objective was to determine which hospital characteristics most significantly influence the average length of stay for patients.</a:t>
            </a:r>
          </a:p>
          <a:p>
            <a:r>
              <a:rPr lang="en-US" sz="2000" dirty="0"/>
              <a:t>This is critical because when hospitals know what factors are driving longer stays, they can focus on </a:t>
            </a:r>
            <a:r>
              <a:rPr lang="en-US" sz="2000" b="1" dirty="0"/>
              <a:t>what to control.</a:t>
            </a:r>
            <a:br>
              <a:rPr lang="en-US" sz="2000" dirty="0"/>
            </a:br>
            <a:r>
              <a:rPr lang="en-US" sz="2000" dirty="0"/>
              <a:t>This can lead to better patient outcomes, lower costs, and more efficient resource management.</a:t>
            </a:r>
          </a:p>
          <a:p>
            <a:endParaRPr lang="en-US" sz="2000" dirty="0"/>
          </a:p>
          <a:p>
            <a:r>
              <a:rPr lang="en-US" sz="2000" dirty="0"/>
              <a:t>This question is important because understanding these factors can help hospitals make data-driven decisions to improve patient care and resource management.</a:t>
            </a:r>
          </a:p>
          <a:p>
            <a:endParaRPr lang="en-US" sz="2000" dirty="0"/>
          </a:p>
          <a:p>
            <a:r>
              <a:rPr lang="en-US" sz="2000" dirty="0"/>
              <a:t>Understanding what drives length of stay can help hospitals </a:t>
            </a:r>
            <a:r>
              <a:rPr lang="en-US" sz="2000" b="1" dirty="0"/>
              <a:t>control these factors,</a:t>
            </a:r>
            <a:r>
              <a:rPr lang="en-US" sz="2000" dirty="0"/>
              <a:t> improve patient outcomes, and optimize resources.</a:t>
            </a:r>
          </a:p>
          <a:p>
            <a:endParaRPr lang="en-US" sz="2000" dirty="0"/>
          </a:p>
          <a:p>
            <a:r>
              <a:rPr lang="en-US" sz="2000" b="1" dirty="0"/>
              <a:t>Second, can we predict hospital stay duration?</a:t>
            </a:r>
            <a:r>
              <a:rPr lang="en-US" sz="2000" dirty="0"/>
              <a:t> </a:t>
            </a:r>
          </a:p>
          <a:p>
            <a:r>
              <a:rPr lang="en-US" sz="2000" dirty="0"/>
              <a:t>Prediction matters because if hospitals can </a:t>
            </a:r>
            <a:r>
              <a:rPr lang="en-US" sz="2000" b="1" dirty="0"/>
              <a:t>anticipate length of stay,</a:t>
            </a:r>
            <a:r>
              <a:rPr lang="en-US" sz="2000" dirty="0"/>
              <a:t> they can plan ahead.</a:t>
            </a:r>
            <a:br>
              <a:rPr lang="en-US" sz="2000" dirty="0"/>
            </a:br>
            <a:r>
              <a:rPr lang="en-US" sz="2000" dirty="0"/>
              <a:t>They can better manage staffing, bed availability, and patient flow.</a:t>
            </a:r>
            <a:br>
              <a:rPr lang="en-US" sz="2000" dirty="0"/>
            </a:br>
            <a:r>
              <a:rPr lang="en-US" sz="2000" dirty="0"/>
              <a:t>This allows them to be proactive instead of reactive.</a:t>
            </a:r>
          </a:p>
          <a:p>
            <a:r>
              <a:rPr lang="en-US" sz="2000" b="1" dirty="0"/>
              <a:t>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Objective(s) overview, project outline, and data description/variables used</a:t>
            </a:r>
            <a:endParaRPr lang="en-US" sz="2000" dirty="0"/>
          </a:p>
          <a:p>
            <a:r>
              <a:rPr lang="en-US" sz="2000" dirty="0"/>
              <a:t>Objective 1: Identify predictors that influence patient length of stay.</a:t>
            </a:r>
          </a:p>
          <a:p>
            <a:r>
              <a:rPr lang="en-US" sz="2000" dirty="0"/>
              <a:t>Objective 2: Build the most accurate predictive model for length of stay.</a:t>
            </a:r>
          </a:p>
          <a:p>
            <a:r>
              <a:rPr lang="en-US" sz="2000" dirty="0"/>
              <a:t>Dataset: 113 hospitals, 11 key variables including infection risk, number of beds, and region.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8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BLAKE</a:t>
            </a:r>
          </a:p>
          <a:p>
            <a:endParaRPr lang="en-US" sz="1200" b="1" dirty="0"/>
          </a:p>
          <a:p>
            <a:r>
              <a:rPr lang="en-US" dirty="0"/>
              <a:t>There were </a:t>
            </a:r>
            <a:r>
              <a:rPr lang="en-US" b="1" dirty="0"/>
              <a:t>no missing or invalid data.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dataset includes key variables</a:t>
            </a:r>
          </a:p>
          <a:p>
            <a:r>
              <a:rPr lang="en-US" b="1" dirty="0"/>
              <a:t>infection risk</a:t>
            </a:r>
            <a:endParaRPr lang="en-US" dirty="0"/>
          </a:p>
          <a:p>
            <a:r>
              <a:rPr lang="en-US" dirty="0"/>
              <a:t>Higher Infection risk was associated with longer hospital stay</a:t>
            </a:r>
          </a:p>
          <a:p>
            <a:br>
              <a:rPr lang="en-US" b="1" dirty="0"/>
            </a:br>
            <a:r>
              <a:rPr lang="en-US" b="1" dirty="0"/>
              <a:t>patient age</a:t>
            </a:r>
            <a:br>
              <a:rPr lang="en-US" dirty="0"/>
            </a:br>
            <a:r>
              <a:rPr lang="en-US" dirty="0"/>
              <a:t>Region -- Northeast  -- North Central -- South -- and West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dirty="0"/>
              <a:t>We observed </a:t>
            </a:r>
            <a:r>
              <a:rPr lang="en-US" b="1" dirty="0"/>
              <a:t>clear regional differences</a:t>
            </a:r>
            <a:r>
              <a:rPr lang="en-US" dirty="0"/>
              <a:t> in the average length of stay.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medical school affiliation</a:t>
            </a:r>
          </a:p>
          <a:p>
            <a:r>
              <a:rPr lang="en-US" dirty="0"/>
              <a:t>	Medical school affiliation means the hospital is formally connected to a medical school</a:t>
            </a:r>
            <a:br>
              <a:rPr lang="en-US" dirty="0"/>
            </a:br>
            <a:r>
              <a:rPr lang="en-US" dirty="0"/>
              <a:t>	This often brings in medical students residents and teaching physicians</a:t>
            </a:r>
            <a:br>
              <a:rPr lang="en-US" dirty="0"/>
            </a:br>
            <a:r>
              <a:rPr lang="en-US" dirty="0"/>
              <a:t>	These hospitals may have more research activity more specialized care and different staffing levels compared to hospitals with no affiliation</a:t>
            </a:r>
            <a:endParaRPr lang="en-US" b="1" dirty="0"/>
          </a:p>
          <a:p>
            <a:br>
              <a:rPr lang="en-US" dirty="0"/>
            </a:br>
            <a:r>
              <a:rPr lang="en-US" b="1" dirty="0"/>
              <a:t>average patient load</a:t>
            </a:r>
          </a:p>
          <a:p>
            <a:endParaRPr lang="en-US" b="1" dirty="0"/>
          </a:p>
          <a:p>
            <a:r>
              <a:rPr lang="en-US" b="1" dirty="0"/>
              <a:t>number of beds</a:t>
            </a:r>
          </a:p>
          <a:p>
            <a:endParaRPr lang="en-US" dirty="0"/>
          </a:p>
          <a:p>
            <a:r>
              <a:rPr lang="en-US" dirty="0"/>
              <a:t>We note that the number of beds and the average patient load were strongly correlated with one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4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BLAKE</a:t>
            </a:r>
          </a:p>
          <a:p>
            <a:endParaRPr lang="en-US" sz="1200" b="1" dirty="0"/>
          </a:p>
          <a:p>
            <a:r>
              <a:rPr lang="en-US" dirty="0"/>
              <a:t>This visual shows the relationship between hospital length of stay and each predictor in our dataset.</a:t>
            </a:r>
          </a:p>
          <a:p>
            <a:r>
              <a:rPr lang="en-US" dirty="0"/>
              <a:t>Several patterns stand out:</a:t>
            </a:r>
          </a:p>
          <a:p>
            <a:r>
              <a:rPr lang="en-US" b="1" dirty="0"/>
              <a:t>Patient Age:</a:t>
            </a:r>
            <a:br>
              <a:rPr lang="en-US" dirty="0"/>
            </a:br>
            <a:r>
              <a:rPr lang="en-US" dirty="0"/>
              <a:t>There’s a positive trend—older patient populations are generally associated with longer hospital stays.</a:t>
            </a:r>
          </a:p>
          <a:p>
            <a:r>
              <a:rPr lang="en-US" b="1" dirty="0"/>
              <a:t>Average Number of Nurses and Patients:</a:t>
            </a:r>
            <a:br>
              <a:rPr lang="en-US" dirty="0"/>
            </a:br>
            <a:r>
              <a:rPr lang="en-US" dirty="0"/>
              <a:t>Hospitals with more nurses and more patients tend to have longer stays. This may reflect larger or busier hospitals, but these variables are also highly correlated with hospital size.</a:t>
            </a:r>
          </a:p>
          <a:p>
            <a:r>
              <a:rPr lang="en-US" b="1" dirty="0"/>
              <a:t>Infection Risk:</a:t>
            </a:r>
            <a:br>
              <a:rPr lang="en-US" dirty="0"/>
            </a:br>
            <a:r>
              <a:rPr lang="en-US" dirty="0"/>
              <a:t>Higher infection risk is associated with longer stays, which makes sense—complications from infections often extend recovery time. </a:t>
            </a:r>
            <a:r>
              <a:rPr lang="en-US" b="1" dirty="0"/>
              <a:t>Number of Beds:</a:t>
            </a:r>
            <a:br>
              <a:rPr lang="en-US" dirty="0"/>
            </a:br>
            <a:r>
              <a:rPr lang="en-US" dirty="0"/>
              <a:t>Length of stay increases with hospital size, but this is likely confounded by the same size effects we see with number of patients and number of nurses.</a:t>
            </a:r>
          </a:p>
          <a:p>
            <a:r>
              <a:rPr lang="en-US" b="1" dirty="0"/>
              <a:t>Available Facilities:</a:t>
            </a:r>
            <a:br>
              <a:rPr lang="en-US" dirty="0"/>
            </a:br>
            <a:r>
              <a:rPr lang="en-US" dirty="0"/>
              <a:t>Surprisingly, there’s no strong trend here. The percent of available facilities does not seem to strongly impact length of stay.</a:t>
            </a:r>
          </a:p>
          <a:p>
            <a:r>
              <a:rPr lang="en-US" b="1" dirty="0"/>
              <a:t>Routine Culturing and Chest X-Ray Ratios:</a:t>
            </a:r>
            <a:br>
              <a:rPr lang="en-US" dirty="0"/>
            </a:br>
            <a:r>
              <a:rPr lang="en-US" dirty="0"/>
              <a:t>There is a mild positive association, especially for chest X-rays, which could reflect hospitals that are more proactive in diagnostics having longer stays.</a:t>
            </a:r>
          </a:p>
          <a:p>
            <a:r>
              <a:rPr lang="en-US" b="1" dirty="0"/>
              <a:t>Medical School Affiliation:</a:t>
            </a:r>
            <a:br>
              <a:rPr lang="en-US" dirty="0"/>
            </a:br>
            <a:r>
              <a:rPr lang="en-US" dirty="0"/>
              <a:t>Hospitals with a medical school affiliation tend to have slightly shorter stays, possibly due to more standardized or cutting-edge practices, but this relationship is not very strong visually.</a:t>
            </a:r>
          </a:p>
          <a:p>
            <a:r>
              <a:rPr lang="en-US" b="1" dirty="0"/>
              <a:t>Hospital Region:</a:t>
            </a:r>
            <a:br>
              <a:rPr lang="en-US" dirty="0"/>
            </a:br>
            <a:r>
              <a:rPr lang="en-US" dirty="0"/>
              <a:t>There are clear regional differences in length of stay. Some regions tend to have systematically longer or shorter stays.</a:t>
            </a:r>
          </a:p>
          <a:p>
            <a:endParaRPr lang="en-US" sz="1800" b="1" dirty="0"/>
          </a:p>
          <a:p>
            <a:r>
              <a:rPr lang="en-US" sz="1800" b="1" dirty="0"/>
              <a:t>Overall, infection risk, patient age, hospital size, and regional differences appear to be key drivers of length of stay, which guided our model selection process.</a:t>
            </a:r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We tried log transforming the length of stay, and also the predictors variables and the models did not improve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25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200" b="1" dirty="0"/>
              <a:t>BLAKE</a:t>
            </a:r>
          </a:p>
          <a:p>
            <a:pPr>
              <a:lnSpc>
                <a:spcPct val="200000"/>
              </a:lnSpc>
            </a:pPr>
            <a:endParaRPr lang="en-US" sz="1200" b="1" dirty="0"/>
          </a:p>
          <a:p>
            <a:pPr>
              <a:lnSpc>
                <a:spcPct val="200000"/>
              </a:lnSpc>
            </a:pPr>
            <a:r>
              <a:rPr lang="en-US" b="1" dirty="0"/>
              <a:t>Model 1: Linear Regression with Untransformed Predictors</a:t>
            </a:r>
          </a:p>
          <a:p>
            <a:pPr>
              <a:lnSpc>
                <a:spcPct val="200000"/>
              </a:lnSpc>
            </a:pPr>
            <a:r>
              <a:rPr lang="en-US" dirty="0"/>
              <a:t>We started by fitting a </a:t>
            </a:r>
            <a:r>
              <a:rPr lang="en-US" b="1" dirty="0"/>
              <a:t>baseline linear regression model</a:t>
            </a:r>
            <a:r>
              <a:rPr lang="en-US" dirty="0"/>
              <a:t> using infection risk as the sole predictor for length of stay.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Cross-Validation Results (5-fold, 10 repeats):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MSE:</a:t>
            </a:r>
            <a:r>
              <a:rPr lang="en-US" dirty="0"/>
              <a:t> </a:t>
            </a:r>
            <a:r>
              <a:rPr lang="en-US" sz="1200" dirty="0"/>
              <a:t>1.56</a:t>
            </a:r>
          </a:p>
          <a:p>
            <a:pPr>
              <a:lnSpc>
                <a:spcPct val="200000"/>
              </a:lnSpc>
            </a:pPr>
            <a:r>
              <a:rPr lang="en-US" dirty="0"/>
              <a:t>INTERPRETATION ON NEXT SLIDE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INTERPRETATION ON NEXT SLIDE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INTERPRETATION ON NEXT SLIDE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TRACY </a:t>
            </a:r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dirty="0"/>
              <a:t>As introduced earlier, </a:t>
            </a:r>
            <a:r>
              <a:rPr lang="en-US" b="1" dirty="0"/>
              <a:t>Objective 1</a:t>
            </a:r>
            <a:r>
              <a:rPr lang="en-US" dirty="0"/>
              <a:t> is to determine whether a hospital’s </a:t>
            </a:r>
            <a:r>
              <a:rPr lang="en-US" b="1" dirty="0"/>
              <a:t>infection risk</a:t>
            </a:r>
            <a:r>
              <a:rPr lang="en-US" dirty="0"/>
              <a:t> is significantly associated with </a:t>
            </a:r>
            <a:r>
              <a:rPr lang="en-US" b="1" dirty="0"/>
              <a:t>average length of stay,</a:t>
            </a:r>
            <a:r>
              <a:rPr lang="en-US" dirty="0"/>
              <a:t> after accounting for other potentially influential factors.</a:t>
            </a:r>
          </a:p>
          <a:p>
            <a:r>
              <a:rPr lang="en-US" dirty="0"/>
              <a:t>We used multiple strategies:</a:t>
            </a:r>
          </a:p>
          <a:p>
            <a:r>
              <a:rPr lang="en-US" dirty="0"/>
              <a:t>Traditional multiple linear regression with all predictors</a:t>
            </a:r>
          </a:p>
          <a:p>
            <a:r>
              <a:rPr lang="en-US" dirty="0"/>
              <a:t>Stepwise feature selection (forward, backward, both)</a:t>
            </a:r>
          </a:p>
          <a:p>
            <a:r>
              <a:rPr lang="en-US" dirty="0"/>
              <a:t>LASSO regression</a:t>
            </a:r>
          </a:p>
          <a:p>
            <a:r>
              <a:rPr lang="en-US" dirty="0"/>
              <a:t>These methods allowed us to verify the importance of </a:t>
            </a:r>
            <a:r>
              <a:rPr lang="en-US" b="1" dirty="0"/>
              <a:t>infection risk</a:t>
            </a:r>
            <a:r>
              <a:rPr lang="en-US" dirty="0"/>
              <a:t> while controlling for other hospital characteristics.</a:t>
            </a:r>
          </a:p>
          <a:p>
            <a:endParaRPr lang="en-US" dirty="0"/>
          </a:p>
          <a:p>
            <a:r>
              <a:rPr lang="en-US" b="1" dirty="0"/>
              <a:t>Key Findings from the Full Model:</a:t>
            </a:r>
          </a:p>
          <a:p>
            <a:r>
              <a:rPr lang="en-US" dirty="0"/>
              <a:t>When holding all other variables constant:</a:t>
            </a:r>
          </a:p>
          <a:p>
            <a:r>
              <a:rPr lang="en-US" b="1" dirty="0"/>
              <a:t>Infection Risk is statistically significant.</a:t>
            </a:r>
            <a:br>
              <a:rPr lang="en-US" dirty="0"/>
            </a:br>
            <a:r>
              <a:rPr lang="en-US" dirty="0"/>
              <a:t>   READ THE SLIDE    </a:t>
            </a:r>
          </a:p>
          <a:p>
            <a:r>
              <a:rPr lang="en-US" b="1" dirty="0"/>
              <a:t>Other significant predictors:</a:t>
            </a:r>
            <a:endParaRPr lang="en-US" dirty="0"/>
          </a:p>
          <a:p>
            <a:pPr lvl="1"/>
            <a:r>
              <a:rPr lang="en-US" b="1" dirty="0"/>
              <a:t>Age:</a:t>
            </a:r>
            <a:r>
              <a:rPr lang="en-US" dirty="0"/>
              <a:t> Older patient populations are linked to longer stays.</a:t>
            </a:r>
          </a:p>
          <a:p>
            <a:pPr lvl="1"/>
            <a:r>
              <a:rPr lang="en-US" b="1" dirty="0"/>
              <a:t>Region:</a:t>
            </a:r>
            <a:r>
              <a:rPr lang="en-US" dirty="0"/>
              <a:t> Regional differences significantly affect length of stay.</a:t>
            </a:r>
          </a:p>
          <a:p>
            <a:pPr lvl="1"/>
            <a:r>
              <a:rPr lang="en-US" b="1" dirty="0"/>
              <a:t>Average Patients:</a:t>
            </a:r>
            <a:r>
              <a:rPr lang="en-US" dirty="0"/>
              <a:t> Larger hospitals with more daily patients tend to have longer stays.</a:t>
            </a:r>
          </a:p>
          <a:p>
            <a:pPr lvl="1"/>
            <a:r>
              <a:rPr lang="en-US" b="1" dirty="0"/>
              <a:t>Average Nurses:</a:t>
            </a:r>
            <a:r>
              <a:rPr lang="en-US" dirty="0"/>
              <a:t> Higher nurse staffing is slightly associated with shorter stays.</a:t>
            </a:r>
          </a:p>
          <a:p>
            <a:endParaRPr lang="en-US" dirty="0"/>
          </a:p>
          <a:p>
            <a:r>
              <a:rPr lang="en-US" b="1" dirty="0"/>
              <a:t>Interpretation:</a:t>
            </a:r>
          </a:p>
          <a:p>
            <a:r>
              <a:rPr lang="en-US" dirty="0"/>
              <a:t>This model explains very little variance in the outcome.</a:t>
            </a:r>
          </a:p>
          <a:p>
            <a:r>
              <a:rPr lang="en-US" dirty="0"/>
              <a:t>The low R-squared value confirms that </a:t>
            </a:r>
            <a:r>
              <a:rPr lang="en-US" b="1" dirty="0"/>
              <a:t>infection risk alone is not sufficient</a:t>
            </a:r>
            <a:r>
              <a:rPr lang="en-US" dirty="0"/>
              <a:t> to predict hospital stay duration accurately.</a:t>
            </a:r>
          </a:p>
          <a:p>
            <a:r>
              <a:rPr lang="en-US" b="1" dirty="0"/>
              <a:t>Additional Observations:</a:t>
            </a:r>
          </a:p>
          <a:p>
            <a:r>
              <a:rPr lang="en-US" dirty="0"/>
              <a:t>Similar to what we saw in the linear scatterplots, </a:t>
            </a:r>
            <a:r>
              <a:rPr lang="en-US" b="1" dirty="0"/>
              <a:t>most of the data clusters at the lower end of the predictor range.</a:t>
            </a:r>
            <a:endParaRPr lang="en-US" dirty="0"/>
          </a:p>
          <a:p>
            <a:r>
              <a:rPr lang="en-US" dirty="0"/>
              <a:t>This supports the idea that </a:t>
            </a:r>
            <a:r>
              <a:rPr lang="en-US" b="1" dirty="0"/>
              <a:t>variable transformations, such as log-scaling, could improve the model fit and help reduce the skewed distribution.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Model: Length of Stay ~ Age + </a:t>
            </a:r>
            <a:r>
              <a:rPr lang="en-US" dirty="0" err="1"/>
              <a:t>Inf.Risk</a:t>
            </a:r>
            <a:r>
              <a:rPr lang="en-US" dirty="0"/>
              <a:t> + </a:t>
            </a:r>
            <a:r>
              <a:rPr lang="en-US" dirty="0" err="1"/>
              <a:t>R.Cul.Rat</a:t>
            </a:r>
            <a:r>
              <a:rPr lang="en-US" dirty="0"/>
              <a:t> + </a:t>
            </a:r>
            <a:r>
              <a:rPr lang="en-US" dirty="0" err="1"/>
              <a:t>R.CX.ray.Rat</a:t>
            </a:r>
            <a:r>
              <a:rPr lang="en-US" dirty="0"/>
              <a:t> + </a:t>
            </a:r>
            <a:r>
              <a:rPr lang="en-US" dirty="0" err="1"/>
              <a:t>Avg.Pat</a:t>
            </a:r>
            <a:r>
              <a:rPr lang="en-US" dirty="0"/>
              <a:t> + </a:t>
            </a:r>
            <a:r>
              <a:rPr lang="en-US" dirty="0" err="1"/>
              <a:t>Avg.Nur</a:t>
            </a:r>
            <a:r>
              <a:rPr lang="en-US" dirty="0"/>
              <a:t> + </a:t>
            </a:r>
            <a:r>
              <a:rPr lang="en-US" dirty="0" err="1"/>
              <a:t>Pct.Ser.Fac</a:t>
            </a:r>
            <a:r>
              <a:rPr lang="en-US" dirty="0"/>
              <a:t> + Region</a:t>
            </a:r>
          </a:p>
          <a:p>
            <a:r>
              <a:rPr lang="en-US" dirty="0"/>
              <a:t>MSE: 1.1049</a:t>
            </a:r>
          </a:p>
          <a:p>
            <a:r>
              <a:rPr lang="en-US" dirty="0"/>
              <a:t>Significant Predictors: Age, </a:t>
            </a:r>
            <a:r>
              <a:rPr lang="en-US" dirty="0" err="1"/>
              <a:t>Inf.Risk</a:t>
            </a:r>
            <a:r>
              <a:rPr lang="en-US" dirty="0"/>
              <a:t>, </a:t>
            </a:r>
            <a:r>
              <a:rPr lang="en-US" dirty="0" err="1"/>
              <a:t>Avg.Pat</a:t>
            </a:r>
            <a:r>
              <a:rPr lang="en-US" dirty="0"/>
              <a:t>, </a:t>
            </a:r>
            <a:r>
              <a:rPr lang="en-US" dirty="0" err="1"/>
              <a:t>Avg.Nur</a:t>
            </a:r>
            <a:r>
              <a:rPr lang="en-US" dirty="0"/>
              <a:t>, Region</a:t>
            </a:r>
          </a:p>
          <a:p>
            <a:r>
              <a:rPr lang="en-US" dirty="0"/>
              <a:t>Example: 1% increase in infection risk increases length of stay by ~0.53 days (95% CI: 0.24 to 0.81 days). 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7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TRACY </a:t>
            </a:r>
          </a:p>
          <a:p>
            <a:endParaRPr lang="en-US" sz="1200" b="1" dirty="0"/>
          </a:p>
          <a:p>
            <a:r>
              <a:rPr lang="en-US" b="0" dirty="0"/>
              <a:t>We as</a:t>
            </a:r>
            <a:r>
              <a:rPr lang="en-US" dirty="0"/>
              <a:t>sessed the key assumptions of multiple linear regression: linearity, independence, normality of residuals, and homoscedasticity.</a:t>
            </a:r>
          </a:p>
          <a:p>
            <a:r>
              <a:rPr lang="en-US" b="1" dirty="0"/>
              <a:t>Normality:</a:t>
            </a:r>
            <a:r>
              <a:rPr lang="en-US" dirty="0"/>
              <a:t> The Q-Q plot of residuals showed that most residuals fall along the 45-degree reference line, with some minor deviations in the tails. </a:t>
            </a:r>
          </a:p>
          <a:p>
            <a:r>
              <a:rPr lang="en-US" dirty="0"/>
              <a:t>This indicates approximate normality of residuals, which is acceptable for regression inference.</a:t>
            </a:r>
          </a:p>
          <a:p>
            <a:endParaRPr lang="en-US" b="1" dirty="0"/>
          </a:p>
          <a:p>
            <a:r>
              <a:rPr lang="en-US" b="1" dirty="0"/>
              <a:t>Homoscedasticity:</a:t>
            </a:r>
            <a:r>
              <a:rPr lang="en-US" dirty="0"/>
              <a:t> </a:t>
            </a:r>
          </a:p>
          <a:p>
            <a:r>
              <a:rPr lang="en-US" dirty="0"/>
              <a:t>The residuals versus fitted values plot indicates mild funneling, which suggests possible heteroscedasticity. </a:t>
            </a:r>
          </a:p>
          <a:p>
            <a:r>
              <a:rPr lang="en-US" dirty="0"/>
              <a:t>However, the pattern is not severe enough to invalidate the model, and cross-validation results show stable predictive performance.</a:t>
            </a:r>
          </a:p>
          <a:p>
            <a:endParaRPr lang="en-US" dirty="0"/>
          </a:p>
          <a:p>
            <a:r>
              <a:rPr lang="en-US" b="1" dirty="0"/>
              <a:t>Independence:</a:t>
            </a:r>
            <a:r>
              <a:rPr lang="en-US" dirty="0"/>
              <a:t> </a:t>
            </a:r>
          </a:p>
          <a:p>
            <a:r>
              <a:rPr lang="en-US" dirty="0"/>
              <a:t>We examined Independence using the Variance Inflation Factors (VIF). </a:t>
            </a:r>
          </a:p>
          <a:p>
            <a:r>
              <a:rPr lang="en-US" dirty="0"/>
              <a:t>(next slide)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08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TRACY </a:t>
            </a:r>
          </a:p>
          <a:p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2 predictors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Number of Beds and Average Patient Load </a:t>
            </a:r>
            <a:r>
              <a:rPr lang="en-US" dirty="0"/>
              <a:t>show high multicollinearity,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N.Beds</a:t>
            </a:r>
            <a:r>
              <a:rPr lang="en-US" dirty="0"/>
              <a:t> (VIF = 33.52) and </a:t>
            </a:r>
            <a:r>
              <a:rPr lang="en-US" dirty="0" err="1"/>
              <a:t>Avg.Pat</a:t>
            </a:r>
            <a:r>
              <a:rPr lang="en-US" dirty="0"/>
              <a:t> (VIF = 30.36)</a:t>
            </a:r>
          </a:p>
          <a:p>
            <a:r>
              <a:rPr lang="en-US" dirty="0"/>
              <a:t>Number of Beds and Average Patient Load are both measures of hospital capacity, and are therefore somewhat redundant.</a:t>
            </a:r>
          </a:p>
          <a:p>
            <a:r>
              <a:rPr lang="en-US" dirty="0"/>
              <a:t>Thus we </a:t>
            </a:r>
            <a:r>
              <a:rPr lang="en-US" b="1" dirty="0"/>
              <a:t>removed Number of Beds </a:t>
            </a:r>
            <a:r>
              <a:rPr lang="en-US" dirty="0"/>
              <a:t>from our models to improve independence.</a:t>
            </a:r>
          </a:p>
          <a:p>
            <a:endParaRPr lang="en-US" dirty="0"/>
          </a:p>
          <a:p>
            <a:r>
              <a:rPr lang="en-US" dirty="0"/>
              <a:t>All other predictors have VIF values well below 10,</a:t>
            </a:r>
          </a:p>
          <a:p>
            <a:r>
              <a:rPr lang="en-US" dirty="0"/>
              <a:t>indicating low multicollinearity </a:t>
            </a:r>
          </a:p>
          <a:p>
            <a:r>
              <a:rPr lang="en-US" dirty="0"/>
              <a:t>and supporting the assumption of independence among the remaining predictors.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BLAKE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Objective 1: Final Model – Simple Linear Regression</a:t>
            </a:r>
          </a:p>
          <a:p>
            <a:r>
              <a:rPr lang="en-US" dirty="0"/>
              <a:t>After feature selection and diagnostics, we finalized a </a:t>
            </a:r>
            <a:r>
              <a:rPr lang="en-US" b="1" dirty="0"/>
              <a:t>simplified multiple linear regression model</a:t>
            </a:r>
            <a:r>
              <a:rPr lang="en-US" dirty="0"/>
              <a:t> that retained the most meaningful predictors.</a:t>
            </a:r>
          </a:p>
          <a:p>
            <a:r>
              <a:rPr lang="en-US" b="1" dirty="0"/>
              <a:t>Key Findings:</a:t>
            </a:r>
          </a:p>
          <a:p>
            <a:r>
              <a:rPr lang="en-US" b="1" dirty="0"/>
              <a:t>Infection Risk remains a highly significant predictor</a:t>
            </a:r>
            <a:r>
              <a:rPr lang="en-US" dirty="0"/>
              <a:t> of hospital stay duration after adjusting for other factors.</a:t>
            </a:r>
          </a:p>
          <a:p>
            <a:r>
              <a:rPr lang="en-US" b="1" dirty="0"/>
              <a:t>Age, region, and hospital size (patients and nurses)</a:t>
            </a:r>
            <a:r>
              <a:rPr lang="en-US" dirty="0"/>
              <a:t> also significantly influence length of stay.</a:t>
            </a:r>
          </a:p>
          <a:p>
            <a:r>
              <a:rPr lang="en-US" b="1" dirty="0"/>
              <a:t>Higher nurse staffing is associated with shorter stays,</a:t>
            </a:r>
            <a:r>
              <a:rPr lang="en-US" dirty="0"/>
              <a:t> suggesting that better resourcing may improve patient throughput.</a:t>
            </a:r>
          </a:p>
          <a:p>
            <a:r>
              <a:rPr lang="en-US" b="1" dirty="0"/>
              <a:t>Low VIF values</a:t>
            </a:r>
            <a:r>
              <a:rPr lang="en-US" dirty="0"/>
              <a:t> indicate minimal multicollinearity in this simplified model.</a:t>
            </a:r>
          </a:p>
          <a:p>
            <a:r>
              <a:rPr lang="en-US" b="1" dirty="0"/>
              <a:t>Next Step:</a:t>
            </a:r>
          </a:p>
          <a:p>
            <a:r>
              <a:rPr lang="en-US" dirty="0"/>
              <a:t>We will now review the residual diagnostics for this final model to confirm the model assumptions and overall fit.</a:t>
            </a:r>
          </a:p>
          <a:p>
            <a:endParaRPr lang="en-US" dirty="0"/>
          </a:p>
          <a:p>
            <a:r>
              <a:rPr lang="en-US" b="1" dirty="0"/>
              <a:t>Automatic Feature Selection: LASSO</a:t>
            </a:r>
            <a:br>
              <a:rPr lang="en-US" b="1" dirty="0"/>
            </a:br>
            <a:r>
              <a:rPr lang="en-US" dirty="0"/>
              <a:t>For our </a:t>
            </a:r>
            <a:r>
              <a:rPr lang="en-US" b="1" dirty="0"/>
              <a:t>linear-linear model,</a:t>
            </a:r>
            <a:r>
              <a:rPr lang="en-US" dirty="0"/>
              <a:t> we applied </a:t>
            </a:r>
            <a:r>
              <a:rPr lang="en-US" b="1" dirty="0"/>
              <a:t>LASSO regression</a:t>
            </a:r>
            <a:r>
              <a:rPr lang="en-US" dirty="0"/>
              <a:t> to automatically select predictors and control model complexity.</a:t>
            </a:r>
          </a:p>
          <a:p>
            <a:r>
              <a:rPr lang="en-US" dirty="0"/>
              <a:t>We used cross-validation to find the optimal penalty term, </a:t>
            </a:r>
            <a:r>
              <a:rPr lang="en-US" b="1" dirty="0"/>
              <a:t>lambda (λ),</a:t>
            </a:r>
            <a:r>
              <a:rPr lang="en-US" dirty="0"/>
              <a:t> that minimizes the mean squared error.</a:t>
            </a:r>
          </a:p>
          <a:p>
            <a:r>
              <a:rPr lang="en-US" dirty="0"/>
              <a:t>This plot shows the </a:t>
            </a:r>
            <a:r>
              <a:rPr lang="en-US" b="1" dirty="0"/>
              <a:t>LASSO cross-validation results.</a:t>
            </a:r>
            <a:endParaRPr lang="en-US" dirty="0"/>
          </a:p>
          <a:p>
            <a:r>
              <a:rPr lang="en-US" dirty="0"/>
              <a:t>The x-axis represents different values of log(λ).</a:t>
            </a:r>
          </a:p>
          <a:p>
            <a:r>
              <a:rPr lang="en-US" dirty="0"/>
              <a:t>The y-axis shows the mean squared error (MSE) for each lambda.</a:t>
            </a:r>
          </a:p>
          <a:p>
            <a:r>
              <a:rPr lang="en-US" dirty="0"/>
              <a:t>The vertical dashed line indicates the λ value that minimizes the MSE.</a:t>
            </a:r>
          </a:p>
          <a:p>
            <a:endParaRPr lang="en-US" dirty="0"/>
          </a:p>
          <a:p>
            <a:r>
              <a:rPr lang="en-US" b="1" dirty="0"/>
              <a:t>Key Takeaways:</a:t>
            </a:r>
          </a:p>
          <a:p>
            <a:r>
              <a:rPr lang="en-US" dirty="0"/>
              <a:t>The lowest mean squared error occurred at the selected lambda, which balances </a:t>
            </a:r>
            <a:r>
              <a:rPr lang="en-US" b="1" dirty="0"/>
              <a:t>prediction accuracy and model simplicity.</a:t>
            </a:r>
            <a:endParaRPr lang="en-US" dirty="0"/>
          </a:p>
          <a:p>
            <a:r>
              <a:rPr lang="en-US" dirty="0"/>
              <a:t>LASSO effectively reduced the number of predictors by shrinking some coefficients to zero, helping to </a:t>
            </a:r>
            <a:r>
              <a:rPr lang="en-US" b="1" dirty="0"/>
              <a:t>control overfitting and multicollinearity.</a:t>
            </a:r>
            <a:endParaRPr lang="en-US" dirty="0"/>
          </a:p>
          <a:p>
            <a:r>
              <a:rPr lang="en-US" dirty="0"/>
              <a:t>The final model retained only the most relevant variables for predicting hospital stay duration.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3543B-400E-46F6-AB22-4042887287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B21A-BBBA-5F34-DD8C-B66705B6A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C7806-EAAE-8069-0CD1-549FB98F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77643-A7F6-ECBF-0A57-7A51BFA0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89D-671A-4D05-8B6C-D1D06077A5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A966-908B-F553-AD77-3206F40B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AD3A-65A5-A0AF-C352-7923CC27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EB36-165F-49BC-B2DE-2395E0098B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38EB572F-EAC4-151F-C67D-15207A1286F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4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5EB2-B91C-2A43-8FD2-8E5F3AEE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C0FDA-E31F-8C1E-E0CD-B2A196621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C222-C846-E9AF-6C31-62CCBC9F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89D-671A-4D05-8B6C-D1D06077A5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28EA-0FDD-0F9E-4472-77FB7205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9680-F471-DB6D-9F5B-07C2C8FB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EB36-165F-49BC-B2DE-2395E009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7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4FCFC-3D25-7654-10B6-14AC1AF0C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66227-4D93-55AA-F16A-20097572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58E1C-55D9-D3CF-86F4-3C95616C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89D-671A-4D05-8B6C-D1D06077A5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1B23-73DC-B52F-7B43-C9BC0BBB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2B05-15EF-C1BE-75AB-726EDDA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EB36-165F-49BC-B2DE-2395E009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4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2E64-1D3B-76EB-5A00-DA0FECEE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4C34-8B05-3F60-67A7-7D497B76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C87FD-03A2-3323-D3DC-31CA8570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89D-671A-4D05-8B6C-D1D06077A5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3676-D9B4-AE39-7D39-4AB9294B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4DC6-9CAF-377E-338E-FB8540CE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EB36-165F-49BC-B2DE-2395E0098B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1EEDCF03-0B95-748C-8CA8-3FCD6189F87B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D3C8-E3C4-2B56-0CFD-DFA4E869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912C-38A2-867C-592B-DCE67690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58CD8-564A-5611-252C-008AA72B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89D-671A-4D05-8B6C-D1D06077A5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3151-F52C-85ED-0503-A6BB1589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B9526-F968-D266-8327-BB23C1D8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EB36-165F-49BC-B2DE-2395E009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0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FA58-BB30-F3FB-1F7A-5360B693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9CC3-1B95-F042-2242-3AC94C425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371FF-5006-81DA-A458-1B1A9B773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912D7-D837-4DBE-280F-0721A251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89D-671A-4D05-8B6C-D1D06077A5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9604-F96B-8636-D649-CCDCFAF8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E7543-0951-9B62-3176-9AFC2ABC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EB36-165F-49BC-B2DE-2395E009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C6AE-94DC-CC36-80EE-078B7E95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2184E-18D3-7653-7B08-DA7E9B05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28E28-8BFB-D91B-89C4-BB5FB906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9864-C828-A338-73DF-D10650783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94779-568F-1C24-887D-A6D76DB75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8509F-A0B4-1004-AF0B-D4BFDA93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89D-671A-4D05-8B6C-D1D06077A5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3FC80-A85F-21FC-F151-0C3E0964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98711-99FE-ADD9-0DEC-17BC3182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EB36-165F-49BC-B2DE-2395E009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6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FC7D-0A61-7223-589B-CA5E00C6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54221-E625-CD08-0241-78D225D4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89D-671A-4D05-8B6C-D1D06077A5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8353D-5423-5258-249F-5757FE52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BD8FB-9620-D8FF-AE08-B78C57D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EB36-165F-49BC-B2DE-2395E009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F05E1-1DD3-3E24-71A3-B9687204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89D-671A-4D05-8B6C-D1D06077A5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1A997-6CC5-AF84-BC01-106BD8E8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C4AE9-2326-C239-69A3-0F98FC5A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EB36-165F-49BC-B2DE-2395E009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6CBC-6235-CB54-E66C-A69C176C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F42D-43B2-EB36-A2FD-04765B85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6D453-7B50-F6CF-5706-8942E950C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D4CC6-998B-CC16-FDB2-6AC6A177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89D-671A-4D05-8B6C-D1D06077A5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69C0E-0044-D648-1443-C0BFC8B5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938C2-F121-8229-2134-B5CCAB40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EB36-165F-49BC-B2DE-2395E009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2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95C0-31FC-7C77-C36F-A83570EB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A6613-B431-AF13-43D4-E3C0633A2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7BB9B-F17D-834E-4179-83E8F23C5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4227-E34A-557D-DEC8-8C8586FA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C89D-671A-4D05-8B6C-D1D06077A5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C1ADF-B41B-125E-1339-B0BCD018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62DC6-2295-3A0A-C2B6-520ECF4F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CEB36-165F-49BC-B2DE-2395E009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A228F-1A3E-3DEF-FA98-77C8704C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147E0-1B0F-28E3-6913-BCC7B093B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5B92-7EE6-3699-C2C6-9D56F7EE4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CC89D-671A-4D05-8B6C-D1D06077A5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2B2A-AF66-A42D-FD13-FBEA75495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83492-2C11-4E09-86B1-9FEAB9B0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CEB36-165F-49BC-B2DE-2395E0098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6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C3A44BB-E01C-4AA8-B2C8-32FC346D2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BD7C0-A077-FFD4-876F-32E893FA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846" y="3696269"/>
            <a:ext cx="600398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Hospital Stay Duration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27" name="Picture 26" descr="A hospital bed with a monitor&#10;&#10;AI-generated content may be incorrect.">
            <a:extLst>
              <a:ext uri="{FF2B5EF4-FFF2-40B4-BE49-F238E27FC236}">
                <a16:creationId xmlns:a16="http://schemas.microsoft.com/office/drawing/2014/main" id="{5A790C1E-64B3-8CB4-B59D-7F4962F81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" r="27450"/>
          <a:stretch>
            <a:fillRect/>
          </a:stretch>
        </p:blipFill>
        <p:spPr>
          <a:xfrm>
            <a:off x="4406845" y="3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47EC8451-68B0-9D36-BD2C-D037DCF8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844" y="5021831"/>
            <a:ext cx="6946955" cy="129994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Analysis by Tracy Dower &amp; Blake Armstrong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600" dirty="0"/>
              <a:t>MSDS 6732 – Applied Statistics</a:t>
            </a:r>
          </a:p>
        </p:txBody>
      </p:sp>
      <p:pic>
        <p:nvPicPr>
          <p:cNvPr id="23" name="Content Placeholder 22" descr="A person in a wheelchair with a nurse&#10;&#10;AI-generated content may be incorrect.">
            <a:extLst>
              <a:ext uri="{FF2B5EF4-FFF2-40B4-BE49-F238E27FC236}">
                <a16:creationId xmlns:a16="http://schemas.microsoft.com/office/drawing/2014/main" id="{32323B76-274B-AD3C-2874-9D7009CAD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0" r="36002" b="-1"/>
          <a:stretch>
            <a:fillRect/>
          </a:stretch>
        </p:blipFill>
        <p:spPr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</p:spPr>
      </p:pic>
      <p:pic>
        <p:nvPicPr>
          <p:cNvPr id="25" name="Picture 24" descr="A blue building with a white cross on the side&#10;&#10;AI-generated content may be incorrect.">
            <a:extLst>
              <a:ext uri="{FF2B5EF4-FFF2-40B4-BE49-F238E27FC236}">
                <a16:creationId xmlns:a16="http://schemas.microsoft.com/office/drawing/2014/main" id="{D0C89961-D25B-ADBF-F675-A7F9666E6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7" r="27037" b="-1"/>
          <a:stretch>
            <a:fillRect/>
          </a:stretch>
        </p:blipFill>
        <p:spPr>
          <a:xfrm>
            <a:off x="8653074" y="-2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259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29B20-4B7B-353D-54CF-E18CF060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Advanced Modeling of Hospital Length of Stay</a:t>
            </a:r>
          </a:p>
        </p:txBody>
      </p:sp>
      <p:pic>
        <p:nvPicPr>
          <p:cNvPr id="7" name="Graphic 6" descr="Hospital with solid fill">
            <a:extLst>
              <a:ext uri="{FF2B5EF4-FFF2-40B4-BE49-F238E27FC236}">
                <a16:creationId xmlns:a16="http://schemas.microsoft.com/office/drawing/2014/main" id="{EC85784F-695A-F069-EDCF-A53E4959E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2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285D5-57F6-605F-1B43-431E209B1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BFEB9-2AB7-EB81-7DA8-B17D92F2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Interaction between </a:t>
            </a:r>
            <a:b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Medical School and Infection Risk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6ACF4D-63E4-44BE-0DAB-B6E8B0E271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05"/>
          <a:stretch>
            <a:fillRect/>
          </a:stretch>
        </p:blipFill>
        <p:spPr>
          <a:xfrm>
            <a:off x="4654296" y="1344839"/>
            <a:ext cx="7214616" cy="4140890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938457A9-A45C-C938-C063-68949BE0FC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CCACDA8-8659-C366-15DB-2446979CBE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2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6790BA-D69F-B059-F781-859B4502E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DAE40-CA68-6ABD-F519-6F43C82F3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Interaction between </a:t>
            </a:r>
            <a:b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Region and Infection Risk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37D343-D91C-13A3-E815-9E4BB1B971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7551" r="2" b="2"/>
          <a:stretch>
            <a:fillRect/>
          </a:stretch>
        </p:blipFill>
        <p:spPr>
          <a:xfrm>
            <a:off x="4654296" y="1354803"/>
            <a:ext cx="7214616" cy="4120961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1BD8D8DB-3615-1302-826E-B8D0F3DE83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78D97D-CB34-6248-D2C5-22D534F8FE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Complex MLR Model: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All Predictors and Interactions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Model includes interaction terms between numeric predictors and region/affiliation.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kumimoji="0" lang="en-US" sz="3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Best Model: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𝑆𝑡𝑎𝑦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𝑅𝑖𝑠𝑘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𝑃𝑎𝑡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𝑁𝑢𝑟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𝑅𝑖𝑠𝑘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𝑅𝑒𝑔𝑖𝑜𝑛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𝑃𝑎𝑡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𝑅𝑒𝑔𝑖𝑜𝑛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𝑁𝑢𝑟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𝑅𝑒𝑔𝑖𝑜𝑛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highlight>
                    <a:srgbClr val="FFFF00"/>
                  </a:highlight>
                </a:endParaRPr>
              </a:p>
              <a:p>
                <a:r>
                  <a:rPr lang="en-US" dirty="0"/>
                  <a:t>MSE: 0.976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3"/>
                <a:stretch>
                  <a:fillRect l="-1943" r="-2120" b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D554-B0F7-1CFC-8B0D-192A06ED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Residual Diagnostics: Complex MLR Model</a:t>
            </a:r>
          </a:p>
        </p:txBody>
      </p:sp>
      <p:pic>
        <p:nvPicPr>
          <p:cNvPr id="5" name="Content Placeholder 4" descr="A group of graphs with black lines&#10;&#10;AI-generated content may be incorrect.">
            <a:extLst>
              <a:ext uri="{FF2B5EF4-FFF2-40B4-BE49-F238E27FC236}">
                <a16:creationId xmlns:a16="http://schemas.microsoft.com/office/drawing/2014/main" id="{F15506E1-055F-0A19-F775-727D74424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1196760"/>
            <a:ext cx="7225748" cy="44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3903A-6D96-5D29-16AA-7DB31278B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0EF26-258E-5347-BC4E-3DD83761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Non-Parametric Model: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Random Forest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9F45E-C323-7CC7-6ECE-98478964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/>
              <a:t>Random Forest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80/20 Train/Test Split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# of Tree’s: 500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MSE: 0.886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Most Influential Parameter: Infection Risk</a:t>
            </a:r>
          </a:p>
        </p:txBody>
      </p:sp>
    </p:spTree>
    <p:extLst>
      <p:ext uri="{BB962C8B-B14F-4D97-AF65-F5344CB8AC3E}">
        <p14:creationId xmlns:p14="http://schemas.microsoft.com/office/powerpoint/2010/main" val="123986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31073-2904-B254-71EF-F1339001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Feature Importance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0FF976-92BD-D564-6215-71B1540AE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t="25009"/>
          <a:stretch>
            <a:fillRect/>
          </a:stretch>
        </p:blipFill>
        <p:spPr>
          <a:xfrm>
            <a:off x="4502428" y="1756956"/>
            <a:ext cx="7225748" cy="33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33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4C8A0A-EB88-29B6-E367-CBE5E57C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06029"/>
              </p:ext>
            </p:extLst>
          </p:nvPr>
        </p:nvGraphicFramePr>
        <p:xfrm>
          <a:off x="5418309" y="1619396"/>
          <a:ext cx="5259705" cy="356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665">
                  <a:extLst>
                    <a:ext uri="{9D8B030D-6E8A-4147-A177-3AD203B41FA5}">
                      <a16:colId xmlns:a16="http://schemas.microsoft.com/office/drawing/2014/main" val="787526383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969266749"/>
                    </a:ext>
                  </a:extLst>
                </a:gridCol>
              </a:tblGrid>
              <a:tr h="11441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300" u="none" strike="noStrike">
                          <a:effectLst/>
                        </a:rPr>
                        <a:t>Model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300" u="none" strike="noStrike">
                          <a:effectLst/>
                        </a:rPr>
                        <a:t>Validation MSE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409408212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300" u="none" strike="noStrike">
                          <a:effectLst/>
                        </a:rPr>
                        <a:t>Random Forest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3300" u="none" strike="noStrike">
                          <a:effectLst/>
                        </a:rPr>
                        <a:t>0.886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121957589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300" u="none" strike="noStrike">
                          <a:effectLst/>
                        </a:rPr>
                        <a:t>Simple MLR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3300" u="none" strike="noStrike">
                          <a:effectLst/>
                        </a:rPr>
                        <a:t>1.560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751213530"/>
                  </a:ext>
                </a:extLst>
              </a:tr>
              <a:tr h="113561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300" u="none" strike="noStrike" dirty="0">
                          <a:effectLst/>
                        </a:rPr>
                        <a:t>Complex MLR</a:t>
                      </a:r>
                      <a:br>
                        <a:rPr lang="en-US" sz="3300" u="none" strike="noStrike" dirty="0">
                          <a:effectLst/>
                        </a:rPr>
                      </a:br>
                      <a:r>
                        <a:rPr lang="en-US" sz="2800" u="none" strike="noStrike" dirty="0">
                          <a:effectLst/>
                        </a:rPr>
                        <a:t>with Interactions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3300" u="none" strike="noStrike" dirty="0">
                          <a:effectLst/>
                        </a:rPr>
                        <a:t>0.976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14362200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564AB-8FBA-2F9B-0330-74019F22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333E-BD54-02AD-2ADA-7EC35405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Infection risk and region significantly influence length of stay.</a:t>
            </a:r>
          </a:p>
          <a:p>
            <a:r>
              <a:rPr lang="en-US" sz="2000" dirty="0"/>
              <a:t>Complex MLR model provides the best predictive performance.</a:t>
            </a:r>
          </a:p>
          <a:p>
            <a:r>
              <a:rPr lang="en-US" sz="2000" dirty="0"/>
              <a:t>Future work: Test additional nonparametric methods, collect more data, explore more interaction terms.</a:t>
            </a:r>
          </a:p>
          <a:p>
            <a:r>
              <a:rPr lang="en-US" sz="2000" dirty="0"/>
              <a:t>Scope of inference: Hospitals with similar characteristics in the provided dataset.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building with a white cross on the side&#10;&#10;AI-generated content may be incorrect.">
            <a:extLst>
              <a:ext uri="{FF2B5EF4-FFF2-40B4-BE49-F238E27FC236}">
                <a16:creationId xmlns:a16="http://schemas.microsoft.com/office/drawing/2014/main" id="{18A7CD70-731C-4169-A2F5-D2BAD92C2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5" r="22026"/>
          <a:stretch>
            <a:fillRect/>
          </a:stretch>
        </p:blipFill>
        <p:spPr>
          <a:xfrm>
            <a:off x="7075967" y="1359679"/>
            <a:ext cx="4170530" cy="41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9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D64D-A9E1-DEFC-8528-57076C67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846" y="3696269"/>
            <a:ext cx="6003980" cy="1325563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594C22-EEA8-9CDF-3760-18C8D577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844" y="5021831"/>
            <a:ext cx="6946955" cy="1299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/>
              <a:t>Tracy Dower &amp; Blake Armstrong</a:t>
            </a:r>
          </a:p>
          <a:p>
            <a:pPr marL="0" indent="0">
              <a:buNone/>
            </a:pPr>
            <a:r>
              <a:rPr lang="en-US" sz="2000" i="1"/>
              <a:t>MSDS 6732 – Applied Statistics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8" name="Picture 7" descr="A hospital bed with a monitor&#10;&#10;AI-generated content may be incorrect.">
            <a:extLst>
              <a:ext uri="{FF2B5EF4-FFF2-40B4-BE49-F238E27FC236}">
                <a16:creationId xmlns:a16="http://schemas.microsoft.com/office/drawing/2014/main" id="{F1CCA93A-20A0-44AF-411D-09EBB9973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" r="27450"/>
          <a:stretch>
            <a:fillRect/>
          </a:stretch>
        </p:blipFill>
        <p:spPr>
          <a:xfrm>
            <a:off x="4406845" y="3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</p:spPr>
      </p:pic>
      <p:pic>
        <p:nvPicPr>
          <p:cNvPr id="5" name="Content Placeholder 4" descr="A person in a wheelchair with a nurse&#10;&#10;AI-generated content may be incorrect.">
            <a:extLst>
              <a:ext uri="{FF2B5EF4-FFF2-40B4-BE49-F238E27FC236}">
                <a16:creationId xmlns:a16="http://schemas.microsoft.com/office/drawing/2014/main" id="{A6AFF632-2155-6144-878F-2CF6424C2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0" r="36003" b="-1"/>
          <a:stretch>
            <a:fillRect/>
          </a:stretch>
        </p:blipFill>
        <p:spPr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</p:spPr>
      </p:pic>
      <p:pic>
        <p:nvPicPr>
          <p:cNvPr id="10" name="Picture 9" descr="A hospital hallway with a bed&#10;&#10;AI-generated content may be incorrect.">
            <a:extLst>
              <a:ext uri="{FF2B5EF4-FFF2-40B4-BE49-F238E27FC236}">
                <a16:creationId xmlns:a16="http://schemas.microsoft.com/office/drawing/2014/main" id="{B1FBCB79-5799-B47B-C250-1754F8F67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2" r="2457" b="2"/>
          <a:stretch>
            <a:fillRect/>
          </a:stretch>
        </p:blipFill>
        <p:spPr>
          <a:xfrm>
            <a:off x="8653074" y="-2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346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FC61C-A679-96AA-55FC-046F8487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Hospital Stay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5A18-2B89-6781-FD2E-6E5C4DF1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277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Exploring:</a:t>
            </a:r>
          </a:p>
          <a:p>
            <a:r>
              <a:rPr lang="en-US" sz="1400" dirty="0"/>
              <a:t>What drives it? </a:t>
            </a:r>
          </a:p>
          <a:p>
            <a:r>
              <a:rPr lang="en-US" sz="1400" dirty="0"/>
              <a:t>Can we predict it?</a:t>
            </a:r>
          </a:p>
          <a:p>
            <a:pPr marL="0" indent="0"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Impacts: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Potential 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ncreased risk of hospital-acquired infections/complications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Financial burden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Extended stays limit bed availability, delaying care for others</a:t>
            </a:r>
          </a:p>
          <a:p>
            <a:pPr marL="0" indent="0">
              <a:buNone/>
            </a:pPr>
            <a:r>
              <a:rPr lang="en-US" sz="1400" b="1" dirty="0"/>
              <a:t>Outcomes:</a:t>
            </a:r>
          </a:p>
          <a:p>
            <a:r>
              <a:rPr lang="en-US" sz="1400" dirty="0"/>
              <a:t>Determine driving factors and predict stay duration to maximize patient care and drive efficient operations</a:t>
            </a:r>
          </a:p>
        </p:txBody>
      </p:sp>
      <p:pic>
        <p:nvPicPr>
          <p:cNvPr id="4" name="Picture 3" descr="Doctor explaining something to an older woman">
            <a:extLst>
              <a:ext uri="{FF2B5EF4-FFF2-40B4-BE49-F238E27FC236}">
                <a16:creationId xmlns:a16="http://schemas.microsoft.com/office/drawing/2014/main" id="{262A7632-E304-3723-D564-AA6605CF4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4" r="-1" b="-1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gradFill flip="none" rotWithShape="1">
            <a:gsLst>
              <a:gs pos="67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3354198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78"/>
    </mc:Choice>
    <mc:Fallback>
      <p:transition spd="slow" advTm="70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Exploring the Data</a:t>
            </a:r>
          </a:p>
        </p:txBody>
      </p:sp>
      <p:pic>
        <p:nvPicPr>
          <p:cNvPr id="19" name="Picture 18" descr="People holding hands">
            <a:extLst>
              <a:ext uri="{FF2B5EF4-FFF2-40B4-BE49-F238E27FC236}">
                <a16:creationId xmlns:a16="http://schemas.microsoft.com/office/drawing/2014/main" id="{7E797FD2-B874-E971-1DF9-F57556A7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265" r="14201" b="-1"/>
          <a:stretch>
            <a:fillRect/>
          </a:stretch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78E24560-A447-C7CE-FB80-6332AC9B29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3788" y="2333297"/>
            <a:ext cx="4840010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Dataset includes: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infection risk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patient age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medical school affiliation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region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average patient load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number of beds</a:t>
            </a:r>
            <a:endParaRPr lang="en-US" sz="1600" dirty="0"/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E82605-A979-C84F-8A5E-467B69BA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Length of Stay vs. Predictors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4DB6F-F38E-C390-1E76-726E9566E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921" y="1123596"/>
            <a:ext cx="7995950" cy="46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400" b="1" dirty="0">
                <a:solidFill>
                  <a:srgbClr val="FFFFFF"/>
                </a:solidFill>
              </a:rPr>
              <a:t>Objective 1: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b="1" dirty="0">
                <a:solidFill>
                  <a:srgbClr val="FFFFFF"/>
                </a:solidFill>
              </a:rPr>
              <a:t>Linear Regression with Untransformed Predictors</a:t>
            </a:r>
            <a:br>
              <a:rPr lang="en-US" sz="3400" b="1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US" sz="2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600" dirty="0"/>
                  <a:t>Simple MLR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𝑆𝑡𝑎𝑦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𝑅𝑖𝑠𝑘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𝐶𝑢𝑙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𝑅𝑎𝑡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𝐶𝑋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𝑅𝑎𝑦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𝑅𝑎𝑡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𝑃𝑎𝑡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𝑁𝑢𝑟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𝑃𝑐𝑡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𝑆𝑒𝑟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𝐹𝑎𝑐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𝑅𝑒𝑔𝑖𝑜𝑛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600" dirty="0"/>
                  <a:t>MSE: 1.56</a:t>
                </a:r>
              </a:p>
            </p:txBody>
          </p:sp>
        </mc:Choice>
        <mc:Fallback xmlns="">
          <p:sp>
            <p:nvSpPr>
              <p:cNvPr id="3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3"/>
                <a:stretch>
                  <a:fillRect l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02204-58E4-E3A8-EECD-6B7538FE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154680" cy="5567891"/>
          </a:xfrm>
        </p:spPr>
        <p:txBody>
          <a:bodyPr>
            <a:normAutofit/>
          </a:bodyPr>
          <a:lstStyle/>
          <a:p>
            <a:r>
              <a:rPr lang="en-US" dirty="0"/>
              <a:t>Average Length of Stay vs. Infection Risk</a:t>
            </a:r>
            <a:br>
              <a:rPr lang="en-US" dirty="0"/>
            </a:br>
            <a:r>
              <a:rPr lang="en-US" b="1" dirty="0"/>
              <a:t>Key Findings from the Full Model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1524DC-54AB-586F-EA36-FF76D4398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239586"/>
              </p:ext>
            </p:extLst>
          </p:nvPr>
        </p:nvGraphicFramePr>
        <p:xfrm>
          <a:off x="4605528" y="620392"/>
          <a:ext cx="7068312" cy="588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120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F20D8-94EC-05E7-4E2D-A9AC9301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Assumptions of Multiple Linear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B54C3B-2F97-213E-DFA2-A88F0101E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098745"/>
              </p:ext>
            </p:extLst>
          </p:nvPr>
        </p:nvGraphicFramePr>
        <p:xfrm>
          <a:off x="632085" y="1712543"/>
          <a:ext cx="10927829" cy="78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1D2ABA5-1297-F78B-99CA-18D34A61E0B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381"/>
          <a:stretch>
            <a:fillRect/>
          </a:stretch>
        </p:blipFill>
        <p:spPr>
          <a:xfrm>
            <a:off x="2270759" y="2432685"/>
            <a:ext cx="7650480" cy="44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4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54B06-7407-74C4-45CC-C47825B5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Assessing the Independence of Predictors using Variance Inflation Factors (VIF)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7CF8BD0-E9DF-65B8-F31D-0408A20B5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75151"/>
              </p:ext>
            </p:extLst>
          </p:nvPr>
        </p:nvGraphicFramePr>
        <p:xfrm>
          <a:off x="5801133" y="643466"/>
          <a:ext cx="5104728" cy="5530740"/>
        </p:xfrm>
        <a:graphic>
          <a:graphicData uri="http://schemas.openxmlformats.org/drawingml/2006/table">
            <a:tbl>
              <a:tblPr firstRow="1" bandRow="1"/>
              <a:tblGrid>
                <a:gridCol w="3715470">
                  <a:extLst>
                    <a:ext uri="{9D8B030D-6E8A-4147-A177-3AD203B41FA5}">
                      <a16:colId xmlns:a16="http://schemas.microsoft.com/office/drawing/2014/main" val="1987160345"/>
                    </a:ext>
                  </a:extLst>
                </a:gridCol>
                <a:gridCol w="1389258">
                  <a:extLst>
                    <a:ext uri="{9D8B030D-6E8A-4147-A177-3AD203B41FA5}">
                      <a16:colId xmlns:a16="http://schemas.microsoft.com/office/drawing/2014/main" val="2783330570"/>
                    </a:ext>
                  </a:extLst>
                </a:gridCol>
              </a:tblGrid>
              <a:tr h="55307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Predictor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VIF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515041"/>
                  </a:ext>
                </a:extLst>
              </a:tr>
              <a:tr h="55307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1.16 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397579"/>
                  </a:ext>
                </a:extLst>
              </a:tr>
              <a:tr h="55307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Region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1.33 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083572"/>
                  </a:ext>
                </a:extLst>
              </a:tr>
              <a:tr h="55307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Chest X-Ray Ratio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1.46 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615750"/>
                  </a:ext>
                </a:extLst>
              </a:tr>
              <a:tr h="55307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Routine Culturing Ratio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1.72 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22462"/>
                  </a:ext>
                </a:extLst>
              </a:tr>
              <a:tr h="55307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Infection Risk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1.95 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671324"/>
                  </a:ext>
                </a:extLst>
              </a:tr>
              <a:tr h="55307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Percent Facility Use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3.21 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364950"/>
                  </a:ext>
                </a:extLst>
              </a:tr>
              <a:tr h="55307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Nurses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6.87 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960145"/>
                  </a:ext>
                </a:extLst>
              </a:tr>
              <a:tr h="55307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Patients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30.36 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457282"/>
                  </a:ext>
                </a:extLst>
              </a:tr>
              <a:tr h="55307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 of Beds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33.52 </a:t>
                      </a:r>
                    </a:p>
                  </a:txBody>
                  <a:tcPr marL="24647" marR="24647" marT="2464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7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66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A69445-5A9B-BEB2-C10C-3348D091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E4602-AA13-97B0-3333-E50B601C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 1: Final Model – Simple Linear Regression</a:t>
            </a:r>
            <a:b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D82B7C-0492-6ACF-DFA8-B2ADFE714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66428"/>
              </p:ext>
            </p:extLst>
          </p:nvPr>
        </p:nvGraphicFramePr>
        <p:xfrm>
          <a:off x="4502428" y="902375"/>
          <a:ext cx="7225750" cy="4805728"/>
        </p:xfrm>
        <a:graphic>
          <a:graphicData uri="http://schemas.openxmlformats.org/drawingml/2006/table">
            <a:tbl>
              <a:tblPr firstRow="1" bandRow="1">
                <a:noFill/>
                <a:tableStyleId>{69012ECD-51FC-41F1-AA8D-1B2483CD663E}</a:tableStyleId>
              </a:tblPr>
              <a:tblGrid>
                <a:gridCol w="2256763">
                  <a:extLst>
                    <a:ext uri="{9D8B030D-6E8A-4147-A177-3AD203B41FA5}">
                      <a16:colId xmlns:a16="http://schemas.microsoft.com/office/drawing/2014/main" val="3658101641"/>
                    </a:ext>
                  </a:extLst>
                </a:gridCol>
                <a:gridCol w="1035866">
                  <a:extLst>
                    <a:ext uri="{9D8B030D-6E8A-4147-A177-3AD203B41FA5}">
                      <a16:colId xmlns:a16="http://schemas.microsoft.com/office/drawing/2014/main" val="2188411685"/>
                    </a:ext>
                  </a:extLst>
                </a:gridCol>
                <a:gridCol w="1907151">
                  <a:extLst>
                    <a:ext uri="{9D8B030D-6E8A-4147-A177-3AD203B41FA5}">
                      <a16:colId xmlns:a16="http://schemas.microsoft.com/office/drawing/2014/main" val="719215141"/>
                    </a:ext>
                  </a:extLst>
                </a:gridCol>
                <a:gridCol w="1139834">
                  <a:extLst>
                    <a:ext uri="{9D8B030D-6E8A-4147-A177-3AD203B41FA5}">
                      <a16:colId xmlns:a16="http://schemas.microsoft.com/office/drawing/2014/main" val="2691610946"/>
                    </a:ext>
                  </a:extLst>
                </a:gridCol>
                <a:gridCol w="886136">
                  <a:extLst>
                    <a:ext uri="{9D8B030D-6E8A-4147-A177-3AD203B41FA5}">
                      <a16:colId xmlns:a16="http://schemas.microsoft.com/office/drawing/2014/main" val="4094121943"/>
                    </a:ext>
                  </a:extLst>
                </a:gridCol>
              </a:tblGrid>
              <a:tr h="6521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cap="none" spc="60" dirty="0">
                          <a:solidFill>
                            <a:schemeClr val="bg1"/>
                          </a:solidFill>
                        </a:rPr>
                        <a:t>Characteristic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cap="none" spc="60" dirty="0">
                          <a:solidFill>
                            <a:schemeClr val="bg1"/>
                          </a:solidFill>
                        </a:rPr>
                        <a:t>Beta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cap="none" spc="60" dirty="0">
                          <a:solidFill>
                            <a:schemeClr val="bg1"/>
                          </a:solidFill>
                        </a:rPr>
                        <a:t>95% CI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cap="none" spc="60" dirty="0">
                          <a:solidFill>
                            <a:schemeClr val="bg1"/>
                          </a:solidFill>
                        </a:rPr>
                        <a:t>p-value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cap="none" spc="60" dirty="0">
                          <a:solidFill>
                            <a:schemeClr val="bg1"/>
                          </a:solidFill>
                        </a:rPr>
                        <a:t>VIF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223091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(Intercept)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3.241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0.104 to 6.379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0.043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175968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0.079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0.027 to 0.131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83807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Inf. Risk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0.453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0.241 to 0.664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&lt;0.001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227774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R. CX-ray Rat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0.013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0.000 to 0.027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0.057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884351"/>
                  </a:ext>
                </a:extLst>
              </a:tr>
              <a:tr h="513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Avg. Patients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0.010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0.006 to 0.013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&lt;0.001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5.8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87083"/>
                  </a:ext>
                </a:extLst>
              </a:tr>
              <a:tr h="7941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Avg. Nurses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-0.007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-0.011 to -0.003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&lt;0.001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5.9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88934"/>
                  </a:ext>
                </a:extLst>
              </a:tr>
              <a:tr h="7941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Region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-0.618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-0.860 to -0.376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&lt;0.001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 marL="131528" marR="131528" marT="123953" marB="657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64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7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Words>2891</Words>
  <Application>Microsoft Office PowerPoint</Application>
  <PresentationFormat>Widescreen</PresentationFormat>
  <Paragraphs>365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Calibri</vt:lpstr>
      <vt:lpstr>Cambria Math</vt:lpstr>
      <vt:lpstr>Office Theme</vt:lpstr>
      <vt:lpstr>Hospital Stay Duration</vt:lpstr>
      <vt:lpstr>Hospital Stay Duration</vt:lpstr>
      <vt:lpstr>Exploring the Data</vt:lpstr>
      <vt:lpstr>Length of Stay vs. Predictors</vt:lpstr>
      <vt:lpstr>Objective 1:  Linear Regression with Untransformed Predictors </vt:lpstr>
      <vt:lpstr>Average Length of Stay vs. Infection Risk Key Findings from the Full Model </vt:lpstr>
      <vt:lpstr>Assumptions of Multiple Linear Regression</vt:lpstr>
      <vt:lpstr>Assessing the Independence of Predictors using Variance Inflation Factors (VIF)</vt:lpstr>
      <vt:lpstr>Objective 1: Final Model – Simple Linear Regression  </vt:lpstr>
      <vt:lpstr>Advanced Modeling of Hospital Length of Stay</vt:lpstr>
      <vt:lpstr>Interaction between  Medical School and Infection Risk</vt:lpstr>
      <vt:lpstr>Interaction between  Region and Infection Risk</vt:lpstr>
      <vt:lpstr>Complex MLR Model: All Predictors and Interactions</vt:lpstr>
      <vt:lpstr>Residual Diagnostics: Complex MLR Model</vt:lpstr>
      <vt:lpstr>Non-Parametric Model:  Random Forest</vt:lpstr>
      <vt:lpstr>Random Forest Feature Importance</vt:lpstr>
      <vt:lpstr>Model Comparison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Blake Armstrong</dc:creator>
  <cp:lastModifiedBy>Tracy Dower</cp:lastModifiedBy>
  <cp:revision>17</cp:revision>
  <dcterms:created xsi:type="dcterms:W3CDTF">2025-05-18T18:27:25Z</dcterms:created>
  <dcterms:modified xsi:type="dcterms:W3CDTF">2025-06-30T01:15:27Z</dcterms:modified>
</cp:coreProperties>
</file>