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9"/>
  </p:notesMasterIdLst>
  <p:sldIdLst>
    <p:sldId id="275" r:id="rId5"/>
    <p:sldId id="284" r:id="rId6"/>
    <p:sldId id="287" r:id="rId7"/>
    <p:sldId id="294" r:id="rId8"/>
    <p:sldId id="295" r:id="rId9"/>
    <p:sldId id="296" r:id="rId10"/>
    <p:sldId id="297" r:id="rId11"/>
    <p:sldId id="285" r:id="rId12"/>
    <p:sldId id="288" r:id="rId13"/>
    <p:sldId id="289" r:id="rId14"/>
    <p:sldId id="290" r:id="rId15"/>
    <p:sldId id="291" r:id="rId16"/>
    <p:sldId id="292" r:id="rId17"/>
    <p:sldId id="293" r:id="rId18"/>
  </p:sldIdLst>
  <p:sldSz cx="9144000" cy="6858000" type="screen4x3"/>
  <p:notesSz cx="7010400" cy="9296400"/>
  <p:custDataLst>
    <p:tags r:id="rId20"/>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8" autoAdjust="0"/>
    <p:restoredTop sz="98273" autoAdjust="0"/>
  </p:normalViewPr>
  <p:slideViewPr>
    <p:cSldViewPr>
      <p:cViewPr>
        <p:scale>
          <a:sx n="100" d="100"/>
          <a:sy n="100" d="100"/>
        </p:scale>
        <p:origin x="-360" y="-126"/>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hyperlink" Target="mailto:FraudandAbuseTeam-vb@vonage.com" TargetMode="Externa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
        <p:nvSpPr>
          <p:cNvPr id="2" name="TextBox 1"/>
          <p:cNvSpPr txBox="1"/>
          <p:nvPr/>
        </p:nvSpPr>
        <p:spPr>
          <a:xfrm>
            <a:off x="7696200" y="6096000"/>
            <a:ext cx="989013" cy="338554"/>
          </a:xfrm>
          <a:prstGeom prst="rect">
            <a:avLst/>
          </a:prstGeom>
          <a:noFill/>
        </p:spPr>
        <p:txBody>
          <a:bodyPr wrap="square" rtlCol="0">
            <a:spAutoFit/>
          </a:bodyPr>
          <a:lstStyle/>
          <a:p>
            <a:r>
              <a:rPr lang="en-US" dirty="0" smtClean="0"/>
              <a:t>02/25/16</a:t>
            </a:r>
            <a:endParaRPr lang="en-US" dirty="0"/>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10</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11</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12</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13</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states that are not usually rated (Alaska &amp; 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Vonage Alert </a:t>
            </a:r>
          </a:p>
          <a:p>
            <a:pPr marL="0" indent="0">
              <a:buNone/>
            </a:pPr>
            <a:r>
              <a:rPr lang="en-US" sz="1400" dirty="0" smtClean="0">
                <a:latin typeface="Times New Roman" panose="02020603050405020304" pitchFamily="18" charset="0"/>
                <a:cs typeface="Times New Roman" panose="02020603050405020304" pitchFamily="18" charset="0"/>
              </a:rPr>
              <a:t>Carrier Alert which usually has very little info and commonly consists of calls to blacklisted regions or numbers.</a:t>
            </a:r>
          </a:p>
          <a:p>
            <a:pPr marL="0" indent="0">
              <a:buNone/>
            </a:pPr>
            <a:r>
              <a:rPr lang="en-US" sz="3200" dirty="0" smtClean="0">
                <a:latin typeface="Times New Roman" panose="02020603050405020304" pitchFamily="18" charset="0"/>
                <a:cs typeface="Times New Roman" panose="02020603050405020304" pitchFamily="18" charset="0"/>
              </a:rPr>
              <a:t>Spending 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Root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6111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Root Alerts are generated by calls exceeding account thresholds or are calls that either the customer or Vonage is being charged for.</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Example:</a:t>
            </a: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599"/>
            <a:ext cx="8534400" cy="3930805"/>
          </a:xfrm>
          <a:prstGeom prst="rect">
            <a:avLst/>
          </a:prstGeom>
        </p:spPr>
      </p:pic>
    </p:spTree>
    <p:extLst>
      <p:ext uri="{BB962C8B-B14F-4D97-AF65-F5344CB8AC3E}">
        <p14:creationId xmlns:p14="http://schemas.microsoft.com/office/powerpoint/2010/main" val="4268856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Domestic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6873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Domestic Alerts are generated by </a:t>
            </a:r>
            <a:r>
              <a:rPr lang="en-US" sz="1400" dirty="0" smtClean="0">
                <a:latin typeface="Times New Roman" panose="02020603050405020304" pitchFamily="18" charset="0"/>
                <a:cs typeface="Times New Roman" panose="02020603050405020304" pitchFamily="18" charset="0"/>
              </a:rPr>
              <a:t>domestic calls </a:t>
            </a:r>
            <a:r>
              <a:rPr lang="en-US" sz="1400" dirty="0" smtClean="0">
                <a:latin typeface="Times New Roman" panose="02020603050405020304" pitchFamily="18" charset="0"/>
                <a:cs typeface="Times New Roman" panose="02020603050405020304" pitchFamily="18" charset="0"/>
              </a:rPr>
              <a:t>exceeding account </a:t>
            </a:r>
            <a:r>
              <a:rPr lang="en-US" sz="1400" dirty="0" smtClean="0">
                <a:latin typeface="Times New Roman" panose="02020603050405020304" pitchFamily="18" charset="0"/>
                <a:cs typeface="Times New Roman" panose="02020603050405020304" pitchFamily="18" charset="0"/>
              </a:rPr>
              <a:t>thresholds and is often </a:t>
            </a:r>
            <a:r>
              <a:rPr lang="en-US" sz="1400" dirty="0" smtClean="0">
                <a:latin typeface="Times New Roman" panose="02020603050405020304" pitchFamily="18" charset="0"/>
                <a:cs typeface="Times New Roman" panose="02020603050405020304" pitchFamily="18" charset="0"/>
              </a:rPr>
              <a:t>triggered as a </a:t>
            </a:r>
            <a:r>
              <a:rPr lang="en-US" sz="1400" dirty="0" smtClean="0">
                <a:latin typeface="Times New Roman" panose="02020603050405020304" pitchFamily="18" charset="0"/>
                <a:cs typeface="Times New Roman" panose="02020603050405020304" pitchFamily="18" charset="0"/>
              </a:rPr>
              <a:t>result of network conditions. However, be on the lookout as </a:t>
            </a:r>
            <a:r>
              <a:rPr lang="en-US" sz="1400" dirty="0" err="1" smtClean="0">
                <a:latin typeface="Times New Roman" panose="02020603050405020304" pitchFamily="18" charset="0"/>
                <a:cs typeface="Times New Roman" panose="02020603050405020304" pitchFamily="18" charset="0"/>
              </a:rPr>
              <a:t>autodialers</a:t>
            </a:r>
            <a:r>
              <a:rPr lang="en-US" sz="1400" dirty="0" smtClean="0">
                <a:latin typeface="Times New Roman" panose="02020603050405020304" pitchFamily="18" charset="0"/>
                <a:cs typeface="Times New Roman" panose="02020603050405020304" pitchFamily="18" charset="0"/>
              </a:rPr>
              <a:t> and PBX’s may also be </a:t>
            </a:r>
            <a:r>
              <a:rPr lang="en-US" sz="1400" dirty="0" smtClean="0">
                <a:latin typeface="Times New Roman" panose="02020603050405020304" pitchFamily="18" charset="0"/>
                <a:cs typeface="Times New Roman" panose="02020603050405020304" pitchFamily="18" charset="0"/>
              </a:rPr>
              <a:t>the culprit either with or without the account holders knowledge. Example:  </a:t>
            </a:r>
            <a:r>
              <a:rPr lang="en-US" sz="1400" dirty="0" smtClean="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5</a:t>
            </a:fld>
            <a:endParaRPr lang="en-US">
              <a:solidFill>
                <a:srgbClr val="FFFFFF"/>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9" y="2981262"/>
            <a:ext cx="8821382" cy="895475"/>
          </a:xfrm>
          <a:prstGeom prst="rect">
            <a:avLst/>
          </a:prstGeom>
        </p:spPr>
      </p:pic>
    </p:spTree>
    <p:extLst>
      <p:ext uri="{BB962C8B-B14F-4D97-AF65-F5344CB8AC3E}">
        <p14:creationId xmlns:p14="http://schemas.microsoft.com/office/powerpoint/2010/main" val="292283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Vonage or Manual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6873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Vonage Alerts are generated upon discovery of calling patterns to undefined, blocked, or regions high </a:t>
            </a:r>
            <a:r>
              <a:rPr lang="en-US" sz="1400" dirty="0" smtClean="0">
                <a:latin typeface="Times New Roman" panose="02020603050405020304" pitchFamily="18" charset="0"/>
                <a:cs typeface="Times New Roman" panose="02020603050405020304" pitchFamily="18" charset="0"/>
              </a:rPr>
              <a:t>in </a:t>
            </a:r>
            <a:r>
              <a:rPr lang="en-US" sz="1400" dirty="0" smtClean="0">
                <a:latin typeface="Times New Roman" panose="02020603050405020304" pitchFamily="18" charset="0"/>
                <a:cs typeface="Times New Roman" panose="02020603050405020304" pitchFamily="18" charset="0"/>
              </a:rPr>
              <a:t>fraudulent activity</a:t>
            </a:r>
            <a:r>
              <a:rPr lang="en-US" sz="1400" dirty="0" smtClean="0">
                <a:latin typeface="Times New Roman" panose="02020603050405020304" pitchFamily="18" charset="0"/>
                <a:cs typeface="Times New Roman" panose="02020603050405020304" pitchFamily="18" charset="0"/>
              </a:rPr>
              <a:t>. Example:  </a:t>
            </a:r>
            <a:r>
              <a:rPr lang="en-US" sz="1400" dirty="0" smtClean="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6</a:t>
            </a:fld>
            <a:endParaRPr lang="en-US">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81200"/>
            <a:ext cx="7467600" cy="4558664"/>
          </a:xfrm>
          <a:prstGeom prst="rect">
            <a:avLst/>
          </a:prstGeom>
        </p:spPr>
      </p:pic>
    </p:spTree>
    <p:extLst>
      <p:ext uri="{BB962C8B-B14F-4D97-AF65-F5344CB8AC3E}">
        <p14:creationId xmlns:p14="http://schemas.microsoft.com/office/powerpoint/2010/main" val="266389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Spending Alert</a:t>
            </a:r>
            <a:endParaRPr lang="en-US" sz="4800" dirty="0">
              <a:latin typeface="Impact" panose="020B0806030902050204" pitchFamily="34" charset="0"/>
            </a:endParaRPr>
          </a:p>
        </p:txBody>
      </p:sp>
      <p:sp>
        <p:nvSpPr>
          <p:cNvPr id="3" name="Content Placeholder 2"/>
          <p:cNvSpPr>
            <a:spLocks noGrp="1"/>
          </p:cNvSpPr>
          <p:nvPr>
            <p:ph idx="1"/>
          </p:nvPr>
        </p:nvSpPr>
        <p:spPr>
          <a:xfrm>
            <a:off x="354013" y="1293813"/>
            <a:ext cx="8440737" cy="534987"/>
          </a:xfrm>
        </p:spPr>
        <p:txBody>
          <a:bodyPr/>
          <a:lstStyle/>
          <a:p>
            <a:pPr marL="0" indent="0">
              <a:buNone/>
            </a:pPr>
            <a:r>
              <a:rPr lang="en-US" sz="1400" dirty="0" smtClean="0">
                <a:latin typeface="Times New Roman" panose="02020603050405020304" pitchFamily="18" charset="0"/>
                <a:cs typeface="Times New Roman" panose="02020603050405020304" pitchFamily="18" charset="0"/>
              </a:rPr>
              <a:t>Spending Alerts are generated when charges </a:t>
            </a:r>
            <a:r>
              <a:rPr lang="en-US" sz="1400" dirty="0" smtClean="0">
                <a:latin typeface="Times New Roman" panose="02020603050405020304" pitchFamily="18" charset="0"/>
                <a:cs typeface="Times New Roman" panose="02020603050405020304" pitchFamily="18" charset="0"/>
              </a:rPr>
              <a:t>exceed an account threshold. Example:  </a:t>
            </a:r>
            <a:r>
              <a:rPr lang="en-US" sz="1400" dirty="0" smtClean="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7</a:t>
            </a:fld>
            <a:endParaRPr lang="en-US">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981200"/>
            <a:ext cx="6649378" cy="2143424"/>
          </a:xfrm>
          <a:prstGeom prst="rect">
            <a:avLst/>
          </a:prstGeom>
        </p:spPr>
      </p:pic>
    </p:spTree>
    <p:extLst>
      <p:ext uri="{BB962C8B-B14F-4D97-AF65-F5344CB8AC3E}">
        <p14:creationId xmlns:p14="http://schemas.microsoft.com/office/powerpoint/2010/main" val="579679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a:t>
            </a:r>
            <a:r>
              <a:rPr lang="en-US" sz="1600" dirty="0" smtClean="0">
                <a:latin typeface="Times New Roman" panose="02020603050405020304" pitchFamily="18" charset="0"/>
                <a:cs typeface="Times New Roman" panose="02020603050405020304" pitchFamily="18" charset="0"/>
              </a:rPr>
              <a:t>message body of the </a:t>
            </a:r>
            <a:r>
              <a:rPr lang="en-US" sz="1600" dirty="0">
                <a:latin typeface="Times New Roman" panose="02020603050405020304" pitchFamily="18" charset="0"/>
                <a:cs typeface="Times New Roman" panose="02020603050405020304" pitchFamily="18" charset="0"/>
              </a:rPr>
              <a:t>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a:t>
            </a:r>
            <a:r>
              <a:rPr lang="en-US" sz="1600" dirty="0" smtClean="0">
                <a:latin typeface="Times New Roman" panose="02020603050405020304" pitchFamily="18" charset="0"/>
                <a:cs typeface="Times New Roman" panose="02020603050405020304" pitchFamily="18" charset="0"/>
              </a:rPr>
              <a:t>Code to “Fraud Alert” and Problem Code II to reflect </a:t>
            </a:r>
            <a:r>
              <a:rPr lang="en-US" sz="1600" dirty="0">
                <a:latin typeface="Times New Roman" panose="02020603050405020304" pitchFamily="18" charset="0"/>
                <a:cs typeface="Times New Roman" panose="02020603050405020304" pitchFamily="18" charset="0"/>
              </a:rPr>
              <a:t>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Send an </a:t>
            </a:r>
            <a:r>
              <a:rPr lang="en-US" sz="1600" dirty="0">
                <a:latin typeface="Times New Roman" panose="02020603050405020304" pitchFamily="18" charset="0"/>
                <a:cs typeface="Times New Roman" panose="02020603050405020304" pitchFamily="18" charset="0"/>
              </a:rPr>
              <a:t>email to </a:t>
            </a:r>
            <a:r>
              <a:rPr lang="en-US" sz="1600" dirty="0" smtClean="0">
                <a:latin typeface="Times New Roman" panose="02020603050405020304" pitchFamily="18" charset="0"/>
                <a:cs typeface="Times New Roman" panose="02020603050405020304" pitchFamily="18" charset="0"/>
                <a:hlinkClick r:id="rId2"/>
              </a:rPr>
              <a:t>FraudandAbuseTeam-vb@vonage.com</a:t>
            </a:r>
            <a:r>
              <a:rPr lang="en-US" sz="1600" dirty="0" smtClean="0">
                <a:latin typeface="Times New Roman" panose="02020603050405020304" pitchFamily="18" charset="0"/>
                <a:cs typeface="Times New Roman" panose="02020603050405020304" pitchFamily="18" charset="0"/>
              </a:rPr>
              <a:t> for </a:t>
            </a:r>
            <a:r>
              <a:rPr lang="en-US" sz="1600" dirty="0">
                <a:latin typeface="Times New Roman" panose="02020603050405020304" pitchFamily="18" charset="0"/>
                <a:cs typeface="Times New Roman" panose="02020603050405020304" pitchFamily="18" charset="0"/>
              </a:rPr>
              <a:t>any actual Frauds </a:t>
            </a:r>
            <a:r>
              <a:rPr lang="en-US" sz="1600" dirty="0" smtClean="0">
                <a:latin typeface="Times New Roman" panose="02020603050405020304" pitchFamily="18" charset="0"/>
                <a:cs typeface="Times New Roman" panose="02020603050405020304" pitchFamily="18" charset="0"/>
              </a:rPr>
              <a:t>at the </a:t>
            </a:r>
            <a:r>
              <a:rPr lang="en-US" sz="1600" dirty="0">
                <a:latin typeface="Times New Roman" panose="02020603050405020304" pitchFamily="18" charset="0"/>
                <a:cs typeface="Times New Roman" panose="02020603050405020304" pitchFamily="18" charset="0"/>
              </a:rPr>
              <a:t>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Compare the IP </a:t>
            </a:r>
            <a:r>
              <a:rPr lang="en-US" sz="1600" dirty="0" smtClean="0"/>
              <a:t>addresses of </a:t>
            </a:r>
            <a:r>
              <a:rPr lang="en-US" sz="1600" dirty="0" smtClean="0"/>
              <a:t>the registered devices with the alert.</a:t>
            </a:r>
          </a:p>
          <a:p>
            <a:pPr>
              <a:buFont typeface="Wingdings" panose="05000000000000000000" pitchFamily="2" charset="2"/>
              <a:buChar char="Ø"/>
            </a:pPr>
            <a:r>
              <a:rPr lang="en-US" sz="1600" dirty="0" smtClean="0"/>
              <a:t>Look for duplicate SIP IDs and suspicious devices</a:t>
            </a:r>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9</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40874</TotalTime>
  <Words>1033</Words>
  <Application>Microsoft Office PowerPoint</Application>
  <PresentationFormat>On-screen Show (4:3)</PresentationFormat>
  <Paragraphs>81</Paragraphs>
  <Slides>14</Slides>
  <Notes>1</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Vonage</vt:lpstr>
      <vt:lpstr>1_Vonage</vt:lpstr>
      <vt:lpstr>2_Vonage</vt:lpstr>
      <vt:lpstr>3_Vonage</vt:lpstr>
      <vt:lpstr>PowerPoint Presentation</vt:lpstr>
      <vt:lpstr>VoIP Fraud</vt:lpstr>
      <vt:lpstr>Types Of Alerts </vt:lpstr>
      <vt:lpstr>Root Alert</vt:lpstr>
      <vt:lpstr>Domestic Alert</vt:lpstr>
      <vt:lpstr>Vonage or Manual Alert</vt:lpstr>
      <vt:lpstr>Spending Alert</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2018</cp:revision>
  <cp:lastPrinted>2013-06-10T14:11:15Z</cp:lastPrinted>
  <dcterms:created xsi:type="dcterms:W3CDTF">2006-04-04T15:51:34Z</dcterms:created>
  <dcterms:modified xsi:type="dcterms:W3CDTF">2016-03-01T00:04:36Z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