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5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1" r:id="rId2"/>
    <p:sldMasterId id="2147483686" r:id="rId3"/>
    <p:sldMasterId id="2147483703" r:id="rId4"/>
  </p:sldMasterIdLst>
  <p:notesMasterIdLst>
    <p:notesMasterId r:id="rId20"/>
  </p:notesMasterIdLst>
  <p:sldIdLst>
    <p:sldId id="275" r:id="rId5"/>
    <p:sldId id="284" r:id="rId6"/>
    <p:sldId id="287" r:id="rId7"/>
    <p:sldId id="294" r:id="rId8"/>
    <p:sldId id="295" r:id="rId9"/>
    <p:sldId id="296" r:id="rId10"/>
    <p:sldId id="297" r:id="rId11"/>
    <p:sldId id="298" r:id="rId12"/>
    <p:sldId id="285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9933FF"/>
    <a:srgbClr val="0066FF"/>
    <a:srgbClr val="FFCC00"/>
    <a:srgbClr val="00FF00"/>
    <a:srgbClr val="66FF33"/>
    <a:srgbClr val="990099"/>
    <a:srgbClr val="CC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8273" autoAdjust="0"/>
  </p:normalViewPr>
  <p:slideViewPr>
    <p:cSldViewPr>
      <p:cViewPr>
        <p:scale>
          <a:sx n="100" d="100"/>
          <a:sy n="100" d="100"/>
        </p:scale>
        <p:origin x="-36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t" anchorCtr="0" compatLnSpc="1">
            <a:prstTxWarp prst="textNoShape">
              <a:avLst/>
            </a:prstTxWarp>
          </a:bodyPr>
          <a:lstStyle>
            <a:lvl1pPr defTabSz="947703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1" y="1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t" anchorCtr="0" compatLnSpc="1">
            <a:prstTxWarp prst="textNoShape">
              <a:avLst/>
            </a:prstTxWarp>
          </a:bodyPr>
          <a:lstStyle>
            <a:lvl1pPr algn="r" defTabSz="947703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6425"/>
            <a:ext cx="5605462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6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b" anchorCtr="0" compatLnSpc="1">
            <a:prstTxWarp prst="textNoShape">
              <a:avLst/>
            </a:prstTxWarp>
          </a:bodyPr>
          <a:lstStyle>
            <a:lvl1pPr defTabSz="947703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1" y="8829676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b" anchorCtr="0" compatLnSpc="1">
            <a:prstTxWarp prst="textNoShape">
              <a:avLst/>
            </a:prstTxWarp>
          </a:bodyPr>
          <a:lstStyle>
            <a:lvl1pPr algn="r" defTabSz="947703">
              <a:defRPr sz="1200">
                <a:solidFill>
                  <a:schemeClr val="tx1"/>
                </a:solidFill>
              </a:defRPr>
            </a:lvl1pPr>
          </a:lstStyle>
          <a:p>
            <a:fld id="{7C6C7022-EB6B-479D-84C2-5F4BFD63A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5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3906" name="Picture 2"/>
          <p:cNvPicPr>
            <a:picLocks noChangeAspect="1" noChangeArrowheads="1"/>
          </p:cNvPicPr>
          <p:nvPr/>
        </p:nvPicPr>
        <p:blipFill>
          <a:blip r:embed="rId4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3323907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/>
            <a:endParaRPr lang="en-AU" sz="2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23908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/>
            <a:endParaRPr lang="en-AU" sz="2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23909" name="Presentation Title"/>
          <p:cNvSpPr>
            <a:spLocks noGrp="1" noChangeArrowheads="1"/>
          </p:cNvSpPr>
          <p:nvPr>
            <p:ph type="ctrTitle" sz="quarter"/>
            <p:custDataLst>
              <p:tags r:id="rId1"/>
            </p:custDataLst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323910" name="Sub Title"/>
          <p:cNvSpPr>
            <a:spLocks noGrp="1" noChangeArrowheads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6D44F5-E79F-48BE-9AD2-501C2662E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36135F-FDDD-4DE1-9698-DFC424C090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0988" y="290513"/>
            <a:ext cx="8832850" cy="577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847138" y="6662738"/>
            <a:ext cx="296862" cy="174625"/>
          </a:xfrm>
        </p:spPr>
        <p:txBody>
          <a:bodyPr/>
          <a:lstStyle>
            <a:lvl1pPr>
              <a:defRPr/>
            </a:lvl1pPr>
          </a:lstStyle>
          <a:p>
            <a:fld id="{4A6F9C9B-E25A-4777-9CD3-5A39A2247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47138" y="6662738"/>
            <a:ext cx="296862" cy="174625"/>
          </a:xfrm>
        </p:spPr>
        <p:txBody>
          <a:bodyPr/>
          <a:lstStyle>
            <a:lvl1pPr>
              <a:defRPr/>
            </a:lvl1pPr>
          </a:lstStyle>
          <a:p>
            <a:fld id="{51062DCB-C440-495D-8BB3-6798C4B87E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0182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4749-0C09-4910-A1F5-A5A3B603506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01F97-6008-4B4C-B88B-C167ED2A0EB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794C6-769E-497A-B7B9-2403A21E998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63B5-72AE-464F-A9A3-E7021BDAC63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39E1F-F925-4DB8-BD96-0D0453B6F7CE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4A81C-6C0F-403D-AD43-E01A02E420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BB88-9416-4035-9387-D91223ADF074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1FC5D-32B5-4989-8267-5B757689587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5959-C50C-410C-99C6-C619BEE5D2C6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29B1-D664-43AD-9538-78C50C79B795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23BF-4A1C-4180-8132-C52AD2E722F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4013" y="1293813"/>
            <a:ext cx="8440737" cy="4768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6365-72CB-46AE-B1A5-C158A2D4BC6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E4C-70A3-47A3-A258-10365D524C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FA17-8322-4C15-89C1-1E09297483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0182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4749-0C09-4910-A1F5-A5A3B603506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D8F7-7AB2-4E1E-B269-A60B414CD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01F97-6008-4B4C-B88B-C167ED2A0EB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794C6-769E-497A-B7B9-2403A21E998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63B5-72AE-464F-A9A3-E7021BDAC63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39E1F-F925-4DB8-BD96-0D0453B6F7CE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BB88-9416-4035-9387-D91223ADF074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1FC5D-32B5-4989-8267-5B757689587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5959-C50C-410C-99C6-C619BEE5D2C6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29B1-D664-43AD-9538-78C50C79B795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23BF-4A1C-4180-8132-C52AD2E722F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4013" y="1293813"/>
            <a:ext cx="8440737" cy="4768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6365-72CB-46AE-B1A5-C158A2D4BC6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BC9C40-ACDD-4696-8BAF-E1591320C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E4C-70A3-47A3-A258-10365D524C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FA17-8322-4C15-89C1-1E09297483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0182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08C8F-5341-4944-8C08-C55337151DB1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2F140-DF54-452F-8A6F-16F621D7889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A4B6-F727-4F58-8C5D-DA3CDC7AF962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294E5-24D5-4784-90FA-9D8938C98627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4CF70-DF46-4FF1-943D-A4B3B500574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A964-0E1F-47D3-97FF-ED30A869558B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E169-7FAF-40F4-A8E3-2324B924EC2D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CA2EF5-A340-4DDF-A436-81CCDEB02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A7695-7749-45C5-A962-66E067D6A242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12EF-9E3E-431D-A105-8539A526C0A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3AED1-3BF2-4C57-A245-D1D18DCF990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9138-7C8B-4D7E-9F86-43E5ADAAC88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0988" y="290513"/>
            <a:ext cx="8832850" cy="577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AF66D-548D-4BFC-81A8-07788C2E3E39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949915-FCCD-4201-B17F-5E699FF9A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D79BEE-ABE3-4DFA-A2B8-7A7375672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D8D8C-491A-45B9-9276-AAB7EF0EE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6D90C2-DC34-4582-8C4C-A3220DA74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9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1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ags" Target="../tags/tag10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2882" name="Picture 2" descr="BG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</p:spPr>
      </p:pic>
      <p:sp>
        <p:nvSpPr>
          <p:cNvPr id="3322883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endParaRPr lang="en-US"/>
          </a:p>
        </p:txBody>
      </p:sp>
      <p:sp>
        <p:nvSpPr>
          <p:cNvPr id="3322884" name="Title1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33228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3322886" name="Notes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/>
            <a:endParaRPr lang="en-US" sz="900" noProof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22887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/>
            <a:r>
              <a:rPr lang="en-AU" sz="900" b="1">
                <a:latin typeface="Verdana" pitchFamily="34" charset="0"/>
              </a:rPr>
              <a:t>Vonage Proprietary – For Internal Use Only</a:t>
            </a:r>
          </a:p>
        </p:txBody>
      </p:sp>
      <p:sp>
        <p:nvSpPr>
          <p:cNvPr id="33228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defTabSz="820738" eaLnBrk="0" hangingPunct="0">
              <a:defRPr sz="900" noProof="1">
                <a:latin typeface="Verdana" pitchFamily="34" charset="0"/>
              </a:defRPr>
            </a:lvl1pPr>
          </a:lstStyle>
          <a:p>
            <a:fld id="{8CB697C8-E376-47A5-A14A-DC3B15790DE1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fontAlgn="base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fontAlgn="base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fontAlgn="base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  <a:buFont typeface="Verdana" pitchFamily="34" charset="0"/>
              <a:buChar char="•"/>
              <a:defRPr/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052" name="Title1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49158" name="Notes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>
              <a:defRPr/>
            </a:pPr>
            <a:endParaRPr lang="en-US" sz="90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 noProof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B59174E-1C14-4D40-BB16-0D7B89DDB688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hdr="0" ft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  <a:buFont typeface="Verdana" pitchFamily="34" charset="0"/>
              <a:buChar char="•"/>
              <a:defRPr/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052" name="Title1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49158" name="Notes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>
              <a:defRPr/>
            </a:pPr>
            <a:endParaRPr lang="en-US" sz="90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 noProof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B59174E-1C14-4D40-BB16-0D7B89DDB688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28" name="Title1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49158" name="Notes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>
              <a:defRPr/>
            </a:pPr>
            <a:endParaRPr lang="en-US" sz="90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noProof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652F140-DF54-452F-8A6F-16F621D78895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ft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FraudandAbuseTeam-vb@vonage.com" TargetMode="Externa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461963" y="4628707"/>
            <a:ext cx="8223250" cy="103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2614" tIns="41306" rIns="42614" bIns="41306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3000" noProof="1">
                <a:latin typeface="Times New Roman" pitchFamily="18" charset="0"/>
                <a:cs typeface="Times New Roman" pitchFamily="18" charset="0"/>
              </a:rPr>
              <a:t>Customer Care April Results &amp; Accomplishments</a:t>
            </a:r>
          </a:p>
          <a:p>
            <a:pPr algn="ctr">
              <a:buClr>
                <a:schemeClr val="tx1"/>
              </a:buClr>
            </a:pPr>
            <a:endParaRPr lang="en-US" sz="30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60"/>
          <p:cNvSpPr>
            <a:spLocks noChangeArrowheads="1"/>
          </p:cNvSpPr>
          <p:nvPr/>
        </p:nvSpPr>
        <p:spPr bwMode="ltGray">
          <a:xfrm>
            <a:off x="0" y="1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</p:spPr>
        <p:txBody>
          <a:bodyPr wrap="none" lIns="43620" tIns="43620" rIns="43620" bIns="43620" anchor="ctr"/>
          <a:lstStyle/>
          <a:p>
            <a:pPr algn="ctr"/>
            <a:endParaRPr lang="en-US"/>
          </a:p>
        </p:txBody>
      </p:sp>
      <p:sp>
        <p:nvSpPr>
          <p:cNvPr id="13316" name="Rectangle 64"/>
          <p:cNvSpPr>
            <a:spLocks noChangeArrowheads="1"/>
          </p:cNvSpPr>
          <p:nvPr/>
        </p:nvSpPr>
        <p:spPr bwMode="ltGray">
          <a:xfrm>
            <a:off x="0" y="6518276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</p:spPr>
        <p:txBody>
          <a:bodyPr wrap="none" lIns="43620" tIns="43620" rIns="43620" bIns="43620" anchor="ctr"/>
          <a:lstStyle/>
          <a:p>
            <a:pPr algn="ctr"/>
            <a:endParaRPr lang="en-US"/>
          </a:p>
        </p:txBody>
      </p:sp>
      <p:sp>
        <p:nvSpPr>
          <p:cNvPr id="13317" name="Title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336676" y="4371975"/>
            <a:ext cx="70072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67108" bIns="0" anchor="ctr"/>
          <a:lstStyle/>
          <a:p>
            <a:pPr algn="ctr" defTabSz="820703"/>
            <a:r>
              <a:rPr lang="en-US" dirty="0">
                <a:solidFill>
                  <a:schemeClr val="tx2"/>
                </a:solidFill>
              </a:rPr>
              <a:t>Churn Reduction and Retention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Carol Trimmer and Rob Sutton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5/18/2010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318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0364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69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8498" rIns="0" bIns="38498" anchor="ctr"/>
          <a:lstStyle/>
          <a:p>
            <a:pPr marL="380984" lvl="1" defTabSz="763555"/>
            <a:r>
              <a:rPr lang="en-US" sz="700" dirty="0" smtClean="0"/>
              <a:t>     Vonage </a:t>
            </a:r>
            <a:r>
              <a:rPr lang="en-US" sz="700" dirty="0"/>
              <a:t>Holdings Corp. Proprietary &amp; Confidential</a:t>
            </a:r>
            <a:endParaRPr lang="en-US" sz="700" noProof="1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588" y="4030663"/>
            <a:ext cx="91440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1" defTabSz="820738"/>
            <a:r>
              <a:rPr lang="en-US" sz="4400" kern="0" dirty="0" smtClean="0">
                <a:latin typeface="Impact" panose="020B0806030902050204" pitchFamily="34" charset="0"/>
                <a:ea typeface="+mj-ea"/>
                <a:cs typeface="+mj-cs"/>
              </a:rPr>
              <a:t>On-Call fraud Procedures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6096000"/>
            <a:ext cx="98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02/25/16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Your Investigation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1" y="1371600"/>
            <a:ext cx="3505199" cy="4768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You will begin you investigation by looking at the account registration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Compare the IP addresses of the registered devices with the alert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Look for duplicate SIP IDs and suspicious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208C8F-5341-4944-8C08-C55337151DB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908550" cy="4724399"/>
          </a:xfrm>
        </p:spPr>
      </p:pic>
    </p:spTree>
    <p:extLst>
      <p:ext uri="{BB962C8B-B14F-4D97-AF65-F5344CB8AC3E}">
        <p14:creationId xmlns:p14="http://schemas.microsoft.com/office/powerpoint/2010/main" val="10313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3379787" cy="4768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you will need to bring up the call logs of the extension that set off the Alert.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call logs for the destination number or the terminated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 close attention to the amount of times the same number was called and the duration of those calls.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799"/>
            <a:ext cx="4908550" cy="485618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9C40-ACDD-4696-8BAF-E1591320CF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3151187" cy="4768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next step is to bring up the log analyzer for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triggering the alert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note of the User Agent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tell you the device that place the calls, and the Initiator Address which will tell you from where the device was when the calls were placed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this information is copied and pasted as per the Fraud Template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9C40-ACDD-4696-8BAF-E1591320CF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7800"/>
            <a:ext cx="5130538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28718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continued 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IP address look up tool (like infosniper.net) to look up the IP address of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 User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pay close attention to where these calls were place from.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also want to run an MTR to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 User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IP address . Look for any signs of High latency, Jitter, or Packet Loss.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3813"/>
            <a:ext cx="4495800" cy="23082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3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89635"/>
            <a:ext cx="4543108" cy="255532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9C40-ACDD-4696-8BAF-E1591320CF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continued 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now want to look at the call logs again. This time look at calls made at least 2 weeks back from the same extension.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once again bring up the Log Analyzer from one of these earlier calls.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information here to the information from the Log Analyzer that set off the Alert.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to see if these calls were from a different device, at a different IP address.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Device and IP address are the same and there was high latency, jitter, or  packet loss this more than likely is a False Positive Alert.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Device is different and the location of the IP addresses are far and seem to be suspicious then this could potentially be a Fraud.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2DCB-C440-495D-8BB3-6798C4B87E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investigate.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after your research you are unclear whether the calls were Fraudulent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attempt to call the Account Super User to verify.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attempt to place a call to the user on the extension.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calls were international check the account to see if there is a history of making these types of calls.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 out to your Supervisor or a Fraud SME.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VoIP Fraud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VoIP fraud can be defined as the unauthorized use of paid communication services charged to someone who isn't expecting it, whether that is the service provider or the customer.</a:t>
            </a:r>
          </a:p>
          <a:p>
            <a:r>
              <a:rPr lang="en-US" dirty="0"/>
              <a:t>The fraudster looks for a vulnerable (usually publically available) VoIP device, once they have detected one they usually can acquire the SIP credentials for the device.</a:t>
            </a:r>
          </a:p>
          <a:p>
            <a:r>
              <a:rPr lang="en-US" dirty="0"/>
              <a:t>The Fraudster enters into an agreement with a local exchange telephone carriers in rural areas they then inflate the volume of incoming calls to their network, and make a percentage of the profit off the fees paid.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4A81C-6C0F-403D-AD43-E01A02E420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Types Of Alerts 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Alert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rated calls that are being charged to the account or Vonage is being charged for the routing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Alert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happens with concurrent calls to any of the 48 states that are not usually rated (Alaska &amp; Hawaii)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Vonage Alert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 Alert which usually has very little info and commonly consists of calls to blacklisted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destinations 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Alert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spending for that account exceeds the set limits of either $300 or $500 (treat as a root alert)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Root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6111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Alerts are generated by calls exceeding account thresholds or are calls that either the customer or Vonage is being charged for.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599"/>
            <a:ext cx="8534400" cy="39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Domestic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6873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Alerts are generated by domestic calls exceeding account thresholds and is often triggered as a result of network conditions. However, be on the lookout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autodialers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PBX’s may also be the culprit either with or without the account holders knowledge. Example:  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981262"/>
            <a:ext cx="882138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Vonage or Manual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6873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Vonage Alerts are generated upon discovery of calling patterns to undefined, blocked, or regions high in fraudulent activity. Example:  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467600" cy="45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Spending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5349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Alerts are generated when charges exceed an account threshold. Example:  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64937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Fraud Template Example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6800"/>
            <a:ext cx="4724400" cy="5490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1262535"/>
            <a:ext cx="4038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Change the Fraud Type according to the alert you receive, i.e. Root, Domestic, Vonage, or Spending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Make sure your previous call example is at least 2 weeks prior to the current 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Provide adequate explanation and supporting screenshots within the findings section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This template can also be used for investigations that you determine to be Fraud.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Using this template will ensure that you have a thorough investigation and are more likely to identify investigations correctly. 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b="1" dirty="0" smtClean="0">
                <a:solidFill>
                  <a:schemeClr val="bg2"/>
                </a:solidFill>
              </a:rPr>
              <a:t>**Please note: </a:t>
            </a:r>
            <a:r>
              <a:rPr lang="en-US" sz="1400" dirty="0" smtClean="0">
                <a:solidFill>
                  <a:schemeClr val="bg2"/>
                </a:solidFill>
              </a:rPr>
              <a:t>if you do not use this template and the information you provide is not adequate we will take ownership of your on call case to do a proper investigation. This mean you will not get paid for that case.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Investigation Steps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Fraud alert comes to the On-Call phone forward that email to yourself in Outlook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Outlook “Reply All” (Potential Fraud &amp; CCare On-Call 1) with “Investigating”. Make sure your reply includes your Outlook signature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Account and see if a ticket was created in Salesforce if not create one. Insure you change case owner to On-Call and place your name in the Tier 2 Rep 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body of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and paste them into the Salesforce Description, be sure to include the type of Fraud Alert i.e.: Root, Domestic, Vonage, or Spending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Thoroughly investigate the potential Fraud and make your determination whether it’s a False-Positive or Fraud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Outlook “Reply All” to the Alert with your investigation notes. (see examples below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salesforce ticket with your investigation notes in the “Log Call” section change Problem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to “Fraud Alert” and Problem Code II to reflect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False-Positive or Fraud. Make sure case owner is set to On-Call and your name is in the Tier 2 Rep field or you will not be paid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Ticket “Resolved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FraudandAbuseTeam-vb@vonage.com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actual Frauds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day so the total charges can be calculated.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Presentation &amp;Title:"/>
  <p:tag name="FILL" val="true"/>
  <p:tag name="OPTIONAL" val="false"/>
  <p:tag name="NAME" val="Presentation Title"/>
  <p:tag name="HEIGHT" val="1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2"/>
  <p:tag name="MULTI-LINE" val="true"/>
  <p:tag name="TEXT" val="Presentation &amp;Subtitle:"/>
  <p:tag name="FILL" val="true"/>
  <p:tag name="OPTIONAL" val="true"/>
  <p:tag name="NAME" val="Sub Title"/>
  <p:tag name="HEIGHT" val="5"/>
  <p:tag name="INDENTED" val="false"/>
  <p:tag name="CAPTION HE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heme/theme1.xml><?xml version="1.0" encoding="utf-8"?>
<a:theme xmlns:a="http://schemas.openxmlformats.org/drawingml/2006/main" name="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Vona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Vona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Vona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40926</TotalTime>
  <Words>1159</Words>
  <Application>Microsoft Office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Vonage</vt:lpstr>
      <vt:lpstr>1_Vonage</vt:lpstr>
      <vt:lpstr>2_Vonage</vt:lpstr>
      <vt:lpstr>3_Vonage</vt:lpstr>
      <vt:lpstr>PowerPoint Presentation</vt:lpstr>
      <vt:lpstr>VoIP Fraud</vt:lpstr>
      <vt:lpstr>Types Of Alerts </vt:lpstr>
      <vt:lpstr>Root Alert</vt:lpstr>
      <vt:lpstr>Domestic Alert</vt:lpstr>
      <vt:lpstr>Vonage or Manual Alert</vt:lpstr>
      <vt:lpstr>Spending Alert</vt:lpstr>
      <vt:lpstr>Fraud Template Example</vt:lpstr>
      <vt:lpstr>Investigation Steps</vt:lpstr>
      <vt:lpstr>Begin Your Investigation </vt:lpstr>
      <vt:lpstr>Investigation continued …</vt:lpstr>
      <vt:lpstr>Investigation continued …</vt:lpstr>
      <vt:lpstr>Investigation continued …</vt:lpstr>
      <vt:lpstr>Investigation continued …</vt:lpstr>
      <vt:lpstr>Other ways to investigate.</vt:lpstr>
    </vt:vector>
  </TitlesOfParts>
  <Company>Vonage 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ASSURANCE UPDATES FOR MARCH ‘06</dc:title>
  <dc:creator>Vonage</dc:creator>
  <cp:lastModifiedBy>Todd Millikin</cp:lastModifiedBy>
  <cp:revision>2024</cp:revision>
  <cp:lastPrinted>2013-06-10T14:11:15Z</cp:lastPrinted>
  <dcterms:created xsi:type="dcterms:W3CDTF">2006-04-04T15:51:34Z</dcterms:created>
  <dcterms:modified xsi:type="dcterms:W3CDTF">2016-03-02T22:09:09Z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184</vt:i4>
  </property>
  <property fmtid="{D5CDD505-2E9C-101B-9397-08002B2CF9AE}" pid="3" name="RevisionCount">
    <vt:i4>48</vt:i4>
  </property>
</Properties>
</file>