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04" r:id="rId2"/>
    <p:sldId id="353" r:id="rId3"/>
    <p:sldId id="363" r:id="rId4"/>
    <p:sldId id="356" r:id="rId5"/>
    <p:sldId id="361" r:id="rId6"/>
    <p:sldId id="360" r:id="rId7"/>
    <p:sldId id="3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000000"/>
    <a:srgbClr val="1D8DB0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61B58-E601-C4B9-BD4A-D908FB52031C}" v="10" dt="2025-07-10T09:02:03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2" autoAdjust="0"/>
    <p:restoredTop sz="96165"/>
  </p:normalViewPr>
  <p:slideViewPr>
    <p:cSldViewPr snapToGrid="0" snapToObjects="1">
      <p:cViewPr varScale="1">
        <p:scale>
          <a:sx n="117" d="100"/>
          <a:sy n="117" d="100"/>
        </p:scale>
        <p:origin x="1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10-7-2025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10-7-2025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828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CF1031-B937-28EF-C42C-FC230002956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05481-1D7C-4590-57B4-4ACD7CB8EBC3}"/>
              </a:ext>
            </a:extLst>
          </p:cNvPr>
          <p:cNvSpPr txBox="1"/>
          <p:nvPr userDrawn="1"/>
        </p:nvSpPr>
        <p:spPr>
          <a:xfrm>
            <a:off x="603660" y="2093826"/>
            <a:ext cx="4326826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b="0" dirty="0" err="1">
                <a:effectLst/>
                <a:latin typeface="Book Antiqua" panose="02040602050305030304" pitchFamily="18" charset="0"/>
              </a:rPr>
              <a:t>Cơ</a:t>
            </a:r>
            <a:r>
              <a:rPr lang="en-US" sz="5400" b="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5400" b="0" dirty="0" err="1">
                <a:effectLst/>
                <a:latin typeface="Book Antiqua" panose="02040602050305030304" pitchFamily="18" charset="0"/>
              </a:rPr>
              <a:t>sở</a:t>
            </a:r>
            <a:r>
              <a:rPr lang="en-US" sz="5400" b="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5400" b="0" dirty="0" err="1">
                <a:effectLst/>
                <a:latin typeface="Book Antiqua" panose="02040602050305030304" pitchFamily="18" charset="0"/>
              </a:rPr>
              <a:t>dữ</a:t>
            </a:r>
            <a:r>
              <a:rPr lang="en-US" sz="5400" b="0" dirty="0">
                <a:effectLst/>
                <a:latin typeface="Book Antiqua" panose="02040602050305030304" pitchFamily="18" charset="0"/>
              </a:rPr>
              <a:t> </a:t>
            </a:r>
            <a:r>
              <a:rPr lang="en-US" sz="5400" b="0" dirty="0" err="1">
                <a:effectLst/>
                <a:latin typeface="Book Antiqua" panose="02040602050305030304" pitchFamily="18" charset="0"/>
              </a:rPr>
              <a:t>liệu</a:t>
            </a:r>
            <a:endParaRPr lang="en-US" sz="5400" b="0" dirty="0">
              <a:effectLst/>
              <a:latin typeface="Book Antiqua" panose="02040602050305030304" pitchFamily="18" charset="0"/>
            </a:endParaRPr>
          </a:p>
        </p:txBody>
      </p:sp>
      <p:pic>
        <p:nvPicPr>
          <p:cNvPr id="22" name="Picture 21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D50C0744-3AF0-E597-A490-3E96C666A6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alphaModFix amt="50000"/>
          </a:blip>
          <a:stretch>
            <a:fillRect/>
          </a:stretch>
        </p:blipFill>
        <p:spPr>
          <a:xfrm>
            <a:off x="685425" y="1112359"/>
            <a:ext cx="1743075" cy="304800"/>
          </a:xfrm>
          <a:prstGeom prst="rect">
            <a:avLst/>
          </a:prstGeom>
        </p:spPr>
      </p:pic>
      <p:sp>
        <p:nvSpPr>
          <p:cNvPr id="31" name="Title 30">
            <a:extLst>
              <a:ext uri="{FF2B5EF4-FFF2-40B4-BE49-F238E27FC236}">
                <a16:creationId xmlns:a16="http://schemas.microsoft.com/office/drawing/2014/main" id="{D4FC2CBB-A0D7-BBEB-7DF8-2C62A21E55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425" y="3848152"/>
            <a:ext cx="7278361" cy="9233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EAD4A-1DF0-E809-D4C5-2E3B239059F5}"/>
              </a:ext>
            </a:extLst>
          </p:cNvPr>
          <p:cNvSpPr/>
          <p:nvPr userDrawn="1"/>
        </p:nvSpPr>
        <p:spPr>
          <a:xfrm>
            <a:off x="9288069" y="0"/>
            <a:ext cx="290393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F160E9-BB60-E59F-B11F-87CC67820511}"/>
              </a:ext>
            </a:extLst>
          </p:cNvPr>
          <p:cNvSpPr txBox="1"/>
          <p:nvPr userDrawn="1"/>
        </p:nvSpPr>
        <p:spPr>
          <a:xfrm>
            <a:off x="603660" y="5627038"/>
            <a:ext cx="3596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>
                <a:latin typeface="Calibri" panose="020F0502020204030204" pitchFamily="34" charset="0"/>
                <a:cs typeface="Calibri" panose="020F0502020204030204" pitchFamily="34" charset="0"/>
              </a:rPr>
              <a:t>Nguyen Ngoc Minh Chau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3653DF-F453-589C-5CDF-2E54E291153D}"/>
              </a:ext>
            </a:extLst>
          </p:cNvPr>
          <p:cNvSpPr/>
          <p:nvPr userDrawn="1"/>
        </p:nvSpPr>
        <p:spPr>
          <a:xfrm>
            <a:off x="7416591" y="1557522"/>
            <a:ext cx="3742956" cy="3742956"/>
          </a:xfrm>
          <a:prstGeom prst="ellips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5" name="Picture 4" descr="A blue and yellow line art of a cloud computing&#10;&#10;AI-generated content may be incorrect.">
            <a:extLst>
              <a:ext uri="{FF2B5EF4-FFF2-40B4-BE49-F238E27FC236}">
                <a16:creationId xmlns:a16="http://schemas.microsoft.com/office/drawing/2014/main" id="{0DE5DB17-F7CD-99BC-8BF2-3D424AFB68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000" y1="14000" x2="30500" y2="19500"/>
                        <a14:foregroundMark x1="30500" y1="19500" x2="21000" y2="28500"/>
                        <a14:foregroundMark x1="21000" y1="28500" x2="12500" y2="54500"/>
                        <a14:foregroundMark x1="12500" y1="54500" x2="17000" y2="70000"/>
                        <a14:foregroundMark x1="17000" y1="70000" x2="28000" y2="79500"/>
                        <a14:foregroundMark x1="28000" y1="79500" x2="42000" y2="84000"/>
                        <a14:foregroundMark x1="42000" y1="84000" x2="56500" y2="85000"/>
                        <a14:foregroundMark x1="56500" y1="85000" x2="69500" y2="83000"/>
                        <a14:foregroundMark x1="69500" y1="83000" x2="80000" y2="75500"/>
                        <a14:foregroundMark x1="80000" y1="75500" x2="84000" y2="62500"/>
                        <a14:foregroundMark x1="84000" y1="62500" x2="84000" y2="49500"/>
                        <a14:foregroundMark x1="84000" y1="49500" x2="79000" y2="35000"/>
                        <a14:foregroundMark x1="79000" y1="35000" x2="70500" y2="24500"/>
                        <a14:foregroundMark x1="70500" y1="24500" x2="59000" y2="17000"/>
                        <a14:foregroundMark x1="59000" y1="17000" x2="39000" y2="15000"/>
                        <a14:foregroundMark x1="41000" y1="14500" x2="69500" y2="18000"/>
                        <a14:foregroundMark x1="69500" y1="18000" x2="80000" y2="27500"/>
                        <a14:foregroundMark x1="80000" y1="27500" x2="86000" y2="41000"/>
                        <a14:foregroundMark x1="86000" y1="41000" x2="88000" y2="54000"/>
                        <a14:foregroundMark x1="88000" y1="54000" x2="86000" y2="67500"/>
                        <a14:foregroundMark x1="86000" y1="67500" x2="80500" y2="79000"/>
                        <a14:foregroundMark x1="80500" y1="79000" x2="55500" y2="87500"/>
                        <a14:foregroundMark x1="55500" y1="87500" x2="27500" y2="82000"/>
                        <a14:foregroundMark x1="27500" y1="82000" x2="17500" y2="74000"/>
                        <a14:foregroundMark x1="17500" y1="74000" x2="11500" y2="62000"/>
                        <a14:foregroundMark x1="11500" y1="62000" x2="11000" y2="47500"/>
                        <a14:foregroundMark x1="11000" y1="47500" x2="16500" y2="35000"/>
                        <a14:foregroundMark x1="16500" y1="35000" x2="37000" y2="17500"/>
                        <a14:foregroundMark x1="37000" y1="17500" x2="41500" y2="15000"/>
                        <a14:foregroundMark x1="52500" y1="31000" x2="39000" y2="34000"/>
                        <a14:foregroundMark x1="39000" y1="34000" x2="45500" y2="47000"/>
                        <a14:foregroundMark x1="45500" y1="47000" x2="54000" y2="37000"/>
                        <a14:foregroundMark x1="54000" y1="37000" x2="51500" y2="31000"/>
                        <a14:foregroundMark x1="34500" y1="45000" x2="35000" y2="45500"/>
                        <a14:foregroundMark x1="24000" y1="50500" x2="22500" y2="49000"/>
                        <a14:foregroundMark x1="22000" y1="55000" x2="25000" y2="67500"/>
                        <a14:foregroundMark x1="25000" y1="67500" x2="23500" y2="55000"/>
                        <a14:foregroundMark x1="23500" y1="55000" x2="23000" y2="54500"/>
                        <a14:foregroundMark x1="32000" y1="67000" x2="45000" y2="66500"/>
                        <a14:foregroundMark x1="45000" y1="66500" x2="33000" y2="70500"/>
                        <a14:foregroundMark x1="33000" y1="70500" x2="32500" y2="67500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2725" y="1557523"/>
            <a:ext cx="3742955" cy="37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12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of Information Technology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C067659-40C6-14C7-DCC8-F61E08266620}"/>
              </a:ext>
            </a:extLst>
          </p:cNvPr>
          <p:cNvCxnSpPr>
            <a:cxnSpLocks/>
          </p:cNvCxnSpPr>
          <p:nvPr userDrawn="1"/>
        </p:nvCxnSpPr>
        <p:spPr>
          <a:xfrm>
            <a:off x="576000" y="1094876"/>
            <a:ext cx="110412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76005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update Title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76005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update Subtitle</a:t>
            </a:r>
          </a:p>
        </p:txBody>
      </p:sp>
    </p:spTree>
    <p:extLst>
      <p:ext uri="{BB962C8B-B14F-4D97-AF65-F5344CB8AC3E}">
        <p14:creationId xmlns:p14="http://schemas.microsoft.com/office/powerpoint/2010/main" val="27101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C6D9B-31C8-F148-90D6-855B9B98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Information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8B978-9831-3D3B-C52F-CBE57139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41ADEF7-392B-A66C-085B-74F56062B8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5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update Title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D944874B-0F9D-996D-EEC7-8382541634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05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update Subtitle</a:t>
            </a:r>
          </a:p>
        </p:txBody>
      </p:sp>
    </p:spTree>
    <p:extLst>
      <p:ext uri="{BB962C8B-B14F-4D97-AF65-F5344CB8AC3E}">
        <p14:creationId xmlns:p14="http://schemas.microsoft.com/office/powerpoint/2010/main" val="380496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of Information Technology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0F8EE1-46E6-AF2E-2852-C92E023BDCFC}"/>
              </a:ext>
            </a:extLst>
          </p:cNvPr>
          <p:cNvCxnSpPr>
            <a:cxnSpLocks/>
          </p:cNvCxnSpPr>
          <p:nvPr userDrawn="1"/>
        </p:nvCxnSpPr>
        <p:spPr>
          <a:xfrm>
            <a:off x="576000" y="1094876"/>
            <a:ext cx="110412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2" y="1656000"/>
            <a:ext cx="5421575" cy="540000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2" y="2276271"/>
            <a:ext cx="5421575" cy="383765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of Information Technology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5680E6-EF5D-122C-FBC7-A9D94A2BC46F}"/>
              </a:ext>
            </a:extLst>
          </p:cNvPr>
          <p:cNvCxnSpPr>
            <a:cxnSpLocks/>
          </p:cNvCxnSpPr>
          <p:nvPr userDrawn="1"/>
        </p:nvCxnSpPr>
        <p:spPr>
          <a:xfrm>
            <a:off x="576000" y="1094876"/>
            <a:ext cx="110412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of Information Technology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922FC2-BA4E-5636-7178-C4AA42A5D693}"/>
              </a:ext>
            </a:extLst>
          </p:cNvPr>
          <p:cNvCxnSpPr>
            <a:cxnSpLocks/>
          </p:cNvCxnSpPr>
          <p:nvPr userDrawn="1"/>
        </p:nvCxnSpPr>
        <p:spPr>
          <a:xfrm>
            <a:off x="576000" y="1094876"/>
            <a:ext cx="110412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of Information Technology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404264"/>
            <a:ext cx="12192000" cy="4537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87408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60199" y="6397914"/>
            <a:ext cx="4071601" cy="4537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Faculty of Information Technology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969200" y="6404264"/>
            <a:ext cx="648000" cy="4537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0" name="Picture 9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9E2A2721-0DCA-405A-34B7-305EC82361A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28572" y="6515054"/>
            <a:ext cx="1255014" cy="2194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650" r:id="rId2"/>
    <p:sldLayoutId id="2147483741" r:id="rId3"/>
    <p:sldLayoutId id="2147483749" r:id="rId4"/>
    <p:sldLayoutId id="2147483652" r:id="rId5"/>
    <p:sldLayoutId id="2147483653" r:id="rId6"/>
    <p:sldLayoutId id="2147483654" r:id="rId7"/>
    <p:sldLayoutId id="2147483655" r:id="rId8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accent1"/>
          </a:solidFill>
          <a:latin typeface="Arial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8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vminh@fit.hcmus.edu.vn" TargetMode="External"/><Relationship Id="rId2" Type="http://schemas.openxmlformats.org/officeDocument/2006/relationships/hyperlink" Target="mailto:nnmchau@fit.hcmus.edu.v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BFDF-DE3E-16F9-88A8-85D4441F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2259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EC090E-37FC-7AB2-4BD8-3B3F94D81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GVLT</a:t>
            </a:r>
          </a:p>
          <a:p>
            <a:pPr lvl="1"/>
            <a:r>
              <a:rPr lang="en-VN" dirty="0"/>
              <a:t>Cô Nguyễn Ngọc Minh Châu</a:t>
            </a:r>
          </a:p>
          <a:p>
            <a:pPr lvl="2"/>
            <a:r>
              <a:rPr lang="en-VN" dirty="0"/>
              <a:t>Email: </a:t>
            </a:r>
            <a:r>
              <a:rPr lang="en-VN" dirty="0">
                <a:hlinkClick r:id="rId2"/>
              </a:rPr>
              <a:t>nnmchau@fit.hcmus.edu.vn</a:t>
            </a:r>
            <a:endParaRPr lang="en-VN" dirty="0"/>
          </a:p>
          <a:p>
            <a:r>
              <a:rPr lang="en-VN" dirty="0"/>
              <a:t>GVTH</a:t>
            </a:r>
          </a:p>
          <a:p>
            <a:pPr lvl="1"/>
            <a:r>
              <a:rPr lang="en-VN" dirty="0"/>
              <a:t>Thầy Lương Vỹ Minh</a:t>
            </a:r>
          </a:p>
          <a:p>
            <a:pPr lvl="2"/>
            <a:r>
              <a:rPr lang="en-VN" dirty="0"/>
              <a:t>Email: </a:t>
            </a:r>
            <a:r>
              <a:rPr lang="en-VN" dirty="0">
                <a:hlinkClick r:id="rId3"/>
              </a:rPr>
              <a:t>lvminh@fit.hcmus.edu.vn</a:t>
            </a:r>
            <a:endParaRPr lang="en-VN" dirty="0"/>
          </a:p>
          <a:p>
            <a:r>
              <a:rPr lang="en-VN" dirty="0"/>
              <a:t>Quy tắc gửi mail: </a:t>
            </a:r>
          </a:p>
          <a:p>
            <a:pPr lvl="1"/>
            <a:r>
              <a:rPr lang="en-VN" dirty="0"/>
              <a:t>[&lt;Môn học&gt;_&lt;Lớp&gt;]Tiêu đề email</a:t>
            </a:r>
          </a:p>
          <a:p>
            <a:pPr lvl="1"/>
            <a:r>
              <a:rPr lang="en-VN" dirty="0"/>
              <a:t>Ví dụ: [CSDL_CQ2023/1]Thắc mắc bài tập LT 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08DEBA-F3C8-884A-2CEA-D6136B2C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Thông tin giảng viên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B549-CE10-11E8-2C2E-1E45C012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C677E3-BF32-FC67-C4C3-7C494DC7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Faculty</a:t>
            </a:r>
            <a:r>
              <a:rPr lang="nl-NL" dirty="0"/>
              <a:t> of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211458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8DCA41-5053-41DD-EE23-A1A0830AE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thiệu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 </a:t>
            </a:r>
            <a:endParaRPr lang="en-VN" sz="18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thể-kết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(ERD)</a:t>
            </a:r>
            <a:endParaRPr lang="en-VN" sz="18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hệ</a:t>
            </a:r>
            <a:endParaRPr lang="en-US" sz="18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Ngôn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ngữ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SQL </a:t>
            </a:r>
            <a:endParaRPr lang="en-VN" sz="18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Đại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hệ</a:t>
            </a:r>
            <a:endParaRPr lang="en-VN" sz="18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Phép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hệ</a:t>
            </a:r>
            <a:endParaRPr lang="en-VN" sz="18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Ràng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buộc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vẹn</a:t>
            </a:r>
            <a:r>
              <a:rPr lang="en-VN" dirty="0">
                <a:effectLst/>
                <a:latin typeface="+mj-lt"/>
              </a:rPr>
              <a:t> </a:t>
            </a:r>
          </a:p>
          <a:p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Phụ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hàm</a:t>
            </a:r>
            <a:r>
              <a:rPr lang="en-VN" sz="1800" dirty="0">
                <a:latin typeface="+mj-lt"/>
                <a:ea typeface="Times New Roman" panose="02020603050405020304" pitchFamily="18" charset="0"/>
              </a:rPr>
              <a:t> &amp; dạng chuẩn</a:t>
            </a:r>
            <a:endParaRPr lang="en-VN" dirty="0">
              <a:latin typeface="+mj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A7C55-EA78-69DD-97B4-6520A653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of Information Technology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C5972-D363-6CFF-5622-69645F3D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149DCA-DD53-2CFC-2D60-D0F4BDE7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Nội dung khoá học</a:t>
            </a:r>
          </a:p>
        </p:txBody>
      </p:sp>
    </p:spTree>
    <p:extLst>
      <p:ext uri="{BB962C8B-B14F-4D97-AF65-F5344CB8AC3E}">
        <p14:creationId xmlns:p14="http://schemas.microsoft.com/office/powerpoint/2010/main" val="128274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720902-7024-726D-1D04-0F1DCB5C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</a:t>
            </a:r>
          </a:p>
          <a:p>
            <a:pPr lvl="1"/>
            <a:r>
              <a:rPr lang="vi-VN" b="1" i="1" dirty="0"/>
              <a:t>Cơ sở dữ liệu</a:t>
            </a:r>
            <a:r>
              <a:rPr lang="vi-VN" dirty="0"/>
              <a:t>, Đồng Thị Bích Thuỷ, Phạm Thị Bạch Huệ, Nguyễn Trần Minh Thư, Nhà xuất bản Khoa học và Kỹ thuật, 2022</a:t>
            </a:r>
            <a:endParaRPr lang="en-US" dirty="0"/>
          </a:p>
          <a:p>
            <a:r>
              <a:rPr lang="en-US" dirty="0"/>
              <a:t>Optional</a:t>
            </a:r>
          </a:p>
          <a:p>
            <a:pPr lvl="1"/>
            <a:r>
              <a:rPr lang="en-US" dirty="0"/>
              <a:t>﻿﻿[1] </a:t>
            </a:r>
            <a:r>
              <a:rPr lang="en-US" b="1" dirty="0"/>
              <a:t>Fundamentals of Database Systems (7th Edition)</a:t>
            </a:r>
            <a:r>
              <a:rPr lang="en-US" dirty="0"/>
              <a:t>, Ramez </a:t>
            </a:r>
            <a:r>
              <a:rPr lang="en-US" dirty="0" err="1"/>
              <a:t>Elmasri</a:t>
            </a:r>
            <a:r>
              <a:rPr lang="en-US" dirty="0"/>
              <a:t>, Shamkant </a:t>
            </a:r>
            <a:r>
              <a:rPr lang="en-US" dirty="0" err="1"/>
              <a:t>B.Navathe</a:t>
            </a:r>
            <a:r>
              <a:rPr lang="en-US" dirty="0"/>
              <a:t>, Addison Wesley, 2017.</a:t>
            </a:r>
          </a:p>
          <a:p>
            <a:pPr lvl="1"/>
            <a:r>
              <a:rPr lang="en-US" dirty="0"/>
              <a:t>[2] </a:t>
            </a:r>
            <a:r>
              <a:rPr lang="en-US" b="1" dirty="0"/>
              <a:t>Database Systems: The Complete Book (2nd Edition)</a:t>
            </a:r>
            <a:r>
              <a:rPr lang="en-US" dirty="0"/>
              <a:t>, Hector Garcia-Molina, Jeffrey D. Ullman, Jennifer Widom, Prentice Hall, 2008.</a:t>
            </a:r>
          </a:p>
          <a:p>
            <a:pPr lvl="1"/>
            <a:endParaRPr lang="en-V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15347C-B85D-FB40-8B2B-B8A17D34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Text books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BC6E4-7917-4225-A5AA-EBD56565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EB2932-68C7-F687-BA49-96D13EBA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of Information Technology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147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48778B-2DBA-5BBB-1524-1C55462C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64467"/>
            <a:ext cx="11041200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 dirty="0"/>
              <a:t>Thang </a:t>
            </a:r>
            <a:r>
              <a:rPr lang="en-US" dirty="0" err="1"/>
              <a:t>điểm</a:t>
            </a:r>
            <a:endParaRPr lang="en-US" dirty="0">
              <a:cs typeface="Arial" charset="0"/>
            </a:endParaRPr>
          </a:p>
          <a:p>
            <a:pPr marL="685165" lvl="1" indent="-227965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			30%</a:t>
            </a:r>
            <a:endParaRPr lang="en-US" dirty="0">
              <a:cs typeface="Arial" charset="0"/>
            </a:endParaRPr>
          </a:p>
          <a:p>
            <a:pPr marL="685165" lvl="1" indent="-227965"/>
            <a:r>
              <a:rPr lang="en-US" dirty="0"/>
              <a:t>Lý </a:t>
            </a:r>
            <a:r>
              <a:rPr lang="en-US" dirty="0" err="1"/>
              <a:t>thuyết</a:t>
            </a:r>
            <a:r>
              <a:rPr lang="en-US" dirty="0"/>
              <a:t>			70%</a:t>
            </a:r>
            <a:endParaRPr lang="en-US" dirty="0">
              <a:cs typeface="Arial" charset="0"/>
            </a:endParaRPr>
          </a:p>
          <a:p>
            <a:pPr marL="1142365" lvl="2" indent="-227965"/>
            <a:r>
              <a:rPr lang="en-US" dirty="0" err="1">
                <a:latin typeface="Arial"/>
                <a:cs typeface="Arial"/>
              </a:rPr>
              <a:t>Bài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tập</a:t>
            </a:r>
            <a:r>
              <a:rPr lang="en-US" dirty="0">
                <a:latin typeface="Arial"/>
                <a:cs typeface="Arial"/>
              </a:rPr>
              <a:t> + GK  25%</a:t>
            </a:r>
          </a:p>
          <a:p>
            <a:pPr marL="1142365" lvl="2" indent="-227965"/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			45%</a:t>
            </a:r>
            <a:endParaRPr lang="en-US" dirty="0">
              <a:cs typeface="Arial" charset="0"/>
            </a:endParaRPr>
          </a:p>
          <a:p>
            <a:pPr marL="227965" indent="-227965"/>
            <a:endParaRPr lang="en-VN" dirty="0">
              <a:cs typeface="Arial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E7D284-DA91-7529-18FD-B93524E8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Thang điểm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3AE8F-D92C-0EE5-5068-81FDB6E4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3A455-5B8A-A59A-1185-A2818AF1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of Information Technology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905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4F6711-1B8F-B02C-3EB0-5B9215A7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10693"/>
            <a:ext cx="11041200" cy="446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Moodle</a:t>
            </a:r>
          </a:p>
          <a:p>
            <a:pPr>
              <a:lnSpc>
                <a:spcPct val="150000"/>
              </a:lnSpc>
            </a:pPr>
            <a:r>
              <a:rPr lang="vi-VN" dirty="0"/>
              <a:t>Các câu hỏi có thể hữu ích cho nhiều người được khuyến khích đăng lên diễn đàn thảo luận của môn học</a:t>
            </a:r>
          </a:p>
          <a:p>
            <a:pPr>
              <a:lnSpc>
                <a:spcPct val="150000"/>
              </a:lnSpc>
            </a:pPr>
            <a:r>
              <a:rPr lang="en-US" dirty="0"/>
              <a:t>Sinh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khích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forum, email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V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5A42D4-B88E-731C-446B-65EB1190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Lưu ý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81936-0D8C-7659-D729-0DB8B9C2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4682ED-004B-8E7F-CDEC-D172DDF8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of Information Technology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573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AE1A44-633F-A5E1-836F-50A0CEE92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Sinh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endParaRPr lang="en-US" dirty="0"/>
          </a:p>
          <a:p>
            <a:pPr lvl="1"/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(</a:t>
            </a:r>
            <a:r>
              <a:rPr lang="en-US" dirty="0" err="1"/>
              <a:t>bạn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, vv.)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endParaRPr lang="en-US" dirty="0"/>
          </a:p>
          <a:p>
            <a:pPr lvl="1"/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Internent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r>
              <a:rPr lang="en-US" dirty="0"/>
              <a:t>Sinh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copy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, </a:t>
            </a:r>
            <a:r>
              <a:rPr lang="en-US" dirty="0" err="1"/>
              <a:t>thi</a:t>
            </a:r>
            <a:r>
              <a:rPr lang="en-US" dirty="0"/>
              <a:t>, vv.</a:t>
            </a: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văn</a:t>
            </a:r>
            <a:endParaRPr lang="en-US" dirty="0"/>
          </a:p>
          <a:p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vi </a:t>
            </a:r>
            <a:r>
              <a:rPr lang="en-US" dirty="0" err="1"/>
              <a:t>phạm</a:t>
            </a:r>
            <a:endParaRPr lang="en-US" dirty="0"/>
          </a:p>
          <a:p>
            <a:pPr lvl="1"/>
            <a:r>
              <a:rPr lang="en-US" dirty="0" err="1"/>
              <a:t>Lần</a:t>
            </a:r>
            <a:r>
              <a:rPr lang="en-US" dirty="0"/>
              <a:t> 1: 0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vi </a:t>
            </a:r>
            <a:r>
              <a:rPr lang="en-US" dirty="0" err="1"/>
              <a:t>phạm</a:t>
            </a:r>
            <a:endParaRPr lang="en-US" dirty="0"/>
          </a:p>
          <a:p>
            <a:pPr lvl="1"/>
            <a:r>
              <a:rPr lang="en-US" dirty="0" err="1"/>
              <a:t>Lần</a:t>
            </a:r>
            <a:r>
              <a:rPr lang="en-US" dirty="0"/>
              <a:t> 2: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Khoa</a:t>
            </a:r>
            <a:endParaRPr lang="en-V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93C100-B205-D5E0-9967-EF86A7F6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Liêm chính học thuật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6412-B816-C4F5-CE70-238395DE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D4187D1-3405-CB3A-B67A-54D6AF15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of Information Technology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0580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440</Words>
  <Application>Microsoft Office PowerPoint</Application>
  <PresentationFormat>Widescreen</PresentationFormat>
  <Paragraphs>60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KU Leuven</vt:lpstr>
      <vt:lpstr>Course Introduction</vt:lpstr>
      <vt:lpstr>Thông tin giảng viên</vt:lpstr>
      <vt:lpstr>Nội dung khoá học</vt:lpstr>
      <vt:lpstr>Text books</vt:lpstr>
      <vt:lpstr>Thang điểm</vt:lpstr>
      <vt:lpstr>Lưu ý</vt:lpstr>
      <vt:lpstr>Liêm chính học thuật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cp:lastPrinted>2023-02-24T23:36:30Z</cp:lastPrinted>
  <dcterms:created xsi:type="dcterms:W3CDTF">2017-09-13T11:47:32Z</dcterms:created>
  <dcterms:modified xsi:type="dcterms:W3CDTF">2025-07-10T09:02:13Z</dcterms:modified>
</cp:coreProperties>
</file>