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1"/>
  </p:sldMasterIdLst>
  <p:notesMasterIdLst>
    <p:notesMasterId r:id="rId60"/>
  </p:notesMasterIdLst>
  <p:handoutMasterIdLst>
    <p:handoutMasterId r:id="rId61"/>
  </p:handoutMasterIdLst>
  <p:sldIdLst>
    <p:sldId id="304" r:id="rId2"/>
    <p:sldId id="354" r:id="rId3"/>
    <p:sldId id="355" r:id="rId4"/>
    <p:sldId id="356" r:id="rId5"/>
    <p:sldId id="358" r:id="rId6"/>
    <p:sldId id="365" r:id="rId7"/>
    <p:sldId id="357" r:id="rId8"/>
    <p:sldId id="359" r:id="rId9"/>
    <p:sldId id="360" r:id="rId10"/>
    <p:sldId id="361" r:id="rId11"/>
    <p:sldId id="364" r:id="rId12"/>
    <p:sldId id="366" r:id="rId13"/>
    <p:sldId id="362" r:id="rId14"/>
    <p:sldId id="363" r:id="rId15"/>
    <p:sldId id="367" r:id="rId16"/>
    <p:sldId id="368" r:id="rId17"/>
    <p:sldId id="369" r:id="rId18"/>
    <p:sldId id="370" r:id="rId19"/>
    <p:sldId id="371" r:id="rId20"/>
    <p:sldId id="372" r:id="rId21"/>
    <p:sldId id="374" r:id="rId22"/>
    <p:sldId id="373" r:id="rId23"/>
    <p:sldId id="375" r:id="rId24"/>
    <p:sldId id="377" r:id="rId25"/>
    <p:sldId id="378" r:id="rId26"/>
    <p:sldId id="380" r:id="rId27"/>
    <p:sldId id="381" r:id="rId28"/>
    <p:sldId id="379" r:id="rId29"/>
    <p:sldId id="376" r:id="rId30"/>
    <p:sldId id="382" r:id="rId31"/>
    <p:sldId id="384" r:id="rId32"/>
    <p:sldId id="383" r:id="rId33"/>
    <p:sldId id="385" r:id="rId34"/>
    <p:sldId id="386" r:id="rId35"/>
    <p:sldId id="387" r:id="rId36"/>
    <p:sldId id="388" r:id="rId37"/>
    <p:sldId id="389" r:id="rId38"/>
    <p:sldId id="390" r:id="rId39"/>
    <p:sldId id="391" r:id="rId40"/>
    <p:sldId id="392" r:id="rId41"/>
    <p:sldId id="393" r:id="rId42"/>
    <p:sldId id="394" r:id="rId43"/>
    <p:sldId id="395" r:id="rId44"/>
    <p:sldId id="396" r:id="rId45"/>
    <p:sldId id="397" r:id="rId46"/>
    <p:sldId id="398" r:id="rId47"/>
    <p:sldId id="399" r:id="rId48"/>
    <p:sldId id="401" r:id="rId49"/>
    <p:sldId id="404" r:id="rId50"/>
    <p:sldId id="400" r:id="rId51"/>
    <p:sldId id="403" r:id="rId52"/>
    <p:sldId id="402" r:id="rId53"/>
    <p:sldId id="406" r:id="rId54"/>
    <p:sldId id="405" r:id="rId55"/>
    <p:sldId id="407" r:id="rId56"/>
    <p:sldId id="408" r:id="rId57"/>
    <p:sldId id="409" r:id="rId58"/>
    <p:sldId id="410" r:id="rId59"/>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FC7"/>
    <a:srgbClr val="005E77"/>
    <a:srgbClr val="1D8DB0"/>
    <a:srgbClr val="DCE7F0"/>
    <a:srgbClr val="2F4D5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639" autoAdjust="0"/>
    <p:restoredTop sz="90884"/>
  </p:normalViewPr>
  <p:slideViewPr>
    <p:cSldViewPr snapToGrid="0" snapToObjects="1">
      <p:cViewPr>
        <p:scale>
          <a:sx n="108" d="100"/>
          <a:sy n="108" d="100"/>
        </p:scale>
        <p:origin x="48" y="360"/>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58" d="100"/>
          <a:sy n="158" d="100"/>
        </p:scale>
        <p:origin x="4240" y="20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F591CCF-F6FD-734B-854A-5BC033593B1E}" type="datetimeFigureOut">
              <a:rPr lang="nl-NL" smtClean="0"/>
              <a:t>24-02-2025</a:t>
            </a:fld>
            <a:endParaRPr lang="nl-NL"/>
          </a:p>
        </p:txBody>
      </p:sp>
      <p:sp>
        <p:nvSpPr>
          <p:cNvPr id="4" name="Tijdelijke aanduiding voor voettekst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152A6D4-CD3D-5148-8B70-A84796F20135}" type="slidenum">
              <a:rPr lang="nl-NL" smtClean="0"/>
              <a:t>‹#›</a:t>
            </a:fld>
            <a:endParaRPr lang="nl-NL"/>
          </a:p>
        </p:txBody>
      </p:sp>
    </p:spTree>
    <p:extLst>
      <p:ext uri="{BB962C8B-B14F-4D97-AF65-F5344CB8AC3E}">
        <p14:creationId xmlns:p14="http://schemas.microsoft.com/office/powerpoint/2010/main" val="4589163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C66214-DB21-4647-B5DA-0D17CA592867}" type="datetimeFigureOut">
              <a:rPr lang="nl-NL" smtClean="0"/>
              <a:t>24-02-2025</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54E32A-327F-AF4B-8E1F-209FBF93D26D}" type="slidenum">
              <a:rPr lang="nl-NL" smtClean="0"/>
              <a:t>‹#›</a:t>
            </a:fld>
            <a:endParaRPr lang="nl-NL"/>
          </a:p>
        </p:txBody>
      </p:sp>
    </p:spTree>
    <p:extLst>
      <p:ext uri="{BB962C8B-B14F-4D97-AF65-F5344CB8AC3E}">
        <p14:creationId xmlns:p14="http://schemas.microsoft.com/office/powerpoint/2010/main" val="1464046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8954E32A-327F-AF4B-8E1F-209FBF93D26D}" type="slidenum">
              <a:rPr lang="nl-NL" smtClean="0"/>
              <a:t>1</a:t>
            </a:fld>
            <a:endParaRPr lang="nl-NL"/>
          </a:p>
        </p:txBody>
      </p:sp>
    </p:spTree>
    <p:extLst>
      <p:ext uri="{BB962C8B-B14F-4D97-AF65-F5344CB8AC3E}">
        <p14:creationId xmlns:p14="http://schemas.microsoft.com/office/powerpoint/2010/main" val="1578280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vi-VN" b="0" dirty="0"/>
              <a:t>Lưu trữ và quản lý dữ liệu có tổ chức </a:t>
            </a:r>
          </a:p>
          <a:p>
            <a:pPr marL="171450" indent="-171450">
              <a:buFont typeface="Arial" panose="020B0604020202020204" pitchFamily="34" charset="0"/>
              <a:buChar char="•"/>
            </a:pPr>
            <a:r>
              <a:rPr lang="en-US" b="0" dirty="0" err="1"/>
              <a:t>Tránh</a:t>
            </a:r>
            <a:r>
              <a:rPr lang="en-US" b="0" dirty="0"/>
              <a:t> </a:t>
            </a:r>
            <a:r>
              <a:rPr lang="en-US" b="0" dirty="0" err="1"/>
              <a:t>trùng</a:t>
            </a:r>
            <a:r>
              <a:rPr lang="en-US" b="0" dirty="0"/>
              <a:t> </a:t>
            </a:r>
            <a:r>
              <a:rPr lang="en-US" b="0" dirty="0" err="1"/>
              <a:t>lặp</a:t>
            </a:r>
            <a:r>
              <a:rPr lang="en-US" b="0" dirty="0"/>
              <a:t> </a:t>
            </a:r>
            <a:r>
              <a:rPr lang="en-US" b="0" dirty="0" err="1"/>
              <a:t>và</a:t>
            </a:r>
            <a:r>
              <a:rPr lang="en-US" b="0" dirty="0"/>
              <a:t> </a:t>
            </a:r>
            <a:r>
              <a:rPr lang="en-US" b="0" dirty="0" err="1"/>
              <a:t>đảm</a:t>
            </a:r>
            <a:r>
              <a:rPr lang="en-US" b="0" dirty="0"/>
              <a:t> </a:t>
            </a:r>
            <a:r>
              <a:rPr lang="en-US" b="0" dirty="0" err="1"/>
              <a:t>bảo</a:t>
            </a:r>
            <a:r>
              <a:rPr lang="en-US" b="0" dirty="0"/>
              <a:t> </a:t>
            </a:r>
            <a:r>
              <a:rPr lang="en-US" b="0" dirty="0" err="1"/>
              <a:t>tính</a:t>
            </a:r>
            <a:r>
              <a:rPr lang="en-US" b="0" dirty="0"/>
              <a:t> </a:t>
            </a:r>
            <a:r>
              <a:rPr lang="en-US" b="0" dirty="0" err="1"/>
              <a:t>toàn</a:t>
            </a:r>
            <a:r>
              <a:rPr lang="en-US" b="0" dirty="0"/>
              <a:t> </a:t>
            </a:r>
            <a:r>
              <a:rPr lang="en-US" b="0" dirty="0" err="1"/>
              <a:t>vẹn</a:t>
            </a:r>
            <a:r>
              <a:rPr lang="en-US" b="0" dirty="0"/>
              <a:t> </a:t>
            </a:r>
            <a:r>
              <a:rPr lang="en-US" b="0" dirty="0" err="1"/>
              <a:t>dữ</a:t>
            </a:r>
            <a:r>
              <a:rPr lang="en-US" b="0" dirty="0"/>
              <a:t> </a:t>
            </a:r>
            <a:r>
              <a:rPr lang="en-US" b="0" dirty="0" err="1"/>
              <a:t>liệu</a:t>
            </a:r>
            <a:endParaRPr lang="vi-VN" b="0" dirty="0"/>
          </a:p>
          <a:p>
            <a:pPr marL="171450" indent="-171450">
              <a:buFont typeface="Arial" panose="020B0604020202020204" pitchFamily="34" charset="0"/>
              <a:buChar char="•"/>
            </a:pPr>
            <a:r>
              <a:rPr lang="en-US" b="0" dirty="0" err="1"/>
              <a:t>Dễ</a:t>
            </a:r>
            <a:r>
              <a:rPr lang="en-US" b="0" dirty="0"/>
              <a:t> </a:t>
            </a:r>
            <a:r>
              <a:rPr lang="en-US" b="0" dirty="0" err="1"/>
              <a:t>dàng</a:t>
            </a:r>
            <a:r>
              <a:rPr lang="en-US" b="0" dirty="0"/>
              <a:t> </a:t>
            </a:r>
            <a:r>
              <a:rPr lang="en-US" b="0" dirty="0" err="1"/>
              <a:t>truy</a:t>
            </a:r>
            <a:r>
              <a:rPr lang="en-US" b="0" dirty="0"/>
              <a:t> </a:t>
            </a:r>
            <a:r>
              <a:rPr lang="en-US" b="0" dirty="0" err="1"/>
              <a:t>vấn</a:t>
            </a:r>
            <a:r>
              <a:rPr lang="en-US" b="0" dirty="0"/>
              <a:t> </a:t>
            </a:r>
            <a:r>
              <a:rPr lang="en-US" b="0" dirty="0" err="1"/>
              <a:t>và</a:t>
            </a:r>
            <a:r>
              <a:rPr lang="en-US" b="0" dirty="0"/>
              <a:t> </a:t>
            </a:r>
            <a:r>
              <a:rPr lang="en-US" b="0" dirty="0" err="1"/>
              <a:t>xử</a:t>
            </a:r>
            <a:r>
              <a:rPr lang="en-US" b="0" dirty="0"/>
              <a:t> </a:t>
            </a:r>
            <a:r>
              <a:rPr lang="en-US" b="0" dirty="0" err="1"/>
              <a:t>lý</a:t>
            </a:r>
            <a:r>
              <a:rPr lang="en-US" b="0" dirty="0"/>
              <a:t> </a:t>
            </a:r>
            <a:r>
              <a:rPr lang="en-US" b="0" dirty="0" err="1"/>
              <a:t>dữ</a:t>
            </a:r>
            <a:r>
              <a:rPr lang="en-US" b="0" dirty="0"/>
              <a:t> </a:t>
            </a:r>
            <a:r>
              <a:rPr lang="en-US" b="0" dirty="0" err="1"/>
              <a:t>liệu</a:t>
            </a:r>
            <a:endParaRPr lang="vi-VN" b="0" dirty="0"/>
          </a:p>
          <a:p>
            <a:pPr marL="171450" indent="-171450">
              <a:buFont typeface="Arial" panose="020B0604020202020204" pitchFamily="34" charset="0"/>
              <a:buChar char="•"/>
            </a:pPr>
            <a:r>
              <a:rPr lang="en-US" b="0" dirty="0" err="1"/>
              <a:t>Bảo</a:t>
            </a:r>
            <a:r>
              <a:rPr lang="en-US" b="0" dirty="0"/>
              <a:t> </a:t>
            </a:r>
            <a:r>
              <a:rPr lang="en-US" b="0" dirty="0" err="1"/>
              <a:t>mật</a:t>
            </a:r>
            <a:r>
              <a:rPr lang="en-US" b="0" dirty="0"/>
              <a:t> </a:t>
            </a:r>
            <a:r>
              <a:rPr lang="en-US" b="0" dirty="0" err="1"/>
              <a:t>và</a:t>
            </a:r>
            <a:r>
              <a:rPr lang="en-US" b="0" dirty="0"/>
              <a:t> </a:t>
            </a:r>
            <a:r>
              <a:rPr lang="en-US" b="0" dirty="0" err="1"/>
              <a:t>kiểm</a:t>
            </a:r>
            <a:r>
              <a:rPr lang="en-US" b="0" dirty="0"/>
              <a:t> </a:t>
            </a:r>
            <a:r>
              <a:rPr lang="en-US" b="0" dirty="0" err="1"/>
              <a:t>soát</a:t>
            </a:r>
            <a:r>
              <a:rPr lang="en-US" b="0" dirty="0"/>
              <a:t> </a:t>
            </a:r>
            <a:r>
              <a:rPr lang="en-US" b="0" dirty="0" err="1"/>
              <a:t>quyền</a:t>
            </a:r>
            <a:r>
              <a:rPr lang="en-US" b="0" dirty="0"/>
              <a:t> </a:t>
            </a:r>
            <a:r>
              <a:rPr lang="en-US" b="0" dirty="0" err="1"/>
              <a:t>truy</a:t>
            </a:r>
            <a:r>
              <a:rPr lang="en-US" b="0" dirty="0"/>
              <a:t> </a:t>
            </a:r>
            <a:r>
              <a:rPr lang="en-US" b="0" dirty="0" err="1"/>
              <a:t>cập</a:t>
            </a:r>
            <a:endParaRPr lang="vi-VN" b="0" dirty="0"/>
          </a:p>
          <a:p>
            <a:pPr marL="171450" indent="-171450">
              <a:buFont typeface="Arial" panose="020B0604020202020204" pitchFamily="34" charset="0"/>
              <a:buChar char="•"/>
            </a:pPr>
            <a:r>
              <a:rPr lang="vi-VN" b="0" dirty="0"/>
              <a:t>Hỗ trợ sao lưu và phục hồi dữ liệu</a:t>
            </a:r>
            <a:endParaRPr lang="en-VN" b="0" dirty="0"/>
          </a:p>
          <a:p>
            <a:pPr marL="0" indent="0">
              <a:buFont typeface="Arial" panose="020B0604020202020204" pitchFamily="34" charset="0"/>
              <a:buNone/>
            </a:pPr>
            <a:r>
              <a:rPr lang="en-VN" b="0" dirty="0"/>
              <a:t>=&gt; </a:t>
            </a:r>
            <a:r>
              <a:rPr lang="vi-VN" b="1" dirty="0"/>
              <a:t>lưu trữ an toàn, truy vấn nhanh, tránh trùng lặp, bảo mật tốt và dễ mở rộng</a:t>
            </a:r>
            <a:endParaRPr lang="vi-VN" b="0" dirty="0"/>
          </a:p>
        </p:txBody>
      </p:sp>
      <p:sp>
        <p:nvSpPr>
          <p:cNvPr id="4" name="Slide Number Placeholder 3"/>
          <p:cNvSpPr>
            <a:spLocks noGrp="1"/>
          </p:cNvSpPr>
          <p:nvPr>
            <p:ph type="sldNum" sz="quarter" idx="5"/>
          </p:nvPr>
        </p:nvSpPr>
        <p:spPr/>
        <p:txBody>
          <a:bodyPr/>
          <a:lstStyle/>
          <a:p>
            <a:fld id="{8954E32A-327F-AF4B-8E1F-209FBF93D26D}" type="slidenum">
              <a:rPr lang="nl-NL" smtClean="0"/>
              <a:t>20</a:t>
            </a:fld>
            <a:endParaRPr lang="nl-NL"/>
          </a:p>
        </p:txBody>
      </p:sp>
    </p:spTree>
    <p:extLst>
      <p:ext uri="{BB962C8B-B14F-4D97-AF65-F5344CB8AC3E}">
        <p14:creationId xmlns:p14="http://schemas.microsoft.com/office/powerpoint/2010/main" val="12773173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8954E32A-327F-AF4B-8E1F-209FBF93D26D}" type="slidenum">
              <a:rPr lang="nl-NL" smtClean="0"/>
              <a:t>23</a:t>
            </a:fld>
            <a:endParaRPr lang="nl-NL"/>
          </a:p>
        </p:txBody>
      </p:sp>
    </p:spTree>
    <p:extLst>
      <p:ext uri="{BB962C8B-B14F-4D97-AF65-F5344CB8AC3E}">
        <p14:creationId xmlns:p14="http://schemas.microsoft.com/office/powerpoint/2010/main" val="24313110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FF30FA-2DF3-0748-4F32-BB9A3C38E63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823ABD-52D9-2214-9898-D2F7BA0D940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6103A2-EC7C-5C14-D320-A8A8689DC5EA}"/>
              </a:ext>
            </a:extLst>
          </p:cNvPr>
          <p:cNvSpPr>
            <a:spLocks noGrp="1"/>
          </p:cNvSpPr>
          <p:nvPr>
            <p:ph type="body" idx="1"/>
          </p:nvPr>
        </p:nvSpPr>
        <p:spPr/>
        <p:txBody>
          <a:bodyPr/>
          <a:lstStyle/>
          <a:p>
            <a:endParaRPr lang="en-VN" dirty="0"/>
          </a:p>
        </p:txBody>
      </p:sp>
      <p:sp>
        <p:nvSpPr>
          <p:cNvPr id="4" name="Slide Number Placeholder 3">
            <a:extLst>
              <a:ext uri="{FF2B5EF4-FFF2-40B4-BE49-F238E27FC236}">
                <a16:creationId xmlns:a16="http://schemas.microsoft.com/office/drawing/2014/main" id="{34246203-C5BB-A10F-5180-3E7DFDCF1B96}"/>
              </a:ext>
            </a:extLst>
          </p:cNvPr>
          <p:cNvSpPr>
            <a:spLocks noGrp="1"/>
          </p:cNvSpPr>
          <p:nvPr>
            <p:ph type="sldNum" sz="quarter" idx="5"/>
          </p:nvPr>
        </p:nvSpPr>
        <p:spPr/>
        <p:txBody>
          <a:bodyPr/>
          <a:lstStyle/>
          <a:p>
            <a:fld id="{8954E32A-327F-AF4B-8E1F-209FBF93D26D}" type="slidenum">
              <a:rPr lang="nl-NL" smtClean="0"/>
              <a:t>24</a:t>
            </a:fld>
            <a:endParaRPr lang="nl-NL"/>
          </a:p>
        </p:txBody>
      </p:sp>
    </p:spTree>
    <p:extLst>
      <p:ext uri="{BB962C8B-B14F-4D97-AF65-F5344CB8AC3E}">
        <p14:creationId xmlns:p14="http://schemas.microsoft.com/office/powerpoint/2010/main" val="15537162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0A5A70-0EE6-1CD4-8660-8A0C41B44BE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A41A10A-C967-86B5-51F6-0268A199B3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BDF6B41-2E14-C56C-08F1-3BED10D9AFC0}"/>
              </a:ext>
            </a:extLst>
          </p:cNvPr>
          <p:cNvSpPr>
            <a:spLocks noGrp="1"/>
          </p:cNvSpPr>
          <p:nvPr>
            <p:ph type="body" idx="1"/>
          </p:nvPr>
        </p:nvSpPr>
        <p:spPr/>
        <p:txBody>
          <a:bodyPr/>
          <a:lstStyle/>
          <a:p>
            <a:endParaRPr lang="en-VN" dirty="0"/>
          </a:p>
        </p:txBody>
      </p:sp>
      <p:sp>
        <p:nvSpPr>
          <p:cNvPr id="4" name="Slide Number Placeholder 3">
            <a:extLst>
              <a:ext uri="{FF2B5EF4-FFF2-40B4-BE49-F238E27FC236}">
                <a16:creationId xmlns:a16="http://schemas.microsoft.com/office/drawing/2014/main" id="{27DF624D-8596-3B32-3C08-BBE30F86A3F3}"/>
              </a:ext>
            </a:extLst>
          </p:cNvPr>
          <p:cNvSpPr>
            <a:spLocks noGrp="1"/>
          </p:cNvSpPr>
          <p:nvPr>
            <p:ph type="sldNum" sz="quarter" idx="5"/>
          </p:nvPr>
        </p:nvSpPr>
        <p:spPr/>
        <p:txBody>
          <a:bodyPr/>
          <a:lstStyle/>
          <a:p>
            <a:fld id="{8954E32A-327F-AF4B-8E1F-209FBF93D26D}" type="slidenum">
              <a:rPr lang="nl-NL" smtClean="0"/>
              <a:t>25</a:t>
            </a:fld>
            <a:endParaRPr lang="nl-NL"/>
          </a:p>
        </p:txBody>
      </p:sp>
    </p:spTree>
    <p:extLst>
      <p:ext uri="{BB962C8B-B14F-4D97-AF65-F5344CB8AC3E}">
        <p14:creationId xmlns:p14="http://schemas.microsoft.com/office/powerpoint/2010/main" val="11852618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E4156D-D2E7-5BAB-4293-63E80A0FF66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C234EEF-AC3D-5D41-058A-E4A40F2731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E41B334-E636-E683-59B7-C19CD6CE20A0}"/>
              </a:ext>
            </a:extLst>
          </p:cNvPr>
          <p:cNvSpPr>
            <a:spLocks noGrp="1"/>
          </p:cNvSpPr>
          <p:nvPr>
            <p:ph type="body" idx="1"/>
          </p:nvPr>
        </p:nvSpPr>
        <p:spPr/>
        <p:txBody>
          <a:bodyPr/>
          <a:lstStyle/>
          <a:p>
            <a:endParaRPr lang="en-VN" dirty="0"/>
          </a:p>
        </p:txBody>
      </p:sp>
      <p:sp>
        <p:nvSpPr>
          <p:cNvPr id="4" name="Slide Number Placeholder 3">
            <a:extLst>
              <a:ext uri="{FF2B5EF4-FFF2-40B4-BE49-F238E27FC236}">
                <a16:creationId xmlns:a16="http://schemas.microsoft.com/office/drawing/2014/main" id="{736B221D-38D7-B3D0-2F4E-F878D0F7C789}"/>
              </a:ext>
            </a:extLst>
          </p:cNvPr>
          <p:cNvSpPr>
            <a:spLocks noGrp="1"/>
          </p:cNvSpPr>
          <p:nvPr>
            <p:ph type="sldNum" sz="quarter" idx="5"/>
          </p:nvPr>
        </p:nvSpPr>
        <p:spPr/>
        <p:txBody>
          <a:bodyPr/>
          <a:lstStyle/>
          <a:p>
            <a:fld id="{8954E32A-327F-AF4B-8E1F-209FBF93D26D}" type="slidenum">
              <a:rPr lang="nl-NL" smtClean="0"/>
              <a:t>26</a:t>
            </a:fld>
            <a:endParaRPr lang="nl-NL"/>
          </a:p>
        </p:txBody>
      </p:sp>
    </p:spTree>
    <p:extLst>
      <p:ext uri="{BB962C8B-B14F-4D97-AF65-F5344CB8AC3E}">
        <p14:creationId xmlns:p14="http://schemas.microsoft.com/office/powerpoint/2010/main" val="42583130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8954E32A-327F-AF4B-8E1F-209FBF93D26D}" type="slidenum">
              <a:rPr lang="nl-NL" smtClean="0"/>
              <a:t>39</a:t>
            </a:fld>
            <a:endParaRPr lang="nl-NL"/>
          </a:p>
        </p:txBody>
      </p:sp>
    </p:spTree>
    <p:extLst>
      <p:ext uri="{BB962C8B-B14F-4D97-AF65-F5344CB8AC3E}">
        <p14:creationId xmlns:p14="http://schemas.microsoft.com/office/powerpoint/2010/main" val="3213540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dirty="0"/>
              <a:t>Tạii sao GPT mạnh mẽ?</a:t>
            </a:r>
          </a:p>
          <a:p>
            <a:r>
              <a:rPr lang="en-VN" dirty="0"/>
              <a:t>Tại sao các mạng XH giải trí có thể gây nghiện? =&gt; Dữ liệu người dùng</a:t>
            </a:r>
          </a:p>
        </p:txBody>
      </p:sp>
      <p:sp>
        <p:nvSpPr>
          <p:cNvPr id="4" name="Slide Number Placeholder 3"/>
          <p:cNvSpPr>
            <a:spLocks noGrp="1"/>
          </p:cNvSpPr>
          <p:nvPr>
            <p:ph type="sldNum" sz="quarter" idx="5"/>
          </p:nvPr>
        </p:nvSpPr>
        <p:spPr/>
        <p:txBody>
          <a:bodyPr/>
          <a:lstStyle/>
          <a:p>
            <a:fld id="{8954E32A-327F-AF4B-8E1F-209FBF93D26D}" type="slidenum">
              <a:rPr lang="nl-NL" smtClean="0"/>
              <a:t>3</a:t>
            </a:fld>
            <a:endParaRPr lang="nl-NL"/>
          </a:p>
        </p:txBody>
      </p:sp>
    </p:spTree>
    <p:extLst>
      <p:ext uri="{BB962C8B-B14F-4D97-AF65-F5344CB8AC3E}">
        <p14:creationId xmlns:p14="http://schemas.microsoft.com/office/powerpoint/2010/main" val="1729453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dirty="0"/>
              <a:t>Ví dụ:</a:t>
            </a:r>
          </a:p>
          <a:p>
            <a:pPr marL="171450" indent="-171450">
              <a:buFont typeface="Arial" panose="020B0604020202020204" pitchFamily="34" charset="0"/>
              <a:buChar char="•"/>
            </a:pPr>
            <a:r>
              <a:rPr lang="en-VN" dirty="0"/>
              <a:t>Giáo vụ lưu danh sách sinh viên gồm thông tin, số môn đăng ký, điểm số, vv]</a:t>
            </a:r>
          </a:p>
          <a:p>
            <a:pPr marL="171450" indent="-171450">
              <a:buFont typeface="Arial" panose="020B0604020202020204" pitchFamily="34" charset="0"/>
              <a:buChar char="•"/>
            </a:pPr>
            <a:r>
              <a:rPr lang="en-VN" dirty="0"/>
              <a:t>Bộ phận đào tạo, thu ngân: lưu danh sách sinh viên + học phí + Đã thanh toán HP chưa, có nợ HP ko?</a:t>
            </a:r>
          </a:p>
        </p:txBody>
      </p:sp>
      <p:sp>
        <p:nvSpPr>
          <p:cNvPr id="4" name="Slide Number Placeholder 3"/>
          <p:cNvSpPr>
            <a:spLocks noGrp="1"/>
          </p:cNvSpPr>
          <p:nvPr>
            <p:ph type="sldNum" sz="quarter" idx="5"/>
          </p:nvPr>
        </p:nvSpPr>
        <p:spPr/>
        <p:txBody>
          <a:bodyPr/>
          <a:lstStyle/>
          <a:p>
            <a:fld id="{8954E32A-327F-AF4B-8E1F-209FBF93D26D}" type="slidenum">
              <a:rPr lang="nl-NL" smtClean="0"/>
              <a:t>7</a:t>
            </a:fld>
            <a:endParaRPr lang="nl-NL"/>
          </a:p>
        </p:txBody>
      </p:sp>
    </p:spTree>
    <p:extLst>
      <p:ext uri="{BB962C8B-B14F-4D97-AF65-F5344CB8AC3E}">
        <p14:creationId xmlns:p14="http://schemas.microsoft.com/office/powerpoint/2010/main" val="4015803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B367B2-BF7C-B4CF-CA0C-41E57D50BA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AA8E227-0DFB-AEFD-758E-46C2971AC10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753A0D2-8784-F9AC-5282-C8ACA77AE8D8}"/>
              </a:ext>
            </a:extLst>
          </p:cNvPr>
          <p:cNvSpPr>
            <a:spLocks noGrp="1"/>
          </p:cNvSpPr>
          <p:nvPr>
            <p:ph type="body" idx="1"/>
          </p:nvPr>
        </p:nvSpPr>
        <p:spPr/>
        <p:txBody>
          <a:bodyPr/>
          <a:lstStyle/>
          <a:p>
            <a:endParaRPr lang="en-VN" dirty="0"/>
          </a:p>
        </p:txBody>
      </p:sp>
      <p:sp>
        <p:nvSpPr>
          <p:cNvPr id="4" name="Slide Number Placeholder 3">
            <a:extLst>
              <a:ext uri="{FF2B5EF4-FFF2-40B4-BE49-F238E27FC236}">
                <a16:creationId xmlns:a16="http://schemas.microsoft.com/office/drawing/2014/main" id="{1AB3E7FE-2009-F587-8B37-B9F2718D20A0}"/>
              </a:ext>
            </a:extLst>
          </p:cNvPr>
          <p:cNvSpPr>
            <a:spLocks noGrp="1"/>
          </p:cNvSpPr>
          <p:nvPr>
            <p:ph type="sldNum" sz="quarter" idx="5"/>
          </p:nvPr>
        </p:nvSpPr>
        <p:spPr/>
        <p:txBody>
          <a:bodyPr/>
          <a:lstStyle/>
          <a:p>
            <a:fld id="{8954E32A-327F-AF4B-8E1F-209FBF93D26D}" type="slidenum">
              <a:rPr lang="nl-NL" smtClean="0"/>
              <a:t>8</a:t>
            </a:fld>
            <a:endParaRPr lang="nl-NL"/>
          </a:p>
        </p:txBody>
      </p:sp>
    </p:spTree>
    <p:extLst>
      <p:ext uri="{BB962C8B-B14F-4D97-AF65-F5344CB8AC3E}">
        <p14:creationId xmlns:p14="http://schemas.microsoft.com/office/powerpoint/2010/main" val="2828147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B62BAA-C22C-5F48-1048-63EDE40832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CB1B16-E423-F306-6930-8A4D1551310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E63A578-036A-8D9E-81F0-31CF8959780A}"/>
              </a:ext>
            </a:extLst>
          </p:cNvPr>
          <p:cNvSpPr>
            <a:spLocks noGrp="1"/>
          </p:cNvSpPr>
          <p:nvPr>
            <p:ph type="body" idx="1"/>
          </p:nvPr>
        </p:nvSpPr>
        <p:spPr/>
        <p:txBody>
          <a:bodyPr/>
          <a:lstStyle/>
          <a:p>
            <a:endParaRPr lang="en-VN" dirty="0"/>
          </a:p>
        </p:txBody>
      </p:sp>
      <p:sp>
        <p:nvSpPr>
          <p:cNvPr id="4" name="Slide Number Placeholder 3">
            <a:extLst>
              <a:ext uri="{FF2B5EF4-FFF2-40B4-BE49-F238E27FC236}">
                <a16:creationId xmlns:a16="http://schemas.microsoft.com/office/drawing/2014/main" id="{D1228E07-485B-163F-6F06-8C7EAF11FE3E}"/>
              </a:ext>
            </a:extLst>
          </p:cNvPr>
          <p:cNvSpPr>
            <a:spLocks noGrp="1"/>
          </p:cNvSpPr>
          <p:nvPr>
            <p:ph type="sldNum" sz="quarter" idx="5"/>
          </p:nvPr>
        </p:nvSpPr>
        <p:spPr/>
        <p:txBody>
          <a:bodyPr/>
          <a:lstStyle/>
          <a:p>
            <a:fld id="{8954E32A-327F-AF4B-8E1F-209FBF93D26D}" type="slidenum">
              <a:rPr lang="nl-NL" smtClean="0"/>
              <a:t>10</a:t>
            </a:fld>
            <a:endParaRPr lang="nl-NL"/>
          </a:p>
        </p:txBody>
      </p:sp>
    </p:spTree>
    <p:extLst>
      <p:ext uri="{BB962C8B-B14F-4D97-AF65-F5344CB8AC3E}">
        <p14:creationId xmlns:p14="http://schemas.microsoft.com/office/powerpoint/2010/main" val="2869134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D6882A-3B67-AADC-4087-FAA46E349D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5DBE1E-90CC-9C30-5F22-9CCC74E322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F78C54A-08D1-B3AC-5DC0-59D76043662A}"/>
              </a:ext>
            </a:extLst>
          </p:cNvPr>
          <p:cNvSpPr>
            <a:spLocks noGrp="1"/>
          </p:cNvSpPr>
          <p:nvPr>
            <p:ph type="body" idx="1"/>
          </p:nvPr>
        </p:nvSpPr>
        <p:spPr/>
        <p:txBody>
          <a:bodyPr/>
          <a:lstStyle/>
          <a:p>
            <a:r>
              <a:rPr lang="vi-VN" b="1" dirty="0"/>
              <a:t>Dữ liệu (Data)</a:t>
            </a:r>
            <a:r>
              <a:rPr lang="vi-VN" dirty="0"/>
              <a:t> → Những </a:t>
            </a:r>
            <a:r>
              <a:rPr lang="vi-VN" b="1" dirty="0"/>
              <a:t>sự kiện, con số, ký hiệu</a:t>
            </a:r>
            <a:r>
              <a:rPr lang="vi-VN" dirty="0"/>
              <a:t> rời rạc, chưa có ý nghĩa rõ ràng.</a:t>
            </a:r>
          </a:p>
          <a:p>
            <a:r>
              <a:rPr lang="vi-VN" b="1" dirty="0"/>
              <a:t>Thông tin (Information): </a:t>
            </a:r>
            <a:r>
              <a:rPr lang="vi-VN" dirty="0"/>
              <a:t>Khi dữ liệu được xử lý, sắp xếp để có ý nghĩa. =&gt; Sinh viên Nguyễn Văn A có điểm TB là 9.0</a:t>
            </a:r>
          </a:p>
          <a:p>
            <a:r>
              <a:rPr lang="vi-VN" b="1" dirty="0"/>
              <a:t>Tri thức (Knowledge): </a:t>
            </a:r>
            <a:r>
              <a:rPr lang="vi-VN" dirty="0"/>
              <a:t>Khi thông tin được phân tích, hiểu sâu hơn để đưa ra quyết định. =&gt; Sinh viên có điểm cao sẽ được nhận học bổng.</a:t>
            </a:r>
            <a:endParaRPr lang="en-VN" dirty="0"/>
          </a:p>
          <a:p>
            <a:endParaRPr lang="en-VN" dirty="0"/>
          </a:p>
        </p:txBody>
      </p:sp>
      <p:sp>
        <p:nvSpPr>
          <p:cNvPr id="4" name="Slide Number Placeholder 3">
            <a:extLst>
              <a:ext uri="{FF2B5EF4-FFF2-40B4-BE49-F238E27FC236}">
                <a16:creationId xmlns:a16="http://schemas.microsoft.com/office/drawing/2014/main" id="{37ED2DCA-6FD0-A66B-31B1-9146EDB25D48}"/>
              </a:ext>
            </a:extLst>
          </p:cNvPr>
          <p:cNvSpPr>
            <a:spLocks noGrp="1"/>
          </p:cNvSpPr>
          <p:nvPr>
            <p:ph type="sldNum" sz="quarter" idx="5"/>
          </p:nvPr>
        </p:nvSpPr>
        <p:spPr/>
        <p:txBody>
          <a:bodyPr/>
          <a:lstStyle/>
          <a:p>
            <a:fld id="{8954E32A-327F-AF4B-8E1F-209FBF93D26D}" type="slidenum">
              <a:rPr lang="nl-NL" smtClean="0"/>
              <a:t>12</a:t>
            </a:fld>
            <a:endParaRPr lang="nl-NL"/>
          </a:p>
        </p:txBody>
      </p:sp>
    </p:spTree>
    <p:extLst>
      <p:ext uri="{BB962C8B-B14F-4D97-AF65-F5344CB8AC3E}">
        <p14:creationId xmlns:p14="http://schemas.microsoft.com/office/powerpoint/2010/main" val="1739199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t>Dữ liệu (Data)</a:t>
            </a:r>
            <a:r>
              <a:rPr lang="vi-VN" dirty="0"/>
              <a:t> → Những </a:t>
            </a:r>
            <a:r>
              <a:rPr lang="vi-VN" b="1" dirty="0"/>
              <a:t>sự kiện, con số, ký hiệu</a:t>
            </a:r>
            <a:r>
              <a:rPr lang="vi-VN" dirty="0"/>
              <a:t> rời rạc, chưa có ý nghĩa rõ ràng.</a:t>
            </a:r>
          </a:p>
          <a:p>
            <a:r>
              <a:rPr lang="vi-VN" b="1" dirty="0"/>
              <a:t>Thông tin (Information): </a:t>
            </a:r>
            <a:r>
              <a:rPr lang="vi-VN" dirty="0"/>
              <a:t>Khi dữ liệu được xử lý, sắp xếp để có ý nghĩa. =&gt; Sinh viên Nguyễn Văn A có điểm TB là 9.0</a:t>
            </a:r>
          </a:p>
          <a:p>
            <a:r>
              <a:rPr lang="vi-VN" b="1" dirty="0"/>
              <a:t>Tri thức (Knowledge): </a:t>
            </a:r>
            <a:r>
              <a:rPr lang="vi-VN" dirty="0"/>
              <a:t>Khi thông tin được phân tích, hiểu sâu hơn để đưa ra quyết định. =&gt; Sinh viên có điểm cao sẽ được nhận học bổng.</a:t>
            </a:r>
            <a:endParaRPr lang="en-VN" dirty="0"/>
          </a:p>
          <a:p>
            <a:endParaRPr lang="en-VN" dirty="0"/>
          </a:p>
        </p:txBody>
      </p:sp>
      <p:sp>
        <p:nvSpPr>
          <p:cNvPr id="4" name="Slide Number Placeholder 3"/>
          <p:cNvSpPr>
            <a:spLocks noGrp="1"/>
          </p:cNvSpPr>
          <p:nvPr>
            <p:ph type="sldNum" sz="quarter" idx="5"/>
          </p:nvPr>
        </p:nvSpPr>
        <p:spPr/>
        <p:txBody>
          <a:bodyPr/>
          <a:lstStyle/>
          <a:p>
            <a:fld id="{8954E32A-327F-AF4B-8E1F-209FBF93D26D}" type="slidenum">
              <a:rPr lang="nl-NL" smtClean="0"/>
              <a:t>13</a:t>
            </a:fld>
            <a:endParaRPr lang="nl-NL"/>
          </a:p>
        </p:txBody>
      </p:sp>
    </p:spTree>
    <p:extLst>
      <p:ext uri="{BB962C8B-B14F-4D97-AF65-F5344CB8AC3E}">
        <p14:creationId xmlns:p14="http://schemas.microsoft.com/office/powerpoint/2010/main" val="4292274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8954E32A-327F-AF4B-8E1F-209FBF93D26D}" type="slidenum">
              <a:rPr lang="nl-NL" smtClean="0"/>
              <a:t>14</a:t>
            </a:fld>
            <a:endParaRPr lang="nl-NL"/>
          </a:p>
        </p:txBody>
      </p:sp>
    </p:spTree>
    <p:extLst>
      <p:ext uri="{BB962C8B-B14F-4D97-AF65-F5344CB8AC3E}">
        <p14:creationId xmlns:p14="http://schemas.microsoft.com/office/powerpoint/2010/main" val="40127846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0183EE-B8E3-DA13-531B-85FF91B9DF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653495-FA3B-6E1B-8391-848DB012EFB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DCB5492-1135-FDB4-F833-B9ED4F5B7BED}"/>
              </a:ext>
            </a:extLst>
          </p:cNvPr>
          <p:cNvSpPr>
            <a:spLocks noGrp="1"/>
          </p:cNvSpPr>
          <p:nvPr>
            <p:ph type="body" idx="1"/>
          </p:nvPr>
        </p:nvSpPr>
        <p:spPr/>
        <p:txBody>
          <a:bodyPr/>
          <a:lstStyle/>
          <a:p>
            <a:endParaRPr lang="en-VN" dirty="0"/>
          </a:p>
        </p:txBody>
      </p:sp>
      <p:sp>
        <p:nvSpPr>
          <p:cNvPr id="4" name="Slide Number Placeholder 3">
            <a:extLst>
              <a:ext uri="{FF2B5EF4-FFF2-40B4-BE49-F238E27FC236}">
                <a16:creationId xmlns:a16="http://schemas.microsoft.com/office/drawing/2014/main" id="{7C76A0B7-22B6-C527-3A00-7439DCDC4017}"/>
              </a:ext>
            </a:extLst>
          </p:cNvPr>
          <p:cNvSpPr>
            <a:spLocks noGrp="1"/>
          </p:cNvSpPr>
          <p:nvPr>
            <p:ph type="sldNum" sz="quarter" idx="5"/>
          </p:nvPr>
        </p:nvSpPr>
        <p:spPr/>
        <p:txBody>
          <a:bodyPr/>
          <a:lstStyle/>
          <a:p>
            <a:fld id="{8954E32A-327F-AF4B-8E1F-209FBF93D26D}" type="slidenum">
              <a:rPr lang="nl-NL" smtClean="0"/>
              <a:t>15</a:t>
            </a:fld>
            <a:endParaRPr lang="nl-NL"/>
          </a:p>
        </p:txBody>
      </p:sp>
    </p:spTree>
    <p:extLst>
      <p:ext uri="{BB962C8B-B14F-4D97-AF65-F5344CB8AC3E}">
        <p14:creationId xmlns:p14="http://schemas.microsoft.com/office/powerpoint/2010/main" val="10864378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ACF1031-B937-28EF-C42C-FC2300029565}"/>
              </a:ext>
            </a:extLst>
          </p:cNvPr>
          <p:cNvSpPr/>
          <p:nvPr userDrawn="1"/>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9" name="TextBox 18">
            <a:extLst>
              <a:ext uri="{FF2B5EF4-FFF2-40B4-BE49-F238E27FC236}">
                <a16:creationId xmlns:a16="http://schemas.microsoft.com/office/drawing/2014/main" id="{78C05481-1D7C-4590-57B4-4ACD7CB8EBC3}"/>
              </a:ext>
            </a:extLst>
          </p:cNvPr>
          <p:cNvSpPr txBox="1"/>
          <p:nvPr userDrawn="1"/>
        </p:nvSpPr>
        <p:spPr>
          <a:xfrm>
            <a:off x="603660" y="2093826"/>
            <a:ext cx="3256020" cy="707886"/>
          </a:xfrm>
          <a:prstGeom prst="rect">
            <a:avLst/>
          </a:prstGeom>
          <a:noFill/>
          <a:effectLst>
            <a:outerShdw blurRad="50800" dist="38100" dir="2700000" algn="tl" rotWithShape="0">
              <a:prstClr val="black">
                <a:alpha val="40000"/>
              </a:prstClr>
            </a:outerShdw>
          </a:effectLst>
        </p:spPr>
        <p:txBody>
          <a:bodyPr wrap="none" rtlCol="0">
            <a:spAutoFit/>
          </a:bodyPr>
          <a:lstStyle/>
          <a:p>
            <a:r>
              <a:rPr lang="vi-VN" sz="4000" b="0" dirty="0">
                <a:effectLst/>
                <a:latin typeface="Book Antiqua" panose="02040602050305030304" pitchFamily="18" charset="0"/>
              </a:rPr>
              <a:t>Cơ sở dữ liệu</a:t>
            </a:r>
          </a:p>
        </p:txBody>
      </p:sp>
      <p:pic>
        <p:nvPicPr>
          <p:cNvPr id="22" name="Picture 21" descr="A blue letter on a black background&#10;&#10;Description automatically generated">
            <a:extLst>
              <a:ext uri="{FF2B5EF4-FFF2-40B4-BE49-F238E27FC236}">
                <a16:creationId xmlns:a16="http://schemas.microsoft.com/office/drawing/2014/main" id="{D50C0744-3AF0-E597-A490-3E96C666A6C4}"/>
              </a:ext>
            </a:extLst>
          </p:cNvPr>
          <p:cNvPicPr>
            <a:picLocks noChangeAspect="1"/>
          </p:cNvPicPr>
          <p:nvPr userDrawn="1"/>
        </p:nvPicPr>
        <p:blipFill>
          <a:blip r:embed="rId2">
            <a:duotone>
              <a:prstClr val="black"/>
              <a:schemeClr val="tx1">
                <a:tint val="45000"/>
                <a:satMod val="400000"/>
              </a:schemeClr>
            </a:duotone>
            <a:alphaModFix amt="50000"/>
          </a:blip>
          <a:stretch>
            <a:fillRect/>
          </a:stretch>
        </p:blipFill>
        <p:spPr>
          <a:xfrm>
            <a:off x="685425" y="1112359"/>
            <a:ext cx="1743075" cy="304800"/>
          </a:xfrm>
          <a:prstGeom prst="rect">
            <a:avLst/>
          </a:prstGeom>
        </p:spPr>
      </p:pic>
      <p:sp>
        <p:nvSpPr>
          <p:cNvPr id="31" name="Title 30">
            <a:extLst>
              <a:ext uri="{FF2B5EF4-FFF2-40B4-BE49-F238E27FC236}">
                <a16:creationId xmlns:a16="http://schemas.microsoft.com/office/drawing/2014/main" id="{D4FC2CBB-A0D7-BBEB-7DF8-2C62A21E5595}"/>
              </a:ext>
            </a:extLst>
          </p:cNvPr>
          <p:cNvSpPr>
            <a:spLocks noGrp="1"/>
          </p:cNvSpPr>
          <p:nvPr>
            <p:ph type="title" hasCustomPrompt="1"/>
          </p:nvPr>
        </p:nvSpPr>
        <p:spPr>
          <a:xfrm>
            <a:off x="603660" y="3016714"/>
            <a:ext cx="6546648" cy="923330"/>
          </a:xfrm>
        </p:spPr>
        <p:txBody>
          <a:bodyPr>
            <a:normAutofit/>
          </a:bodyPr>
          <a:lstStyle>
            <a:lvl1pPr>
              <a:defRPr sz="4400"/>
            </a:lvl1pPr>
          </a:lstStyle>
          <a:p>
            <a:r>
              <a:rPr lang="vi-VN" dirty="0"/>
              <a:t>Click to edit Title</a:t>
            </a:r>
          </a:p>
        </p:txBody>
      </p:sp>
      <p:sp>
        <p:nvSpPr>
          <p:cNvPr id="7" name="Rectangle 6">
            <a:extLst>
              <a:ext uri="{FF2B5EF4-FFF2-40B4-BE49-F238E27FC236}">
                <a16:creationId xmlns:a16="http://schemas.microsoft.com/office/drawing/2014/main" id="{A41EAD4A-1DF0-E809-D4C5-2E3B239059F5}"/>
              </a:ext>
            </a:extLst>
          </p:cNvPr>
          <p:cNvSpPr/>
          <p:nvPr userDrawn="1"/>
        </p:nvSpPr>
        <p:spPr>
          <a:xfrm>
            <a:off x="9288069" y="0"/>
            <a:ext cx="2903931"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8" name="TextBox 7">
            <a:extLst>
              <a:ext uri="{FF2B5EF4-FFF2-40B4-BE49-F238E27FC236}">
                <a16:creationId xmlns:a16="http://schemas.microsoft.com/office/drawing/2014/main" id="{84F160E9-BB60-E59F-B11F-87CC67820511}"/>
              </a:ext>
            </a:extLst>
          </p:cNvPr>
          <p:cNvSpPr txBox="1"/>
          <p:nvPr userDrawn="1"/>
        </p:nvSpPr>
        <p:spPr>
          <a:xfrm>
            <a:off x="603660" y="5627038"/>
            <a:ext cx="3596106" cy="461665"/>
          </a:xfrm>
          <a:prstGeom prst="rect">
            <a:avLst/>
          </a:prstGeom>
          <a:noFill/>
        </p:spPr>
        <p:txBody>
          <a:bodyPr wrap="square" rtlCol="0">
            <a:spAutoFit/>
          </a:bodyPr>
          <a:lstStyle/>
          <a:p>
            <a:r>
              <a:rPr lang="vi-VN" sz="2400" dirty="0">
                <a:latin typeface="Calibri" panose="020F0502020204030204" pitchFamily="34" charset="0"/>
                <a:cs typeface="Calibri" panose="020F0502020204030204" pitchFamily="34" charset="0"/>
              </a:rPr>
              <a:t>Nguyen Ngoc Minh Chau</a:t>
            </a:r>
          </a:p>
        </p:txBody>
      </p:sp>
      <p:sp>
        <p:nvSpPr>
          <p:cNvPr id="4" name="Oval 3">
            <a:extLst>
              <a:ext uri="{FF2B5EF4-FFF2-40B4-BE49-F238E27FC236}">
                <a16:creationId xmlns:a16="http://schemas.microsoft.com/office/drawing/2014/main" id="{543653DF-F453-589C-5CDF-2E54E291153D}"/>
              </a:ext>
            </a:extLst>
          </p:cNvPr>
          <p:cNvSpPr/>
          <p:nvPr userDrawn="1"/>
        </p:nvSpPr>
        <p:spPr>
          <a:xfrm>
            <a:off x="7416591" y="1557522"/>
            <a:ext cx="3742956" cy="3742956"/>
          </a:xfrm>
          <a:prstGeom prst="ellipse">
            <a:avLst/>
          </a:prstGeom>
          <a:ln w="63500">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vi-VN" dirty="0"/>
          </a:p>
        </p:txBody>
      </p:sp>
      <p:pic>
        <p:nvPicPr>
          <p:cNvPr id="5" name="Picture 4" descr="A blue and yellow line art of a cloud computing&#10;&#10;AI-generated content may be incorrect.">
            <a:extLst>
              <a:ext uri="{FF2B5EF4-FFF2-40B4-BE49-F238E27FC236}">
                <a16:creationId xmlns:a16="http://schemas.microsoft.com/office/drawing/2014/main" id="{0DE5DB17-F7CD-99BC-8BF2-3D424AFB6853}"/>
              </a:ext>
            </a:extLst>
          </p:cNvPr>
          <p:cNvPicPr>
            <a:picLocks noChangeAspect="1"/>
          </p:cNvPicPr>
          <p:nvPr userDrawn="1"/>
        </p:nvPicPr>
        <p:blipFill>
          <a:blip r:embed="rId3">
            <a:alphaModFix/>
            <a:extLst>
              <a:ext uri="{BEBA8EAE-BF5A-486C-A8C5-ECC9F3942E4B}">
                <a14:imgProps xmlns:a14="http://schemas.microsoft.com/office/drawing/2010/main">
                  <a14:imgLayer r:embed="rId4">
                    <a14:imgEffect>
                      <a14:backgroundRemoval t="10000" b="90000" l="10000" r="90000">
                        <a14:foregroundMark x1="44000" y1="14000" x2="30500" y2="19500"/>
                        <a14:foregroundMark x1="30500" y1="19500" x2="21000" y2="28500"/>
                        <a14:foregroundMark x1="21000" y1="28500" x2="12500" y2="54500"/>
                        <a14:foregroundMark x1="12500" y1="54500" x2="17000" y2="70000"/>
                        <a14:foregroundMark x1="17000" y1="70000" x2="28000" y2="79500"/>
                        <a14:foregroundMark x1="28000" y1="79500" x2="42000" y2="84000"/>
                        <a14:foregroundMark x1="42000" y1="84000" x2="56500" y2="85000"/>
                        <a14:foregroundMark x1="56500" y1="85000" x2="69500" y2="83000"/>
                        <a14:foregroundMark x1="69500" y1="83000" x2="80000" y2="75500"/>
                        <a14:foregroundMark x1="80000" y1="75500" x2="84000" y2="62500"/>
                        <a14:foregroundMark x1="84000" y1="62500" x2="84000" y2="49500"/>
                        <a14:foregroundMark x1="84000" y1="49500" x2="79000" y2="35000"/>
                        <a14:foregroundMark x1="79000" y1="35000" x2="70500" y2="24500"/>
                        <a14:foregroundMark x1="70500" y1="24500" x2="59000" y2="17000"/>
                        <a14:foregroundMark x1="59000" y1="17000" x2="39000" y2="15000"/>
                        <a14:foregroundMark x1="41000" y1="14500" x2="69500" y2="18000"/>
                        <a14:foregroundMark x1="69500" y1="18000" x2="80000" y2="27500"/>
                        <a14:foregroundMark x1="80000" y1="27500" x2="86000" y2="41000"/>
                        <a14:foregroundMark x1="86000" y1="41000" x2="88000" y2="54000"/>
                        <a14:foregroundMark x1="88000" y1="54000" x2="86000" y2="67500"/>
                        <a14:foregroundMark x1="86000" y1="67500" x2="80500" y2="79000"/>
                        <a14:foregroundMark x1="80500" y1="79000" x2="55500" y2="87500"/>
                        <a14:foregroundMark x1="55500" y1="87500" x2="27500" y2="82000"/>
                        <a14:foregroundMark x1="27500" y1="82000" x2="17500" y2="74000"/>
                        <a14:foregroundMark x1="17500" y1="74000" x2="11500" y2="62000"/>
                        <a14:foregroundMark x1="11500" y1="62000" x2="11000" y2="47500"/>
                        <a14:foregroundMark x1="11000" y1="47500" x2="16500" y2="35000"/>
                        <a14:foregroundMark x1="16500" y1="35000" x2="37000" y2="17500"/>
                        <a14:foregroundMark x1="37000" y1="17500" x2="41500" y2="15000"/>
                        <a14:foregroundMark x1="52500" y1="31000" x2="39000" y2="34000"/>
                        <a14:foregroundMark x1="39000" y1="34000" x2="45500" y2="47000"/>
                        <a14:foregroundMark x1="45500" y1="47000" x2="54000" y2="37000"/>
                        <a14:foregroundMark x1="54000" y1="37000" x2="51500" y2="31000"/>
                        <a14:foregroundMark x1="34500" y1="45000" x2="35000" y2="45500"/>
                        <a14:foregroundMark x1="24000" y1="50500" x2="22500" y2="49000"/>
                        <a14:foregroundMark x1="22000" y1="55000" x2="25000" y2="67500"/>
                        <a14:foregroundMark x1="25000" y1="67500" x2="23500" y2="55000"/>
                        <a14:foregroundMark x1="23500" y1="55000" x2="23000" y2="54500"/>
                        <a14:foregroundMark x1="32000" y1="67000" x2="45000" y2="66500"/>
                        <a14:foregroundMark x1="45000" y1="66500" x2="33000" y2="70500"/>
                        <a14:foregroundMark x1="33000" y1="70500" x2="32500" y2="67500"/>
                      </a14:backgroundRemoval>
                    </a14:imgEffect>
                    <a14:imgEffect>
                      <a14:brightnessContrast contrast="20000"/>
                    </a14:imgEffect>
                  </a14:imgLayer>
                </a14:imgProps>
              </a:ext>
            </a:extLst>
          </a:blip>
          <a:stretch>
            <a:fillRect/>
          </a:stretch>
        </p:blipFill>
        <p:spPr>
          <a:xfrm>
            <a:off x="7402725" y="1557523"/>
            <a:ext cx="3742955" cy="3742955"/>
          </a:xfrm>
          <a:prstGeom prst="rect">
            <a:avLst/>
          </a:prstGeom>
        </p:spPr>
      </p:pic>
    </p:spTree>
    <p:extLst>
      <p:ext uri="{BB962C8B-B14F-4D97-AF65-F5344CB8AC3E}">
        <p14:creationId xmlns:p14="http://schemas.microsoft.com/office/powerpoint/2010/main" val="737712552"/>
      </p:ext>
    </p:extLst>
  </p:cSld>
  <p:clrMapOvr>
    <a:masterClrMapping/>
  </p:clrMapOvr>
  <p:extLst>
    <p:ext uri="{DCECCB84-F9BA-43D5-87BE-67443E8EF086}">
      <p15:sldGuideLst xmlns:p15="http://schemas.microsoft.com/office/powerpoint/2012/main">
        <p15:guide id="1" orient="horz" pos="1026">
          <p15:clr>
            <a:srgbClr val="FBAE40"/>
          </p15:clr>
        </p15:guide>
        <p15:guide id="2" pos="4203">
          <p15:clr>
            <a:srgbClr val="FBAE40"/>
          </p15:clr>
        </p15:guide>
        <p15:guide id="3" orient="horz" pos="397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
        <p:nvSpPr>
          <p:cNvPr id="5" name="Tijdelijke aanduiding voor voettekst 4"/>
          <p:cNvSpPr>
            <a:spLocks noGrp="1"/>
          </p:cNvSpPr>
          <p:nvPr>
            <p:ph type="ftr" sz="quarter" idx="11"/>
          </p:nvPr>
        </p:nvSpPr>
        <p:spPr/>
        <p:txBody>
          <a:bodyPr/>
          <a:lstStyle/>
          <a:p>
            <a:r>
              <a:rPr lang="nl-NL"/>
              <a:t>Faculty of Information Technology</a:t>
            </a:r>
            <a:endParaRPr lang="nl-NL" dirty="0"/>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7" name="Title 6"/>
          <p:cNvSpPr>
            <a:spLocks noGrp="1"/>
          </p:cNvSpPr>
          <p:nvPr>
            <p:ph type="title"/>
          </p:nvPr>
        </p:nvSpPr>
        <p:spPr/>
        <p:txBody>
          <a:bodyPr>
            <a:normAutofit/>
          </a:bodyPr>
          <a:lstStyle>
            <a:lvl1pPr algn="l">
              <a:defRPr sz="3600"/>
            </a:lvl1pPr>
          </a:lstStyle>
          <a:p>
            <a:r>
              <a:rPr lang="en-US" dirty="0"/>
              <a:t>Click to edit Master title style</a:t>
            </a:r>
            <a:endParaRPr lang="nl-NL" dirty="0"/>
          </a:p>
        </p:txBody>
      </p:sp>
      <p:cxnSp>
        <p:nvCxnSpPr>
          <p:cNvPr id="2" name="Straight Connector 1">
            <a:extLst>
              <a:ext uri="{FF2B5EF4-FFF2-40B4-BE49-F238E27FC236}">
                <a16:creationId xmlns:a16="http://schemas.microsoft.com/office/drawing/2014/main" id="{EC067659-40C6-14C7-DCC8-F61E08266620}"/>
              </a:ext>
            </a:extLst>
          </p:cNvPr>
          <p:cNvCxnSpPr>
            <a:cxnSpLocks/>
          </p:cNvCxnSpPr>
          <p:nvPr userDrawn="1"/>
        </p:nvCxnSpPr>
        <p:spPr>
          <a:xfrm>
            <a:off x="576000" y="1094876"/>
            <a:ext cx="110412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2180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9" name="Titel 1"/>
          <p:cNvSpPr>
            <a:spLocks noGrp="1"/>
          </p:cNvSpPr>
          <p:nvPr>
            <p:ph type="title" hasCustomPrompt="1"/>
          </p:nvPr>
        </p:nvSpPr>
        <p:spPr>
          <a:xfrm>
            <a:off x="576005" y="1800000"/>
            <a:ext cx="8333999" cy="2386800"/>
          </a:xfrm>
        </p:spPr>
        <p:txBody>
          <a:bodyPr anchor="b">
            <a:normAutofit/>
          </a:bodyPr>
          <a:lstStyle>
            <a:lvl1pPr>
              <a:defRPr sz="4000" baseline="0">
                <a:solidFill>
                  <a:schemeClr val="tx1"/>
                </a:solidFill>
              </a:defRPr>
            </a:lvl1pPr>
          </a:lstStyle>
          <a:p>
            <a:r>
              <a:rPr lang="en-US" noProof="0" dirty="0"/>
              <a:t>Click to update Title</a:t>
            </a:r>
          </a:p>
        </p:txBody>
      </p:sp>
      <p:sp>
        <p:nvSpPr>
          <p:cNvPr id="10" name="Tijdelijke aanduiding voor tekst 2"/>
          <p:cNvSpPr>
            <a:spLocks noGrp="1"/>
          </p:cNvSpPr>
          <p:nvPr>
            <p:ph type="body" idx="1" hasCustomPrompt="1"/>
          </p:nvPr>
        </p:nvSpPr>
        <p:spPr>
          <a:xfrm>
            <a:off x="576005" y="4359600"/>
            <a:ext cx="8333999" cy="1501200"/>
          </a:xfrm>
        </p:spPr>
        <p:txBody>
          <a:bodyPr lIns="0" tIns="0" rIns="0" bIns="0"/>
          <a:lstStyle>
            <a:lvl1pPr marL="0" indent="0">
              <a:buNone/>
              <a:defRPr sz="2400" baseline="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noProof="0" dirty="0"/>
              <a:t>Click to update Subtitle</a:t>
            </a:r>
          </a:p>
        </p:txBody>
      </p:sp>
    </p:spTree>
    <p:extLst>
      <p:ext uri="{BB962C8B-B14F-4D97-AF65-F5344CB8AC3E}">
        <p14:creationId xmlns:p14="http://schemas.microsoft.com/office/powerpoint/2010/main" val="27101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B9C6D9B-31C8-F148-90D6-855B9B98CD8F}"/>
              </a:ext>
            </a:extLst>
          </p:cNvPr>
          <p:cNvSpPr>
            <a:spLocks noGrp="1"/>
          </p:cNvSpPr>
          <p:nvPr>
            <p:ph type="ftr" sz="quarter" idx="11"/>
          </p:nvPr>
        </p:nvSpPr>
        <p:spPr/>
        <p:txBody>
          <a:bodyPr/>
          <a:lstStyle/>
          <a:p>
            <a:r>
              <a:rPr lang="en-US"/>
              <a:t>Faculty of Information Technology</a:t>
            </a:r>
            <a:endParaRPr lang="en-US" dirty="0"/>
          </a:p>
        </p:txBody>
      </p:sp>
      <p:sp>
        <p:nvSpPr>
          <p:cNvPr id="5" name="Slide Number Placeholder 4">
            <a:extLst>
              <a:ext uri="{FF2B5EF4-FFF2-40B4-BE49-F238E27FC236}">
                <a16:creationId xmlns:a16="http://schemas.microsoft.com/office/drawing/2014/main" id="{DC88B978-9831-3D3B-C52F-CBE571398530}"/>
              </a:ext>
            </a:extLst>
          </p:cNvPr>
          <p:cNvSpPr>
            <a:spLocks noGrp="1"/>
          </p:cNvSpPr>
          <p:nvPr>
            <p:ph type="sldNum" sz="quarter" idx="12"/>
          </p:nvPr>
        </p:nvSpPr>
        <p:spPr/>
        <p:txBody>
          <a:bodyPr/>
          <a:lstStyle/>
          <a:p>
            <a:fld id="{0A297500-7527-634B-90F4-69D0994C32B4}" type="slidenum">
              <a:rPr lang="nl-NL" smtClean="0"/>
              <a:pPr/>
              <a:t>‹#›</a:t>
            </a:fld>
            <a:endParaRPr lang="nl-NL" dirty="0"/>
          </a:p>
        </p:txBody>
      </p:sp>
      <p:sp>
        <p:nvSpPr>
          <p:cNvPr id="6" name="Titel 1">
            <a:extLst>
              <a:ext uri="{FF2B5EF4-FFF2-40B4-BE49-F238E27FC236}">
                <a16:creationId xmlns:a16="http://schemas.microsoft.com/office/drawing/2014/main" id="{D41ADEF7-392B-A66C-085B-74F56062B88B}"/>
              </a:ext>
            </a:extLst>
          </p:cNvPr>
          <p:cNvSpPr>
            <a:spLocks noGrp="1"/>
          </p:cNvSpPr>
          <p:nvPr>
            <p:ph type="title" hasCustomPrompt="1"/>
          </p:nvPr>
        </p:nvSpPr>
        <p:spPr>
          <a:xfrm>
            <a:off x="576005" y="1800000"/>
            <a:ext cx="8333999" cy="2386800"/>
          </a:xfrm>
        </p:spPr>
        <p:txBody>
          <a:bodyPr anchor="b">
            <a:normAutofit/>
          </a:bodyPr>
          <a:lstStyle>
            <a:lvl1pPr>
              <a:defRPr sz="4000" baseline="0">
                <a:solidFill>
                  <a:schemeClr val="tx1"/>
                </a:solidFill>
              </a:defRPr>
            </a:lvl1pPr>
          </a:lstStyle>
          <a:p>
            <a:r>
              <a:rPr lang="en-US" noProof="0" dirty="0"/>
              <a:t>Click to update Title</a:t>
            </a:r>
          </a:p>
        </p:txBody>
      </p:sp>
      <p:sp>
        <p:nvSpPr>
          <p:cNvPr id="7" name="Tijdelijke aanduiding voor tekst 2">
            <a:extLst>
              <a:ext uri="{FF2B5EF4-FFF2-40B4-BE49-F238E27FC236}">
                <a16:creationId xmlns:a16="http://schemas.microsoft.com/office/drawing/2014/main" id="{D944874B-0F9D-996D-EEC7-838254163456}"/>
              </a:ext>
            </a:extLst>
          </p:cNvPr>
          <p:cNvSpPr>
            <a:spLocks noGrp="1"/>
          </p:cNvSpPr>
          <p:nvPr>
            <p:ph type="body" idx="1" hasCustomPrompt="1"/>
          </p:nvPr>
        </p:nvSpPr>
        <p:spPr>
          <a:xfrm>
            <a:off x="576005" y="4359600"/>
            <a:ext cx="8333999" cy="1501200"/>
          </a:xfrm>
        </p:spPr>
        <p:txBody>
          <a:bodyPr lIns="0" tIns="0" rIns="0" bIns="0"/>
          <a:lstStyle>
            <a:lvl1pPr marL="0" indent="0">
              <a:buNone/>
              <a:defRPr sz="2400" baseline="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noProof="0" dirty="0"/>
              <a:t>Click to update Subtitle</a:t>
            </a:r>
          </a:p>
        </p:txBody>
      </p:sp>
    </p:spTree>
    <p:extLst>
      <p:ext uri="{BB962C8B-B14F-4D97-AF65-F5344CB8AC3E}">
        <p14:creationId xmlns:p14="http://schemas.microsoft.com/office/powerpoint/2010/main" val="3804969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Tijdelijke aanduiding voor voettekst 5"/>
          <p:cNvSpPr>
            <a:spLocks noGrp="1"/>
          </p:cNvSpPr>
          <p:nvPr>
            <p:ph type="ftr" sz="quarter" idx="11"/>
          </p:nvPr>
        </p:nvSpPr>
        <p:spPr/>
        <p:txBody>
          <a:bodyPr/>
          <a:lstStyle/>
          <a:p>
            <a:r>
              <a:rPr lang="nl-NL"/>
              <a:t>Faculty of Information Technology</a:t>
            </a:r>
            <a:endParaRPr lang="nl-NL" dirty="0"/>
          </a:p>
        </p:txBody>
      </p:sp>
      <p:sp>
        <p:nvSpPr>
          <p:cNvPr id="7" name="Tijdelijke aanduiding voor dianummer 6"/>
          <p:cNvSpPr>
            <a:spLocks noGrp="1"/>
          </p:cNvSpPr>
          <p:nvPr>
            <p:ph type="sldNum" sz="quarter" idx="12"/>
          </p:nvPr>
        </p:nvSpPr>
        <p:spPr/>
        <p:txBody>
          <a:bodyPr/>
          <a:lstStyle/>
          <a:p>
            <a:fld id="{0A297500-7527-634B-90F4-69D0994C32B4}" type="slidenum">
              <a:rPr lang="nl-NL" smtClean="0"/>
              <a:t>‹#›</a:t>
            </a:fld>
            <a:endParaRPr lang="nl-NL"/>
          </a:p>
        </p:txBody>
      </p:sp>
      <p:sp>
        <p:nvSpPr>
          <p:cNvPr id="9" name="Tijdelijke aanduiding voor tekst 2"/>
          <p:cNvSpPr>
            <a:spLocks noGrp="1"/>
          </p:cNvSpPr>
          <p:nvPr>
            <p:ph idx="1"/>
          </p:nvPr>
        </p:nvSpPr>
        <p:spPr>
          <a:xfrm>
            <a:off x="576000" y="1656000"/>
            <a:ext cx="5400000" cy="44640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
        <p:nvSpPr>
          <p:cNvPr id="12" name="Content Placeholder 11"/>
          <p:cNvSpPr>
            <a:spLocks noGrp="1"/>
          </p:cNvSpPr>
          <p:nvPr>
            <p:ph sz="quarter" idx="13"/>
          </p:nvPr>
        </p:nvSpPr>
        <p:spPr>
          <a:xfrm>
            <a:off x="6217200" y="1656000"/>
            <a:ext cx="5400000" cy="446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p:cNvSpPr>
            <a:spLocks noGrp="1"/>
          </p:cNvSpPr>
          <p:nvPr>
            <p:ph type="title"/>
          </p:nvPr>
        </p:nvSpPr>
        <p:spPr/>
        <p:txBody>
          <a:bodyPr/>
          <a:lstStyle/>
          <a:p>
            <a:r>
              <a:rPr lang="en-US"/>
              <a:t>Click to edit Master title style</a:t>
            </a:r>
            <a:endParaRPr lang="nl-BE"/>
          </a:p>
        </p:txBody>
      </p:sp>
      <p:cxnSp>
        <p:nvCxnSpPr>
          <p:cNvPr id="3" name="Straight Connector 2">
            <a:extLst>
              <a:ext uri="{FF2B5EF4-FFF2-40B4-BE49-F238E27FC236}">
                <a16:creationId xmlns:a16="http://schemas.microsoft.com/office/drawing/2014/main" id="{E50F8EE1-46E6-AF2E-2852-C92E023BDCFC}"/>
              </a:ext>
            </a:extLst>
          </p:cNvPr>
          <p:cNvCxnSpPr>
            <a:cxnSpLocks/>
          </p:cNvCxnSpPr>
          <p:nvPr userDrawn="1"/>
        </p:nvCxnSpPr>
        <p:spPr>
          <a:xfrm>
            <a:off x="576000" y="1094876"/>
            <a:ext cx="110412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9589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ijdelijke aanduiding voor tekst 2"/>
          <p:cNvSpPr>
            <a:spLocks noGrp="1"/>
          </p:cNvSpPr>
          <p:nvPr>
            <p:ph type="body" idx="1"/>
          </p:nvPr>
        </p:nvSpPr>
        <p:spPr>
          <a:xfrm>
            <a:off x="576002" y="1656000"/>
            <a:ext cx="5421575" cy="540000"/>
          </a:xfrm>
        </p:spPr>
        <p:txBody>
          <a:bodyPr anchor="b">
            <a:normAutofit/>
          </a:bodyPr>
          <a:lstStyle>
            <a:lvl1pPr marL="0" indent="0">
              <a:buNone/>
              <a:defRPr sz="28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Edit Master text styles</a:t>
            </a:r>
          </a:p>
        </p:txBody>
      </p:sp>
      <p:sp>
        <p:nvSpPr>
          <p:cNvPr id="4" name="Tijdelijke aanduiding voor inhoud 3"/>
          <p:cNvSpPr>
            <a:spLocks noGrp="1"/>
          </p:cNvSpPr>
          <p:nvPr>
            <p:ph sz="half" idx="2"/>
          </p:nvPr>
        </p:nvSpPr>
        <p:spPr>
          <a:xfrm>
            <a:off x="576002" y="2276271"/>
            <a:ext cx="5421575" cy="383765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
        <p:nvSpPr>
          <p:cNvPr id="5" name="Tijdelijke aanduiding voor tekst 4"/>
          <p:cNvSpPr>
            <a:spLocks noGrp="1"/>
          </p:cNvSpPr>
          <p:nvPr>
            <p:ph type="body" sz="quarter" idx="3"/>
          </p:nvPr>
        </p:nvSpPr>
        <p:spPr>
          <a:xfrm>
            <a:off x="6172200" y="1656000"/>
            <a:ext cx="5445000" cy="540000"/>
          </a:xfrm>
        </p:spPr>
        <p:txBody>
          <a:bodyPr anchor="b">
            <a:normAutofit/>
          </a:bodyPr>
          <a:lstStyle>
            <a:lvl1pPr marL="0" indent="0">
              <a:buNone/>
              <a:defRPr sz="28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Tijdelijke aanduiding voor inhoud 5"/>
          <p:cNvSpPr>
            <a:spLocks noGrp="1"/>
          </p:cNvSpPr>
          <p:nvPr>
            <p:ph sz="quarter" idx="4"/>
          </p:nvPr>
        </p:nvSpPr>
        <p:spPr>
          <a:xfrm>
            <a:off x="6172200" y="2276271"/>
            <a:ext cx="5445000" cy="383765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8" name="Tijdelijke aanduiding voor voettekst 7"/>
          <p:cNvSpPr>
            <a:spLocks noGrp="1"/>
          </p:cNvSpPr>
          <p:nvPr>
            <p:ph type="ftr" sz="quarter" idx="11"/>
          </p:nvPr>
        </p:nvSpPr>
        <p:spPr/>
        <p:txBody>
          <a:bodyPr/>
          <a:lstStyle/>
          <a:p>
            <a:r>
              <a:rPr lang="nl-NL"/>
              <a:t>Faculty of Information Technology</a:t>
            </a:r>
            <a:endParaRPr lang="nl-NL" dirty="0"/>
          </a:p>
        </p:txBody>
      </p:sp>
      <p:sp>
        <p:nvSpPr>
          <p:cNvPr id="9" name="Tijdelijke aanduiding voor dianummer 8"/>
          <p:cNvSpPr>
            <a:spLocks noGrp="1"/>
          </p:cNvSpPr>
          <p:nvPr>
            <p:ph type="sldNum" sz="quarter" idx="12"/>
          </p:nvPr>
        </p:nvSpPr>
        <p:spPr/>
        <p:txBody>
          <a:bodyPr/>
          <a:lstStyle/>
          <a:p>
            <a:fld id="{0A297500-7527-634B-90F4-69D0994C32B4}" type="slidenum">
              <a:rPr lang="nl-NL" smtClean="0"/>
              <a:t>‹#›</a:t>
            </a:fld>
            <a:endParaRPr lang="nl-NL"/>
          </a:p>
        </p:txBody>
      </p:sp>
      <p:sp>
        <p:nvSpPr>
          <p:cNvPr id="2" name="Titel 1"/>
          <p:cNvSpPr>
            <a:spLocks noGrp="1"/>
          </p:cNvSpPr>
          <p:nvPr>
            <p:ph type="title"/>
          </p:nvPr>
        </p:nvSpPr>
        <p:spPr/>
        <p:txBody>
          <a:bodyPr/>
          <a:lstStyle/>
          <a:p>
            <a:r>
              <a:rPr lang="en-US"/>
              <a:t>Click to edit Master title style</a:t>
            </a:r>
            <a:endParaRPr lang="nl-BE"/>
          </a:p>
        </p:txBody>
      </p:sp>
      <p:cxnSp>
        <p:nvCxnSpPr>
          <p:cNvPr id="10" name="Straight Connector 9">
            <a:extLst>
              <a:ext uri="{FF2B5EF4-FFF2-40B4-BE49-F238E27FC236}">
                <a16:creationId xmlns:a16="http://schemas.microsoft.com/office/drawing/2014/main" id="{D85680E6-EF5D-122C-FBC7-A9D94A2BC46F}"/>
              </a:ext>
            </a:extLst>
          </p:cNvPr>
          <p:cNvCxnSpPr>
            <a:cxnSpLocks/>
          </p:cNvCxnSpPr>
          <p:nvPr userDrawn="1"/>
        </p:nvCxnSpPr>
        <p:spPr>
          <a:xfrm>
            <a:off x="576000" y="1094876"/>
            <a:ext cx="110412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4001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jdelijke aanduiding voor voettekst 3"/>
          <p:cNvSpPr>
            <a:spLocks noGrp="1"/>
          </p:cNvSpPr>
          <p:nvPr>
            <p:ph type="ftr" sz="quarter" idx="11"/>
          </p:nvPr>
        </p:nvSpPr>
        <p:spPr/>
        <p:txBody>
          <a:bodyPr/>
          <a:lstStyle/>
          <a:p>
            <a:r>
              <a:rPr lang="nl-NL"/>
              <a:t>Faculty of Information Technology</a:t>
            </a:r>
            <a:endParaRPr lang="nl-NL" dirty="0"/>
          </a:p>
        </p:txBody>
      </p:sp>
      <p:sp>
        <p:nvSpPr>
          <p:cNvPr id="5" name="Tijdelijke aanduiding voor dianummer 4"/>
          <p:cNvSpPr>
            <a:spLocks noGrp="1"/>
          </p:cNvSpPr>
          <p:nvPr>
            <p:ph type="sldNum" sz="quarter" idx="12"/>
          </p:nvPr>
        </p:nvSpPr>
        <p:spPr/>
        <p:txBody>
          <a:bodyPr/>
          <a:lstStyle/>
          <a:p>
            <a:fld id="{0A297500-7527-634B-90F4-69D0994C32B4}" type="slidenum">
              <a:rPr lang="nl-NL" smtClean="0"/>
              <a:t>‹#›</a:t>
            </a:fld>
            <a:endParaRPr lang="nl-NL"/>
          </a:p>
        </p:txBody>
      </p:sp>
      <p:sp>
        <p:nvSpPr>
          <p:cNvPr id="6" name="Title 5"/>
          <p:cNvSpPr>
            <a:spLocks noGrp="1"/>
          </p:cNvSpPr>
          <p:nvPr>
            <p:ph type="title"/>
          </p:nvPr>
        </p:nvSpPr>
        <p:spPr/>
        <p:txBody>
          <a:bodyPr/>
          <a:lstStyle/>
          <a:p>
            <a:r>
              <a:rPr lang="en-US"/>
              <a:t>Click to edit Master title style</a:t>
            </a:r>
            <a:endParaRPr lang="nl-NL"/>
          </a:p>
        </p:txBody>
      </p:sp>
      <p:cxnSp>
        <p:nvCxnSpPr>
          <p:cNvPr id="2" name="Straight Connector 1">
            <a:extLst>
              <a:ext uri="{FF2B5EF4-FFF2-40B4-BE49-F238E27FC236}">
                <a16:creationId xmlns:a16="http://schemas.microsoft.com/office/drawing/2014/main" id="{5C922FC2-BA4E-5636-7178-C4AA42A5D693}"/>
              </a:ext>
            </a:extLst>
          </p:cNvPr>
          <p:cNvCxnSpPr>
            <a:cxnSpLocks/>
          </p:cNvCxnSpPr>
          <p:nvPr userDrawn="1"/>
        </p:nvCxnSpPr>
        <p:spPr>
          <a:xfrm>
            <a:off x="576000" y="1094876"/>
            <a:ext cx="110412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6631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Tijdelijke aanduiding voor voettekst 2"/>
          <p:cNvSpPr>
            <a:spLocks noGrp="1"/>
          </p:cNvSpPr>
          <p:nvPr>
            <p:ph type="ftr" sz="quarter" idx="11"/>
          </p:nvPr>
        </p:nvSpPr>
        <p:spPr/>
        <p:txBody>
          <a:bodyPr/>
          <a:lstStyle/>
          <a:p>
            <a:r>
              <a:rPr lang="nl-NL"/>
              <a:t>Faculty of Information Technology</a:t>
            </a:r>
            <a:endParaRPr lang="nl-NL" dirty="0"/>
          </a:p>
        </p:txBody>
      </p:sp>
      <p:sp>
        <p:nvSpPr>
          <p:cNvPr id="4" name="Tijdelijke aanduiding voor dianummer 3"/>
          <p:cNvSpPr>
            <a:spLocks noGrp="1"/>
          </p:cNvSpPr>
          <p:nvPr>
            <p:ph type="sldNum" sz="quarter" idx="12"/>
          </p:nvPr>
        </p:nvSpPr>
        <p:spPr/>
        <p:txBody>
          <a:bodyPr/>
          <a:lstStyle/>
          <a:p>
            <a:fld id="{0A297500-7527-634B-90F4-69D0994C32B4}" type="slidenum">
              <a:rPr lang="nl-NL" smtClean="0"/>
              <a:t>‹#›</a:t>
            </a:fld>
            <a:endParaRPr lang="nl-NL"/>
          </a:p>
        </p:txBody>
      </p:sp>
    </p:spTree>
    <p:extLst>
      <p:ext uri="{BB962C8B-B14F-4D97-AF65-F5344CB8AC3E}">
        <p14:creationId xmlns:p14="http://schemas.microsoft.com/office/powerpoint/2010/main" val="307772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hoek 6"/>
          <p:cNvSpPr/>
          <p:nvPr userDrawn="1"/>
        </p:nvSpPr>
        <p:spPr>
          <a:xfrm>
            <a:off x="0" y="6404264"/>
            <a:ext cx="12192000" cy="4537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sz="1800"/>
          </a:p>
        </p:txBody>
      </p:sp>
      <p:sp>
        <p:nvSpPr>
          <p:cNvPr id="2" name="Tijdelijke aanduiding voor titel 1"/>
          <p:cNvSpPr>
            <a:spLocks noGrp="1"/>
          </p:cNvSpPr>
          <p:nvPr>
            <p:ph type="title"/>
          </p:nvPr>
        </p:nvSpPr>
        <p:spPr>
          <a:xfrm>
            <a:off x="576000" y="207036"/>
            <a:ext cx="11041200" cy="874086"/>
          </a:xfrm>
          <a:prstGeom prst="rect">
            <a:avLst/>
          </a:prstGeom>
        </p:spPr>
        <p:txBody>
          <a:bodyPr vert="horz" lIns="0" tIns="0" rIns="0" bIns="0" rtlCol="0" anchor="ctr" anchorCtr="0">
            <a:normAutofit/>
          </a:bodyPr>
          <a:lstStyle/>
          <a:p>
            <a:r>
              <a:rPr lang="en-US" dirty="0"/>
              <a:t>Click to edit Master title style</a:t>
            </a:r>
            <a:endParaRPr lang="nl-NL" dirty="0"/>
          </a:p>
        </p:txBody>
      </p:sp>
      <p:sp>
        <p:nvSpPr>
          <p:cNvPr id="3" name="Tijdelijke aanduiding voor tekst 2"/>
          <p:cNvSpPr>
            <a:spLocks noGrp="1"/>
          </p:cNvSpPr>
          <p:nvPr>
            <p:ph type="body" idx="1"/>
          </p:nvPr>
        </p:nvSpPr>
        <p:spPr>
          <a:xfrm>
            <a:off x="576000" y="1656000"/>
            <a:ext cx="11041200" cy="44640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
        <p:nvSpPr>
          <p:cNvPr id="5" name="Tijdelijke aanduiding voor voettekst 4"/>
          <p:cNvSpPr>
            <a:spLocks noGrp="1"/>
          </p:cNvSpPr>
          <p:nvPr>
            <p:ph type="ftr" sz="quarter" idx="3"/>
          </p:nvPr>
        </p:nvSpPr>
        <p:spPr>
          <a:xfrm>
            <a:off x="4060199" y="6397914"/>
            <a:ext cx="4071601" cy="453736"/>
          </a:xfrm>
          <a:prstGeom prst="rect">
            <a:avLst/>
          </a:prstGeom>
        </p:spPr>
        <p:txBody>
          <a:bodyPr vert="horz" lIns="0" tIns="0" rIns="0" bIns="0" rtlCol="0" anchor="ctr"/>
          <a:lstStyle>
            <a:lvl1pPr algn="ctr">
              <a:defRPr sz="1400" baseline="0">
                <a:solidFill>
                  <a:schemeClr val="bg1"/>
                </a:solidFill>
                <a:latin typeface="Arial" charset="0"/>
              </a:defRPr>
            </a:lvl1pPr>
          </a:lstStyle>
          <a:p>
            <a:r>
              <a:rPr lang="en-US"/>
              <a:t>Faculty of Information Technology</a:t>
            </a:r>
            <a:endParaRPr lang="en-US" dirty="0"/>
          </a:p>
        </p:txBody>
      </p:sp>
      <p:sp>
        <p:nvSpPr>
          <p:cNvPr id="6" name="Tijdelijke aanduiding voor dianummer 5"/>
          <p:cNvSpPr>
            <a:spLocks noGrp="1"/>
          </p:cNvSpPr>
          <p:nvPr>
            <p:ph type="sldNum" sz="quarter" idx="4"/>
          </p:nvPr>
        </p:nvSpPr>
        <p:spPr>
          <a:xfrm>
            <a:off x="10969200" y="6404264"/>
            <a:ext cx="648000" cy="453736"/>
          </a:xfrm>
          <a:prstGeom prst="rect">
            <a:avLst/>
          </a:prstGeom>
        </p:spPr>
        <p:txBody>
          <a:bodyPr vert="horz" lIns="0" tIns="0" rIns="0" bIns="0" rtlCol="0" anchor="ctr"/>
          <a:lstStyle>
            <a:lvl1pPr algn="r">
              <a:defRPr sz="1400" baseline="0">
                <a:solidFill>
                  <a:schemeClr val="bg1"/>
                </a:solidFill>
                <a:latin typeface="Arial" charset="0"/>
              </a:defRPr>
            </a:lvl1pPr>
          </a:lstStyle>
          <a:p>
            <a:fld id="{0A297500-7527-634B-90F4-69D0994C32B4}" type="slidenum">
              <a:rPr lang="nl-NL" smtClean="0"/>
              <a:pPr/>
              <a:t>‹#›</a:t>
            </a:fld>
            <a:endParaRPr lang="nl-NL" dirty="0"/>
          </a:p>
        </p:txBody>
      </p:sp>
      <p:pic>
        <p:nvPicPr>
          <p:cNvPr id="10" name="Picture 9" descr="A white letter on a black background&#10;&#10;Description automatically generated">
            <a:extLst>
              <a:ext uri="{FF2B5EF4-FFF2-40B4-BE49-F238E27FC236}">
                <a16:creationId xmlns:a16="http://schemas.microsoft.com/office/drawing/2014/main" id="{9E2A2721-0DCA-405A-34B7-305EC82361A7}"/>
              </a:ext>
            </a:extLst>
          </p:cNvPr>
          <p:cNvPicPr>
            <a:picLocks noChangeAspect="1"/>
          </p:cNvPicPr>
          <p:nvPr userDrawn="1"/>
        </p:nvPicPr>
        <p:blipFill>
          <a:blip r:embed="rId10"/>
          <a:stretch>
            <a:fillRect/>
          </a:stretch>
        </p:blipFill>
        <p:spPr>
          <a:xfrm>
            <a:off x="328572" y="6515054"/>
            <a:ext cx="1255014" cy="219456"/>
          </a:xfrm>
          <a:prstGeom prst="rect">
            <a:avLst/>
          </a:prstGeom>
          <a:effectLst/>
        </p:spPr>
      </p:pic>
    </p:spTree>
    <p:extLst>
      <p:ext uri="{BB962C8B-B14F-4D97-AF65-F5344CB8AC3E}">
        <p14:creationId xmlns:p14="http://schemas.microsoft.com/office/powerpoint/2010/main" val="463755981"/>
      </p:ext>
    </p:extLst>
  </p:cSld>
  <p:clrMap bg1="lt1" tx1="dk1" bg2="lt2" tx2="dk2" accent1="accent1" accent2="accent2" accent3="accent3" accent4="accent4" accent5="accent5" accent6="accent6" hlink="hlink" folHlink="folHlink"/>
  <p:sldLayoutIdLst>
    <p:sldLayoutId id="2147483747" r:id="rId1"/>
    <p:sldLayoutId id="2147483650" r:id="rId2"/>
    <p:sldLayoutId id="2147483741" r:id="rId3"/>
    <p:sldLayoutId id="2147483749" r:id="rId4"/>
    <p:sldLayoutId id="2147483652" r:id="rId5"/>
    <p:sldLayoutId id="2147483653" r:id="rId6"/>
    <p:sldLayoutId id="2147483654" r:id="rId7"/>
    <p:sldLayoutId id="2147483655" r:id="rId8"/>
  </p:sldLayoutIdLst>
  <p:hf hdr="0" dt="0"/>
  <p:txStyles>
    <p:titleStyle>
      <a:lvl1pPr algn="l" defTabSz="914377" rtl="0" eaLnBrk="1" latinLnBrk="0" hangingPunct="1">
        <a:lnSpc>
          <a:spcPct val="100000"/>
        </a:lnSpc>
        <a:spcBef>
          <a:spcPct val="0"/>
        </a:spcBef>
        <a:buNone/>
        <a:defRPr sz="4000" kern="1200" baseline="0">
          <a:solidFill>
            <a:schemeClr val="accent1"/>
          </a:solidFill>
          <a:latin typeface="Arial" charset="0"/>
          <a:ea typeface="+mj-ea"/>
          <a:cs typeface="+mj-cs"/>
        </a:defRPr>
      </a:lvl1pPr>
    </p:titleStyle>
    <p:bodyStyle>
      <a:lvl1pPr marL="228594" indent="-228594" algn="l" defTabSz="914377" rtl="0" eaLnBrk="1" latinLnBrk="0" hangingPunct="1">
        <a:lnSpc>
          <a:spcPct val="100000"/>
        </a:lnSpc>
        <a:spcBef>
          <a:spcPts val="1000"/>
        </a:spcBef>
        <a:buFont typeface="Arial"/>
        <a:buChar char="•"/>
        <a:defRPr sz="2800" kern="1200" baseline="0">
          <a:solidFill>
            <a:schemeClr val="tx1"/>
          </a:solidFill>
          <a:latin typeface="Arial" charset="0"/>
          <a:ea typeface="+mn-ea"/>
          <a:cs typeface="+mn-cs"/>
        </a:defRPr>
      </a:lvl1pPr>
      <a:lvl2pPr marL="685783" indent="-228594" algn="l" defTabSz="914377"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2971" indent="-228594" algn="l" defTabSz="914377"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160" indent="-228594" algn="l" defTabSz="914377"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349" indent="-228594" algn="l" defTabSz="914377"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nl-NL"/>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42" userDrawn="1">
          <p15:clr>
            <a:srgbClr val="F26B43"/>
          </p15:clr>
        </p15:guide>
        <p15:guide id="2" pos="7319" userDrawn="1">
          <p15:clr>
            <a:srgbClr val="F26B43"/>
          </p15:clr>
        </p15:guide>
        <p15:guide id="3" orient="horz" pos="3857" userDrawn="1">
          <p15:clr>
            <a:srgbClr val="F26B43"/>
          </p15:clr>
        </p15:guide>
        <p15:guide id="4" pos="363"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ABFDF-DE3E-16F9-88A8-85D4441FCD8F}"/>
              </a:ext>
            </a:extLst>
          </p:cNvPr>
          <p:cNvSpPr>
            <a:spLocks noGrp="1"/>
          </p:cNvSpPr>
          <p:nvPr>
            <p:ph type="title"/>
          </p:nvPr>
        </p:nvSpPr>
        <p:spPr>
          <a:xfrm>
            <a:off x="696309" y="3292977"/>
            <a:ext cx="6324977" cy="923330"/>
          </a:xfrm>
        </p:spPr>
        <p:txBody>
          <a:bodyPr>
            <a:normAutofit fontScale="90000"/>
          </a:bodyPr>
          <a:lstStyle/>
          <a:p>
            <a:r>
              <a:rPr lang="vi-VN" dirty="0"/>
              <a:t>Tổng quan về cơ sở dữ liệu</a:t>
            </a:r>
          </a:p>
        </p:txBody>
      </p:sp>
    </p:spTree>
    <p:extLst>
      <p:ext uri="{BB962C8B-B14F-4D97-AF65-F5344CB8AC3E}">
        <p14:creationId xmlns:p14="http://schemas.microsoft.com/office/powerpoint/2010/main" val="2422590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4E14ED-E4CF-69A8-57F0-EB268201E72C}"/>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D4C14729-4D5D-B357-A85C-ABAA029A40C7}"/>
              </a:ext>
            </a:extLst>
          </p:cNvPr>
          <p:cNvSpPr>
            <a:spLocks noGrp="1"/>
          </p:cNvSpPr>
          <p:nvPr>
            <p:ph type="ftr" sz="quarter" idx="11"/>
          </p:nvPr>
        </p:nvSpPr>
        <p:spPr/>
        <p:txBody>
          <a:bodyPr/>
          <a:lstStyle/>
          <a:p>
            <a:r>
              <a:rPr lang="vi-VN" dirty="0"/>
              <a:t>Faculty of Information Technology</a:t>
            </a:r>
          </a:p>
        </p:txBody>
      </p:sp>
      <p:sp>
        <p:nvSpPr>
          <p:cNvPr id="4" name="Slide Number Placeholder 3">
            <a:extLst>
              <a:ext uri="{FF2B5EF4-FFF2-40B4-BE49-F238E27FC236}">
                <a16:creationId xmlns:a16="http://schemas.microsoft.com/office/drawing/2014/main" id="{0023D4C7-8205-C343-57C6-C322E10836EF}"/>
              </a:ext>
            </a:extLst>
          </p:cNvPr>
          <p:cNvSpPr>
            <a:spLocks noGrp="1"/>
          </p:cNvSpPr>
          <p:nvPr>
            <p:ph type="sldNum" sz="quarter" idx="12"/>
          </p:nvPr>
        </p:nvSpPr>
        <p:spPr/>
        <p:txBody>
          <a:bodyPr/>
          <a:lstStyle/>
          <a:p>
            <a:fld id="{0A297500-7527-634B-90F4-69D0994C32B4}" type="slidenum">
              <a:rPr lang="vi-VN" smtClean="0"/>
              <a:t>10</a:t>
            </a:fld>
            <a:endParaRPr lang="vi-VN" dirty="0"/>
          </a:p>
        </p:txBody>
      </p:sp>
      <p:sp>
        <p:nvSpPr>
          <p:cNvPr id="5" name="Title 4">
            <a:extLst>
              <a:ext uri="{FF2B5EF4-FFF2-40B4-BE49-F238E27FC236}">
                <a16:creationId xmlns:a16="http://schemas.microsoft.com/office/drawing/2014/main" id="{2379C023-51B7-E96C-AA6B-034B3759AC6B}"/>
              </a:ext>
            </a:extLst>
          </p:cNvPr>
          <p:cNvSpPr>
            <a:spLocks noGrp="1"/>
          </p:cNvSpPr>
          <p:nvPr>
            <p:ph type="title"/>
          </p:nvPr>
        </p:nvSpPr>
        <p:spPr/>
        <p:txBody>
          <a:bodyPr/>
          <a:lstStyle/>
          <a:p>
            <a:r>
              <a:rPr lang="vi-VN" dirty="0"/>
              <a:t>Quá trình phát triển – Tiếp cận theo CSDL</a:t>
            </a:r>
          </a:p>
        </p:txBody>
      </p:sp>
      <p:pic>
        <p:nvPicPr>
          <p:cNvPr id="2" name="Picture 26">
            <a:extLst>
              <a:ext uri="{FF2B5EF4-FFF2-40B4-BE49-F238E27FC236}">
                <a16:creationId xmlns:a16="http://schemas.microsoft.com/office/drawing/2014/main" id="{68E44E66-AD2E-AAA5-C047-8B720624B6B4}"/>
              </a:ext>
            </a:extLst>
          </p:cNvPr>
          <p:cNvPicPr>
            <a:picLocks noChangeAspect="1" noChangeArrowheads="1"/>
          </p:cNvPicPr>
          <p:nvPr/>
        </p:nvPicPr>
        <p:blipFill>
          <a:blip r:embed="rId3" cstate="print"/>
          <a:srcRect/>
          <a:stretch>
            <a:fillRect/>
          </a:stretch>
        </p:blipFill>
        <p:spPr bwMode="auto">
          <a:xfrm>
            <a:off x="1879601" y="1563914"/>
            <a:ext cx="7482114" cy="4064358"/>
          </a:xfrm>
          <a:prstGeom prst="rect">
            <a:avLst/>
          </a:prstGeom>
          <a:noFill/>
          <a:ln w="9525">
            <a:noFill/>
            <a:miter lim="800000"/>
            <a:headEnd/>
            <a:tailEnd/>
          </a:ln>
        </p:spPr>
      </p:pic>
    </p:spTree>
    <p:extLst>
      <p:ext uri="{BB962C8B-B14F-4D97-AF65-F5344CB8AC3E}">
        <p14:creationId xmlns:p14="http://schemas.microsoft.com/office/powerpoint/2010/main" val="2006551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ECB25-4916-6B55-06DD-3EA253F4CC49}"/>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517B291-77D8-3218-73DF-4D80A9073D40}"/>
              </a:ext>
            </a:extLst>
          </p:cNvPr>
          <p:cNvSpPr>
            <a:spLocks noGrp="1"/>
          </p:cNvSpPr>
          <p:nvPr>
            <p:ph idx="1"/>
          </p:nvPr>
        </p:nvSpPr>
        <p:spPr/>
        <p:txBody>
          <a:bodyPr>
            <a:normAutofit fontScale="92500" lnSpcReduction="20000"/>
          </a:bodyPr>
          <a:lstStyle/>
          <a:p>
            <a:r>
              <a:rPr lang="vi-VN" sz="3200" dirty="0"/>
              <a:t>Giới thiệu</a:t>
            </a:r>
          </a:p>
          <a:p>
            <a:r>
              <a:rPr lang="vi-VN" sz="3200" dirty="0"/>
              <a:t>Quá trình phát triển </a:t>
            </a:r>
          </a:p>
          <a:p>
            <a:r>
              <a:rPr lang="vi-VN" sz="3200" b="1" dirty="0">
                <a:solidFill>
                  <a:srgbClr val="005E77"/>
                </a:solidFill>
              </a:rPr>
              <a:t>Định nghĩa</a:t>
            </a:r>
          </a:p>
          <a:p>
            <a:r>
              <a:rPr lang="vi-VN" sz="3200" dirty="0"/>
              <a:t>Một số đặc tính của CSDL</a:t>
            </a:r>
          </a:p>
          <a:p>
            <a:r>
              <a:rPr lang="vi-VN" sz="3200" dirty="0"/>
              <a:t>Các vai trò trong CSDL</a:t>
            </a:r>
          </a:p>
          <a:p>
            <a:r>
              <a:rPr lang="vi-VN" sz="3200" dirty="0"/>
              <a:t>Các tính năng của HQT CSDL</a:t>
            </a:r>
          </a:p>
          <a:p>
            <a:r>
              <a:rPr lang="vi-VN" sz="3200" dirty="0"/>
              <a:t>Khái niệm mô tả CSDL</a:t>
            </a:r>
          </a:p>
          <a:p>
            <a:r>
              <a:rPr lang="vi-VN" sz="3200" dirty="0"/>
              <a:t>Kiến trúc ba lược đồ</a:t>
            </a:r>
          </a:p>
          <a:p>
            <a:r>
              <a:rPr lang="vi-VN" sz="3200" dirty="0"/>
              <a:t>Ngôn ngữ CSDL</a:t>
            </a:r>
          </a:p>
          <a:p>
            <a:endParaRPr lang="vi-VN" sz="3200" dirty="0"/>
          </a:p>
        </p:txBody>
      </p:sp>
      <p:sp>
        <p:nvSpPr>
          <p:cNvPr id="5" name="Title 4">
            <a:extLst>
              <a:ext uri="{FF2B5EF4-FFF2-40B4-BE49-F238E27FC236}">
                <a16:creationId xmlns:a16="http://schemas.microsoft.com/office/drawing/2014/main" id="{C31BAECA-4663-B4A7-07E1-382DF8AABEED}"/>
              </a:ext>
            </a:extLst>
          </p:cNvPr>
          <p:cNvSpPr>
            <a:spLocks noGrp="1"/>
          </p:cNvSpPr>
          <p:nvPr>
            <p:ph type="title"/>
          </p:nvPr>
        </p:nvSpPr>
        <p:spPr/>
        <p:txBody>
          <a:bodyPr/>
          <a:lstStyle/>
          <a:p>
            <a:r>
              <a:rPr lang="vi-VN" dirty="0"/>
              <a:t>Nội dung</a:t>
            </a:r>
          </a:p>
        </p:txBody>
      </p:sp>
      <p:sp>
        <p:nvSpPr>
          <p:cNvPr id="6" name="Slide Number Placeholder 5">
            <a:extLst>
              <a:ext uri="{FF2B5EF4-FFF2-40B4-BE49-F238E27FC236}">
                <a16:creationId xmlns:a16="http://schemas.microsoft.com/office/drawing/2014/main" id="{43CBC75F-C0BD-8FC0-F8CF-3A3C39074296}"/>
              </a:ext>
            </a:extLst>
          </p:cNvPr>
          <p:cNvSpPr>
            <a:spLocks noGrp="1"/>
          </p:cNvSpPr>
          <p:nvPr>
            <p:ph type="sldNum" sz="quarter" idx="12"/>
          </p:nvPr>
        </p:nvSpPr>
        <p:spPr/>
        <p:txBody>
          <a:bodyPr/>
          <a:lstStyle/>
          <a:p>
            <a:fld id="{0A297500-7527-634B-90F4-69D0994C32B4}" type="slidenum">
              <a:rPr lang="vi-VN" smtClean="0"/>
              <a:t>11</a:t>
            </a:fld>
            <a:endParaRPr lang="vi-VN" dirty="0"/>
          </a:p>
        </p:txBody>
      </p:sp>
      <p:sp>
        <p:nvSpPr>
          <p:cNvPr id="7" name="Footer Placeholder 6">
            <a:extLst>
              <a:ext uri="{FF2B5EF4-FFF2-40B4-BE49-F238E27FC236}">
                <a16:creationId xmlns:a16="http://schemas.microsoft.com/office/drawing/2014/main" id="{C1C508AC-9E02-78AA-BCBE-C2A083B2AC99}"/>
              </a:ext>
            </a:extLst>
          </p:cNvPr>
          <p:cNvSpPr>
            <a:spLocks noGrp="1"/>
          </p:cNvSpPr>
          <p:nvPr>
            <p:ph type="ftr" sz="quarter" idx="11"/>
          </p:nvPr>
        </p:nvSpPr>
        <p:spPr/>
        <p:txBody>
          <a:bodyPr/>
          <a:lstStyle/>
          <a:p>
            <a:r>
              <a:rPr lang="vi-VN" dirty="0"/>
              <a:t>Faculty of Information Technology</a:t>
            </a:r>
          </a:p>
        </p:txBody>
      </p:sp>
    </p:spTree>
    <p:extLst>
      <p:ext uri="{BB962C8B-B14F-4D97-AF65-F5344CB8AC3E}">
        <p14:creationId xmlns:p14="http://schemas.microsoft.com/office/powerpoint/2010/main" val="1781391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83737F-FB83-26E4-F4C6-52D1B2E03071}"/>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5116815-9B7F-AE57-0943-5A3763D3C5D2}"/>
              </a:ext>
            </a:extLst>
          </p:cNvPr>
          <p:cNvSpPr>
            <a:spLocks noGrp="1"/>
          </p:cNvSpPr>
          <p:nvPr>
            <p:ph idx="1"/>
          </p:nvPr>
        </p:nvSpPr>
        <p:spPr/>
        <p:txBody>
          <a:bodyPr>
            <a:normAutofit/>
          </a:bodyPr>
          <a:lstStyle/>
          <a:p>
            <a:r>
              <a:rPr lang="vi-VN" sz="3200" dirty="0"/>
              <a:t>Dữ liệu (Data):</a:t>
            </a:r>
          </a:p>
          <a:p>
            <a:pPr lvl="1"/>
            <a:r>
              <a:rPr lang="vi-VN" sz="2800" dirty="0"/>
              <a:t>Dữ liệu là những </a:t>
            </a:r>
            <a:r>
              <a:rPr lang="vi-VN" sz="2800" b="1" dirty="0">
                <a:solidFill>
                  <a:srgbClr val="005E77"/>
                </a:solidFill>
              </a:rPr>
              <a:t>số liệu rời rạc</a:t>
            </a:r>
            <a:r>
              <a:rPr lang="vi-VN" sz="2800" dirty="0"/>
              <a:t> mô tả về sự kiện, sự vật, hiện tượng </a:t>
            </a:r>
            <a:r>
              <a:rPr lang="vi-VN" sz="2800" b="1" dirty="0">
                <a:solidFill>
                  <a:srgbClr val="005E77"/>
                </a:solidFill>
              </a:rPr>
              <a:t>được chọn lọc để lưu trữ với một mục đích xác định</a:t>
            </a:r>
            <a:r>
              <a:rPr lang="vi-VN" sz="2800" dirty="0"/>
              <a:t>. </a:t>
            </a:r>
          </a:p>
          <a:p>
            <a:pPr lvl="1"/>
            <a:r>
              <a:rPr lang="vi-VN" sz="2800" dirty="0"/>
              <a:t>Ví dụ:</a:t>
            </a:r>
          </a:p>
          <a:p>
            <a:pPr lvl="2"/>
            <a:r>
              <a:rPr lang="vi-VN" sz="2400" dirty="0"/>
              <a:t>Điểm của sinh viên: </a:t>
            </a:r>
            <a:r>
              <a:rPr lang="vi-VN" sz="2400" i="1" dirty="0"/>
              <a:t>8, 7, 9, 5, 6</a:t>
            </a:r>
          </a:p>
          <a:p>
            <a:pPr lvl="2"/>
            <a:r>
              <a:rPr lang="vi-VN" sz="2400" dirty="0"/>
              <a:t>Danh sách sinh viên: </a:t>
            </a:r>
            <a:r>
              <a:rPr lang="vi-VN" sz="2400" i="1" dirty="0"/>
              <a:t>Nguyễn A, Trần B, Lê C...</a:t>
            </a:r>
            <a:br>
              <a:rPr lang="vi-VN" sz="2400" dirty="0"/>
            </a:br>
            <a:r>
              <a:rPr lang="vi-VN" sz="2400" i="1" dirty="0"/>
              <a:t>(Những con số và tên riêng lẻ không có ý nghĩa cụ thể)</a:t>
            </a:r>
            <a:endParaRPr lang="vi-VN" sz="2400" dirty="0"/>
          </a:p>
        </p:txBody>
      </p:sp>
      <p:sp>
        <p:nvSpPr>
          <p:cNvPr id="3" name="Footer Placeholder 2">
            <a:extLst>
              <a:ext uri="{FF2B5EF4-FFF2-40B4-BE49-F238E27FC236}">
                <a16:creationId xmlns:a16="http://schemas.microsoft.com/office/drawing/2014/main" id="{DA52A721-9CC7-E5D2-BDD1-BDE5A1E4DA03}"/>
              </a:ext>
            </a:extLst>
          </p:cNvPr>
          <p:cNvSpPr>
            <a:spLocks noGrp="1"/>
          </p:cNvSpPr>
          <p:nvPr>
            <p:ph type="ftr" sz="quarter" idx="11"/>
          </p:nvPr>
        </p:nvSpPr>
        <p:spPr/>
        <p:txBody>
          <a:bodyPr/>
          <a:lstStyle/>
          <a:p>
            <a:r>
              <a:rPr lang="vi-VN" dirty="0"/>
              <a:t>Faculty of Information Technology</a:t>
            </a:r>
          </a:p>
        </p:txBody>
      </p:sp>
      <p:sp>
        <p:nvSpPr>
          <p:cNvPr id="4" name="Slide Number Placeholder 3">
            <a:extLst>
              <a:ext uri="{FF2B5EF4-FFF2-40B4-BE49-F238E27FC236}">
                <a16:creationId xmlns:a16="http://schemas.microsoft.com/office/drawing/2014/main" id="{D0BE3539-01B0-CEF5-8246-7090112AC0BA}"/>
              </a:ext>
            </a:extLst>
          </p:cNvPr>
          <p:cNvSpPr>
            <a:spLocks noGrp="1"/>
          </p:cNvSpPr>
          <p:nvPr>
            <p:ph type="sldNum" sz="quarter" idx="12"/>
          </p:nvPr>
        </p:nvSpPr>
        <p:spPr/>
        <p:txBody>
          <a:bodyPr/>
          <a:lstStyle/>
          <a:p>
            <a:fld id="{0A297500-7527-634B-90F4-69D0994C32B4}" type="slidenum">
              <a:rPr lang="vi-VN" smtClean="0"/>
              <a:t>12</a:t>
            </a:fld>
            <a:endParaRPr lang="vi-VN" dirty="0"/>
          </a:p>
        </p:txBody>
      </p:sp>
      <p:sp>
        <p:nvSpPr>
          <p:cNvPr id="5" name="Title 4">
            <a:extLst>
              <a:ext uri="{FF2B5EF4-FFF2-40B4-BE49-F238E27FC236}">
                <a16:creationId xmlns:a16="http://schemas.microsoft.com/office/drawing/2014/main" id="{132BF39D-5C93-FCF8-47DB-090DA65A30CC}"/>
              </a:ext>
            </a:extLst>
          </p:cNvPr>
          <p:cNvSpPr>
            <a:spLocks noGrp="1"/>
          </p:cNvSpPr>
          <p:nvPr>
            <p:ph type="title"/>
          </p:nvPr>
        </p:nvSpPr>
        <p:spPr/>
        <p:txBody>
          <a:bodyPr/>
          <a:lstStyle/>
          <a:p>
            <a:r>
              <a:rPr lang="vi-VN" dirty="0"/>
              <a:t>Định nghĩa – Dữ liệu (Data)</a:t>
            </a:r>
          </a:p>
        </p:txBody>
      </p:sp>
    </p:spTree>
    <p:extLst>
      <p:ext uri="{BB962C8B-B14F-4D97-AF65-F5344CB8AC3E}">
        <p14:creationId xmlns:p14="http://schemas.microsoft.com/office/powerpoint/2010/main" val="1983352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CA959FC-DE77-67FF-EAD6-D536AFD67048}"/>
              </a:ext>
            </a:extLst>
          </p:cNvPr>
          <p:cNvSpPr>
            <a:spLocks noGrp="1"/>
          </p:cNvSpPr>
          <p:nvPr>
            <p:ph idx="1"/>
          </p:nvPr>
        </p:nvSpPr>
        <p:spPr>
          <a:xfrm>
            <a:off x="576000" y="1656000"/>
            <a:ext cx="11041200" cy="4230450"/>
          </a:xfrm>
        </p:spPr>
        <p:txBody>
          <a:bodyPr>
            <a:normAutofit fontScale="92500"/>
          </a:bodyPr>
          <a:lstStyle/>
          <a:p>
            <a:r>
              <a:rPr lang="vi-VN" sz="3200" noProof="0" dirty="0"/>
              <a:t>Cơ sở dữ liệu - CSDL (Database):</a:t>
            </a:r>
          </a:p>
          <a:p>
            <a:pPr lvl="1"/>
            <a:r>
              <a:rPr lang="vi-VN" sz="2800" noProof="0" dirty="0"/>
              <a:t>CSDL là “</a:t>
            </a:r>
            <a:r>
              <a:rPr lang="vi-VN" sz="2800" b="1" noProof="0" dirty="0">
                <a:solidFill>
                  <a:srgbClr val="005E77"/>
                </a:solidFill>
              </a:rPr>
              <a:t>tập dữ liệu có liên quan với nhau gắn với một ngữ nghĩa</a:t>
            </a:r>
            <a:r>
              <a:rPr lang="vi-VN" sz="2800" noProof="0" dirty="0"/>
              <a:t>” </a:t>
            </a:r>
          </a:p>
          <a:p>
            <a:pPr lvl="1"/>
            <a:r>
              <a:rPr lang="vi-VN" sz="2800" noProof="0" dirty="0"/>
              <a:t>Ví dụ:</a:t>
            </a:r>
          </a:p>
          <a:p>
            <a:pPr lvl="2"/>
            <a:r>
              <a:rPr lang="vi-VN" sz="2400" noProof="0" dirty="0"/>
              <a:t>Danh sách các sinh viên → tập dữ liêu về sinh viên</a:t>
            </a:r>
          </a:p>
          <a:p>
            <a:pPr lvl="2"/>
            <a:r>
              <a:rPr lang="vi-VN" sz="2400" noProof="0" dirty="0"/>
              <a:t>Danh mục các lớp học → tập dữ liệu về lớp học</a:t>
            </a:r>
          </a:p>
          <a:p>
            <a:pPr lvl="1"/>
            <a:r>
              <a:rPr lang="vi-VN" sz="2800" dirty="0"/>
              <a:t>Các dữ liệu được lưu trữ dùng chung một cấu trúc </a:t>
            </a:r>
            <a:r>
              <a:rPr lang="vi-VN" sz="2800" dirty="0">
                <a:sym typeface="Wingdings" panose="05000000000000000000" pitchFamily="2" charset="2"/>
              </a:rPr>
              <a:t> CSDL cấu trúc</a:t>
            </a:r>
          </a:p>
          <a:p>
            <a:pPr lvl="1"/>
            <a:r>
              <a:rPr lang="vi-VN" sz="2800" dirty="0">
                <a:sym typeface="Wingdings" panose="05000000000000000000" pitchFamily="2" charset="2"/>
              </a:rPr>
              <a:t>Ngoài ra còn có các dạng CSDL khác: CSDL phi cấu trúc, CSDL tài liệu, v.v…</a:t>
            </a:r>
            <a:endParaRPr lang="vi-VN" sz="2800" dirty="0"/>
          </a:p>
          <a:p>
            <a:pPr lvl="2"/>
            <a:endParaRPr lang="vi-VN" sz="2400" noProof="0" dirty="0"/>
          </a:p>
        </p:txBody>
      </p:sp>
      <p:sp>
        <p:nvSpPr>
          <p:cNvPr id="3" name="Footer Placeholder 2">
            <a:extLst>
              <a:ext uri="{FF2B5EF4-FFF2-40B4-BE49-F238E27FC236}">
                <a16:creationId xmlns:a16="http://schemas.microsoft.com/office/drawing/2014/main" id="{256E1825-C938-ECAB-77CE-2F9488D4FFA9}"/>
              </a:ext>
            </a:extLst>
          </p:cNvPr>
          <p:cNvSpPr>
            <a:spLocks noGrp="1"/>
          </p:cNvSpPr>
          <p:nvPr>
            <p:ph type="ftr" sz="quarter" idx="11"/>
          </p:nvPr>
        </p:nvSpPr>
        <p:spPr/>
        <p:txBody>
          <a:bodyPr/>
          <a:lstStyle/>
          <a:p>
            <a:r>
              <a:rPr lang="vi-VN" dirty="0"/>
              <a:t>Faculty of Information Technology</a:t>
            </a:r>
          </a:p>
        </p:txBody>
      </p:sp>
      <p:sp>
        <p:nvSpPr>
          <p:cNvPr id="4" name="Slide Number Placeholder 3">
            <a:extLst>
              <a:ext uri="{FF2B5EF4-FFF2-40B4-BE49-F238E27FC236}">
                <a16:creationId xmlns:a16="http://schemas.microsoft.com/office/drawing/2014/main" id="{248F0AF4-B79A-705E-BFCC-71D9C7065A2B}"/>
              </a:ext>
            </a:extLst>
          </p:cNvPr>
          <p:cNvSpPr>
            <a:spLocks noGrp="1"/>
          </p:cNvSpPr>
          <p:nvPr>
            <p:ph type="sldNum" sz="quarter" idx="12"/>
          </p:nvPr>
        </p:nvSpPr>
        <p:spPr/>
        <p:txBody>
          <a:bodyPr/>
          <a:lstStyle/>
          <a:p>
            <a:fld id="{0A297500-7527-634B-90F4-69D0994C32B4}" type="slidenum">
              <a:rPr lang="vi-VN" smtClean="0"/>
              <a:t>13</a:t>
            </a:fld>
            <a:endParaRPr lang="vi-VN" dirty="0"/>
          </a:p>
        </p:txBody>
      </p:sp>
      <p:sp>
        <p:nvSpPr>
          <p:cNvPr id="5" name="Title 4">
            <a:extLst>
              <a:ext uri="{FF2B5EF4-FFF2-40B4-BE49-F238E27FC236}">
                <a16:creationId xmlns:a16="http://schemas.microsoft.com/office/drawing/2014/main" id="{A7C4457F-05D3-CA16-EA2E-3A3D14E85EB4}"/>
              </a:ext>
            </a:extLst>
          </p:cNvPr>
          <p:cNvSpPr>
            <a:spLocks noGrp="1"/>
          </p:cNvSpPr>
          <p:nvPr>
            <p:ph type="title"/>
          </p:nvPr>
        </p:nvSpPr>
        <p:spPr/>
        <p:txBody>
          <a:bodyPr/>
          <a:lstStyle/>
          <a:p>
            <a:r>
              <a:rPr lang="vi-VN" dirty="0"/>
              <a:t>Định nghĩa – Cơ sở dữ liệu (Database)</a:t>
            </a:r>
          </a:p>
        </p:txBody>
      </p:sp>
      <p:sp>
        <p:nvSpPr>
          <p:cNvPr id="6" name="TextBox 5">
            <a:extLst>
              <a:ext uri="{FF2B5EF4-FFF2-40B4-BE49-F238E27FC236}">
                <a16:creationId xmlns:a16="http://schemas.microsoft.com/office/drawing/2014/main" id="{8E8861C8-763A-394E-6C43-C5A25D48E97D}"/>
              </a:ext>
            </a:extLst>
          </p:cNvPr>
          <p:cNvSpPr txBox="1"/>
          <p:nvPr/>
        </p:nvSpPr>
        <p:spPr>
          <a:xfrm>
            <a:off x="575399" y="6059360"/>
            <a:ext cx="11041200" cy="338554"/>
          </a:xfrm>
          <a:prstGeom prst="rect">
            <a:avLst/>
          </a:prstGeom>
          <a:noFill/>
        </p:spPr>
        <p:txBody>
          <a:bodyPr wrap="square" rtlCol="0">
            <a:spAutoFit/>
          </a:bodyPr>
          <a:lstStyle/>
          <a:p>
            <a:r>
              <a:rPr lang="en-US" sz="1600" i="1" dirty="0"/>
              <a:t>(1): Fundamentals of Database Systems, Fourth edition, </a:t>
            </a:r>
            <a:r>
              <a:rPr lang="en-US" sz="1600" i="1" dirty="0" err="1"/>
              <a:t>Ramez</a:t>
            </a:r>
            <a:r>
              <a:rPr lang="en-US" sz="1600" i="1" dirty="0"/>
              <a:t> </a:t>
            </a:r>
            <a:r>
              <a:rPr lang="en-US" sz="1600" i="1" dirty="0" err="1"/>
              <a:t>Elmasri</a:t>
            </a:r>
            <a:r>
              <a:rPr lang="en-US" sz="1600" i="1" dirty="0"/>
              <a:t> and </a:t>
            </a:r>
            <a:r>
              <a:rPr lang="en-US" sz="1600" i="1" dirty="0" err="1"/>
              <a:t>Shamkant</a:t>
            </a:r>
            <a:r>
              <a:rPr lang="en-US" sz="1600" i="1" dirty="0"/>
              <a:t> B. Navathe, 2003</a:t>
            </a:r>
          </a:p>
        </p:txBody>
      </p:sp>
    </p:spTree>
    <p:extLst>
      <p:ext uri="{BB962C8B-B14F-4D97-AF65-F5344CB8AC3E}">
        <p14:creationId xmlns:p14="http://schemas.microsoft.com/office/powerpoint/2010/main" val="3077616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2C00DBD-88A7-CBDF-5F97-6E0FD5B01508}"/>
              </a:ext>
            </a:extLst>
          </p:cNvPr>
          <p:cNvSpPr>
            <a:spLocks noGrp="1"/>
          </p:cNvSpPr>
          <p:nvPr>
            <p:ph idx="1"/>
          </p:nvPr>
        </p:nvSpPr>
        <p:spPr>
          <a:xfrm>
            <a:off x="576000" y="1243625"/>
            <a:ext cx="11041200" cy="453736"/>
          </a:xfrm>
        </p:spPr>
        <p:txBody>
          <a:bodyPr>
            <a:noAutofit/>
          </a:bodyPr>
          <a:lstStyle/>
          <a:p>
            <a:r>
              <a:rPr lang="vi-VN" dirty="0">
                <a:solidFill>
                  <a:schemeClr val="accent1"/>
                </a:solidFill>
              </a:rPr>
              <a:t>Ví dụ về CSDL</a:t>
            </a:r>
          </a:p>
          <a:p>
            <a:pPr marL="0" indent="0">
              <a:buNone/>
            </a:pPr>
            <a:endParaRPr lang="vi-VN" dirty="0">
              <a:solidFill>
                <a:schemeClr val="accent1"/>
              </a:solidFill>
            </a:endParaRPr>
          </a:p>
        </p:txBody>
      </p:sp>
      <p:sp>
        <p:nvSpPr>
          <p:cNvPr id="3" name="Footer Placeholder 2">
            <a:extLst>
              <a:ext uri="{FF2B5EF4-FFF2-40B4-BE49-F238E27FC236}">
                <a16:creationId xmlns:a16="http://schemas.microsoft.com/office/drawing/2014/main" id="{B32024D7-055D-FC28-47E3-9E37BB217453}"/>
              </a:ext>
            </a:extLst>
          </p:cNvPr>
          <p:cNvSpPr>
            <a:spLocks noGrp="1"/>
          </p:cNvSpPr>
          <p:nvPr>
            <p:ph type="ftr" sz="quarter" idx="11"/>
          </p:nvPr>
        </p:nvSpPr>
        <p:spPr/>
        <p:txBody>
          <a:bodyPr/>
          <a:lstStyle/>
          <a:p>
            <a:r>
              <a:rPr lang="vi-VN" dirty="0"/>
              <a:t>Faculty of Information Technology</a:t>
            </a:r>
          </a:p>
        </p:txBody>
      </p:sp>
      <p:sp>
        <p:nvSpPr>
          <p:cNvPr id="4" name="Slide Number Placeholder 3">
            <a:extLst>
              <a:ext uri="{FF2B5EF4-FFF2-40B4-BE49-F238E27FC236}">
                <a16:creationId xmlns:a16="http://schemas.microsoft.com/office/drawing/2014/main" id="{044FCE48-2BFA-7A15-0208-0748FE00EA35}"/>
              </a:ext>
            </a:extLst>
          </p:cNvPr>
          <p:cNvSpPr>
            <a:spLocks noGrp="1"/>
          </p:cNvSpPr>
          <p:nvPr>
            <p:ph type="sldNum" sz="quarter" idx="12"/>
          </p:nvPr>
        </p:nvSpPr>
        <p:spPr/>
        <p:txBody>
          <a:bodyPr/>
          <a:lstStyle/>
          <a:p>
            <a:fld id="{0A297500-7527-634B-90F4-69D0994C32B4}" type="slidenum">
              <a:rPr lang="vi-VN" smtClean="0"/>
              <a:t>14</a:t>
            </a:fld>
            <a:endParaRPr lang="vi-VN" dirty="0"/>
          </a:p>
        </p:txBody>
      </p:sp>
      <p:sp>
        <p:nvSpPr>
          <p:cNvPr id="5" name="Title 4">
            <a:extLst>
              <a:ext uri="{FF2B5EF4-FFF2-40B4-BE49-F238E27FC236}">
                <a16:creationId xmlns:a16="http://schemas.microsoft.com/office/drawing/2014/main" id="{5CDEBD91-8FE3-820D-2CC3-11F941FE0E09}"/>
              </a:ext>
            </a:extLst>
          </p:cNvPr>
          <p:cNvSpPr>
            <a:spLocks noGrp="1"/>
          </p:cNvSpPr>
          <p:nvPr>
            <p:ph type="title"/>
          </p:nvPr>
        </p:nvSpPr>
        <p:spPr/>
        <p:txBody>
          <a:bodyPr/>
          <a:lstStyle/>
          <a:p>
            <a:r>
              <a:rPr lang="vi-VN" dirty="0"/>
              <a:t>Định nghĩa – Cơ sở dữ liệu (Database)</a:t>
            </a:r>
          </a:p>
        </p:txBody>
      </p:sp>
      <p:pic>
        <p:nvPicPr>
          <p:cNvPr id="7" name="Picture 7">
            <a:extLst>
              <a:ext uri="{FF2B5EF4-FFF2-40B4-BE49-F238E27FC236}">
                <a16:creationId xmlns:a16="http://schemas.microsoft.com/office/drawing/2014/main" id="{16F60E4B-7F53-7ADF-20A7-6D593C2F4236}"/>
              </a:ext>
            </a:extLst>
          </p:cNvPr>
          <p:cNvPicPr>
            <a:picLocks noChangeAspect="1" noChangeArrowheads="1"/>
          </p:cNvPicPr>
          <p:nvPr/>
        </p:nvPicPr>
        <p:blipFill>
          <a:blip r:embed="rId3" cstate="print"/>
          <a:srcRect/>
          <a:stretch>
            <a:fillRect/>
          </a:stretch>
        </p:blipFill>
        <p:spPr bwMode="auto">
          <a:xfrm>
            <a:off x="741270" y="1788459"/>
            <a:ext cx="4909722" cy="1841146"/>
          </a:xfrm>
          <a:prstGeom prst="rect">
            <a:avLst/>
          </a:prstGeom>
          <a:noFill/>
          <a:ln w="9525">
            <a:noFill/>
            <a:miter lim="800000"/>
            <a:headEnd/>
            <a:tailEnd/>
          </a:ln>
        </p:spPr>
      </p:pic>
      <p:pic>
        <p:nvPicPr>
          <p:cNvPr id="8" name="Picture 8">
            <a:extLst>
              <a:ext uri="{FF2B5EF4-FFF2-40B4-BE49-F238E27FC236}">
                <a16:creationId xmlns:a16="http://schemas.microsoft.com/office/drawing/2014/main" id="{7A514740-6C60-8867-BDCF-19240BDCB0E9}"/>
              </a:ext>
            </a:extLst>
          </p:cNvPr>
          <p:cNvPicPr>
            <a:picLocks noChangeAspect="1" noChangeArrowheads="1"/>
          </p:cNvPicPr>
          <p:nvPr/>
        </p:nvPicPr>
        <p:blipFill>
          <a:blip r:embed="rId4" cstate="print"/>
          <a:srcRect/>
          <a:stretch>
            <a:fillRect/>
          </a:stretch>
        </p:blipFill>
        <p:spPr bwMode="auto">
          <a:xfrm>
            <a:off x="4361274" y="3997564"/>
            <a:ext cx="4071601" cy="1357200"/>
          </a:xfrm>
          <a:prstGeom prst="rect">
            <a:avLst/>
          </a:prstGeom>
          <a:noFill/>
          <a:ln w="9525">
            <a:noFill/>
            <a:miter lim="800000"/>
            <a:headEnd/>
            <a:tailEnd/>
          </a:ln>
        </p:spPr>
      </p:pic>
      <p:pic>
        <p:nvPicPr>
          <p:cNvPr id="9" name="Picture 9">
            <a:extLst>
              <a:ext uri="{FF2B5EF4-FFF2-40B4-BE49-F238E27FC236}">
                <a16:creationId xmlns:a16="http://schemas.microsoft.com/office/drawing/2014/main" id="{0BBA88F5-1A53-F829-59F9-F119815349A2}"/>
              </a:ext>
            </a:extLst>
          </p:cNvPr>
          <p:cNvPicPr>
            <a:picLocks noChangeAspect="1" noChangeArrowheads="1"/>
          </p:cNvPicPr>
          <p:nvPr/>
        </p:nvPicPr>
        <p:blipFill>
          <a:blip r:embed="rId5" cstate="print"/>
          <a:srcRect/>
          <a:stretch>
            <a:fillRect/>
          </a:stretch>
        </p:blipFill>
        <p:spPr bwMode="auto">
          <a:xfrm>
            <a:off x="6196617" y="1787660"/>
            <a:ext cx="5254113" cy="1811763"/>
          </a:xfrm>
          <a:prstGeom prst="rect">
            <a:avLst/>
          </a:prstGeom>
          <a:noFill/>
          <a:ln w="9525">
            <a:noFill/>
            <a:miter lim="800000"/>
            <a:headEnd/>
            <a:tailEnd/>
          </a:ln>
        </p:spPr>
      </p:pic>
      <p:pic>
        <p:nvPicPr>
          <p:cNvPr id="10" name="Picture 10">
            <a:extLst>
              <a:ext uri="{FF2B5EF4-FFF2-40B4-BE49-F238E27FC236}">
                <a16:creationId xmlns:a16="http://schemas.microsoft.com/office/drawing/2014/main" id="{DC343D3B-09D0-1D07-05D5-5BC85C37A72B}"/>
              </a:ext>
            </a:extLst>
          </p:cNvPr>
          <p:cNvPicPr>
            <a:picLocks noChangeAspect="1" noChangeArrowheads="1"/>
          </p:cNvPicPr>
          <p:nvPr/>
        </p:nvPicPr>
        <p:blipFill>
          <a:blip r:embed="rId6" cstate="print"/>
          <a:srcRect/>
          <a:stretch>
            <a:fillRect/>
          </a:stretch>
        </p:blipFill>
        <p:spPr bwMode="auto">
          <a:xfrm>
            <a:off x="8551332" y="3997564"/>
            <a:ext cx="3310842" cy="1700162"/>
          </a:xfrm>
          <a:prstGeom prst="rect">
            <a:avLst/>
          </a:prstGeom>
          <a:noFill/>
          <a:ln w="9525">
            <a:noFill/>
            <a:miter lim="800000"/>
            <a:headEnd/>
            <a:tailEnd/>
          </a:ln>
        </p:spPr>
      </p:pic>
      <p:pic>
        <p:nvPicPr>
          <p:cNvPr id="11" name="Picture 11">
            <a:extLst>
              <a:ext uri="{FF2B5EF4-FFF2-40B4-BE49-F238E27FC236}">
                <a16:creationId xmlns:a16="http://schemas.microsoft.com/office/drawing/2014/main" id="{3DC19087-C1B2-9C37-1BE2-D4424CBAA2CF}"/>
              </a:ext>
            </a:extLst>
          </p:cNvPr>
          <p:cNvPicPr>
            <a:picLocks noChangeAspect="1" noChangeArrowheads="1"/>
          </p:cNvPicPr>
          <p:nvPr/>
        </p:nvPicPr>
        <p:blipFill>
          <a:blip r:embed="rId7" cstate="print"/>
          <a:srcRect/>
          <a:stretch>
            <a:fillRect/>
          </a:stretch>
        </p:blipFill>
        <p:spPr bwMode="auto">
          <a:xfrm>
            <a:off x="558391" y="3976949"/>
            <a:ext cx="3684426" cy="1657991"/>
          </a:xfrm>
          <a:prstGeom prst="rect">
            <a:avLst/>
          </a:prstGeom>
          <a:noFill/>
          <a:ln w="9525">
            <a:noFill/>
            <a:miter lim="800000"/>
            <a:headEnd/>
            <a:tailEnd/>
          </a:ln>
        </p:spPr>
      </p:pic>
    </p:spTree>
    <p:extLst>
      <p:ext uri="{BB962C8B-B14F-4D97-AF65-F5344CB8AC3E}">
        <p14:creationId xmlns:p14="http://schemas.microsoft.com/office/powerpoint/2010/main" val="1556415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130CEA-1B14-34D3-02AE-09CCF95AA447}"/>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817B8F0-8D7E-79BE-1D40-0E7563532C63}"/>
              </a:ext>
            </a:extLst>
          </p:cNvPr>
          <p:cNvSpPr>
            <a:spLocks noGrp="1"/>
          </p:cNvSpPr>
          <p:nvPr>
            <p:ph idx="1"/>
          </p:nvPr>
        </p:nvSpPr>
        <p:spPr>
          <a:xfrm>
            <a:off x="576000" y="1243625"/>
            <a:ext cx="11041200" cy="453736"/>
          </a:xfrm>
        </p:spPr>
        <p:txBody>
          <a:bodyPr>
            <a:noAutofit/>
          </a:bodyPr>
          <a:lstStyle/>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Char char="q"/>
              <a:tabLst/>
              <a:defRPr/>
            </a:pPr>
            <a:r>
              <a:rPr kumimoji="0" lang="en-US" sz="2800" b="0" i="0" u="none" strike="noStrike" kern="0" cap="none" spc="0" normalizeH="0" baseline="0" noProof="0" dirty="0" err="1">
                <a:ln>
                  <a:noFill/>
                </a:ln>
                <a:solidFill>
                  <a:schemeClr val="accent1"/>
                </a:solidFill>
                <a:effectLst/>
                <a:uLnTx/>
                <a:uFillTx/>
                <a:latin typeface="+mn-lt"/>
                <a:ea typeface="ＭＳ Ｐゴシック" pitchFamily="34" charset="-128"/>
                <a:cs typeface="ＭＳ Ｐゴシック" charset="0"/>
              </a:rPr>
              <a:t>Ví</a:t>
            </a:r>
            <a:r>
              <a:rPr kumimoji="0" lang="en-US" sz="2800" b="0" i="0" u="none" strike="noStrike" kern="0" cap="none" spc="0" normalizeH="0" noProof="0" dirty="0">
                <a:ln>
                  <a:noFill/>
                </a:ln>
                <a:solidFill>
                  <a:schemeClr val="accent1"/>
                </a:solidFill>
                <a:effectLst/>
                <a:uLnTx/>
                <a:uFillTx/>
                <a:latin typeface="+mn-lt"/>
                <a:ea typeface="ＭＳ Ｐゴシック" pitchFamily="34" charset="-128"/>
                <a:cs typeface="ＭＳ Ｐゴシック" charset="0"/>
              </a:rPr>
              <a:t> </a:t>
            </a:r>
            <a:r>
              <a:rPr kumimoji="0" lang="en-US" sz="2800" b="0" i="0" u="none" strike="noStrike" kern="0" cap="none" spc="0" normalizeH="0" noProof="0" dirty="0" err="1">
                <a:ln>
                  <a:noFill/>
                </a:ln>
                <a:solidFill>
                  <a:schemeClr val="accent1"/>
                </a:solidFill>
                <a:effectLst/>
                <a:uLnTx/>
                <a:uFillTx/>
                <a:latin typeface="+mn-lt"/>
                <a:ea typeface="ＭＳ Ｐゴシック" pitchFamily="34" charset="-128"/>
                <a:cs typeface="ＭＳ Ｐゴシック" charset="0"/>
              </a:rPr>
              <a:t>dụ</a:t>
            </a:r>
            <a:r>
              <a:rPr kumimoji="0" lang="en-US" sz="2800" b="0" i="0" u="none" strike="noStrike" kern="0" cap="none" spc="0" normalizeH="0" noProof="0" dirty="0">
                <a:ln>
                  <a:noFill/>
                </a:ln>
                <a:solidFill>
                  <a:schemeClr val="accent1"/>
                </a:solidFill>
                <a:effectLst/>
                <a:uLnTx/>
                <a:uFillTx/>
                <a:latin typeface="+mn-lt"/>
                <a:ea typeface="ＭＳ Ｐゴシック" pitchFamily="34" charset="-128"/>
                <a:cs typeface="ＭＳ Ｐゴシック" charset="0"/>
              </a:rPr>
              <a:t> - </a:t>
            </a:r>
            <a:r>
              <a:rPr kumimoji="0" lang="en-US" sz="2800" b="0" i="0" u="none" strike="noStrike" kern="0" cap="none" spc="0" normalizeH="0" baseline="0" noProof="0" dirty="0">
                <a:ln>
                  <a:noFill/>
                </a:ln>
                <a:solidFill>
                  <a:schemeClr val="accent1"/>
                </a:solidFill>
                <a:effectLst/>
                <a:uLnTx/>
                <a:uFillTx/>
                <a:latin typeface="+mn-lt"/>
                <a:ea typeface="ＭＳ Ｐゴシック" pitchFamily="34" charset="-128"/>
                <a:cs typeface="ＭＳ Ｐゴシック" charset="0"/>
              </a:rPr>
              <a:t>CSDL “</a:t>
            </a:r>
            <a:r>
              <a:rPr kumimoji="0" lang="en-US" sz="2800" b="0" i="0" u="none" strike="noStrike" kern="0" cap="none" spc="0" normalizeH="0" baseline="0" noProof="0" dirty="0" err="1">
                <a:ln>
                  <a:noFill/>
                </a:ln>
                <a:solidFill>
                  <a:schemeClr val="accent1"/>
                </a:solidFill>
                <a:effectLst/>
                <a:uLnTx/>
                <a:uFillTx/>
                <a:latin typeface="+mn-lt"/>
                <a:ea typeface="ＭＳ Ｐゴシック" pitchFamily="34" charset="-128"/>
                <a:cs typeface="ＭＳ Ｐゴシック" charset="0"/>
              </a:rPr>
              <a:t>Quản</a:t>
            </a:r>
            <a:r>
              <a:rPr kumimoji="0" lang="en-US" sz="2800" b="0" i="0" u="none" strike="noStrike" kern="0" cap="none" spc="0" normalizeH="0" baseline="0" noProof="0" dirty="0">
                <a:ln>
                  <a:noFill/>
                </a:ln>
                <a:solidFill>
                  <a:schemeClr val="accent1"/>
                </a:solidFill>
                <a:effectLst/>
                <a:uLnTx/>
                <a:uFillTx/>
                <a:latin typeface="+mn-lt"/>
                <a:ea typeface="ＭＳ Ｐゴシック" pitchFamily="34" charset="-128"/>
                <a:cs typeface="ＭＳ Ｐゴシック" charset="0"/>
              </a:rPr>
              <a:t> </a:t>
            </a:r>
            <a:r>
              <a:rPr kumimoji="0" lang="en-US" sz="2800" b="0" i="0" u="none" strike="noStrike" kern="0" cap="none" spc="0" normalizeH="0" baseline="0" noProof="0" dirty="0" err="1">
                <a:ln>
                  <a:noFill/>
                </a:ln>
                <a:solidFill>
                  <a:schemeClr val="accent1"/>
                </a:solidFill>
                <a:effectLst/>
                <a:uLnTx/>
                <a:uFillTx/>
                <a:latin typeface="+mn-lt"/>
                <a:ea typeface="ＭＳ Ｐゴシック" pitchFamily="34" charset="-128"/>
                <a:cs typeface="ＭＳ Ｐゴシック" charset="0"/>
              </a:rPr>
              <a:t>lý</a:t>
            </a:r>
            <a:r>
              <a:rPr kumimoji="0" lang="en-US" sz="2800" b="0" i="0" u="none" strike="noStrike" kern="0" cap="none" spc="0" normalizeH="0" baseline="0" noProof="0" dirty="0">
                <a:ln>
                  <a:noFill/>
                </a:ln>
                <a:solidFill>
                  <a:schemeClr val="accent1"/>
                </a:solidFill>
                <a:effectLst/>
                <a:uLnTx/>
                <a:uFillTx/>
                <a:latin typeface="+mn-lt"/>
                <a:ea typeface="ＭＳ Ｐゴシック" pitchFamily="34" charset="-128"/>
                <a:cs typeface="ＭＳ Ｐゴシック" charset="0"/>
              </a:rPr>
              <a:t> </a:t>
            </a:r>
            <a:r>
              <a:rPr kumimoji="0" lang="en-US" sz="2800" b="0" i="0" u="none" strike="noStrike" kern="0" cap="none" spc="0" normalizeH="0" baseline="0" noProof="0" dirty="0" err="1">
                <a:ln>
                  <a:noFill/>
                </a:ln>
                <a:solidFill>
                  <a:schemeClr val="accent1"/>
                </a:solidFill>
                <a:effectLst/>
                <a:uLnTx/>
                <a:uFillTx/>
                <a:latin typeface="+mn-lt"/>
                <a:ea typeface="ＭＳ Ｐゴシック" pitchFamily="34" charset="-128"/>
                <a:cs typeface="ＭＳ Ｐゴシック" charset="0"/>
              </a:rPr>
              <a:t>đề</a:t>
            </a:r>
            <a:r>
              <a:rPr kumimoji="0" lang="en-US" sz="2800" b="0" i="0" u="none" strike="noStrike" kern="0" cap="none" spc="0" normalizeH="0" baseline="0" noProof="0" dirty="0">
                <a:ln>
                  <a:noFill/>
                </a:ln>
                <a:solidFill>
                  <a:schemeClr val="accent1"/>
                </a:solidFill>
                <a:effectLst/>
                <a:uLnTx/>
                <a:uFillTx/>
                <a:latin typeface="+mn-lt"/>
                <a:ea typeface="ＭＳ Ｐゴシック" pitchFamily="34" charset="-128"/>
                <a:cs typeface="ＭＳ Ｐゴシック" charset="0"/>
              </a:rPr>
              <a:t> </a:t>
            </a:r>
            <a:r>
              <a:rPr kumimoji="0" lang="en-US" sz="2800" b="0" i="0" u="none" strike="noStrike" kern="0" cap="none" spc="0" normalizeH="0" baseline="0" noProof="0" dirty="0" err="1">
                <a:ln>
                  <a:noFill/>
                </a:ln>
                <a:solidFill>
                  <a:schemeClr val="accent1"/>
                </a:solidFill>
                <a:effectLst/>
                <a:uLnTx/>
                <a:uFillTx/>
                <a:latin typeface="+mn-lt"/>
                <a:ea typeface="ＭＳ Ｐゴシック" pitchFamily="34" charset="-128"/>
                <a:cs typeface="ＭＳ Ｐゴシック" charset="0"/>
              </a:rPr>
              <a:t>án</a:t>
            </a:r>
            <a:r>
              <a:rPr kumimoji="0" lang="en-US" sz="2800" b="0" i="0" u="none" strike="noStrike" kern="0" cap="none" spc="0" normalizeH="0" baseline="0" noProof="0" dirty="0">
                <a:ln>
                  <a:noFill/>
                </a:ln>
                <a:solidFill>
                  <a:schemeClr val="accent1"/>
                </a:solidFill>
                <a:effectLst/>
                <a:uLnTx/>
                <a:uFillTx/>
                <a:latin typeface="+mn-lt"/>
                <a:ea typeface="ＭＳ Ｐゴシック" pitchFamily="34" charset="-128"/>
                <a:cs typeface="ＭＳ Ｐゴシック" charset="0"/>
              </a:rPr>
              <a:t>” </a:t>
            </a:r>
            <a:r>
              <a:rPr kumimoji="0" lang="en-US" sz="2800" b="0" i="0" u="none" strike="noStrike" kern="0" cap="none" spc="0" normalizeH="0" baseline="0" noProof="0" dirty="0" err="1">
                <a:ln>
                  <a:noFill/>
                </a:ln>
                <a:solidFill>
                  <a:schemeClr val="accent1"/>
                </a:solidFill>
                <a:effectLst/>
                <a:uLnTx/>
                <a:uFillTx/>
                <a:latin typeface="+mn-lt"/>
                <a:ea typeface="ＭＳ Ｐゴシック" pitchFamily="34" charset="-128"/>
                <a:cs typeface="ＭＳ Ｐゴシック" charset="0"/>
              </a:rPr>
              <a:t>của</a:t>
            </a:r>
            <a:r>
              <a:rPr kumimoji="0" lang="en-US" sz="2800" b="0" i="0" u="none" strike="noStrike" kern="0" cap="none" spc="0" normalizeH="0" baseline="0" noProof="0" dirty="0">
                <a:ln>
                  <a:noFill/>
                </a:ln>
                <a:solidFill>
                  <a:schemeClr val="accent1"/>
                </a:solidFill>
                <a:effectLst/>
                <a:uLnTx/>
                <a:uFillTx/>
                <a:latin typeface="+mn-lt"/>
                <a:ea typeface="ＭＳ Ｐゴシック" pitchFamily="34" charset="-128"/>
                <a:cs typeface="ＭＳ Ｐゴシック" charset="0"/>
              </a:rPr>
              <a:t> </a:t>
            </a:r>
            <a:r>
              <a:rPr kumimoji="0" lang="en-US" sz="2800" b="0" i="0" u="none" strike="noStrike" kern="0" cap="none" spc="0" normalizeH="0" baseline="0" noProof="0" dirty="0" err="1">
                <a:ln>
                  <a:noFill/>
                </a:ln>
                <a:solidFill>
                  <a:schemeClr val="accent1"/>
                </a:solidFill>
                <a:effectLst/>
                <a:uLnTx/>
                <a:uFillTx/>
                <a:latin typeface="+mn-lt"/>
                <a:ea typeface="ＭＳ Ｐゴシック" pitchFamily="34" charset="-128"/>
                <a:cs typeface="ＭＳ Ｐゴシック" charset="0"/>
              </a:rPr>
              <a:t>một</a:t>
            </a:r>
            <a:r>
              <a:rPr kumimoji="0" lang="en-US" sz="2800" b="0" i="0" u="none" strike="noStrike" kern="0" cap="none" spc="0" normalizeH="0" baseline="0" noProof="0" dirty="0">
                <a:ln>
                  <a:noFill/>
                </a:ln>
                <a:solidFill>
                  <a:schemeClr val="accent1"/>
                </a:solidFill>
                <a:effectLst/>
                <a:uLnTx/>
                <a:uFillTx/>
                <a:latin typeface="+mn-lt"/>
                <a:ea typeface="ＭＳ Ｐゴシック" pitchFamily="34" charset="-128"/>
                <a:cs typeface="ＭＳ Ｐゴシック" charset="0"/>
              </a:rPr>
              <a:t> </a:t>
            </a:r>
            <a:r>
              <a:rPr kumimoji="0" lang="en-US" sz="2800" b="0" i="0" u="none" strike="noStrike" kern="0" cap="none" spc="0" normalizeH="0" baseline="0" noProof="0" dirty="0" err="1">
                <a:ln>
                  <a:noFill/>
                </a:ln>
                <a:solidFill>
                  <a:schemeClr val="accent1"/>
                </a:solidFill>
                <a:effectLst/>
                <a:uLnTx/>
                <a:uFillTx/>
                <a:latin typeface="+mn-lt"/>
                <a:ea typeface="ＭＳ Ｐゴシック" pitchFamily="34" charset="-128"/>
                <a:cs typeface="ＭＳ Ｐゴシック" charset="0"/>
              </a:rPr>
              <a:t>công</a:t>
            </a:r>
            <a:r>
              <a:rPr kumimoji="0" lang="en-US" sz="2800" b="0" i="0" u="none" strike="noStrike" kern="0" cap="none" spc="0" normalizeH="0" baseline="0" noProof="0" dirty="0">
                <a:ln>
                  <a:noFill/>
                </a:ln>
                <a:solidFill>
                  <a:schemeClr val="accent1"/>
                </a:solidFill>
                <a:effectLst/>
                <a:uLnTx/>
                <a:uFillTx/>
                <a:latin typeface="+mn-lt"/>
                <a:ea typeface="ＭＳ Ｐゴシック" pitchFamily="34" charset="-128"/>
                <a:cs typeface="ＭＳ Ｐゴシック" charset="0"/>
              </a:rPr>
              <a:t> ty</a:t>
            </a:r>
          </a:p>
          <a:p>
            <a:pPr marL="0" indent="0">
              <a:buNone/>
            </a:pPr>
            <a:endParaRPr lang="vi-VN" dirty="0">
              <a:solidFill>
                <a:schemeClr val="accent1"/>
              </a:solidFill>
            </a:endParaRPr>
          </a:p>
        </p:txBody>
      </p:sp>
      <p:sp>
        <p:nvSpPr>
          <p:cNvPr id="3" name="Footer Placeholder 2">
            <a:extLst>
              <a:ext uri="{FF2B5EF4-FFF2-40B4-BE49-F238E27FC236}">
                <a16:creationId xmlns:a16="http://schemas.microsoft.com/office/drawing/2014/main" id="{E0885C19-103D-5D94-8F5B-0F01E33E4E2A}"/>
              </a:ext>
            </a:extLst>
          </p:cNvPr>
          <p:cNvSpPr>
            <a:spLocks noGrp="1"/>
          </p:cNvSpPr>
          <p:nvPr>
            <p:ph type="ftr" sz="quarter" idx="11"/>
          </p:nvPr>
        </p:nvSpPr>
        <p:spPr/>
        <p:txBody>
          <a:bodyPr/>
          <a:lstStyle/>
          <a:p>
            <a:r>
              <a:rPr lang="vi-VN" dirty="0"/>
              <a:t>Faculty of Information Technology</a:t>
            </a:r>
          </a:p>
        </p:txBody>
      </p:sp>
      <p:sp>
        <p:nvSpPr>
          <p:cNvPr id="4" name="Slide Number Placeholder 3">
            <a:extLst>
              <a:ext uri="{FF2B5EF4-FFF2-40B4-BE49-F238E27FC236}">
                <a16:creationId xmlns:a16="http://schemas.microsoft.com/office/drawing/2014/main" id="{F6D2DF3F-AD1E-2688-69D3-3965DC8674F0}"/>
              </a:ext>
            </a:extLst>
          </p:cNvPr>
          <p:cNvSpPr>
            <a:spLocks noGrp="1"/>
          </p:cNvSpPr>
          <p:nvPr>
            <p:ph type="sldNum" sz="quarter" idx="12"/>
          </p:nvPr>
        </p:nvSpPr>
        <p:spPr/>
        <p:txBody>
          <a:bodyPr/>
          <a:lstStyle/>
          <a:p>
            <a:fld id="{0A297500-7527-634B-90F4-69D0994C32B4}" type="slidenum">
              <a:rPr lang="vi-VN" smtClean="0"/>
              <a:t>15</a:t>
            </a:fld>
            <a:endParaRPr lang="vi-VN" dirty="0"/>
          </a:p>
        </p:txBody>
      </p:sp>
      <p:sp>
        <p:nvSpPr>
          <p:cNvPr id="5" name="Title 4">
            <a:extLst>
              <a:ext uri="{FF2B5EF4-FFF2-40B4-BE49-F238E27FC236}">
                <a16:creationId xmlns:a16="http://schemas.microsoft.com/office/drawing/2014/main" id="{6144C5D8-E5CA-7992-430A-30F5F9940B7B}"/>
              </a:ext>
            </a:extLst>
          </p:cNvPr>
          <p:cNvSpPr>
            <a:spLocks noGrp="1"/>
          </p:cNvSpPr>
          <p:nvPr>
            <p:ph type="title"/>
          </p:nvPr>
        </p:nvSpPr>
        <p:spPr/>
        <p:txBody>
          <a:bodyPr/>
          <a:lstStyle/>
          <a:p>
            <a:r>
              <a:rPr lang="vi-VN" dirty="0"/>
              <a:t>Định nghĩa – Cơ sở dữ liệu (Database)</a:t>
            </a:r>
          </a:p>
        </p:txBody>
      </p:sp>
      <p:graphicFrame>
        <p:nvGraphicFramePr>
          <p:cNvPr id="14" name="Group 530">
            <a:extLst>
              <a:ext uri="{FF2B5EF4-FFF2-40B4-BE49-F238E27FC236}">
                <a16:creationId xmlns:a16="http://schemas.microsoft.com/office/drawing/2014/main" id="{4EDD0F27-5639-911B-DF86-6C113950B9B6}"/>
              </a:ext>
            </a:extLst>
          </p:cNvPr>
          <p:cNvGraphicFramePr>
            <a:graphicFrameLocks noGrp="1"/>
          </p:cNvGraphicFramePr>
          <p:nvPr>
            <p:extLst>
              <p:ext uri="{D42A27DB-BD31-4B8C-83A1-F6EECF244321}">
                <p14:modId xmlns:p14="http://schemas.microsoft.com/office/powerpoint/2010/main" val="4196189103"/>
              </p:ext>
            </p:extLst>
          </p:nvPr>
        </p:nvGraphicFramePr>
        <p:xfrm>
          <a:off x="494439" y="1930201"/>
          <a:ext cx="8066087" cy="1524000"/>
        </p:xfrm>
        <a:graphic>
          <a:graphicData uri="http://schemas.openxmlformats.org/drawingml/2006/table">
            <a:tbl>
              <a:tblPr/>
              <a:tblGrid>
                <a:gridCol w="1220787">
                  <a:extLst>
                    <a:ext uri="{9D8B030D-6E8A-4147-A177-3AD203B41FA5}">
                      <a16:colId xmlns:a16="http://schemas.microsoft.com/office/drawing/2014/main" val="20000"/>
                    </a:ext>
                  </a:extLst>
                </a:gridCol>
                <a:gridCol w="868363">
                  <a:extLst>
                    <a:ext uri="{9D8B030D-6E8A-4147-A177-3AD203B41FA5}">
                      <a16:colId xmlns:a16="http://schemas.microsoft.com/office/drawing/2014/main" val="20001"/>
                    </a:ext>
                  </a:extLst>
                </a:gridCol>
                <a:gridCol w="968375">
                  <a:extLst>
                    <a:ext uri="{9D8B030D-6E8A-4147-A177-3AD203B41FA5}">
                      <a16:colId xmlns:a16="http://schemas.microsoft.com/office/drawing/2014/main" val="20002"/>
                    </a:ext>
                  </a:extLst>
                </a:gridCol>
                <a:gridCol w="855662">
                  <a:extLst>
                    <a:ext uri="{9D8B030D-6E8A-4147-A177-3AD203B41FA5}">
                      <a16:colId xmlns:a16="http://schemas.microsoft.com/office/drawing/2014/main" val="20003"/>
                    </a:ext>
                  </a:extLst>
                </a:gridCol>
                <a:gridCol w="1179513">
                  <a:extLst>
                    <a:ext uri="{9D8B030D-6E8A-4147-A177-3AD203B41FA5}">
                      <a16:colId xmlns:a16="http://schemas.microsoft.com/office/drawing/2014/main" val="20004"/>
                    </a:ext>
                  </a:extLst>
                </a:gridCol>
                <a:gridCol w="1181100">
                  <a:extLst>
                    <a:ext uri="{9D8B030D-6E8A-4147-A177-3AD203B41FA5}">
                      <a16:colId xmlns:a16="http://schemas.microsoft.com/office/drawing/2014/main" val="20005"/>
                    </a:ext>
                  </a:extLst>
                </a:gridCol>
                <a:gridCol w="1177925">
                  <a:extLst>
                    <a:ext uri="{9D8B030D-6E8A-4147-A177-3AD203B41FA5}">
                      <a16:colId xmlns:a16="http://schemas.microsoft.com/office/drawing/2014/main" val="20006"/>
                    </a:ext>
                  </a:extLst>
                </a:gridCol>
                <a:gridCol w="614362">
                  <a:extLst>
                    <a:ext uri="{9D8B030D-6E8A-4147-A177-3AD203B41FA5}">
                      <a16:colId xmlns:a16="http://schemas.microsoft.com/office/drawing/2014/main" val="20007"/>
                    </a:ext>
                  </a:extLst>
                </a:gridCol>
              </a:tblGrid>
              <a:tr h="304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itchFamily="34" charset="0"/>
                          <a:ea typeface="ＭＳ Ｐゴシック" pitchFamily="34" charset="-128"/>
                        </a:rPr>
                        <a:t>NHANVIEN</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ea typeface="ＭＳ Ｐゴシック" pitchFamily="34" charset="-128"/>
                          <a:cs typeface="Times New Roman" pitchFamily="18" charset="0"/>
                        </a:rPr>
                        <a:t>HONV</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ea typeface="ＭＳ Ｐゴシック" pitchFamily="34" charset="-128"/>
                          <a:cs typeface="Times New Roman" pitchFamily="18" charset="0"/>
                        </a:rPr>
                        <a:t>TENLOT</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ea typeface="ＭＳ Ｐゴシック" pitchFamily="34" charset="-128"/>
                          <a:cs typeface="Times New Roman" pitchFamily="18" charset="0"/>
                        </a:rPr>
                        <a:t>TENNV</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ea typeface="ＭＳ Ｐゴシック" pitchFamily="34" charset="-128"/>
                          <a:cs typeface="Times New Roman" pitchFamily="18" charset="0"/>
                        </a:rPr>
                        <a:t>MANV</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ea typeface="ＭＳ Ｐゴシック" pitchFamily="34" charset="-128"/>
                          <a:cs typeface="Times New Roman" pitchFamily="18" charset="0"/>
                        </a:rPr>
                        <a:t>NGSINH</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ea typeface="ＭＳ Ｐゴシック" pitchFamily="34" charset="-128"/>
                          <a:cs typeface="Times New Roman" pitchFamily="18" charset="0"/>
                        </a:rPr>
                        <a:t>MA_NQL</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ea typeface="ＭＳ Ｐゴシック" pitchFamily="34" charset="-128"/>
                          <a:cs typeface="Times New Roman" pitchFamily="18" charset="0"/>
                        </a:rPr>
                        <a:t>PHG</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04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400" b="0" i="0" u="none" strike="noStrike" cap="none" normalizeH="0" baseline="0">
                        <a:ln>
                          <a:noFill/>
                        </a:ln>
                        <a:solidFill>
                          <a:schemeClr val="tx1"/>
                        </a:solidFill>
                        <a:effectLst/>
                        <a:latin typeface="Arial" pitchFamily="34" charset="0"/>
                        <a:ea typeface="ＭＳ Ｐゴシック" pitchFamily="34" charset="-128"/>
                      </a:endParaRPr>
                    </a:p>
                  </a:txBody>
                  <a:tcPr anchor="ctr" horzOverflow="overflow">
                    <a:lnL>
                      <a:noFill/>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ea typeface="ＭＳ Ｐゴシック" pitchFamily="34" charset="-128"/>
                          <a:cs typeface="Times New Roman" pitchFamily="18" charset="0"/>
                        </a:rPr>
                        <a:t>Tran</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ea typeface="ＭＳ Ｐゴシック" pitchFamily="34" charset="-128"/>
                          <a:cs typeface="Times New Roman" pitchFamily="18" charset="0"/>
                        </a:rPr>
                        <a:t>Hong</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ea typeface="ＭＳ Ｐゴシック" pitchFamily="34" charset="-128"/>
                          <a:cs typeface="Times New Roman" pitchFamily="18" charset="0"/>
                        </a:rPr>
                        <a:t>Quang</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ea typeface="ＭＳ Ｐゴシック" pitchFamily="34" charset="-128"/>
                          <a:cs typeface="Times New Roman" pitchFamily="18" charset="0"/>
                        </a:rPr>
                        <a:t>987987987</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ea typeface="ＭＳ Ｐゴシック" pitchFamily="34" charset="-128"/>
                          <a:cs typeface="Times New Roman" pitchFamily="18" charset="0"/>
                        </a:rPr>
                        <a:t>03/09/1969</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ea typeface="ＭＳ Ｐゴシック" pitchFamily="34" charset="-128"/>
                          <a:cs typeface="Times New Roman" pitchFamily="18" charset="0"/>
                        </a:rPr>
                        <a:t>987654321</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ea typeface="ＭＳ Ｐゴシック" pitchFamily="34" charset="-128"/>
                          <a:cs typeface="Times New Roman" pitchFamily="18" charset="0"/>
                        </a:rPr>
                        <a:t>4</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04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400" b="0" i="0" u="none" strike="noStrike" cap="none" normalizeH="0" baseline="0" dirty="0">
                        <a:ln>
                          <a:noFill/>
                        </a:ln>
                        <a:solidFill>
                          <a:schemeClr val="tx1"/>
                        </a:solidFill>
                        <a:effectLst/>
                        <a:latin typeface="Arial" pitchFamily="34" charset="0"/>
                        <a:ea typeface="ＭＳ Ｐゴシック" pitchFamily="34" charset="-128"/>
                      </a:endParaRPr>
                    </a:p>
                  </a:txBody>
                  <a:tcPr anchor="ctr" horzOverflow="overflow">
                    <a:lnL>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ea typeface="ＭＳ Ｐゴシック" pitchFamily="34" charset="-128"/>
                          <a:cs typeface="Times New Roman" pitchFamily="18" charset="0"/>
                        </a:rPr>
                        <a:t>Nguyen</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ea typeface="ＭＳ Ｐゴシック" pitchFamily="34" charset="-128"/>
                          <a:cs typeface="Times New Roman" pitchFamily="18" charset="0"/>
                        </a:rPr>
                        <a:t>Thanh</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itchFamily="34" charset="0"/>
                          <a:ea typeface="ＭＳ Ｐゴシック" pitchFamily="34" charset="-128"/>
                          <a:cs typeface="Times New Roman" pitchFamily="18" charset="0"/>
                        </a:rPr>
                        <a:t>Tung</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ea typeface="ＭＳ Ｐゴシック" pitchFamily="34" charset="-128"/>
                          <a:cs typeface="Times New Roman" pitchFamily="18" charset="0"/>
                        </a:rPr>
                        <a:t>333445555</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ea typeface="ＭＳ Ｐゴシック" pitchFamily="34" charset="-128"/>
                          <a:cs typeface="Times New Roman" pitchFamily="18" charset="0"/>
                        </a:rPr>
                        <a:t>12/08/1955</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ea typeface="ＭＳ Ｐゴシック" pitchFamily="34" charset="-128"/>
                          <a:cs typeface="Times New Roman" pitchFamily="18" charset="0"/>
                        </a:rPr>
                        <a:t>888665555</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ea typeface="ＭＳ Ｐゴシック" pitchFamily="34" charset="-128"/>
                          <a:cs typeface="Times New Roman" pitchFamily="18" charset="0"/>
                        </a:rPr>
                        <a:t>5</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304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400" b="0" i="0" u="none" strike="noStrike" cap="none" normalizeH="0" baseline="0">
                        <a:ln>
                          <a:noFill/>
                        </a:ln>
                        <a:solidFill>
                          <a:schemeClr val="tx1"/>
                        </a:solidFill>
                        <a:effectLst/>
                        <a:latin typeface="Arial" pitchFamily="34" charset="0"/>
                        <a:ea typeface="ＭＳ Ｐゴシック" pitchFamily="34" charset="-128"/>
                      </a:endParaRPr>
                    </a:p>
                  </a:txBody>
                  <a:tcPr anchor="ctr" horzOverflow="overflow">
                    <a:lnL>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ea typeface="ＭＳ Ｐゴシック" pitchFamily="34" charset="-128"/>
                          <a:cs typeface="Times New Roman" pitchFamily="18" charset="0"/>
                        </a:rPr>
                        <a:t>Nguyen</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ea typeface="ＭＳ Ｐゴシック" pitchFamily="34" charset="-128"/>
                          <a:cs typeface="Times New Roman" pitchFamily="18" charset="0"/>
                        </a:rPr>
                        <a:t>Manh</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ea typeface="ＭＳ Ｐゴシック" pitchFamily="34" charset="-128"/>
                          <a:cs typeface="Times New Roman" pitchFamily="18" charset="0"/>
                        </a:rPr>
                        <a:t>Hung</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itchFamily="34" charset="0"/>
                          <a:ea typeface="ＭＳ Ｐゴシック" pitchFamily="34" charset="-128"/>
                          <a:cs typeface="Times New Roman" pitchFamily="18" charset="0"/>
                        </a:rPr>
                        <a:t>666884444</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ea typeface="ＭＳ Ｐゴシック" pitchFamily="34" charset="-128"/>
                          <a:cs typeface="Times New Roman" pitchFamily="18" charset="0"/>
                        </a:rPr>
                        <a:t>09/15/1962</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ea typeface="ＭＳ Ｐゴシック" pitchFamily="34" charset="-128"/>
                          <a:cs typeface="Times New Roman" pitchFamily="18" charset="0"/>
                        </a:rPr>
                        <a:t>333445555</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ea typeface="ＭＳ Ｐゴシック" pitchFamily="34" charset="-128"/>
                          <a:cs typeface="Times New Roman" pitchFamily="18" charset="0"/>
                        </a:rPr>
                        <a:t>5</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04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400" b="0" i="0" u="none" strike="noStrike" cap="none" normalizeH="0" baseline="0">
                        <a:ln>
                          <a:noFill/>
                        </a:ln>
                        <a:solidFill>
                          <a:schemeClr val="tx1"/>
                        </a:solidFill>
                        <a:effectLst/>
                        <a:latin typeface="Arial" pitchFamily="34" charset="0"/>
                        <a:ea typeface="ＭＳ Ｐゴシック" pitchFamily="34" charset="-128"/>
                      </a:endParaRPr>
                    </a:p>
                  </a:txBody>
                  <a:tcPr anchor="ctr" horzOverflow="overflow">
                    <a:lnL>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ea typeface="ＭＳ Ｐゴシック" pitchFamily="34" charset="-128"/>
                          <a:cs typeface="Times New Roman" pitchFamily="18" charset="0"/>
                        </a:rPr>
                        <a:t>Tran</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ea typeface="ＭＳ Ｐゴシック" pitchFamily="34" charset="-128"/>
                          <a:cs typeface="Times New Roman" pitchFamily="18" charset="0"/>
                        </a:rPr>
                        <a:t>Thanh</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ea typeface="ＭＳ Ｐゴシック" pitchFamily="34" charset="-128"/>
                          <a:cs typeface="Times New Roman" pitchFamily="18" charset="0"/>
                        </a:rPr>
                        <a:t>Tam</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ea typeface="ＭＳ Ｐゴシック" pitchFamily="34" charset="-128"/>
                          <a:cs typeface="Times New Roman" pitchFamily="18" charset="0"/>
                        </a:rPr>
                        <a:t>453453453</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ea typeface="ＭＳ Ｐゴシック" pitchFamily="34" charset="-128"/>
                          <a:cs typeface="Times New Roman" pitchFamily="18" charset="0"/>
                        </a:rPr>
                        <a:t>07/31/1972</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ea typeface="ＭＳ Ｐゴシック" pitchFamily="34" charset="-128"/>
                          <a:cs typeface="Times New Roman" pitchFamily="18" charset="0"/>
                        </a:rPr>
                        <a:t>333445555</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itchFamily="34" charset="0"/>
                          <a:ea typeface="ＭＳ Ｐゴシック" pitchFamily="34" charset="-128"/>
                          <a:cs typeface="Times New Roman" pitchFamily="18" charset="0"/>
                        </a:rPr>
                        <a:t>5</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5" name="Group 532">
            <a:extLst>
              <a:ext uri="{FF2B5EF4-FFF2-40B4-BE49-F238E27FC236}">
                <a16:creationId xmlns:a16="http://schemas.microsoft.com/office/drawing/2014/main" id="{DF3F841E-6BDB-37CE-176A-7BA92D64D582}"/>
              </a:ext>
            </a:extLst>
          </p:cNvPr>
          <p:cNvGraphicFramePr>
            <a:graphicFrameLocks noGrp="1"/>
          </p:cNvGraphicFramePr>
          <p:nvPr>
            <p:extLst>
              <p:ext uri="{D42A27DB-BD31-4B8C-83A1-F6EECF244321}">
                <p14:modId xmlns:p14="http://schemas.microsoft.com/office/powerpoint/2010/main" val="4037818250"/>
              </p:ext>
            </p:extLst>
          </p:nvPr>
        </p:nvGraphicFramePr>
        <p:xfrm>
          <a:off x="494439" y="3834624"/>
          <a:ext cx="5135562" cy="1612900"/>
        </p:xfrm>
        <a:graphic>
          <a:graphicData uri="http://schemas.openxmlformats.org/drawingml/2006/table">
            <a:tbl>
              <a:tblPr/>
              <a:tblGrid>
                <a:gridCol w="757237">
                  <a:extLst>
                    <a:ext uri="{9D8B030D-6E8A-4147-A177-3AD203B41FA5}">
                      <a16:colId xmlns:a16="http://schemas.microsoft.com/office/drawing/2014/main" val="20000"/>
                    </a:ext>
                  </a:extLst>
                </a:gridCol>
                <a:gridCol w="1301750">
                  <a:extLst>
                    <a:ext uri="{9D8B030D-6E8A-4147-A177-3AD203B41FA5}">
                      <a16:colId xmlns:a16="http://schemas.microsoft.com/office/drawing/2014/main" val="20001"/>
                    </a:ext>
                  </a:extLst>
                </a:gridCol>
                <a:gridCol w="769938">
                  <a:extLst>
                    <a:ext uri="{9D8B030D-6E8A-4147-A177-3AD203B41FA5}">
                      <a16:colId xmlns:a16="http://schemas.microsoft.com/office/drawing/2014/main" val="20002"/>
                    </a:ext>
                  </a:extLst>
                </a:gridCol>
                <a:gridCol w="1377950">
                  <a:extLst>
                    <a:ext uri="{9D8B030D-6E8A-4147-A177-3AD203B41FA5}">
                      <a16:colId xmlns:a16="http://schemas.microsoft.com/office/drawing/2014/main" val="20003"/>
                    </a:ext>
                  </a:extLst>
                </a:gridCol>
                <a:gridCol w="928687">
                  <a:extLst>
                    <a:ext uri="{9D8B030D-6E8A-4147-A177-3AD203B41FA5}">
                      <a16:colId xmlns:a16="http://schemas.microsoft.com/office/drawing/2014/main" val="20004"/>
                    </a:ext>
                  </a:extLst>
                </a:gridCol>
              </a:tblGrid>
              <a:tr h="3937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pitchFamily="34" charset="0"/>
                          <a:ea typeface="ＭＳ Ｐゴシック" pitchFamily="34" charset="-128"/>
                          <a:cs typeface="Times New Roman" pitchFamily="18" charset="0"/>
                        </a:rPr>
                        <a:t>DEAN</a:t>
                      </a:r>
                      <a:endParaRPr kumimoji="0" lang="en-US" sz="1400" b="0" i="0" u="none" strike="noStrike" cap="none" normalizeH="0" baseline="0">
                        <a:ln>
                          <a:noFill/>
                        </a:ln>
                        <a:solidFill>
                          <a:schemeClr val="tx1"/>
                        </a:solidFill>
                        <a:effectLst/>
                        <a:latin typeface="Arial" pitchFamily="34" charset="0"/>
                        <a:ea typeface="ＭＳ Ｐゴシック" pitchFamily="34" charset="-128"/>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ea typeface="ＭＳ Ｐゴシック" pitchFamily="34" charset="-128"/>
                          <a:cs typeface="Times New Roman" pitchFamily="18" charset="0"/>
                        </a:rPr>
                        <a:t>TENDA</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ea typeface="ＭＳ Ｐゴシック" pitchFamily="34" charset="-128"/>
                          <a:cs typeface="Times New Roman" pitchFamily="18" charset="0"/>
                        </a:rPr>
                        <a:t>MADA</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ea typeface="ＭＳ Ｐゴシック" pitchFamily="34" charset="-128"/>
                          <a:cs typeface="Times New Roman" pitchFamily="18" charset="0"/>
                        </a:rPr>
                        <a:t>DDIEM_DA</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itchFamily="34" charset="0"/>
                          <a:ea typeface="ＭＳ Ｐゴシック" pitchFamily="34" charset="-128"/>
                          <a:cs typeface="Times New Roman" pitchFamily="18" charset="0"/>
                        </a:rPr>
                        <a:t>PHONG</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04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400" b="0" i="0" u="none" strike="noStrike" cap="none" normalizeH="0" baseline="0">
                        <a:ln>
                          <a:noFill/>
                        </a:ln>
                        <a:solidFill>
                          <a:schemeClr val="tx1"/>
                        </a:solidFill>
                        <a:effectLst/>
                        <a:latin typeface="Arial" pitchFamily="34" charset="0"/>
                        <a:ea typeface="ＭＳ Ｐゴシック" pitchFamily="34" charset="-128"/>
                      </a:endParaRPr>
                    </a:p>
                  </a:txBody>
                  <a:tcPr anchor="ctr" horzOverflow="overflow">
                    <a:lnL>
                      <a:noFill/>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ea typeface="ＭＳ Ｐゴシック" pitchFamily="34" charset="-128"/>
                          <a:cs typeface="Times New Roman" pitchFamily="18" charset="0"/>
                        </a:rPr>
                        <a:t>San pham X</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ea typeface="ＭＳ Ｐゴシック" pitchFamily="34" charset="-128"/>
                          <a:cs typeface="Times New Roman" pitchFamily="18" charset="0"/>
                        </a:rPr>
                        <a:t>1</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ea typeface="ＭＳ Ｐゴシック" pitchFamily="34" charset="-128"/>
                          <a:cs typeface="Times New Roman" pitchFamily="18" charset="0"/>
                        </a:rPr>
                        <a:t>VUNG TAU</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ea typeface="ＭＳ Ｐゴシック" pitchFamily="34" charset="-128"/>
                          <a:cs typeface="Times New Roman" pitchFamily="18" charset="0"/>
                        </a:rPr>
                        <a:t>5</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04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400" b="0" i="0" u="none" strike="noStrike" cap="none" normalizeH="0" baseline="0">
                        <a:ln>
                          <a:noFill/>
                        </a:ln>
                        <a:solidFill>
                          <a:schemeClr val="tx1"/>
                        </a:solidFill>
                        <a:effectLst/>
                        <a:latin typeface="Arial" pitchFamily="34" charset="0"/>
                        <a:ea typeface="ＭＳ Ｐゴシック" pitchFamily="34" charset="-128"/>
                      </a:endParaRPr>
                    </a:p>
                  </a:txBody>
                  <a:tcPr anchor="ctr" horzOverflow="overflow">
                    <a:lnL>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ea typeface="ＭＳ Ｐゴシック" pitchFamily="34" charset="-128"/>
                          <a:cs typeface="Times New Roman" pitchFamily="18" charset="0"/>
                        </a:rPr>
                        <a:t>San pham Y</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ea typeface="ＭＳ Ｐゴシック" pitchFamily="34" charset="-128"/>
                          <a:cs typeface="Times New Roman" pitchFamily="18" charset="0"/>
                        </a:rPr>
                        <a:t>2</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ea typeface="ＭＳ Ｐゴシック" pitchFamily="34" charset="-128"/>
                          <a:cs typeface="Times New Roman" pitchFamily="18" charset="0"/>
                        </a:rPr>
                        <a:t>NHA TRANG</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ea typeface="ＭＳ Ｐゴシック" pitchFamily="34" charset="-128"/>
                          <a:cs typeface="Times New Roman" pitchFamily="18" charset="0"/>
                        </a:rPr>
                        <a:t>5</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304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400" b="0" i="0" u="none" strike="noStrike" cap="none" normalizeH="0" baseline="0">
                        <a:ln>
                          <a:noFill/>
                        </a:ln>
                        <a:solidFill>
                          <a:schemeClr val="tx1"/>
                        </a:solidFill>
                        <a:effectLst/>
                        <a:latin typeface="Arial" pitchFamily="34" charset="0"/>
                        <a:ea typeface="ＭＳ Ｐゴシック" pitchFamily="34" charset="-128"/>
                      </a:endParaRPr>
                    </a:p>
                  </a:txBody>
                  <a:tcPr anchor="ctr" horzOverflow="overflow">
                    <a:lnL>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ea typeface="ＭＳ Ｐゴシック" pitchFamily="34" charset="-128"/>
                          <a:cs typeface="Times New Roman" pitchFamily="18" charset="0"/>
                        </a:rPr>
                        <a:t>San pham Z</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ea typeface="ＭＳ Ｐゴシック" pitchFamily="34" charset="-128"/>
                          <a:cs typeface="Times New Roman" pitchFamily="18" charset="0"/>
                        </a:rPr>
                        <a:t>3</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ea typeface="ＭＳ Ｐゴシック" pitchFamily="34" charset="-128"/>
                          <a:cs typeface="Times New Roman" pitchFamily="18" charset="0"/>
                        </a:rPr>
                        <a:t>TP HCM</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ea typeface="ＭＳ Ｐゴシック" pitchFamily="34" charset="-128"/>
                          <a:cs typeface="Times New Roman" pitchFamily="18" charset="0"/>
                        </a:rPr>
                        <a:t>5</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04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400" b="0" i="0" u="none" strike="noStrike" cap="none" normalizeH="0" baseline="0">
                        <a:ln>
                          <a:noFill/>
                        </a:ln>
                        <a:solidFill>
                          <a:schemeClr val="tx1"/>
                        </a:solidFill>
                        <a:effectLst/>
                        <a:latin typeface="Arial" pitchFamily="34" charset="0"/>
                        <a:ea typeface="ＭＳ Ｐゴシック" pitchFamily="34" charset="-128"/>
                      </a:endParaRPr>
                    </a:p>
                  </a:txBody>
                  <a:tcPr anchor="ctr" horzOverflow="overflow">
                    <a:lnL>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ea typeface="ＭＳ Ｐゴシック" pitchFamily="34" charset="-128"/>
                          <a:cs typeface="Times New Roman" pitchFamily="18" charset="0"/>
                        </a:rPr>
                        <a:t>Tin hoc hoa</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ea typeface="ＭＳ Ｐゴシック" pitchFamily="34" charset="-128"/>
                          <a:cs typeface="Times New Roman" pitchFamily="18" charset="0"/>
                        </a:rPr>
                        <a:t>10</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ea typeface="ＭＳ Ｐゴシック" pitchFamily="34" charset="-128"/>
                          <a:cs typeface="Times New Roman" pitchFamily="18" charset="0"/>
                        </a:rPr>
                        <a:t>HA NOI</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itchFamily="34" charset="0"/>
                          <a:ea typeface="ＭＳ Ｐゴシック" pitchFamily="34" charset="-128"/>
                          <a:cs typeface="Times New Roman" pitchFamily="18" charset="0"/>
                        </a:rPr>
                        <a:t>4</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6" name="Group 528">
            <a:extLst>
              <a:ext uri="{FF2B5EF4-FFF2-40B4-BE49-F238E27FC236}">
                <a16:creationId xmlns:a16="http://schemas.microsoft.com/office/drawing/2014/main" id="{62482D63-48B4-51F1-58DB-108B89A2D299}"/>
              </a:ext>
            </a:extLst>
          </p:cNvPr>
          <p:cNvGraphicFramePr>
            <a:graphicFrameLocks noGrp="1"/>
          </p:cNvGraphicFramePr>
          <p:nvPr>
            <p:extLst>
              <p:ext uri="{D42A27DB-BD31-4B8C-83A1-F6EECF244321}">
                <p14:modId xmlns:p14="http://schemas.microsoft.com/office/powerpoint/2010/main" val="1316448910"/>
              </p:ext>
            </p:extLst>
          </p:nvPr>
        </p:nvGraphicFramePr>
        <p:xfrm>
          <a:off x="6528962" y="3831449"/>
          <a:ext cx="4440238" cy="1616075"/>
        </p:xfrm>
        <a:graphic>
          <a:graphicData uri="http://schemas.openxmlformats.org/drawingml/2006/table">
            <a:tbl>
              <a:tblPr/>
              <a:tblGrid>
                <a:gridCol w="1344613">
                  <a:extLst>
                    <a:ext uri="{9D8B030D-6E8A-4147-A177-3AD203B41FA5}">
                      <a16:colId xmlns:a16="http://schemas.microsoft.com/office/drawing/2014/main" val="20000"/>
                    </a:ext>
                  </a:extLst>
                </a:gridCol>
                <a:gridCol w="1201737">
                  <a:extLst>
                    <a:ext uri="{9D8B030D-6E8A-4147-A177-3AD203B41FA5}">
                      <a16:colId xmlns:a16="http://schemas.microsoft.com/office/drawing/2014/main" val="20001"/>
                    </a:ext>
                  </a:extLst>
                </a:gridCol>
                <a:gridCol w="746125">
                  <a:extLst>
                    <a:ext uri="{9D8B030D-6E8A-4147-A177-3AD203B41FA5}">
                      <a16:colId xmlns:a16="http://schemas.microsoft.com/office/drawing/2014/main" val="20002"/>
                    </a:ext>
                  </a:extLst>
                </a:gridCol>
                <a:gridCol w="1147763">
                  <a:extLst>
                    <a:ext uri="{9D8B030D-6E8A-4147-A177-3AD203B41FA5}">
                      <a16:colId xmlns:a16="http://schemas.microsoft.com/office/drawing/2014/main" val="20003"/>
                    </a:ext>
                  </a:extLst>
                </a:gridCol>
              </a:tblGrid>
              <a:tr h="381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pitchFamily="34" charset="0"/>
                          <a:ea typeface="ＭＳ Ｐゴシック" pitchFamily="34" charset="-128"/>
                        </a:rPr>
                        <a:t>PHANCONG</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itchFamily="34" charset="0"/>
                          <a:ea typeface="ＭＳ Ｐゴシック" pitchFamily="34" charset="-128"/>
                          <a:cs typeface="Times New Roman" pitchFamily="18" charset="0"/>
                        </a:rPr>
                        <a:t>MA_NVIEN</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ea typeface="ＭＳ Ｐゴシック" pitchFamily="34" charset="-128"/>
                          <a:cs typeface="Times New Roman" pitchFamily="18" charset="0"/>
                        </a:rPr>
                        <a:t>SODA</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ea typeface="ＭＳ Ｐゴシック" pitchFamily="34" charset="-128"/>
                          <a:cs typeface="Times New Roman" pitchFamily="18" charset="0"/>
                        </a:rPr>
                        <a:t>THOIGIAN</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04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400" b="0" i="0" u="none" strike="noStrike" cap="none" normalizeH="0" baseline="0">
                        <a:ln>
                          <a:noFill/>
                        </a:ln>
                        <a:solidFill>
                          <a:schemeClr val="tx1"/>
                        </a:solidFill>
                        <a:effectLst/>
                        <a:latin typeface="Arial" pitchFamily="34" charset="0"/>
                        <a:ea typeface="ＭＳ Ｐゴシック" pitchFamily="34" charset="-128"/>
                      </a:endParaRPr>
                    </a:p>
                  </a:txBody>
                  <a:tcPr anchor="ctr" horzOverflow="overflow">
                    <a:lnL>
                      <a:noFill/>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ea typeface="ＭＳ Ｐゴシック" pitchFamily="34" charset="-128"/>
                          <a:cs typeface="Times New Roman" pitchFamily="18" charset="0"/>
                        </a:rPr>
                        <a:t>123456789</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ea typeface="ＭＳ Ｐゴシック" pitchFamily="34" charset="-128"/>
                          <a:cs typeface="Times New Roman" pitchFamily="18" charset="0"/>
                        </a:rPr>
                        <a:t>1</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ea typeface="ＭＳ Ｐゴシック" pitchFamily="34" charset="-128"/>
                          <a:cs typeface="Times New Roman" pitchFamily="18" charset="0"/>
                        </a:rPr>
                        <a:t>32.5</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04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400" b="0" i="0" u="none" strike="noStrike" cap="none" normalizeH="0" baseline="0">
                        <a:ln>
                          <a:noFill/>
                        </a:ln>
                        <a:solidFill>
                          <a:schemeClr val="tx1"/>
                        </a:solidFill>
                        <a:effectLst/>
                        <a:latin typeface="Arial" pitchFamily="34" charset="0"/>
                        <a:ea typeface="ＭＳ Ｐゴシック" pitchFamily="34" charset="-128"/>
                      </a:endParaRPr>
                    </a:p>
                  </a:txBody>
                  <a:tcPr anchor="ctr" horzOverflow="overflow">
                    <a:lnL>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ea typeface="ＭＳ Ｐゴシック" pitchFamily="34" charset="-128"/>
                          <a:cs typeface="Times New Roman" pitchFamily="18" charset="0"/>
                        </a:rPr>
                        <a:t>123456789</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ea typeface="ＭＳ Ｐゴシック" pitchFamily="34" charset="-128"/>
                          <a:cs typeface="Times New Roman" pitchFamily="18" charset="0"/>
                        </a:rPr>
                        <a:t>2</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ea typeface="ＭＳ Ｐゴシック" pitchFamily="34" charset="-128"/>
                          <a:cs typeface="Times New Roman" pitchFamily="18" charset="0"/>
                        </a:rPr>
                        <a:t>7.5</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3206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400" b="0" i="0" u="none" strike="noStrike" cap="none" normalizeH="0" baseline="0">
                        <a:ln>
                          <a:noFill/>
                        </a:ln>
                        <a:solidFill>
                          <a:schemeClr val="tx1"/>
                        </a:solidFill>
                        <a:effectLst/>
                        <a:latin typeface="Arial" pitchFamily="34" charset="0"/>
                        <a:ea typeface="ＭＳ Ｐゴシック" pitchFamily="34" charset="-128"/>
                      </a:endParaRPr>
                    </a:p>
                  </a:txBody>
                  <a:tcPr anchor="ctr" horzOverflow="overflow">
                    <a:lnL>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ea typeface="ＭＳ Ｐゴシック" pitchFamily="34" charset="-128"/>
                          <a:cs typeface="Times New Roman" pitchFamily="18" charset="0"/>
                        </a:rPr>
                        <a:t>666884444</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ea typeface="ＭＳ Ｐゴシック" pitchFamily="34" charset="-128"/>
                          <a:cs typeface="Times New Roman" pitchFamily="18" charset="0"/>
                        </a:rPr>
                        <a:t>3</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ea typeface="ＭＳ Ｐゴシック" pitchFamily="34" charset="-128"/>
                          <a:cs typeface="Times New Roman" pitchFamily="18" charset="0"/>
                        </a:rPr>
                        <a:t>40.0</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04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400" b="0" i="0" u="none" strike="noStrike" cap="none" normalizeH="0" baseline="0">
                        <a:ln>
                          <a:noFill/>
                        </a:ln>
                        <a:solidFill>
                          <a:schemeClr val="tx1"/>
                        </a:solidFill>
                        <a:effectLst/>
                        <a:latin typeface="Arial" pitchFamily="34" charset="0"/>
                        <a:ea typeface="ＭＳ Ｐゴシック" pitchFamily="34" charset="-128"/>
                      </a:endParaRPr>
                    </a:p>
                  </a:txBody>
                  <a:tcPr anchor="ctr" horzOverflow="overflow">
                    <a:lnL>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ea typeface="ＭＳ Ｐゴシック" pitchFamily="34" charset="-128"/>
                          <a:cs typeface="Times New Roman" pitchFamily="18" charset="0"/>
                        </a:rPr>
                        <a:t>453453453</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ea typeface="ＭＳ Ｐゴシック" pitchFamily="34" charset="-128"/>
                          <a:cs typeface="Times New Roman" pitchFamily="18" charset="0"/>
                        </a:rPr>
                        <a:t>1</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itchFamily="34" charset="0"/>
                          <a:ea typeface="ＭＳ Ｐゴシック" pitchFamily="34" charset="-128"/>
                          <a:cs typeface="Times New Roman" pitchFamily="18" charset="0"/>
                        </a:rPr>
                        <a:t>20.0</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7394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110BF02-A82B-F57B-9DB2-DA04FD0584C0}"/>
              </a:ext>
            </a:extLst>
          </p:cNvPr>
          <p:cNvSpPr>
            <a:spLocks noGrp="1"/>
          </p:cNvSpPr>
          <p:nvPr>
            <p:ph idx="1"/>
          </p:nvPr>
        </p:nvSpPr>
        <p:spPr/>
        <p:txBody>
          <a:bodyPr>
            <a:normAutofit/>
          </a:bodyPr>
          <a:lstStyle/>
          <a:p>
            <a:pPr lvl="1">
              <a:lnSpc>
                <a:spcPct val="150000"/>
              </a:lnSpc>
            </a:pPr>
            <a:r>
              <a:rPr lang="vi-VN" sz="2800" dirty="0">
                <a:solidFill>
                  <a:schemeClr val="accent1"/>
                </a:solidFill>
              </a:rPr>
              <a:t>Đặc trưng CSDL</a:t>
            </a:r>
          </a:p>
          <a:p>
            <a:pPr lvl="2">
              <a:lnSpc>
                <a:spcPct val="150000"/>
              </a:lnSpc>
            </a:pPr>
            <a:r>
              <a:rPr lang="vi-VN" sz="2400" dirty="0"/>
              <a:t>Một CSDL biểu diễn một phần của thế giới thực (thế giới thu nhỏ)</a:t>
            </a:r>
          </a:p>
          <a:p>
            <a:pPr lvl="2">
              <a:lnSpc>
                <a:spcPct val="150000"/>
              </a:lnSpc>
            </a:pPr>
            <a:r>
              <a:rPr lang="vi-VN" sz="2400" dirty="0"/>
              <a:t>CSDL được thiết kế, xây dựng, và lưu trữ với một mục đích xác định, phục vụ cho một số ứng dụng và người dùng</a:t>
            </a:r>
          </a:p>
          <a:p>
            <a:pPr lvl="2">
              <a:lnSpc>
                <a:spcPct val="150000"/>
              </a:lnSpc>
            </a:pPr>
            <a:r>
              <a:rPr lang="vi-VN" sz="2400" dirty="0"/>
              <a:t>Tập ngẫu nhiên của các dữ liệu không thể xem là một CSDL</a:t>
            </a:r>
          </a:p>
          <a:p>
            <a:pPr>
              <a:lnSpc>
                <a:spcPct val="150000"/>
              </a:lnSpc>
            </a:pPr>
            <a:endParaRPr lang="vi-VN" dirty="0"/>
          </a:p>
        </p:txBody>
      </p:sp>
      <p:sp>
        <p:nvSpPr>
          <p:cNvPr id="3" name="Footer Placeholder 2">
            <a:extLst>
              <a:ext uri="{FF2B5EF4-FFF2-40B4-BE49-F238E27FC236}">
                <a16:creationId xmlns:a16="http://schemas.microsoft.com/office/drawing/2014/main" id="{E5D08B3B-1CC2-F380-736F-90C8B9B23217}"/>
              </a:ext>
            </a:extLst>
          </p:cNvPr>
          <p:cNvSpPr>
            <a:spLocks noGrp="1"/>
          </p:cNvSpPr>
          <p:nvPr>
            <p:ph type="ftr" sz="quarter" idx="11"/>
          </p:nvPr>
        </p:nvSpPr>
        <p:spPr/>
        <p:txBody>
          <a:bodyPr/>
          <a:lstStyle/>
          <a:p>
            <a:r>
              <a:rPr lang="vi-VN" dirty="0"/>
              <a:t>Faculty of Information Technology</a:t>
            </a:r>
          </a:p>
        </p:txBody>
      </p:sp>
      <p:sp>
        <p:nvSpPr>
          <p:cNvPr id="4" name="Slide Number Placeholder 3">
            <a:extLst>
              <a:ext uri="{FF2B5EF4-FFF2-40B4-BE49-F238E27FC236}">
                <a16:creationId xmlns:a16="http://schemas.microsoft.com/office/drawing/2014/main" id="{343CFB12-0628-FC96-31AD-4115E2F5B33B}"/>
              </a:ext>
            </a:extLst>
          </p:cNvPr>
          <p:cNvSpPr>
            <a:spLocks noGrp="1"/>
          </p:cNvSpPr>
          <p:nvPr>
            <p:ph type="sldNum" sz="quarter" idx="12"/>
          </p:nvPr>
        </p:nvSpPr>
        <p:spPr/>
        <p:txBody>
          <a:bodyPr/>
          <a:lstStyle/>
          <a:p>
            <a:fld id="{0A297500-7527-634B-90F4-69D0994C32B4}" type="slidenum">
              <a:rPr lang="vi-VN" smtClean="0"/>
              <a:t>16</a:t>
            </a:fld>
            <a:endParaRPr lang="vi-VN" dirty="0"/>
          </a:p>
        </p:txBody>
      </p:sp>
      <p:sp>
        <p:nvSpPr>
          <p:cNvPr id="5" name="Title 4">
            <a:extLst>
              <a:ext uri="{FF2B5EF4-FFF2-40B4-BE49-F238E27FC236}">
                <a16:creationId xmlns:a16="http://schemas.microsoft.com/office/drawing/2014/main" id="{EB94CFAF-26F4-6CBD-012A-A3EFDAD31ED7}"/>
              </a:ext>
            </a:extLst>
          </p:cNvPr>
          <p:cNvSpPr>
            <a:spLocks noGrp="1"/>
          </p:cNvSpPr>
          <p:nvPr>
            <p:ph type="title"/>
          </p:nvPr>
        </p:nvSpPr>
        <p:spPr/>
        <p:txBody>
          <a:bodyPr/>
          <a:lstStyle/>
          <a:p>
            <a:r>
              <a:rPr lang="vi-VN" dirty="0"/>
              <a:t>Định nghĩa – Cơ sở dữ liệu (Database)</a:t>
            </a:r>
          </a:p>
        </p:txBody>
      </p:sp>
    </p:spTree>
    <p:extLst>
      <p:ext uri="{BB962C8B-B14F-4D97-AF65-F5344CB8AC3E}">
        <p14:creationId xmlns:p14="http://schemas.microsoft.com/office/powerpoint/2010/main" val="1688063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7833413-E666-D48B-7E6E-E18E59149545}"/>
              </a:ext>
            </a:extLst>
          </p:cNvPr>
          <p:cNvSpPr>
            <a:spLocks noGrp="1"/>
          </p:cNvSpPr>
          <p:nvPr>
            <p:ph idx="1"/>
          </p:nvPr>
        </p:nvSpPr>
        <p:spPr>
          <a:xfrm>
            <a:off x="576000" y="1656000"/>
            <a:ext cx="3831408" cy="4464000"/>
          </a:xfrm>
        </p:spPr>
        <p:txBody>
          <a:bodyPr/>
          <a:lstStyle/>
          <a:p>
            <a:pPr algn="just"/>
            <a:r>
              <a:rPr lang="en-VN" dirty="0"/>
              <a:t>Hệ quản trị CSDL (Database Management System)</a:t>
            </a:r>
          </a:p>
          <a:p>
            <a:pPr lvl="1" algn="just"/>
            <a:r>
              <a:rPr lang="en-VN" dirty="0"/>
              <a:t>Hệ QT CSDL là “</a:t>
            </a:r>
            <a:r>
              <a:rPr lang="en-VN" dirty="0">
                <a:solidFill>
                  <a:schemeClr val="accent1"/>
                </a:solidFill>
              </a:rPr>
              <a:t>tập hợp các chương trình cho phép người dùng </a:t>
            </a:r>
            <a:r>
              <a:rPr lang="en-VN" b="1" dirty="0">
                <a:solidFill>
                  <a:schemeClr val="accent1"/>
                </a:solidFill>
              </a:rPr>
              <a:t>tạo, vận hành và duy trì</a:t>
            </a:r>
            <a:r>
              <a:rPr lang="en-VN" dirty="0">
                <a:solidFill>
                  <a:schemeClr val="accent1"/>
                </a:solidFill>
              </a:rPr>
              <a:t> CSDL</a:t>
            </a:r>
            <a:r>
              <a:rPr lang="en-VN" dirty="0"/>
              <a:t>”</a:t>
            </a:r>
          </a:p>
        </p:txBody>
      </p:sp>
      <p:sp>
        <p:nvSpPr>
          <p:cNvPr id="3" name="Footer Placeholder 2">
            <a:extLst>
              <a:ext uri="{FF2B5EF4-FFF2-40B4-BE49-F238E27FC236}">
                <a16:creationId xmlns:a16="http://schemas.microsoft.com/office/drawing/2014/main" id="{2EA6EE33-042A-5F6F-2B61-71C09E7B13CF}"/>
              </a:ext>
            </a:extLst>
          </p:cNvPr>
          <p:cNvSpPr>
            <a:spLocks noGrp="1"/>
          </p:cNvSpPr>
          <p:nvPr>
            <p:ph type="ftr" sz="quarter" idx="11"/>
          </p:nvPr>
        </p:nvSpPr>
        <p:spPr/>
        <p:txBody>
          <a:bodyPr/>
          <a:lstStyle/>
          <a:p>
            <a:r>
              <a:rPr lang="nl-NL"/>
              <a:t>Faculty of Information Technology</a:t>
            </a:r>
            <a:endParaRPr lang="nl-NL" dirty="0"/>
          </a:p>
        </p:txBody>
      </p:sp>
      <p:sp>
        <p:nvSpPr>
          <p:cNvPr id="4" name="Slide Number Placeholder 3">
            <a:extLst>
              <a:ext uri="{FF2B5EF4-FFF2-40B4-BE49-F238E27FC236}">
                <a16:creationId xmlns:a16="http://schemas.microsoft.com/office/drawing/2014/main" id="{FC5D571E-45AE-87FD-1B28-7F24EE73A7AA}"/>
              </a:ext>
            </a:extLst>
          </p:cNvPr>
          <p:cNvSpPr>
            <a:spLocks noGrp="1"/>
          </p:cNvSpPr>
          <p:nvPr>
            <p:ph type="sldNum" sz="quarter" idx="12"/>
          </p:nvPr>
        </p:nvSpPr>
        <p:spPr/>
        <p:txBody>
          <a:bodyPr/>
          <a:lstStyle/>
          <a:p>
            <a:fld id="{0A297500-7527-634B-90F4-69D0994C32B4}" type="slidenum">
              <a:rPr lang="nl-NL" smtClean="0"/>
              <a:t>17</a:t>
            </a:fld>
            <a:endParaRPr lang="nl-NL"/>
          </a:p>
        </p:txBody>
      </p:sp>
      <p:sp>
        <p:nvSpPr>
          <p:cNvPr id="5" name="Title 4">
            <a:extLst>
              <a:ext uri="{FF2B5EF4-FFF2-40B4-BE49-F238E27FC236}">
                <a16:creationId xmlns:a16="http://schemas.microsoft.com/office/drawing/2014/main" id="{0A5E3BE0-19D2-A353-6985-547A3566EB8F}"/>
              </a:ext>
            </a:extLst>
          </p:cNvPr>
          <p:cNvSpPr>
            <a:spLocks noGrp="1"/>
          </p:cNvSpPr>
          <p:nvPr>
            <p:ph type="title"/>
          </p:nvPr>
        </p:nvSpPr>
        <p:spPr/>
        <p:txBody>
          <a:bodyPr>
            <a:normAutofit/>
          </a:bodyPr>
          <a:lstStyle/>
          <a:p>
            <a:r>
              <a:rPr lang="vi-VN" dirty="0"/>
              <a:t>Định nghĩa – Hệ quản trị CSDL</a:t>
            </a:r>
            <a:endParaRPr lang="en-VN" dirty="0"/>
          </a:p>
        </p:txBody>
      </p:sp>
      <p:grpSp>
        <p:nvGrpSpPr>
          <p:cNvPr id="31" name="Group 30">
            <a:extLst>
              <a:ext uri="{FF2B5EF4-FFF2-40B4-BE49-F238E27FC236}">
                <a16:creationId xmlns:a16="http://schemas.microsoft.com/office/drawing/2014/main" id="{24E284CF-51C5-59CC-212E-1E37C173D044}"/>
              </a:ext>
            </a:extLst>
          </p:cNvPr>
          <p:cNvGrpSpPr/>
          <p:nvPr/>
        </p:nvGrpSpPr>
        <p:grpSpPr>
          <a:xfrm>
            <a:off x="6477119" y="1179258"/>
            <a:ext cx="5157486" cy="5126870"/>
            <a:chOff x="5553057" y="1174379"/>
            <a:chExt cx="5157486" cy="5126870"/>
          </a:xfrm>
        </p:grpSpPr>
        <p:sp>
          <p:nvSpPr>
            <p:cNvPr id="7" name="Rounded Rectangle 6">
              <a:extLst>
                <a:ext uri="{FF2B5EF4-FFF2-40B4-BE49-F238E27FC236}">
                  <a16:creationId xmlns:a16="http://schemas.microsoft.com/office/drawing/2014/main" id="{D569731A-6E27-97BB-FE47-99123463A7C0}"/>
                </a:ext>
              </a:extLst>
            </p:cNvPr>
            <p:cNvSpPr/>
            <p:nvPr/>
          </p:nvSpPr>
          <p:spPr bwMode="auto">
            <a:xfrm>
              <a:off x="5553057" y="3051449"/>
              <a:ext cx="5157486" cy="1828907"/>
            </a:xfrm>
            <a:prstGeom prst="roundRect">
              <a:avLst/>
            </a:prstGeom>
            <a:solidFill>
              <a:schemeClr val="accent5">
                <a:lumMod val="20000"/>
                <a:lumOff val="80000"/>
              </a:schemeClr>
            </a:solidFill>
            <a:ln w="38100" cap="flat" cmpd="sng" algn="ctr">
              <a:solidFill>
                <a:schemeClr val="accent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vi-VN" sz="1000" b="0" i="0" u="none" strike="noStrike" cap="none" normalizeH="0" baseline="0">
                <a:ln>
                  <a:noFill/>
                </a:ln>
                <a:solidFill>
                  <a:schemeClr val="tx1"/>
                </a:solidFill>
                <a:effectLst/>
                <a:latin typeface="Arial" charset="0"/>
              </a:endParaRPr>
            </a:p>
          </p:txBody>
        </p:sp>
        <p:sp>
          <p:nvSpPr>
            <p:cNvPr id="9" name="TextBox 8">
              <a:extLst>
                <a:ext uri="{FF2B5EF4-FFF2-40B4-BE49-F238E27FC236}">
                  <a16:creationId xmlns:a16="http://schemas.microsoft.com/office/drawing/2014/main" id="{D5F36F9F-CAB0-A307-A5D4-AA14BEBAA5E9}"/>
                </a:ext>
              </a:extLst>
            </p:cNvPr>
            <p:cNvSpPr txBox="1"/>
            <p:nvPr/>
          </p:nvSpPr>
          <p:spPr>
            <a:xfrm>
              <a:off x="7178566" y="1849042"/>
              <a:ext cx="2196662" cy="253916"/>
            </a:xfrm>
            <a:prstGeom prst="rect">
              <a:avLst/>
            </a:prstGeom>
            <a:noFill/>
          </p:spPr>
          <p:txBody>
            <a:bodyPr wrap="square" rtlCol="0">
              <a:spAutoFit/>
            </a:bodyPr>
            <a:lstStyle/>
            <a:p>
              <a:pPr algn="ctr"/>
              <a:r>
                <a:rPr lang="en-US" sz="1050" b="1" dirty="0" err="1">
                  <a:solidFill>
                    <a:schemeClr val="accent1">
                      <a:lumMod val="75000"/>
                    </a:schemeClr>
                  </a:solidFill>
                </a:rPr>
                <a:t>Người</a:t>
              </a:r>
              <a:r>
                <a:rPr lang="en-US" sz="1050" b="1" dirty="0">
                  <a:solidFill>
                    <a:schemeClr val="accent1">
                      <a:lumMod val="75000"/>
                    </a:schemeClr>
                  </a:solidFill>
                </a:rPr>
                <a:t> </a:t>
              </a:r>
              <a:r>
                <a:rPr lang="en-US" sz="1050" b="1" dirty="0" err="1">
                  <a:solidFill>
                    <a:schemeClr val="accent1">
                      <a:lumMod val="75000"/>
                    </a:schemeClr>
                  </a:solidFill>
                </a:rPr>
                <a:t>dùng</a:t>
              </a:r>
              <a:r>
                <a:rPr lang="en-US" sz="1050" b="1" dirty="0">
                  <a:solidFill>
                    <a:schemeClr val="accent1">
                      <a:lumMod val="75000"/>
                    </a:schemeClr>
                  </a:solidFill>
                </a:rPr>
                <a:t>/ </a:t>
              </a:r>
              <a:r>
                <a:rPr lang="en-US" sz="1050" b="1" dirty="0" err="1">
                  <a:solidFill>
                    <a:schemeClr val="accent1">
                      <a:lumMod val="75000"/>
                    </a:schemeClr>
                  </a:solidFill>
                </a:rPr>
                <a:t>lập</a:t>
              </a:r>
              <a:r>
                <a:rPr lang="en-US" sz="1050" b="1" dirty="0">
                  <a:solidFill>
                    <a:schemeClr val="accent1">
                      <a:lumMod val="75000"/>
                    </a:schemeClr>
                  </a:solidFill>
                </a:rPr>
                <a:t> </a:t>
              </a:r>
              <a:r>
                <a:rPr lang="en-US" sz="1050" b="1" dirty="0" err="1">
                  <a:solidFill>
                    <a:schemeClr val="accent1">
                      <a:lumMod val="75000"/>
                    </a:schemeClr>
                  </a:solidFill>
                </a:rPr>
                <a:t>trình</a:t>
              </a:r>
              <a:r>
                <a:rPr lang="en-US" sz="1050" b="1" dirty="0">
                  <a:solidFill>
                    <a:schemeClr val="accent1">
                      <a:lumMod val="75000"/>
                    </a:schemeClr>
                  </a:solidFill>
                </a:rPr>
                <a:t> </a:t>
              </a:r>
              <a:r>
                <a:rPr lang="en-US" sz="1050" b="1" dirty="0" err="1">
                  <a:solidFill>
                    <a:schemeClr val="accent1">
                      <a:lumMod val="75000"/>
                    </a:schemeClr>
                  </a:solidFill>
                </a:rPr>
                <a:t>viên</a:t>
              </a:r>
              <a:endParaRPr lang="vi-VN" sz="1050" b="1" dirty="0">
                <a:solidFill>
                  <a:schemeClr val="accent1">
                    <a:lumMod val="75000"/>
                  </a:schemeClr>
                </a:solidFill>
              </a:endParaRPr>
            </a:p>
          </p:txBody>
        </p:sp>
        <p:sp>
          <p:nvSpPr>
            <p:cNvPr id="10" name="Rectangle 9">
              <a:extLst>
                <a:ext uri="{FF2B5EF4-FFF2-40B4-BE49-F238E27FC236}">
                  <a16:creationId xmlns:a16="http://schemas.microsoft.com/office/drawing/2014/main" id="{41F2C8B0-F7D9-6341-5A70-C4CB029BD205}"/>
                </a:ext>
              </a:extLst>
            </p:cNvPr>
            <p:cNvSpPr/>
            <p:nvPr/>
          </p:nvSpPr>
          <p:spPr bwMode="auto">
            <a:xfrm>
              <a:off x="6905608" y="2524324"/>
              <a:ext cx="2748770" cy="360000"/>
            </a:xfrm>
            <a:prstGeom prst="rect">
              <a:avLst/>
            </a:prstGeom>
            <a:solidFill>
              <a:srgbClr val="DCE7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err="1">
                  <a:ln>
                    <a:noFill/>
                  </a:ln>
                  <a:solidFill>
                    <a:schemeClr val="accent1">
                      <a:lumMod val="75000"/>
                    </a:schemeClr>
                  </a:solidFill>
                  <a:effectLst/>
                  <a:latin typeface="Arial" charset="0"/>
                </a:rPr>
                <a:t>Chương</a:t>
              </a:r>
              <a:r>
                <a:rPr kumimoji="0" lang="en-US" sz="1200" b="1" i="0" u="none" strike="noStrike" cap="none" normalizeH="0" dirty="0">
                  <a:ln>
                    <a:noFill/>
                  </a:ln>
                  <a:solidFill>
                    <a:schemeClr val="accent1">
                      <a:lumMod val="75000"/>
                    </a:schemeClr>
                  </a:solidFill>
                  <a:effectLst/>
                  <a:latin typeface="Arial" charset="0"/>
                </a:rPr>
                <a:t> </a:t>
              </a:r>
              <a:r>
                <a:rPr kumimoji="0" lang="en-US" sz="1200" b="1" i="0" u="none" strike="noStrike" cap="none" normalizeH="0" dirty="0" err="1">
                  <a:ln>
                    <a:noFill/>
                  </a:ln>
                  <a:solidFill>
                    <a:schemeClr val="accent1">
                      <a:lumMod val="75000"/>
                    </a:schemeClr>
                  </a:solidFill>
                  <a:effectLst/>
                  <a:latin typeface="Arial" charset="0"/>
                </a:rPr>
                <a:t>trình</a:t>
              </a:r>
              <a:r>
                <a:rPr kumimoji="0" lang="en-US" sz="1200" b="1" i="0" u="none" strike="noStrike" cap="none" normalizeH="0" dirty="0">
                  <a:ln>
                    <a:noFill/>
                  </a:ln>
                  <a:solidFill>
                    <a:schemeClr val="accent1">
                      <a:lumMod val="75000"/>
                    </a:schemeClr>
                  </a:solidFill>
                  <a:effectLst/>
                  <a:latin typeface="Arial" charset="0"/>
                </a:rPr>
                <a:t> </a:t>
              </a:r>
              <a:r>
                <a:rPr kumimoji="0" lang="en-US" sz="1200" b="1" i="0" u="none" strike="noStrike" cap="none" normalizeH="0" dirty="0" err="1">
                  <a:ln>
                    <a:noFill/>
                  </a:ln>
                  <a:solidFill>
                    <a:schemeClr val="accent1">
                      <a:lumMod val="75000"/>
                    </a:schemeClr>
                  </a:solidFill>
                  <a:effectLst/>
                  <a:latin typeface="Arial" charset="0"/>
                </a:rPr>
                <a:t>ứng</a:t>
              </a:r>
              <a:r>
                <a:rPr kumimoji="0" lang="en-US" sz="1200" b="1" i="0" u="none" strike="noStrike" cap="none" normalizeH="0" dirty="0">
                  <a:ln>
                    <a:noFill/>
                  </a:ln>
                  <a:solidFill>
                    <a:schemeClr val="accent1">
                      <a:lumMod val="75000"/>
                    </a:schemeClr>
                  </a:solidFill>
                  <a:effectLst/>
                  <a:latin typeface="Arial" charset="0"/>
                </a:rPr>
                <a:t> </a:t>
              </a:r>
              <a:r>
                <a:rPr kumimoji="0" lang="en-US" sz="1200" b="1" i="0" u="none" strike="noStrike" cap="none" normalizeH="0" dirty="0" err="1">
                  <a:ln>
                    <a:noFill/>
                  </a:ln>
                  <a:solidFill>
                    <a:schemeClr val="accent1">
                      <a:lumMod val="75000"/>
                    </a:schemeClr>
                  </a:solidFill>
                  <a:effectLst/>
                  <a:latin typeface="Arial" charset="0"/>
                </a:rPr>
                <a:t>dụng</a:t>
              </a:r>
              <a:r>
                <a:rPr kumimoji="0" lang="en-US" sz="1200" b="1" i="0" u="none" strike="noStrike" cap="none" normalizeH="0" dirty="0">
                  <a:ln>
                    <a:noFill/>
                  </a:ln>
                  <a:solidFill>
                    <a:schemeClr val="accent1">
                      <a:lumMod val="75000"/>
                    </a:schemeClr>
                  </a:solidFill>
                  <a:effectLst/>
                  <a:latin typeface="Arial" charset="0"/>
                </a:rPr>
                <a:t>/ </a:t>
              </a:r>
              <a:r>
                <a:rPr kumimoji="0" lang="en-US" sz="1200" b="1" i="0" u="none" strike="noStrike" cap="none" normalizeH="0" dirty="0" err="1">
                  <a:ln>
                    <a:noFill/>
                  </a:ln>
                  <a:solidFill>
                    <a:schemeClr val="accent1">
                      <a:lumMod val="75000"/>
                    </a:schemeClr>
                  </a:solidFill>
                  <a:effectLst/>
                  <a:latin typeface="Arial" charset="0"/>
                </a:rPr>
                <a:t>Truy</a:t>
              </a:r>
              <a:r>
                <a:rPr kumimoji="0" lang="en-US" sz="1200" b="1" i="0" u="none" strike="noStrike" cap="none" normalizeH="0" dirty="0">
                  <a:ln>
                    <a:noFill/>
                  </a:ln>
                  <a:solidFill>
                    <a:schemeClr val="accent1">
                      <a:lumMod val="75000"/>
                    </a:schemeClr>
                  </a:solidFill>
                  <a:effectLst/>
                  <a:latin typeface="Arial" charset="0"/>
                </a:rPr>
                <a:t> </a:t>
              </a:r>
              <a:r>
                <a:rPr kumimoji="0" lang="en-US" sz="1200" b="1" i="0" u="none" strike="noStrike" cap="none" normalizeH="0" dirty="0" err="1">
                  <a:ln>
                    <a:noFill/>
                  </a:ln>
                  <a:solidFill>
                    <a:schemeClr val="accent1">
                      <a:lumMod val="75000"/>
                    </a:schemeClr>
                  </a:solidFill>
                  <a:effectLst/>
                  <a:latin typeface="Arial" charset="0"/>
                </a:rPr>
                <a:t>vấn</a:t>
              </a:r>
              <a:endParaRPr kumimoji="0" lang="vi-VN" sz="1200" b="1" i="0" u="none" strike="noStrike" cap="none" normalizeH="0" baseline="0" dirty="0">
                <a:ln>
                  <a:noFill/>
                </a:ln>
                <a:solidFill>
                  <a:schemeClr val="accent1">
                    <a:lumMod val="75000"/>
                  </a:schemeClr>
                </a:solidFill>
                <a:effectLst/>
                <a:latin typeface="Arial" charset="0"/>
              </a:endParaRPr>
            </a:p>
          </p:txBody>
        </p:sp>
        <p:sp>
          <p:nvSpPr>
            <p:cNvPr id="11" name="Rectangle 10">
              <a:extLst>
                <a:ext uri="{FF2B5EF4-FFF2-40B4-BE49-F238E27FC236}">
                  <a16:creationId xmlns:a16="http://schemas.microsoft.com/office/drawing/2014/main" id="{D766B1BF-C28C-E36B-0B62-8442C39F3082}"/>
                </a:ext>
              </a:extLst>
            </p:cNvPr>
            <p:cNvSpPr/>
            <p:nvPr/>
          </p:nvSpPr>
          <p:spPr bwMode="auto">
            <a:xfrm>
              <a:off x="6905608" y="3349719"/>
              <a:ext cx="2748770" cy="421366"/>
            </a:xfrm>
            <a:prstGeom prst="rect">
              <a:avLst/>
            </a:prstGeom>
            <a:solidFill>
              <a:srgbClr val="DCE7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err="1">
                  <a:ln>
                    <a:noFill/>
                  </a:ln>
                  <a:solidFill>
                    <a:schemeClr val="accent1">
                      <a:lumMod val="75000"/>
                    </a:schemeClr>
                  </a:solidFill>
                  <a:effectLst/>
                  <a:latin typeface="Arial" charset="0"/>
                </a:rPr>
                <a:t>Phần</a:t>
              </a:r>
              <a:r>
                <a:rPr kumimoji="0" lang="en-US" sz="1200" b="1" i="0" u="none" strike="noStrike" cap="none" normalizeH="0" dirty="0">
                  <a:ln>
                    <a:noFill/>
                  </a:ln>
                  <a:solidFill>
                    <a:schemeClr val="accent1">
                      <a:lumMod val="75000"/>
                    </a:schemeClr>
                  </a:solidFill>
                  <a:effectLst/>
                  <a:latin typeface="Arial" charset="0"/>
                </a:rPr>
                <a:t> </a:t>
              </a:r>
              <a:r>
                <a:rPr kumimoji="0" lang="en-US" sz="1200" b="1" i="0" u="none" strike="noStrike" cap="none" normalizeH="0" dirty="0" err="1">
                  <a:ln>
                    <a:noFill/>
                  </a:ln>
                  <a:solidFill>
                    <a:schemeClr val="accent1">
                      <a:lumMod val="75000"/>
                    </a:schemeClr>
                  </a:solidFill>
                  <a:effectLst/>
                  <a:latin typeface="Arial" charset="0"/>
                </a:rPr>
                <a:t>mềm</a:t>
              </a:r>
              <a:r>
                <a:rPr kumimoji="0" lang="en-US" sz="1200" b="1" i="0" u="none" strike="noStrike" cap="none" normalizeH="0" dirty="0">
                  <a:ln>
                    <a:noFill/>
                  </a:ln>
                  <a:solidFill>
                    <a:schemeClr val="accent1">
                      <a:lumMod val="75000"/>
                    </a:schemeClr>
                  </a:solidFill>
                  <a:effectLst/>
                  <a:latin typeface="Arial" charset="0"/>
                </a:rPr>
                <a:t> </a:t>
              </a:r>
              <a:r>
                <a:rPr kumimoji="0" lang="en-US" sz="1200" b="1" i="0" u="none" strike="noStrike" cap="none" normalizeH="0" dirty="0" err="1">
                  <a:ln>
                    <a:noFill/>
                  </a:ln>
                  <a:solidFill>
                    <a:schemeClr val="accent1">
                      <a:lumMod val="75000"/>
                    </a:schemeClr>
                  </a:solidFill>
                  <a:effectLst/>
                  <a:latin typeface="Arial" charset="0"/>
                </a:rPr>
                <a:t>xử</a:t>
              </a:r>
              <a:r>
                <a:rPr kumimoji="0" lang="en-US" sz="1200" b="1" i="0" u="none" strike="noStrike" cap="none" normalizeH="0" dirty="0">
                  <a:ln>
                    <a:noFill/>
                  </a:ln>
                  <a:solidFill>
                    <a:schemeClr val="accent1">
                      <a:lumMod val="75000"/>
                    </a:schemeClr>
                  </a:solidFill>
                  <a:effectLst/>
                  <a:latin typeface="Arial" charset="0"/>
                </a:rPr>
                <a:t> </a:t>
              </a:r>
              <a:r>
                <a:rPr kumimoji="0" lang="en-US" sz="1200" b="1" i="0" u="none" strike="noStrike" cap="none" normalizeH="0" dirty="0" err="1">
                  <a:ln>
                    <a:noFill/>
                  </a:ln>
                  <a:solidFill>
                    <a:schemeClr val="accent1">
                      <a:lumMod val="75000"/>
                    </a:schemeClr>
                  </a:solidFill>
                  <a:effectLst/>
                  <a:latin typeface="Arial" charset="0"/>
                </a:rPr>
                <a:t>lý</a:t>
              </a:r>
              <a:r>
                <a:rPr kumimoji="0" lang="en-US" sz="1200" b="1" i="0" u="none" strike="noStrike" cap="none" normalizeH="0" dirty="0">
                  <a:ln>
                    <a:noFill/>
                  </a:ln>
                  <a:solidFill>
                    <a:schemeClr val="accent1">
                      <a:lumMod val="75000"/>
                    </a:schemeClr>
                  </a:solidFill>
                  <a:effectLst/>
                  <a:latin typeface="Arial" charset="0"/>
                </a:rPr>
                <a:t> </a:t>
              </a:r>
              <a:r>
                <a:rPr kumimoji="0" lang="en-US" sz="1200" b="1" i="0" u="none" strike="noStrike" cap="none" normalizeH="0" dirty="0" err="1">
                  <a:ln>
                    <a:noFill/>
                  </a:ln>
                  <a:solidFill>
                    <a:schemeClr val="accent1">
                      <a:lumMod val="75000"/>
                    </a:schemeClr>
                  </a:solidFill>
                  <a:effectLst/>
                  <a:latin typeface="Arial" charset="0"/>
                </a:rPr>
                <a:t>truy</a:t>
              </a:r>
              <a:r>
                <a:rPr kumimoji="0" lang="en-US" sz="1200" b="1" i="0" u="none" strike="noStrike" cap="none" normalizeH="0" dirty="0">
                  <a:ln>
                    <a:noFill/>
                  </a:ln>
                  <a:solidFill>
                    <a:schemeClr val="accent1">
                      <a:lumMod val="75000"/>
                    </a:schemeClr>
                  </a:solidFill>
                  <a:effectLst/>
                  <a:latin typeface="Arial" charset="0"/>
                </a:rPr>
                <a:t> </a:t>
              </a:r>
              <a:r>
                <a:rPr kumimoji="0" lang="en-US" sz="1200" b="1" i="0" u="none" strike="noStrike" cap="none" normalizeH="0" dirty="0" err="1">
                  <a:ln>
                    <a:noFill/>
                  </a:ln>
                  <a:solidFill>
                    <a:schemeClr val="accent1">
                      <a:lumMod val="75000"/>
                    </a:schemeClr>
                  </a:solidFill>
                  <a:effectLst/>
                  <a:latin typeface="Arial" charset="0"/>
                </a:rPr>
                <a:t>vấn</a:t>
              </a:r>
              <a:r>
                <a:rPr kumimoji="0" lang="en-US" sz="1200" b="1" i="0" u="none" strike="noStrike" cap="none" normalizeH="0" dirty="0">
                  <a:ln>
                    <a:noFill/>
                  </a:ln>
                  <a:solidFill>
                    <a:schemeClr val="accent1">
                      <a:lumMod val="75000"/>
                    </a:schemeClr>
                  </a:solidFill>
                  <a:effectLst/>
                  <a:latin typeface="Arial" charset="0"/>
                </a:rPr>
                <a:t>/ </a:t>
              </a:r>
              <a:r>
                <a:rPr kumimoji="0" lang="en-US" sz="1200" b="1" i="0" u="none" strike="noStrike" cap="none" normalizeH="0" dirty="0" err="1">
                  <a:ln>
                    <a:noFill/>
                  </a:ln>
                  <a:solidFill>
                    <a:schemeClr val="accent1">
                      <a:lumMod val="75000"/>
                    </a:schemeClr>
                  </a:solidFill>
                  <a:effectLst/>
                  <a:latin typeface="Arial" charset="0"/>
                </a:rPr>
                <a:t>Chương</a:t>
              </a:r>
              <a:r>
                <a:rPr kumimoji="0" lang="en-US" sz="1200" b="1" i="0" u="none" strike="noStrike" cap="none" normalizeH="0" dirty="0">
                  <a:ln>
                    <a:noFill/>
                  </a:ln>
                  <a:solidFill>
                    <a:schemeClr val="accent1">
                      <a:lumMod val="75000"/>
                    </a:schemeClr>
                  </a:solidFill>
                  <a:effectLst/>
                  <a:latin typeface="Arial" charset="0"/>
                </a:rPr>
                <a:t> </a:t>
              </a:r>
              <a:r>
                <a:rPr kumimoji="0" lang="en-US" sz="1200" b="1" i="0" u="none" strike="noStrike" cap="none" normalizeH="0" dirty="0" err="1">
                  <a:ln>
                    <a:noFill/>
                  </a:ln>
                  <a:solidFill>
                    <a:schemeClr val="accent1">
                      <a:lumMod val="75000"/>
                    </a:schemeClr>
                  </a:solidFill>
                  <a:effectLst/>
                  <a:latin typeface="Arial" charset="0"/>
                </a:rPr>
                <a:t>trình</a:t>
              </a:r>
              <a:endParaRPr kumimoji="0" lang="vi-VN" sz="1200" b="1" i="0" u="none" strike="noStrike" cap="none" normalizeH="0" baseline="0" dirty="0">
                <a:ln>
                  <a:noFill/>
                </a:ln>
                <a:solidFill>
                  <a:schemeClr val="accent1">
                    <a:lumMod val="75000"/>
                  </a:schemeClr>
                </a:solidFill>
                <a:effectLst/>
                <a:latin typeface="Arial" charset="0"/>
              </a:endParaRPr>
            </a:p>
          </p:txBody>
        </p:sp>
        <p:sp>
          <p:nvSpPr>
            <p:cNvPr id="12" name="Rectangle 11">
              <a:extLst>
                <a:ext uri="{FF2B5EF4-FFF2-40B4-BE49-F238E27FC236}">
                  <a16:creationId xmlns:a16="http://schemas.microsoft.com/office/drawing/2014/main" id="{8CE6D720-8B41-F794-8192-2BB2A90717A8}"/>
                </a:ext>
              </a:extLst>
            </p:cNvPr>
            <p:cNvSpPr/>
            <p:nvPr/>
          </p:nvSpPr>
          <p:spPr bwMode="auto">
            <a:xfrm>
              <a:off x="6905608" y="4197927"/>
              <a:ext cx="2748770" cy="421366"/>
            </a:xfrm>
            <a:prstGeom prst="rect">
              <a:avLst/>
            </a:prstGeom>
            <a:solidFill>
              <a:srgbClr val="DCE7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err="1">
                  <a:ln>
                    <a:noFill/>
                  </a:ln>
                  <a:solidFill>
                    <a:schemeClr val="accent1">
                      <a:lumMod val="75000"/>
                    </a:schemeClr>
                  </a:solidFill>
                  <a:effectLst/>
                  <a:latin typeface="Arial" charset="0"/>
                </a:rPr>
                <a:t>Phần</a:t>
              </a:r>
              <a:r>
                <a:rPr kumimoji="0" lang="en-US" sz="1200" b="1" i="0" u="none" strike="noStrike" cap="none" normalizeH="0" dirty="0">
                  <a:ln>
                    <a:noFill/>
                  </a:ln>
                  <a:solidFill>
                    <a:schemeClr val="accent1">
                      <a:lumMod val="75000"/>
                    </a:schemeClr>
                  </a:solidFill>
                  <a:effectLst/>
                  <a:latin typeface="Arial" charset="0"/>
                </a:rPr>
                <a:t> </a:t>
              </a:r>
              <a:r>
                <a:rPr kumimoji="0" lang="en-US" sz="1200" b="1" i="0" u="none" strike="noStrike" cap="none" normalizeH="0" dirty="0" err="1">
                  <a:ln>
                    <a:noFill/>
                  </a:ln>
                  <a:solidFill>
                    <a:schemeClr val="accent1">
                      <a:lumMod val="75000"/>
                    </a:schemeClr>
                  </a:solidFill>
                  <a:effectLst/>
                  <a:latin typeface="Arial" charset="0"/>
                </a:rPr>
                <a:t>mềm</a:t>
              </a:r>
              <a:r>
                <a:rPr kumimoji="0" lang="en-US" sz="1200" b="1" i="0" u="none" strike="noStrike" cap="none" normalizeH="0" dirty="0">
                  <a:ln>
                    <a:noFill/>
                  </a:ln>
                  <a:solidFill>
                    <a:schemeClr val="accent1">
                      <a:lumMod val="75000"/>
                    </a:schemeClr>
                  </a:solidFill>
                  <a:effectLst/>
                  <a:latin typeface="Arial" charset="0"/>
                </a:rPr>
                <a:t> </a:t>
              </a:r>
              <a:r>
                <a:rPr kumimoji="0" lang="en-US" sz="1200" b="1" i="0" u="none" strike="noStrike" cap="none" normalizeH="0" dirty="0" err="1">
                  <a:ln>
                    <a:noFill/>
                  </a:ln>
                  <a:solidFill>
                    <a:schemeClr val="accent1">
                      <a:lumMod val="75000"/>
                    </a:schemeClr>
                  </a:solidFill>
                  <a:effectLst/>
                  <a:latin typeface="Arial" charset="0"/>
                </a:rPr>
                <a:t>truy</a:t>
              </a:r>
              <a:r>
                <a:rPr kumimoji="0" lang="en-US" sz="1200" b="1" i="0" u="none" strike="noStrike" cap="none" normalizeH="0" dirty="0">
                  <a:ln>
                    <a:noFill/>
                  </a:ln>
                  <a:solidFill>
                    <a:schemeClr val="accent1">
                      <a:lumMod val="75000"/>
                    </a:schemeClr>
                  </a:solidFill>
                  <a:effectLst/>
                  <a:latin typeface="Arial" charset="0"/>
                </a:rPr>
                <a:t> </a:t>
              </a:r>
              <a:r>
                <a:rPr kumimoji="0" lang="en-US" sz="1200" b="1" i="0" u="none" strike="noStrike" cap="none" normalizeH="0" dirty="0" err="1">
                  <a:ln>
                    <a:noFill/>
                  </a:ln>
                  <a:solidFill>
                    <a:schemeClr val="accent1">
                      <a:lumMod val="75000"/>
                    </a:schemeClr>
                  </a:solidFill>
                  <a:effectLst/>
                  <a:latin typeface="Arial" charset="0"/>
                </a:rPr>
                <a:t>cập</a:t>
              </a:r>
              <a:r>
                <a:rPr kumimoji="0" lang="en-US" sz="1200" b="1" i="0" u="none" strike="noStrike" cap="none" normalizeH="0" dirty="0">
                  <a:ln>
                    <a:noFill/>
                  </a:ln>
                  <a:solidFill>
                    <a:schemeClr val="accent1">
                      <a:lumMod val="75000"/>
                    </a:schemeClr>
                  </a:solidFill>
                  <a:effectLst/>
                  <a:latin typeface="Arial" charset="0"/>
                </a:rPr>
                <a:t> </a:t>
              </a:r>
              <a:r>
                <a:rPr kumimoji="0" lang="en-US" sz="1200" b="1" i="0" u="none" strike="noStrike" cap="none" normalizeH="0" dirty="0" err="1">
                  <a:ln>
                    <a:noFill/>
                  </a:ln>
                  <a:solidFill>
                    <a:schemeClr val="accent1">
                      <a:lumMod val="75000"/>
                    </a:schemeClr>
                  </a:solidFill>
                  <a:effectLst/>
                  <a:latin typeface="Arial" charset="0"/>
                </a:rPr>
                <a:t>dữ</a:t>
              </a:r>
              <a:r>
                <a:rPr kumimoji="0" lang="en-US" sz="1200" b="1" i="0" u="none" strike="noStrike" cap="none" normalizeH="0" dirty="0">
                  <a:ln>
                    <a:noFill/>
                  </a:ln>
                  <a:solidFill>
                    <a:schemeClr val="accent1">
                      <a:lumMod val="75000"/>
                    </a:schemeClr>
                  </a:solidFill>
                  <a:effectLst/>
                  <a:latin typeface="Arial" charset="0"/>
                </a:rPr>
                <a:t> </a:t>
              </a:r>
              <a:r>
                <a:rPr kumimoji="0" lang="en-US" sz="1200" b="1" i="0" u="none" strike="noStrike" cap="none" normalizeH="0" dirty="0" err="1">
                  <a:ln>
                    <a:noFill/>
                  </a:ln>
                  <a:solidFill>
                    <a:schemeClr val="accent1">
                      <a:lumMod val="75000"/>
                    </a:schemeClr>
                  </a:solidFill>
                  <a:effectLst/>
                  <a:latin typeface="Arial" charset="0"/>
                </a:rPr>
                <a:t>liệu</a:t>
              </a:r>
              <a:endParaRPr kumimoji="0" lang="vi-VN" sz="1200" b="1" i="0" u="none" strike="noStrike" cap="none" normalizeH="0" baseline="0" dirty="0">
                <a:ln>
                  <a:noFill/>
                </a:ln>
                <a:solidFill>
                  <a:schemeClr val="accent1">
                    <a:lumMod val="75000"/>
                  </a:schemeClr>
                </a:solidFill>
                <a:effectLst/>
                <a:latin typeface="Arial" charset="0"/>
              </a:endParaRPr>
            </a:p>
          </p:txBody>
        </p:sp>
        <p:sp>
          <p:nvSpPr>
            <p:cNvPr id="13" name="Flowchart: Magnetic Disk 12">
              <a:extLst>
                <a:ext uri="{FF2B5EF4-FFF2-40B4-BE49-F238E27FC236}">
                  <a16:creationId xmlns:a16="http://schemas.microsoft.com/office/drawing/2014/main" id="{46F7B08C-3777-E4F9-D4FF-68277C3E45BF}"/>
                </a:ext>
              </a:extLst>
            </p:cNvPr>
            <p:cNvSpPr/>
            <p:nvPr/>
          </p:nvSpPr>
          <p:spPr bwMode="auto">
            <a:xfrm>
              <a:off x="7429483" y="5232555"/>
              <a:ext cx="1690824" cy="726184"/>
            </a:xfrm>
            <a:prstGeom prst="flowChartMagneticDisk">
              <a:avLst/>
            </a:prstGeom>
            <a:noFill/>
            <a:ln w="9525" cap="flat" cmpd="sng" algn="ctr">
              <a:solidFill>
                <a:schemeClr val="tx1"/>
              </a:solidFill>
              <a:prstDash val="solid"/>
              <a:round/>
              <a:headEnd type="arrow"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accent1">
                      <a:lumMod val="75000"/>
                    </a:schemeClr>
                  </a:solidFill>
                  <a:effectLst/>
                  <a:latin typeface="Arial" charset="0"/>
                </a:rPr>
                <a:t>CSDL</a:t>
              </a:r>
              <a:endParaRPr kumimoji="0" lang="vi-VN" sz="1600" b="1" i="0" u="none" strike="noStrike" cap="none" normalizeH="0" baseline="0" dirty="0">
                <a:ln>
                  <a:noFill/>
                </a:ln>
                <a:solidFill>
                  <a:schemeClr val="accent1">
                    <a:lumMod val="75000"/>
                  </a:schemeClr>
                </a:solidFill>
                <a:effectLst/>
                <a:latin typeface="Arial" charset="0"/>
              </a:endParaRPr>
            </a:p>
          </p:txBody>
        </p:sp>
        <p:sp>
          <p:nvSpPr>
            <p:cNvPr id="14" name="TextBox 13">
              <a:extLst>
                <a:ext uri="{FF2B5EF4-FFF2-40B4-BE49-F238E27FC236}">
                  <a16:creationId xmlns:a16="http://schemas.microsoft.com/office/drawing/2014/main" id="{81B3ADF3-00E3-F300-1EA3-AD16151F422F}"/>
                </a:ext>
              </a:extLst>
            </p:cNvPr>
            <p:cNvSpPr txBox="1"/>
            <p:nvPr/>
          </p:nvSpPr>
          <p:spPr>
            <a:xfrm>
              <a:off x="5676883" y="3172620"/>
              <a:ext cx="1010716" cy="461665"/>
            </a:xfrm>
            <a:prstGeom prst="rect">
              <a:avLst/>
            </a:prstGeom>
            <a:noFill/>
          </p:spPr>
          <p:txBody>
            <a:bodyPr wrap="square" rtlCol="0">
              <a:spAutoFit/>
            </a:bodyPr>
            <a:lstStyle/>
            <a:p>
              <a:pPr algn="ctr"/>
              <a:r>
                <a:rPr lang="en-US" sz="1200" b="1" dirty="0" err="1">
                  <a:solidFill>
                    <a:schemeClr val="accent1">
                      <a:lumMod val="75000"/>
                    </a:schemeClr>
                  </a:solidFill>
                </a:rPr>
                <a:t>Hệ</a:t>
              </a:r>
              <a:r>
                <a:rPr lang="en-US" sz="1200" b="1" dirty="0">
                  <a:solidFill>
                    <a:schemeClr val="accent1">
                      <a:lumMod val="75000"/>
                    </a:schemeClr>
                  </a:solidFill>
                </a:rPr>
                <a:t> QT CSDL</a:t>
              </a:r>
              <a:endParaRPr lang="vi-VN" sz="1200" b="1" dirty="0">
                <a:solidFill>
                  <a:schemeClr val="accent1">
                    <a:lumMod val="75000"/>
                  </a:schemeClr>
                </a:solidFill>
              </a:endParaRPr>
            </a:p>
          </p:txBody>
        </p:sp>
        <p:cxnSp>
          <p:nvCxnSpPr>
            <p:cNvPr id="15" name="Straight Arrow Connector 14">
              <a:extLst>
                <a:ext uri="{FF2B5EF4-FFF2-40B4-BE49-F238E27FC236}">
                  <a16:creationId xmlns:a16="http://schemas.microsoft.com/office/drawing/2014/main" id="{26BE56FC-FEE9-D396-DC0D-32957AA4986E}"/>
                </a:ext>
              </a:extLst>
            </p:cNvPr>
            <p:cNvCxnSpPr>
              <a:cxnSpLocks/>
              <a:stCxn id="9" idx="2"/>
              <a:endCxn id="10" idx="0"/>
            </p:cNvCxnSpPr>
            <p:nvPr/>
          </p:nvCxnSpPr>
          <p:spPr bwMode="auto">
            <a:xfrm>
              <a:off x="8276897" y="2102958"/>
              <a:ext cx="3096" cy="421366"/>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cxnSp>
          <p:nvCxnSpPr>
            <p:cNvPr id="16" name="Straight Arrow Connector 15">
              <a:extLst>
                <a:ext uri="{FF2B5EF4-FFF2-40B4-BE49-F238E27FC236}">
                  <a16:creationId xmlns:a16="http://schemas.microsoft.com/office/drawing/2014/main" id="{5289578D-E4DE-613E-9FA1-C21133E65EA9}"/>
                </a:ext>
              </a:extLst>
            </p:cNvPr>
            <p:cNvCxnSpPr>
              <a:cxnSpLocks/>
              <a:stCxn id="10" idx="2"/>
              <a:endCxn id="11" idx="0"/>
            </p:cNvCxnSpPr>
            <p:nvPr/>
          </p:nvCxnSpPr>
          <p:spPr bwMode="auto">
            <a:xfrm>
              <a:off x="8279993" y="2884324"/>
              <a:ext cx="0" cy="465395"/>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cxnSp>
          <p:nvCxnSpPr>
            <p:cNvPr id="17" name="Straight Arrow Connector 16">
              <a:extLst>
                <a:ext uri="{FF2B5EF4-FFF2-40B4-BE49-F238E27FC236}">
                  <a16:creationId xmlns:a16="http://schemas.microsoft.com/office/drawing/2014/main" id="{E476E588-EFE7-4282-0733-20CAD5513A26}"/>
                </a:ext>
              </a:extLst>
            </p:cNvPr>
            <p:cNvCxnSpPr>
              <a:stCxn id="11" idx="2"/>
              <a:endCxn id="12" idx="0"/>
            </p:cNvCxnSpPr>
            <p:nvPr/>
          </p:nvCxnSpPr>
          <p:spPr bwMode="auto">
            <a:xfrm>
              <a:off x="8279993" y="3771084"/>
              <a:ext cx="0" cy="426843"/>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8" name="Straight Arrow Connector 17">
              <a:extLst>
                <a:ext uri="{FF2B5EF4-FFF2-40B4-BE49-F238E27FC236}">
                  <a16:creationId xmlns:a16="http://schemas.microsoft.com/office/drawing/2014/main" id="{2F2EF984-DCC5-82E2-5F3C-774DC99D3AF6}"/>
                </a:ext>
              </a:extLst>
            </p:cNvPr>
            <p:cNvCxnSpPr>
              <a:stCxn id="12" idx="2"/>
              <a:endCxn id="13" idx="1"/>
            </p:cNvCxnSpPr>
            <p:nvPr/>
          </p:nvCxnSpPr>
          <p:spPr bwMode="auto">
            <a:xfrm flipH="1">
              <a:off x="8274895" y="4619293"/>
              <a:ext cx="5098" cy="613262"/>
            </a:xfrm>
            <a:prstGeom prst="straightConnector1">
              <a:avLst/>
            </a:prstGeom>
            <a:solidFill>
              <a:schemeClr val="accent1"/>
            </a:solidFill>
            <a:ln w="19050" cap="flat" cmpd="sng" algn="ctr">
              <a:solidFill>
                <a:schemeClr val="tx1"/>
              </a:solidFill>
              <a:prstDash val="solid"/>
              <a:round/>
              <a:headEnd type="triangle" w="med" len="med"/>
              <a:tailEnd type="triangle" w="med" len="med"/>
            </a:ln>
            <a:effectLst/>
          </p:spPr>
        </p:cxnSp>
        <p:pic>
          <p:nvPicPr>
            <p:cNvPr id="20" name="Graphic 19" descr="User with solid fill">
              <a:extLst>
                <a:ext uri="{FF2B5EF4-FFF2-40B4-BE49-F238E27FC236}">
                  <a16:creationId xmlns:a16="http://schemas.microsoft.com/office/drawing/2014/main" id="{AB967C19-DEA2-7D1F-65AC-3A8872641AB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37563" y="1174379"/>
              <a:ext cx="674664" cy="674664"/>
            </a:xfrm>
            <a:prstGeom prst="rect">
              <a:avLst/>
            </a:prstGeom>
          </p:spPr>
        </p:pic>
        <p:sp>
          <p:nvSpPr>
            <p:cNvPr id="29" name="TextBox 28">
              <a:extLst>
                <a:ext uri="{FF2B5EF4-FFF2-40B4-BE49-F238E27FC236}">
                  <a16:creationId xmlns:a16="http://schemas.microsoft.com/office/drawing/2014/main" id="{650BD4D9-F5F4-CEA9-1E52-63F0974A5232}"/>
                </a:ext>
              </a:extLst>
            </p:cNvPr>
            <p:cNvSpPr txBox="1"/>
            <p:nvPr/>
          </p:nvSpPr>
          <p:spPr>
            <a:xfrm>
              <a:off x="6534922" y="5993472"/>
              <a:ext cx="3479945" cy="307777"/>
            </a:xfrm>
            <a:prstGeom prst="rect">
              <a:avLst/>
            </a:prstGeom>
            <a:noFill/>
          </p:spPr>
          <p:txBody>
            <a:bodyPr wrap="square" rtlCol="0">
              <a:spAutoFit/>
            </a:bodyPr>
            <a:lstStyle/>
            <a:p>
              <a:pPr algn="ctr"/>
              <a:r>
                <a:rPr lang="en-US" sz="1400" b="1" dirty="0" err="1">
                  <a:solidFill>
                    <a:srgbClr val="0E6FC7"/>
                  </a:solidFill>
                </a:rPr>
                <a:t>Mội</a:t>
              </a:r>
              <a:r>
                <a:rPr lang="en-US" sz="1400" b="1" dirty="0">
                  <a:solidFill>
                    <a:srgbClr val="0E6FC7"/>
                  </a:solidFill>
                </a:rPr>
                <a:t> </a:t>
              </a:r>
              <a:r>
                <a:rPr lang="en-US" sz="1400" b="1" dirty="0" err="1">
                  <a:solidFill>
                    <a:srgbClr val="0E6FC7"/>
                  </a:solidFill>
                </a:rPr>
                <a:t>trường</a:t>
              </a:r>
              <a:r>
                <a:rPr lang="en-US" sz="1400" b="1" dirty="0">
                  <a:solidFill>
                    <a:srgbClr val="0E6FC7"/>
                  </a:solidFill>
                </a:rPr>
                <a:t> 1 HQT CSDL </a:t>
              </a:r>
              <a:r>
                <a:rPr lang="en-US" sz="1400" b="1" dirty="0" err="1">
                  <a:solidFill>
                    <a:srgbClr val="0E6FC7"/>
                  </a:solidFill>
                </a:rPr>
                <a:t>cơ</a:t>
              </a:r>
              <a:r>
                <a:rPr lang="en-US" sz="1400" b="1" dirty="0">
                  <a:solidFill>
                    <a:srgbClr val="0E6FC7"/>
                  </a:solidFill>
                </a:rPr>
                <a:t> </a:t>
              </a:r>
              <a:r>
                <a:rPr lang="en-US" sz="1400" b="1" dirty="0" err="1">
                  <a:solidFill>
                    <a:srgbClr val="0E6FC7"/>
                  </a:solidFill>
                </a:rPr>
                <a:t>bản</a:t>
              </a:r>
              <a:endParaRPr lang="en-US" sz="1400" b="1" dirty="0">
                <a:solidFill>
                  <a:srgbClr val="0E6FC7"/>
                </a:solidFill>
              </a:endParaRPr>
            </a:p>
          </p:txBody>
        </p:sp>
      </p:grpSp>
      <p:sp>
        <p:nvSpPr>
          <p:cNvPr id="30" name="TextBox 29">
            <a:extLst>
              <a:ext uri="{FF2B5EF4-FFF2-40B4-BE49-F238E27FC236}">
                <a16:creationId xmlns:a16="http://schemas.microsoft.com/office/drawing/2014/main" id="{5C1EB32D-C9B4-A01E-EEB4-748F1BD26B82}"/>
              </a:ext>
            </a:extLst>
          </p:cNvPr>
          <p:cNvSpPr txBox="1"/>
          <p:nvPr/>
        </p:nvSpPr>
        <p:spPr>
          <a:xfrm>
            <a:off x="557395" y="5715558"/>
            <a:ext cx="6130204" cy="584775"/>
          </a:xfrm>
          <a:prstGeom prst="rect">
            <a:avLst/>
          </a:prstGeom>
          <a:noFill/>
        </p:spPr>
        <p:txBody>
          <a:bodyPr wrap="square" rtlCol="0">
            <a:spAutoFit/>
          </a:bodyPr>
          <a:lstStyle/>
          <a:p>
            <a:r>
              <a:rPr lang="en-US" sz="1600" i="1" dirty="0"/>
              <a:t>(1): Fundamentals of Database Systems, Fourth edition, </a:t>
            </a:r>
            <a:r>
              <a:rPr lang="en-US" sz="1600" i="1" dirty="0" err="1"/>
              <a:t>Ramez</a:t>
            </a:r>
            <a:r>
              <a:rPr lang="en-US" sz="1600" i="1" dirty="0"/>
              <a:t> </a:t>
            </a:r>
            <a:r>
              <a:rPr lang="en-US" sz="1600" i="1" dirty="0" err="1"/>
              <a:t>Elmasri</a:t>
            </a:r>
            <a:r>
              <a:rPr lang="en-US" sz="1600" i="1" dirty="0"/>
              <a:t> and </a:t>
            </a:r>
            <a:r>
              <a:rPr lang="en-US" sz="1600" i="1" dirty="0" err="1"/>
              <a:t>Shamkant</a:t>
            </a:r>
            <a:r>
              <a:rPr lang="en-US" sz="1600" i="1" dirty="0"/>
              <a:t> B. </a:t>
            </a:r>
            <a:r>
              <a:rPr lang="en-US" sz="1600" i="1" dirty="0" err="1"/>
              <a:t>Navathe</a:t>
            </a:r>
            <a:r>
              <a:rPr lang="en-US" sz="1600" i="1" dirty="0"/>
              <a:t>, 2003</a:t>
            </a:r>
          </a:p>
        </p:txBody>
      </p:sp>
    </p:spTree>
    <p:extLst>
      <p:ext uri="{BB962C8B-B14F-4D97-AF65-F5344CB8AC3E}">
        <p14:creationId xmlns:p14="http://schemas.microsoft.com/office/powerpoint/2010/main" val="3927087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8B70A54E-6BC9-6B69-A0F7-27C567863856}"/>
              </a:ext>
            </a:extLst>
          </p:cNvPr>
          <p:cNvSpPr>
            <a:spLocks noGrp="1"/>
          </p:cNvSpPr>
          <p:nvPr>
            <p:ph type="ftr" sz="quarter" idx="11"/>
          </p:nvPr>
        </p:nvSpPr>
        <p:spPr/>
        <p:txBody>
          <a:bodyPr/>
          <a:lstStyle/>
          <a:p>
            <a:r>
              <a:rPr lang="vi-VN" dirty="0"/>
              <a:t>Faculty of Information Technology</a:t>
            </a:r>
          </a:p>
        </p:txBody>
      </p:sp>
      <p:sp>
        <p:nvSpPr>
          <p:cNvPr id="4" name="Slide Number Placeholder 3">
            <a:extLst>
              <a:ext uri="{FF2B5EF4-FFF2-40B4-BE49-F238E27FC236}">
                <a16:creationId xmlns:a16="http://schemas.microsoft.com/office/drawing/2014/main" id="{7A2C5980-18C4-95FC-E4F7-495CA2C206FA}"/>
              </a:ext>
            </a:extLst>
          </p:cNvPr>
          <p:cNvSpPr>
            <a:spLocks noGrp="1"/>
          </p:cNvSpPr>
          <p:nvPr>
            <p:ph type="sldNum" sz="quarter" idx="12"/>
          </p:nvPr>
        </p:nvSpPr>
        <p:spPr/>
        <p:txBody>
          <a:bodyPr/>
          <a:lstStyle/>
          <a:p>
            <a:fld id="{0A297500-7527-634B-90F4-69D0994C32B4}" type="slidenum">
              <a:rPr lang="vi-VN" smtClean="0"/>
              <a:t>18</a:t>
            </a:fld>
            <a:endParaRPr lang="vi-VN" dirty="0"/>
          </a:p>
        </p:txBody>
      </p:sp>
      <p:sp>
        <p:nvSpPr>
          <p:cNvPr id="5" name="Title 4">
            <a:extLst>
              <a:ext uri="{FF2B5EF4-FFF2-40B4-BE49-F238E27FC236}">
                <a16:creationId xmlns:a16="http://schemas.microsoft.com/office/drawing/2014/main" id="{813DEA0D-88E8-E233-4496-119C6D1B6E08}"/>
              </a:ext>
            </a:extLst>
          </p:cNvPr>
          <p:cNvSpPr>
            <a:spLocks noGrp="1"/>
          </p:cNvSpPr>
          <p:nvPr>
            <p:ph type="title"/>
          </p:nvPr>
        </p:nvSpPr>
        <p:spPr/>
        <p:txBody>
          <a:bodyPr/>
          <a:lstStyle/>
          <a:p>
            <a:r>
              <a:rPr lang="vi-VN" dirty="0"/>
              <a:t>Định nghĩa – Hệ quản trị CSDL</a:t>
            </a:r>
          </a:p>
        </p:txBody>
      </p:sp>
      <p:grpSp>
        <p:nvGrpSpPr>
          <p:cNvPr id="29" name="Group 28">
            <a:extLst>
              <a:ext uri="{FF2B5EF4-FFF2-40B4-BE49-F238E27FC236}">
                <a16:creationId xmlns:a16="http://schemas.microsoft.com/office/drawing/2014/main" id="{730A30E6-B330-89A8-864D-EAC16F0EDBC9}"/>
              </a:ext>
            </a:extLst>
          </p:cNvPr>
          <p:cNvGrpSpPr/>
          <p:nvPr/>
        </p:nvGrpSpPr>
        <p:grpSpPr>
          <a:xfrm>
            <a:off x="6663939" y="3455383"/>
            <a:ext cx="4953261" cy="1217647"/>
            <a:chOff x="733165" y="1406654"/>
            <a:chExt cx="4953261" cy="1217647"/>
          </a:xfrm>
        </p:grpSpPr>
        <p:sp>
          <p:nvSpPr>
            <p:cNvPr id="19" name="Rounded Rectangle 18">
              <a:extLst>
                <a:ext uri="{FF2B5EF4-FFF2-40B4-BE49-F238E27FC236}">
                  <a16:creationId xmlns:a16="http://schemas.microsoft.com/office/drawing/2014/main" id="{A0F0C207-D236-0D8D-1E1C-038984F730E2}"/>
                </a:ext>
              </a:extLst>
            </p:cNvPr>
            <p:cNvSpPr/>
            <p:nvPr/>
          </p:nvSpPr>
          <p:spPr>
            <a:xfrm>
              <a:off x="1117088" y="1690167"/>
              <a:ext cx="4569338" cy="934134"/>
            </a:xfrm>
            <a:prstGeom prst="roundRect">
              <a:avLst/>
            </a:prstGeom>
            <a:noFill/>
            <a:ln w="38100" cap="flat" cmpd="sng" algn="ctr">
              <a:solidFill>
                <a:schemeClr val="accent1">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lvl="0"/>
              <a:r>
                <a:rPr lang="en-US" sz="1600" dirty="0" err="1">
                  <a:solidFill>
                    <a:schemeClr val="tx1"/>
                  </a:solidFill>
                </a:rPr>
                <a:t>Đảm</a:t>
              </a:r>
              <a:r>
                <a:rPr lang="en-US" sz="1600" dirty="0">
                  <a:solidFill>
                    <a:schemeClr val="tx1"/>
                  </a:solidFill>
                </a:rPr>
                <a:t> </a:t>
              </a:r>
              <a:r>
                <a:rPr lang="en-US" sz="1600" dirty="0" err="1">
                  <a:solidFill>
                    <a:schemeClr val="tx1"/>
                  </a:solidFill>
                </a:rPr>
                <a:t>bảo</a:t>
              </a:r>
              <a:r>
                <a:rPr lang="en-US" sz="1600" dirty="0">
                  <a:solidFill>
                    <a:schemeClr val="tx1"/>
                  </a:solidFill>
                </a:rPr>
                <a:t> </a:t>
              </a:r>
              <a:r>
                <a:rPr lang="en-US" sz="1600" dirty="0" err="1">
                  <a:solidFill>
                    <a:schemeClr val="tx1"/>
                  </a:solidFill>
                </a:rPr>
                <a:t>dữ</a:t>
              </a:r>
              <a:r>
                <a:rPr lang="en-US" sz="1600" dirty="0">
                  <a:solidFill>
                    <a:schemeClr val="tx1"/>
                  </a:solidFill>
                </a:rPr>
                <a:t> </a:t>
              </a:r>
              <a:r>
                <a:rPr lang="en-US" sz="1600" dirty="0" err="1">
                  <a:solidFill>
                    <a:schemeClr val="tx1"/>
                  </a:solidFill>
                </a:rPr>
                <a:t>liệu</a:t>
              </a:r>
              <a:r>
                <a:rPr lang="en-US" sz="1600" dirty="0">
                  <a:solidFill>
                    <a:schemeClr val="tx1"/>
                  </a:solidFill>
                </a:rPr>
                <a:t> </a:t>
              </a:r>
              <a:r>
                <a:rPr lang="en-US" sz="1600" dirty="0" err="1">
                  <a:solidFill>
                    <a:schemeClr val="tx1"/>
                  </a:solidFill>
                </a:rPr>
                <a:t>được</a:t>
              </a:r>
              <a:r>
                <a:rPr lang="en-US" sz="1600" dirty="0">
                  <a:solidFill>
                    <a:schemeClr val="tx1"/>
                  </a:solidFill>
                </a:rPr>
                <a:t> </a:t>
              </a:r>
              <a:r>
                <a:rPr lang="en-US" sz="1600" dirty="0" err="1">
                  <a:solidFill>
                    <a:schemeClr val="tx1"/>
                  </a:solidFill>
                </a:rPr>
                <a:t>lưu</a:t>
              </a:r>
              <a:r>
                <a:rPr lang="en-US" sz="1600" dirty="0">
                  <a:solidFill>
                    <a:schemeClr val="tx1"/>
                  </a:solidFill>
                </a:rPr>
                <a:t> </a:t>
              </a:r>
              <a:r>
                <a:rPr lang="en-US" sz="1600" dirty="0" err="1">
                  <a:solidFill>
                    <a:schemeClr val="tx1"/>
                  </a:solidFill>
                </a:rPr>
                <a:t>trữ</a:t>
              </a:r>
              <a:r>
                <a:rPr lang="en-US" sz="1600" dirty="0">
                  <a:solidFill>
                    <a:schemeClr val="tx1"/>
                  </a:solidFill>
                </a:rPr>
                <a:t> an </a:t>
              </a:r>
              <a:r>
                <a:rPr lang="en-US" sz="1600" dirty="0" err="1">
                  <a:solidFill>
                    <a:schemeClr val="tx1"/>
                  </a:solidFill>
                </a:rPr>
                <a:t>toàn</a:t>
              </a:r>
              <a:r>
                <a:rPr lang="en-US" sz="1600" dirty="0">
                  <a:solidFill>
                    <a:schemeClr val="tx1"/>
                  </a:solidFill>
                </a:rPr>
                <a:t> </a:t>
              </a:r>
              <a:r>
                <a:rPr lang="en-US" sz="1600" dirty="0" err="1">
                  <a:solidFill>
                    <a:schemeClr val="tx1"/>
                  </a:solidFill>
                </a:rPr>
                <a:t>từ</a:t>
              </a:r>
              <a:r>
                <a:rPr lang="en-US" sz="1600" dirty="0">
                  <a:solidFill>
                    <a:schemeClr val="tx1"/>
                  </a:solidFill>
                </a:rPr>
                <a:t> </a:t>
              </a:r>
              <a:r>
                <a:rPr lang="en-US" sz="1600" dirty="0" err="1">
                  <a:solidFill>
                    <a:schemeClr val="tx1"/>
                  </a:solidFill>
                </a:rPr>
                <a:t>các</a:t>
              </a:r>
              <a:r>
                <a:rPr lang="en-US" sz="1600" dirty="0">
                  <a:solidFill>
                    <a:schemeClr val="tx1"/>
                  </a:solidFill>
                </a:rPr>
                <a:t> </a:t>
              </a:r>
              <a:r>
                <a:rPr lang="en-US" sz="1600" dirty="0" err="1">
                  <a:solidFill>
                    <a:schemeClr val="tx1"/>
                  </a:solidFill>
                </a:rPr>
                <a:t>sự</a:t>
              </a:r>
              <a:r>
                <a:rPr lang="en-US" sz="1600" dirty="0">
                  <a:solidFill>
                    <a:schemeClr val="tx1"/>
                  </a:solidFill>
                </a:rPr>
                <a:t> </a:t>
              </a:r>
              <a:r>
                <a:rPr lang="en-US" sz="1600" dirty="0" err="1">
                  <a:solidFill>
                    <a:schemeClr val="tx1"/>
                  </a:solidFill>
                </a:rPr>
                <a:t>cố</a:t>
              </a:r>
              <a:r>
                <a:rPr lang="en-US" sz="1600" dirty="0">
                  <a:solidFill>
                    <a:schemeClr val="tx1"/>
                  </a:solidFill>
                </a:rPr>
                <a:t>, </a:t>
              </a:r>
              <a:r>
                <a:rPr lang="en-US" sz="1600" dirty="0" err="1">
                  <a:solidFill>
                    <a:schemeClr val="tx1"/>
                  </a:solidFill>
                </a:rPr>
                <a:t>ngăn</a:t>
              </a:r>
              <a:r>
                <a:rPr lang="en-US" sz="1600" dirty="0">
                  <a:solidFill>
                    <a:schemeClr val="tx1"/>
                  </a:solidFill>
                </a:rPr>
                <a:t> </a:t>
              </a:r>
              <a:r>
                <a:rPr lang="en-US" sz="1600" dirty="0" err="1">
                  <a:solidFill>
                    <a:schemeClr val="tx1"/>
                  </a:solidFill>
                </a:rPr>
                <a:t>cản</a:t>
              </a:r>
              <a:r>
                <a:rPr lang="en-US" sz="1600" dirty="0">
                  <a:solidFill>
                    <a:schemeClr val="tx1"/>
                  </a:solidFill>
                </a:rPr>
                <a:t> </a:t>
              </a:r>
              <a:r>
                <a:rPr lang="en-US" sz="1600" dirty="0" err="1">
                  <a:solidFill>
                    <a:schemeClr val="tx1"/>
                  </a:solidFill>
                </a:rPr>
                <a:t>truy</a:t>
              </a:r>
              <a:r>
                <a:rPr lang="en-US" sz="1600" dirty="0">
                  <a:solidFill>
                    <a:schemeClr val="tx1"/>
                  </a:solidFill>
                </a:rPr>
                <a:t> </a:t>
              </a:r>
              <a:r>
                <a:rPr lang="en-US" sz="1600" dirty="0" err="1">
                  <a:solidFill>
                    <a:schemeClr val="tx1"/>
                  </a:solidFill>
                </a:rPr>
                <a:t>cập</a:t>
              </a:r>
              <a:r>
                <a:rPr lang="en-US" sz="1600" dirty="0">
                  <a:solidFill>
                    <a:schemeClr val="tx1"/>
                  </a:solidFill>
                </a:rPr>
                <a:t> </a:t>
              </a:r>
              <a:r>
                <a:rPr lang="en-US" sz="1600" dirty="0" err="1">
                  <a:solidFill>
                    <a:schemeClr val="tx1"/>
                  </a:solidFill>
                </a:rPr>
                <a:t>không</a:t>
              </a:r>
              <a:r>
                <a:rPr lang="en-US" sz="1600" dirty="0">
                  <a:solidFill>
                    <a:schemeClr val="tx1"/>
                  </a:solidFill>
                </a:rPr>
                <a:t> </a:t>
              </a:r>
              <a:r>
                <a:rPr lang="en-US" sz="1600" dirty="0" err="1">
                  <a:solidFill>
                    <a:schemeClr val="tx1"/>
                  </a:solidFill>
                </a:rPr>
                <a:t>được</a:t>
              </a:r>
              <a:r>
                <a:rPr lang="en-US" sz="1600" dirty="0">
                  <a:solidFill>
                    <a:schemeClr val="tx1"/>
                  </a:solidFill>
                </a:rPr>
                <a:t> </a:t>
              </a:r>
              <a:r>
                <a:rPr lang="en-US" sz="1600" dirty="0" err="1">
                  <a:solidFill>
                    <a:schemeClr val="tx1"/>
                  </a:solidFill>
                </a:rPr>
                <a:t>phép</a:t>
              </a:r>
              <a:endParaRPr lang="en-US" sz="1600" dirty="0">
                <a:solidFill>
                  <a:schemeClr val="tx1"/>
                </a:solidFill>
              </a:endParaRPr>
            </a:p>
          </p:txBody>
        </p:sp>
        <p:sp>
          <p:nvSpPr>
            <p:cNvPr id="11" name="Rounded Rectangle 10">
              <a:extLst>
                <a:ext uri="{FF2B5EF4-FFF2-40B4-BE49-F238E27FC236}">
                  <a16:creationId xmlns:a16="http://schemas.microsoft.com/office/drawing/2014/main" id="{FA31DD4F-C718-E04D-F5AE-CFF69B85B547}"/>
                </a:ext>
              </a:extLst>
            </p:cNvPr>
            <p:cNvSpPr/>
            <p:nvPr/>
          </p:nvSpPr>
          <p:spPr>
            <a:xfrm>
              <a:off x="733165" y="1406654"/>
              <a:ext cx="1979834" cy="378148"/>
            </a:xfrm>
            <a:prstGeom prst="round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r>
                <a:rPr lang="en-US" sz="2400" b="1" dirty="0" err="1"/>
                <a:t>Bảo</a:t>
              </a:r>
              <a:r>
                <a:rPr lang="en-US" sz="2400" b="1" dirty="0"/>
                <a:t> </a:t>
              </a:r>
              <a:r>
                <a:rPr lang="en-US" sz="2400" b="1" dirty="0" err="1"/>
                <a:t>vệ</a:t>
              </a:r>
              <a:endParaRPr lang="en-US" sz="2400" b="1" dirty="0"/>
            </a:p>
          </p:txBody>
        </p:sp>
      </p:grpSp>
      <p:grpSp>
        <p:nvGrpSpPr>
          <p:cNvPr id="30" name="Group 29">
            <a:extLst>
              <a:ext uri="{FF2B5EF4-FFF2-40B4-BE49-F238E27FC236}">
                <a16:creationId xmlns:a16="http://schemas.microsoft.com/office/drawing/2014/main" id="{1865B72C-2DEA-8FF2-D132-1DE3A986D6BC}"/>
              </a:ext>
            </a:extLst>
          </p:cNvPr>
          <p:cNvGrpSpPr/>
          <p:nvPr/>
        </p:nvGrpSpPr>
        <p:grpSpPr>
          <a:xfrm>
            <a:off x="885565" y="3460270"/>
            <a:ext cx="4953261" cy="1229422"/>
            <a:chOff x="885565" y="1406654"/>
            <a:chExt cx="4953261" cy="1229422"/>
          </a:xfrm>
        </p:grpSpPr>
        <p:sp>
          <p:nvSpPr>
            <p:cNvPr id="31" name="Rounded Rectangle 30">
              <a:extLst>
                <a:ext uri="{FF2B5EF4-FFF2-40B4-BE49-F238E27FC236}">
                  <a16:creationId xmlns:a16="http://schemas.microsoft.com/office/drawing/2014/main" id="{07B2624D-B5B2-27CD-7717-7FCF3FFEC44C}"/>
                </a:ext>
              </a:extLst>
            </p:cNvPr>
            <p:cNvSpPr/>
            <p:nvPr/>
          </p:nvSpPr>
          <p:spPr>
            <a:xfrm>
              <a:off x="1269488" y="1701942"/>
              <a:ext cx="4569338" cy="934134"/>
            </a:xfrm>
            <a:prstGeom prst="roundRect">
              <a:avLst/>
            </a:prstGeom>
            <a:noFill/>
            <a:ln w="38100" cap="flat" cmpd="sng" algn="ctr">
              <a:solidFill>
                <a:schemeClr val="accent1">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lvl="0"/>
              <a:r>
                <a:rPr lang="en-US" sz="1600" dirty="0" err="1">
                  <a:solidFill>
                    <a:schemeClr val="tx1"/>
                  </a:solidFill>
                </a:rPr>
                <a:t>Lưu</a:t>
              </a:r>
              <a:r>
                <a:rPr lang="en-US" sz="1600" dirty="0">
                  <a:solidFill>
                    <a:schemeClr val="tx1"/>
                  </a:solidFill>
                </a:rPr>
                <a:t> </a:t>
              </a:r>
              <a:r>
                <a:rPr lang="en-US" sz="1600" dirty="0" err="1">
                  <a:solidFill>
                    <a:schemeClr val="tx1"/>
                  </a:solidFill>
                </a:rPr>
                <a:t>trữ</a:t>
              </a:r>
              <a:r>
                <a:rPr lang="en-US" sz="1600" dirty="0">
                  <a:solidFill>
                    <a:schemeClr val="tx1"/>
                  </a:solidFill>
                </a:rPr>
                <a:t> </a:t>
              </a:r>
              <a:r>
                <a:rPr lang="en-US" sz="1600" dirty="0" err="1">
                  <a:solidFill>
                    <a:schemeClr val="tx1"/>
                  </a:solidFill>
                </a:rPr>
                <a:t>dữ</a:t>
              </a:r>
              <a:r>
                <a:rPr lang="en-US" sz="1600" dirty="0">
                  <a:solidFill>
                    <a:schemeClr val="tx1"/>
                  </a:solidFill>
                </a:rPr>
                <a:t> </a:t>
              </a:r>
              <a:r>
                <a:rPr lang="en-US" sz="1600" dirty="0" err="1">
                  <a:solidFill>
                    <a:schemeClr val="tx1"/>
                  </a:solidFill>
                </a:rPr>
                <a:t>liệu</a:t>
              </a:r>
              <a:r>
                <a:rPr lang="en-US" sz="1600" dirty="0">
                  <a:solidFill>
                    <a:schemeClr val="tx1"/>
                  </a:solidFill>
                </a:rPr>
                <a:t> </a:t>
              </a:r>
              <a:r>
                <a:rPr lang="en-US" sz="1600" dirty="0" err="1">
                  <a:solidFill>
                    <a:schemeClr val="tx1"/>
                  </a:solidFill>
                </a:rPr>
                <a:t>lên</a:t>
              </a:r>
              <a:r>
                <a:rPr lang="en-US" sz="1600" dirty="0">
                  <a:solidFill>
                    <a:schemeClr val="tx1"/>
                  </a:solidFill>
                </a:rPr>
                <a:t> </a:t>
              </a:r>
              <a:r>
                <a:rPr lang="en-US" sz="1600" dirty="0" err="1">
                  <a:solidFill>
                    <a:schemeClr val="tx1"/>
                  </a:solidFill>
                </a:rPr>
                <a:t>các</a:t>
              </a:r>
              <a:r>
                <a:rPr lang="en-US" sz="1600" dirty="0">
                  <a:solidFill>
                    <a:schemeClr val="tx1"/>
                  </a:solidFill>
                </a:rPr>
                <a:t> </a:t>
              </a:r>
              <a:r>
                <a:rPr lang="en-US" sz="1600" dirty="0" err="1">
                  <a:solidFill>
                    <a:schemeClr val="tx1"/>
                  </a:solidFill>
                </a:rPr>
                <a:t>phương</a:t>
              </a:r>
              <a:r>
                <a:rPr lang="en-US" sz="1600" dirty="0">
                  <a:solidFill>
                    <a:schemeClr val="tx1"/>
                  </a:solidFill>
                </a:rPr>
                <a:t> </a:t>
              </a:r>
              <a:r>
                <a:rPr lang="en-US" sz="1600" dirty="0" err="1">
                  <a:solidFill>
                    <a:schemeClr val="tx1"/>
                  </a:solidFill>
                </a:rPr>
                <a:t>tiện</a:t>
              </a:r>
              <a:r>
                <a:rPr lang="en-US" sz="1600" dirty="0">
                  <a:solidFill>
                    <a:schemeClr val="tx1"/>
                  </a:solidFill>
                </a:rPr>
                <a:t> </a:t>
              </a:r>
              <a:r>
                <a:rPr lang="en-US" sz="1600" dirty="0" err="1">
                  <a:solidFill>
                    <a:schemeClr val="tx1"/>
                  </a:solidFill>
                </a:rPr>
                <a:t>lưu</a:t>
              </a:r>
              <a:r>
                <a:rPr lang="en-US" sz="1600" dirty="0">
                  <a:solidFill>
                    <a:schemeClr val="tx1"/>
                  </a:solidFill>
                </a:rPr>
                <a:t> </a:t>
              </a:r>
              <a:r>
                <a:rPr lang="en-US" sz="1600" dirty="0" err="1">
                  <a:solidFill>
                    <a:schemeClr val="tx1"/>
                  </a:solidFill>
                </a:rPr>
                <a:t>trữ</a:t>
              </a:r>
              <a:endParaRPr lang="en-US" sz="1600" dirty="0">
                <a:solidFill>
                  <a:schemeClr val="tx1"/>
                </a:solidFill>
              </a:endParaRPr>
            </a:p>
          </p:txBody>
        </p:sp>
        <p:sp>
          <p:nvSpPr>
            <p:cNvPr id="32" name="Rounded Rectangle 31">
              <a:extLst>
                <a:ext uri="{FF2B5EF4-FFF2-40B4-BE49-F238E27FC236}">
                  <a16:creationId xmlns:a16="http://schemas.microsoft.com/office/drawing/2014/main" id="{21D20409-6F93-17DC-DB43-87B205A54F31}"/>
                </a:ext>
              </a:extLst>
            </p:cNvPr>
            <p:cNvSpPr/>
            <p:nvPr/>
          </p:nvSpPr>
          <p:spPr>
            <a:xfrm>
              <a:off x="885565" y="1406654"/>
              <a:ext cx="1979834" cy="378148"/>
            </a:xfrm>
            <a:prstGeom prst="round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vi-VN" sz="2400" b="1" dirty="0"/>
                <a:t>Xây dựng</a:t>
              </a:r>
            </a:p>
          </p:txBody>
        </p:sp>
      </p:grpSp>
      <p:grpSp>
        <p:nvGrpSpPr>
          <p:cNvPr id="33" name="Group 32">
            <a:extLst>
              <a:ext uri="{FF2B5EF4-FFF2-40B4-BE49-F238E27FC236}">
                <a16:creationId xmlns:a16="http://schemas.microsoft.com/office/drawing/2014/main" id="{401576FE-F118-E522-D8FA-FF11E7A16531}"/>
              </a:ext>
            </a:extLst>
          </p:cNvPr>
          <p:cNvGrpSpPr/>
          <p:nvPr/>
        </p:nvGrpSpPr>
        <p:grpSpPr>
          <a:xfrm>
            <a:off x="885565" y="4994893"/>
            <a:ext cx="4953261" cy="1217647"/>
            <a:chOff x="733165" y="1406654"/>
            <a:chExt cx="4953261" cy="1217647"/>
          </a:xfrm>
        </p:grpSpPr>
        <p:sp>
          <p:nvSpPr>
            <p:cNvPr id="34" name="Rounded Rectangle 33">
              <a:extLst>
                <a:ext uri="{FF2B5EF4-FFF2-40B4-BE49-F238E27FC236}">
                  <a16:creationId xmlns:a16="http://schemas.microsoft.com/office/drawing/2014/main" id="{4A23992F-BE0D-AD17-D552-6B7642FB4412}"/>
                </a:ext>
              </a:extLst>
            </p:cNvPr>
            <p:cNvSpPr/>
            <p:nvPr/>
          </p:nvSpPr>
          <p:spPr>
            <a:xfrm>
              <a:off x="1117088" y="1690167"/>
              <a:ext cx="4569338" cy="934134"/>
            </a:xfrm>
            <a:prstGeom prst="roundRect">
              <a:avLst/>
            </a:prstGeom>
            <a:noFill/>
            <a:ln w="38100" cap="flat" cmpd="sng" algn="ctr">
              <a:solidFill>
                <a:schemeClr val="accent1">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lvl="0"/>
              <a:r>
                <a:rPr lang="en-US" sz="1600" dirty="0" err="1">
                  <a:solidFill>
                    <a:schemeClr val="tx1"/>
                  </a:solidFill>
                </a:rPr>
                <a:t>Truy</a:t>
              </a:r>
              <a:r>
                <a:rPr lang="en-US" sz="1600" dirty="0">
                  <a:solidFill>
                    <a:schemeClr val="tx1"/>
                  </a:solidFill>
                </a:rPr>
                <a:t> </a:t>
              </a:r>
              <a:r>
                <a:rPr lang="en-US" sz="1600" dirty="0" err="1">
                  <a:solidFill>
                    <a:schemeClr val="tx1"/>
                  </a:solidFill>
                </a:rPr>
                <a:t>vấn</a:t>
              </a:r>
              <a:r>
                <a:rPr lang="en-US" sz="1600" dirty="0">
                  <a:solidFill>
                    <a:schemeClr val="tx1"/>
                  </a:solidFill>
                </a:rPr>
                <a:t>, </a:t>
              </a:r>
              <a:r>
                <a:rPr lang="en-US" sz="1600" dirty="0" err="1">
                  <a:solidFill>
                    <a:schemeClr val="tx1"/>
                  </a:solidFill>
                </a:rPr>
                <a:t>cập</a:t>
              </a:r>
              <a:r>
                <a:rPr lang="en-US" sz="1600" dirty="0">
                  <a:solidFill>
                    <a:schemeClr val="tx1"/>
                  </a:solidFill>
                </a:rPr>
                <a:t> </a:t>
              </a:r>
              <a:r>
                <a:rPr lang="en-US" sz="1600" dirty="0" err="1">
                  <a:solidFill>
                    <a:schemeClr val="tx1"/>
                  </a:solidFill>
                </a:rPr>
                <a:t>nhật</a:t>
              </a:r>
              <a:r>
                <a:rPr lang="en-US" sz="1600" dirty="0">
                  <a:solidFill>
                    <a:schemeClr val="tx1"/>
                  </a:solidFill>
                </a:rPr>
                <a:t> </a:t>
              </a:r>
              <a:r>
                <a:rPr lang="en-US" sz="1600" dirty="0" err="1">
                  <a:solidFill>
                    <a:schemeClr val="tx1"/>
                  </a:solidFill>
                </a:rPr>
                <a:t>và</a:t>
              </a:r>
              <a:r>
                <a:rPr lang="en-US" sz="1600" dirty="0">
                  <a:solidFill>
                    <a:schemeClr val="tx1"/>
                  </a:solidFill>
                </a:rPr>
                <a:t> </a:t>
              </a:r>
              <a:r>
                <a:rPr lang="en-US" sz="1600" dirty="0" err="1">
                  <a:solidFill>
                    <a:schemeClr val="tx1"/>
                  </a:solidFill>
                </a:rPr>
                <a:t>phát</a:t>
              </a:r>
              <a:r>
                <a:rPr lang="en-US" sz="1600" dirty="0">
                  <a:solidFill>
                    <a:schemeClr val="tx1"/>
                  </a:solidFill>
                </a:rPr>
                <a:t> </a:t>
              </a:r>
              <a:r>
                <a:rPr lang="en-US" sz="1600" dirty="0" err="1">
                  <a:solidFill>
                    <a:schemeClr val="tx1"/>
                  </a:solidFill>
                </a:rPr>
                <a:t>sinh</a:t>
              </a:r>
              <a:r>
                <a:rPr lang="en-US" sz="1600" dirty="0">
                  <a:solidFill>
                    <a:schemeClr val="tx1"/>
                  </a:solidFill>
                </a:rPr>
                <a:t> </a:t>
              </a:r>
              <a:r>
                <a:rPr lang="en-US" sz="1600" dirty="0" err="1">
                  <a:solidFill>
                    <a:schemeClr val="tx1"/>
                  </a:solidFill>
                </a:rPr>
                <a:t>báo</a:t>
              </a:r>
              <a:r>
                <a:rPr lang="en-US" sz="1600" dirty="0">
                  <a:solidFill>
                    <a:schemeClr val="tx1"/>
                  </a:solidFill>
                </a:rPr>
                <a:t> </a:t>
              </a:r>
              <a:r>
                <a:rPr lang="en-US" sz="1600" dirty="0" err="1">
                  <a:solidFill>
                    <a:schemeClr val="tx1"/>
                  </a:solidFill>
                </a:rPr>
                <a:t>cáo</a:t>
              </a:r>
              <a:endParaRPr lang="en-US" sz="1600" dirty="0">
                <a:solidFill>
                  <a:schemeClr val="tx1"/>
                </a:solidFill>
              </a:endParaRPr>
            </a:p>
          </p:txBody>
        </p:sp>
        <p:sp>
          <p:nvSpPr>
            <p:cNvPr id="35" name="Rounded Rectangle 34">
              <a:extLst>
                <a:ext uri="{FF2B5EF4-FFF2-40B4-BE49-F238E27FC236}">
                  <a16:creationId xmlns:a16="http://schemas.microsoft.com/office/drawing/2014/main" id="{5A83044F-0593-7492-F033-44C5B7847979}"/>
                </a:ext>
              </a:extLst>
            </p:cNvPr>
            <p:cNvSpPr/>
            <p:nvPr/>
          </p:nvSpPr>
          <p:spPr>
            <a:xfrm>
              <a:off x="733165" y="1406654"/>
              <a:ext cx="1979834" cy="378148"/>
            </a:xfrm>
            <a:prstGeom prst="round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r>
                <a:rPr lang="en-US" sz="2400" b="1" dirty="0" err="1"/>
                <a:t>Xử</a:t>
              </a:r>
              <a:r>
                <a:rPr lang="en-US" sz="2400" b="1" dirty="0"/>
                <a:t> </a:t>
              </a:r>
              <a:r>
                <a:rPr lang="en-US" sz="2400" b="1" dirty="0" err="1"/>
                <a:t>lý</a:t>
              </a:r>
              <a:endParaRPr lang="en-US" sz="2400" b="1" dirty="0"/>
            </a:p>
          </p:txBody>
        </p:sp>
      </p:grpSp>
      <p:grpSp>
        <p:nvGrpSpPr>
          <p:cNvPr id="36" name="Group 35">
            <a:extLst>
              <a:ext uri="{FF2B5EF4-FFF2-40B4-BE49-F238E27FC236}">
                <a16:creationId xmlns:a16="http://schemas.microsoft.com/office/drawing/2014/main" id="{A3E9B37B-4271-A575-D7CA-5879776870B7}"/>
              </a:ext>
            </a:extLst>
          </p:cNvPr>
          <p:cNvGrpSpPr/>
          <p:nvPr/>
        </p:nvGrpSpPr>
        <p:grpSpPr>
          <a:xfrm>
            <a:off x="6663939" y="1937422"/>
            <a:ext cx="4953261" cy="1217647"/>
            <a:chOff x="733165" y="1406654"/>
            <a:chExt cx="4953261" cy="1217647"/>
          </a:xfrm>
        </p:grpSpPr>
        <p:sp>
          <p:nvSpPr>
            <p:cNvPr id="37" name="Rounded Rectangle 36">
              <a:extLst>
                <a:ext uri="{FF2B5EF4-FFF2-40B4-BE49-F238E27FC236}">
                  <a16:creationId xmlns:a16="http://schemas.microsoft.com/office/drawing/2014/main" id="{D5C43DDA-96F4-F55A-06F6-AA384126813F}"/>
                </a:ext>
              </a:extLst>
            </p:cNvPr>
            <p:cNvSpPr/>
            <p:nvPr/>
          </p:nvSpPr>
          <p:spPr>
            <a:xfrm>
              <a:off x="1117088" y="1690167"/>
              <a:ext cx="4569338" cy="934134"/>
            </a:xfrm>
            <a:prstGeom prst="roundRect">
              <a:avLst/>
            </a:prstGeom>
            <a:noFill/>
            <a:ln w="38100" cap="flat" cmpd="sng" algn="ctr">
              <a:solidFill>
                <a:schemeClr val="accent1">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lvl="0"/>
              <a:r>
                <a:rPr lang="en-US" sz="1600" dirty="0">
                  <a:solidFill>
                    <a:schemeClr val="tx1"/>
                  </a:solidFill>
                </a:rPr>
                <a:t>Cho </a:t>
              </a:r>
              <a:r>
                <a:rPr lang="en-US" sz="1600" dirty="0" err="1">
                  <a:solidFill>
                    <a:schemeClr val="tx1"/>
                  </a:solidFill>
                </a:rPr>
                <a:t>phép</a:t>
              </a:r>
              <a:r>
                <a:rPr lang="en-US" sz="1600" dirty="0">
                  <a:solidFill>
                    <a:schemeClr val="tx1"/>
                  </a:solidFill>
                </a:rPr>
                <a:t> </a:t>
              </a:r>
              <a:r>
                <a:rPr lang="en-US" sz="1600" dirty="0" err="1">
                  <a:solidFill>
                    <a:schemeClr val="tx1"/>
                  </a:solidFill>
                </a:rPr>
                <a:t>nhiều</a:t>
              </a:r>
              <a:r>
                <a:rPr lang="en-US" sz="1600" dirty="0">
                  <a:solidFill>
                    <a:schemeClr val="tx1"/>
                  </a:solidFill>
                </a:rPr>
                <a:t> </a:t>
              </a:r>
              <a:r>
                <a:rPr lang="en-US" sz="1600" dirty="0" err="1">
                  <a:solidFill>
                    <a:schemeClr val="tx1"/>
                  </a:solidFill>
                </a:rPr>
                <a:t>người</a:t>
              </a:r>
              <a:r>
                <a:rPr lang="en-US" sz="1600" dirty="0">
                  <a:solidFill>
                    <a:schemeClr val="tx1"/>
                  </a:solidFill>
                </a:rPr>
                <a:t> </a:t>
              </a:r>
              <a:r>
                <a:rPr lang="en-US" sz="1600" dirty="0" err="1">
                  <a:solidFill>
                    <a:schemeClr val="tx1"/>
                  </a:solidFill>
                </a:rPr>
                <a:t>dùng</a:t>
              </a:r>
              <a:r>
                <a:rPr lang="en-US" sz="1600" dirty="0">
                  <a:solidFill>
                    <a:schemeClr val="tx1"/>
                  </a:solidFill>
                </a:rPr>
                <a:t> </a:t>
              </a:r>
              <a:r>
                <a:rPr lang="en-US" sz="1600" dirty="0" err="1">
                  <a:solidFill>
                    <a:schemeClr val="tx1"/>
                  </a:solidFill>
                </a:rPr>
                <a:t>và</a:t>
              </a:r>
              <a:r>
                <a:rPr lang="en-US" sz="1600" dirty="0">
                  <a:solidFill>
                    <a:schemeClr val="tx1"/>
                  </a:solidFill>
                </a:rPr>
                <a:t> </a:t>
              </a:r>
              <a:r>
                <a:rPr lang="en-US" sz="1600" dirty="0" err="1">
                  <a:solidFill>
                    <a:schemeClr val="tx1"/>
                  </a:solidFill>
                </a:rPr>
                <a:t>chương</a:t>
              </a:r>
              <a:r>
                <a:rPr lang="en-US" sz="1600" dirty="0">
                  <a:solidFill>
                    <a:schemeClr val="tx1"/>
                  </a:solidFill>
                </a:rPr>
                <a:t> </a:t>
              </a:r>
              <a:r>
                <a:rPr lang="en-US" sz="1600" dirty="0" err="1">
                  <a:solidFill>
                    <a:schemeClr val="tx1"/>
                  </a:solidFill>
                </a:rPr>
                <a:t>trình</a:t>
              </a:r>
              <a:r>
                <a:rPr lang="en-US" sz="1600" dirty="0">
                  <a:solidFill>
                    <a:schemeClr val="tx1"/>
                  </a:solidFill>
                </a:rPr>
                <a:t> </a:t>
              </a:r>
              <a:r>
                <a:rPr lang="en-US" sz="1600" dirty="0" err="1">
                  <a:solidFill>
                    <a:schemeClr val="tx1"/>
                  </a:solidFill>
                </a:rPr>
                <a:t>truy</a:t>
              </a:r>
              <a:r>
                <a:rPr lang="en-US" sz="1600" dirty="0">
                  <a:solidFill>
                    <a:schemeClr val="tx1"/>
                  </a:solidFill>
                </a:rPr>
                <a:t> </a:t>
              </a:r>
              <a:r>
                <a:rPr lang="en-US" sz="1600" dirty="0" err="1">
                  <a:solidFill>
                    <a:schemeClr val="tx1"/>
                  </a:solidFill>
                </a:rPr>
                <a:t>cập</a:t>
              </a:r>
              <a:r>
                <a:rPr lang="en-US" sz="1600" dirty="0">
                  <a:solidFill>
                    <a:schemeClr val="tx1"/>
                  </a:solidFill>
                </a:rPr>
                <a:t> </a:t>
              </a:r>
              <a:r>
                <a:rPr lang="en-US" sz="1600" dirty="0" err="1">
                  <a:solidFill>
                    <a:schemeClr val="tx1"/>
                  </a:solidFill>
                </a:rPr>
                <a:t>đồng</a:t>
              </a:r>
              <a:r>
                <a:rPr lang="en-US" sz="1600" dirty="0">
                  <a:solidFill>
                    <a:schemeClr val="tx1"/>
                  </a:solidFill>
                </a:rPr>
                <a:t> </a:t>
              </a:r>
              <a:r>
                <a:rPr lang="en-US" sz="1600" dirty="0" err="1">
                  <a:solidFill>
                    <a:schemeClr val="tx1"/>
                  </a:solidFill>
                </a:rPr>
                <a:t>thời</a:t>
              </a:r>
              <a:r>
                <a:rPr lang="en-US" sz="1600" dirty="0">
                  <a:solidFill>
                    <a:schemeClr val="tx1"/>
                  </a:solidFill>
                </a:rPr>
                <a:t> CSDL</a:t>
              </a:r>
            </a:p>
          </p:txBody>
        </p:sp>
        <p:sp>
          <p:nvSpPr>
            <p:cNvPr id="38" name="Rounded Rectangle 37">
              <a:extLst>
                <a:ext uri="{FF2B5EF4-FFF2-40B4-BE49-F238E27FC236}">
                  <a16:creationId xmlns:a16="http://schemas.microsoft.com/office/drawing/2014/main" id="{1FC3BBB7-453F-3AC6-E0C2-D73CFEF530EC}"/>
                </a:ext>
              </a:extLst>
            </p:cNvPr>
            <p:cNvSpPr/>
            <p:nvPr/>
          </p:nvSpPr>
          <p:spPr>
            <a:xfrm>
              <a:off x="733165" y="1406654"/>
              <a:ext cx="1979834" cy="378148"/>
            </a:xfrm>
            <a:prstGeom prst="round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r>
                <a:rPr lang="en-US" sz="2400" b="1" dirty="0"/>
                <a:t>Chia </a:t>
              </a:r>
              <a:r>
                <a:rPr lang="en-US" sz="2400" b="1" dirty="0" err="1"/>
                <a:t>sẻ</a:t>
              </a:r>
              <a:endParaRPr lang="en-US" sz="2400" b="1" dirty="0"/>
            </a:p>
          </p:txBody>
        </p:sp>
      </p:grpSp>
      <p:grpSp>
        <p:nvGrpSpPr>
          <p:cNvPr id="39" name="Group 38">
            <a:extLst>
              <a:ext uri="{FF2B5EF4-FFF2-40B4-BE49-F238E27FC236}">
                <a16:creationId xmlns:a16="http://schemas.microsoft.com/office/drawing/2014/main" id="{3BD0A1F4-5DC3-819B-9840-E878563F031C}"/>
              </a:ext>
            </a:extLst>
          </p:cNvPr>
          <p:cNvGrpSpPr/>
          <p:nvPr/>
        </p:nvGrpSpPr>
        <p:grpSpPr>
          <a:xfrm>
            <a:off x="885565" y="1937422"/>
            <a:ext cx="4953261" cy="1217647"/>
            <a:chOff x="733165" y="1406654"/>
            <a:chExt cx="4953261" cy="1217647"/>
          </a:xfrm>
        </p:grpSpPr>
        <p:sp>
          <p:nvSpPr>
            <p:cNvPr id="40" name="Rounded Rectangle 39">
              <a:extLst>
                <a:ext uri="{FF2B5EF4-FFF2-40B4-BE49-F238E27FC236}">
                  <a16:creationId xmlns:a16="http://schemas.microsoft.com/office/drawing/2014/main" id="{331753ED-78F4-A0D2-4179-F2F5B53C3C7B}"/>
                </a:ext>
              </a:extLst>
            </p:cNvPr>
            <p:cNvSpPr/>
            <p:nvPr/>
          </p:nvSpPr>
          <p:spPr>
            <a:xfrm>
              <a:off x="1117088" y="1690167"/>
              <a:ext cx="4569338" cy="934134"/>
            </a:xfrm>
            <a:prstGeom prst="roundRect">
              <a:avLst/>
            </a:prstGeom>
            <a:noFill/>
            <a:ln w="38100" cap="flat" cmpd="sng" algn="ctr">
              <a:solidFill>
                <a:schemeClr val="accent1">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vi-VN" sz="1600" dirty="0"/>
            </a:p>
            <a:p>
              <a:r>
                <a:rPr lang="vi-VN" sz="1600" dirty="0">
                  <a:solidFill>
                    <a:schemeClr val="tx1"/>
                  </a:solidFill>
                </a:rPr>
                <a:t>Khai báo bộ khung DL cùng với các mô tả chi tiết về DL (chỉ định kiểu DL, cấu trúc và ràng buộc của DL)</a:t>
              </a:r>
            </a:p>
          </p:txBody>
        </p:sp>
        <p:sp>
          <p:nvSpPr>
            <p:cNvPr id="41" name="Rounded Rectangle 40">
              <a:extLst>
                <a:ext uri="{FF2B5EF4-FFF2-40B4-BE49-F238E27FC236}">
                  <a16:creationId xmlns:a16="http://schemas.microsoft.com/office/drawing/2014/main" id="{AF4C365E-58A7-6297-48DB-E0DCF1DB84A1}"/>
                </a:ext>
              </a:extLst>
            </p:cNvPr>
            <p:cNvSpPr/>
            <p:nvPr/>
          </p:nvSpPr>
          <p:spPr>
            <a:xfrm>
              <a:off x="733165" y="1406654"/>
              <a:ext cx="1979834" cy="378148"/>
            </a:xfrm>
            <a:prstGeom prst="round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2400" b="1" dirty="0"/>
                <a:t>Định nghĩa</a:t>
              </a:r>
            </a:p>
          </p:txBody>
        </p:sp>
      </p:grpSp>
      <p:grpSp>
        <p:nvGrpSpPr>
          <p:cNvPr id="42" name="Group 41">
            <a:extLst>
              <a:ext uri="{FF2B5EF4-FFF2-40B4-BE49-F238E27FC236}">
                <a16:creationId xmlns:a16="http://schemas.microsoft.com/office/drawing/2014/main" id="{4190A3DB-09A0-0D00-FFCF-B1328FD7730D}"/>
              </a:ext>
            </a:extLst>
          </p:cNvPr>
          <p:cNvGrpSpPr/>
          <p:nvPr/>
        </p:nvGrpSpPr>
        <p:grpSpPr>
          <a:xfrm>
            <a:off x="6663939" y="4994893"/>
            <a:ext cx="4953261" cy="1217647"/>
            <a:chOff x="733165" y="1406654"/>
            <a:chExt cx="4953261" cy="1217647"/>
          </a:xfrm>
        </p:grpSpPr>
        <p:sp>
          <p:nvSpPr>
            <p:cNvPr id="43" name="Rounded Rectangle 42">
              <a:extLst>
                <a:ext uri="{FF2B5EF4-FFF2-40B4-BE49-F238E27FC236}">
                  <a16:creationId xmlns:a16="http://schemas.microsoft.com/office/drawing/2014/main" id="{ED498832-2F40-7EA8-A78C-2F1FBCD80712}"/>
                </a:ext>
              </a:extLst>
            </p:cNvPr>
            <p:cNvSpPr/>
            <p:nvPr/>
          </p:nvSpPr>
          <p:spPr>
            <a:xfrm>
              <a:off x="1117088" y="1690167"/>
              <a:ext cx="4569338" cy="934134"/>
            </a:xfrm>
            <a:prstGeom prst="roundRect">
              <a:avLst/>
            </a:prstGeom>
            <a:noFill/>
            <a:ln w="38100" cap="flat" cmpd="sng" algn="ctr">
              <a:solidFill>
                <a:schemeClr val="accent1">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vi-VN" sz="1600" dirty="0">
                <a:solidFill>
                  <a:schemeClr val="tx1"/>
                </a:solidFill>
              </a:endParaRPr>
            </a:p>
          </p:txBody>
        </p:sp>
        <p:sp>
          <p:nvSpPr>
            <p:cNvPr id="44" name="Rounded Rectangle 43">
              <a:extLst>
                <a:ext uri="{FF2B5EF4-FFF2-40B4-BE49-F238E27FC236}">
                  <a16:creationId xmlns:a16="http://schemas.microsoft.com/office/drawing/2014/main" id="{7831130F-2D4B-8B4F-F42C-BAA1BFA35BFC}"/>
                </a:ext>
              </a:extLst>
            </p:cNvPr>
            <p:cNvSpPr/>
            <p:nvPr/>
          </p:nvSpPr>
          <p:spPr>
            <a:xfrm>
              <a:off x="733165" y="1406654"/>
              <a:ext cx="1979834" cy="378148"/>
            </a:xfrm>
            <a:prstGeom prst="round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vi-VN" sz="2400" b="1" dirty="0"/>
                <a:t>…</a:t>
              </a:r>
            </a:p>
          </p:txBody>
        </p:sp>
      </p:grpSp>
      <p:sp>
        <p:nvSpPr>
          <p:cNvPr id="45" name="TextBox 44">
            <a:extLst>
              <a:ext uri="{FF2B5EF4-FFF2-40B4-BE49-F238E27FC236}">
                <a16:creationId xmlns:a16="http://schemas.microsoft.com/office/drawing/2014/main" id="{D4C6386F-1069-B102-AA17-D25397D1B263}"/>
              </a:ext>
            </a:extLst>
          </p:cNvPr>
          <p:cNvSpPr txBox="1"/>
          <p:nvPr/>
        </p:nvSpPr>
        <p:spPr>
          <a:xfrm>
            <a:off x="576000" y="1243013"/>
            <a:ext cx="6782063" cy="461665"/>
          </a:xfrm>
          <a:prstGeom prst="rect">
            <a:avLst/>
          </a:prstGeom>
          <a:noFill/>
        </p:spPr>
        <p:txBody>
          <a:bodyPr wrap="square" rtlCol="0">
            <a:spAutoFit/>
          </a:bodyPr>
          <a:lstStyle/>
          <a:p>
            <a:r>
              <a:rPr lang="en-US" sz="2400" dirty="0">
                <a:solidFill>
                  <a:srgbClr val="0E6FC7"/>
                </a:solidFill>
              </a:rPr>
              <a:t>HQT CSDL </a:t>
            </a:r>
            <a:r>
              <a:rPr lang="en-US" sz="2400" dirty="0" err="1">
                <a:solidFill>
                  <a:srgbClr val="0E6FC7"/>
                </a:solidFill>
              </a:rPr>
              <a:t>hỗ</a:t>
            </a:r>
            <a:r>
              <a:rPr lang="en-US" sz="2400" dirty="0">
                <a:solidFill>
                  <a:srgbClr val="0E6FC7"/>
                </a:solidFill>
              </a:rPr>
              <a:t> </a:t>
            </a:r>
            <a:r>
              <a:rPr lang="en-US" sz="2400" dirty="0" err="1">
                <a:solidFill>
                  <a:srgbClr val="0E6FC7"/>
                </a:solidFill>
              </a:rPr>
              <a:t>trợ</a:t>
            </a:r>
            <a:r>
              <a:rPr lang="en-US" sz="2400" dirty="0">
                <a:solidFill>
                  <a:srgbClr val="0E6FC7"/>
                </a:solidFill>
              </a:rPr>
              <a:t>:</a:t>
            </a:r>
            <a:endParaRPr lang="en-VN" sz="2400" dirty="0">
              <a:solidFill>
                <a:srgbClr val="0E6FC7"/>
              </a:solidFill>
            </a:endParaRPr>
          </a:p>
        </p:txBody>
      </p:sp>
    </p:spTree>
    <p:extLst>
      <p:ext uri="{BB962C8B-B14F-4D97-AF65-F5344CB8AC3E}">
        <p14:creationId xmlns:p14="http://schemas.microsoft.com/office/powerpoint/2010/main" val="7255670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5F5B2B0-56D7-0841-2D83-C600ECFAAD64}"/>
              </a:ext>
            </a:extLst>
          </p:cNvPr>
          <p:cNvSpPr>
            <a:spLocks noGrp="1"/>
          </p:cNvSpPr>
          <p:nvPr>
            <p:ph idx="1"/>
          </p:nvPr>
        </p:nvSpPr>
        <p:spPr/>
        <p:txBody>
          <a:bodyPr>
            <a:normAutofit fontScale="92500"/>
          </a:bodyPr>
          <a:lstStyle/>
          <a:p>
            <a:pPr>
              <a:lnSpc>
                <a:spcPct val="150000"/>
              </a:lnSpc>
            </a:pPr>
            <a:r>
              <a:rPr lang="en-US" dirty="0" err="1"/>
              <a:t>Ví</a:t>
            </a:r>
            <a:r>
              <a:rPr lang="en-US" dirty="0"/>
              <a:t> </a:t>
            </a:r>
            <a:r>
              <a:rPr lang="en-US" dirty="0" err="1"/>
              <a:t>dụ</a:t>
            </a:r>
            <a:r>
              <a:rPr lang="en-US" dirty="0"/>
              <a:t> </a:t>
            </a:r>
            <a:r>
              <a:rPr lang="en-US" dirty="0" err="1"/>
              <a:t>thông</a:t>
            </a:r>
            <a:r>
              <a:rPr lang="en-US" dirty="0"/>
              <a:t> qua CSDL “</a:t>
            </a:r>
            <a:r>
              <a:rPr lang="en-US" dirty="0" err="1"/>
              <a:t>Quản</a:t>
            </a:r>
            <a:r>
              <a:rPr lang="en-US" dirty="0"/>
              <a:t> </a:t>
            </a:r>
            <a:r>
              <a:rPr lang="en-US" dirty="0" err="1"/>
              <a:t>lý</a:t>
            </a:r>
            <a:r>
              <a:rPr lang="en-US" dirty="0"/>
              <a:t> </a:t>
            </a:r>
            <a:r>
              <a:rPr lang="en-US" dirty="0" err="1"/>
              <a:t>đề</a:t>
            </a:r>
            <a:r>
              <a:rPr lang="en-US" dirty="0"/>
              <a:t> </a:t>
            </a:r>
            <a:r>
              <a:rPr lang="en-US" dirty="0" err="1"/>
              <a:t>án</a:t>
            </a:r>
            <a:r>
              <a:rPr lang="en-US" dirty="0"/>
              <a:t>” </a:t>
            </a:r>
            <a:r>
              <a:rPr lang="en-US" dirty="0" err="1"/>
              <a:t>của</a:t>
            </a:r>
            <a:r>
              <a:rPr lang="en-US" dirty="0"/>
              <a:t> </a:t>
            </a:r>
            <a:r>
              <a:rPr lang="en-US" dirty="0" err="1"/>
              <a:t>một</a:t>
            </a:r>
            <a:r>
              <a:rPr lang="en-US" dirty="0"/>
              <a:t> </a:t>
            </a:r>
            <a:r>
              <a:rPr lang="en-US" dirty="0" err="1"/>
              <a:t>công</a:t>
            </a:r>
            <a:r>
              <a:rPr lang="en-US" dirty="0"/>
              <a:t> ty</a:t>
            </a:r>
          </a:p>
          <a:p>
            <a:pPr lvl="1">
              <a:lnSpc>
                <a:spcPct val="150000"/>
              </a:lnSpc>
            </a:pPr>
            <a:r>
              <a:rPr lang="en-US" dirty="0" err="1">
                <a:solidFill>
                  <a:srgbClr val="0E6FC7"/>
                </a:solidFill>
              </a:rPr>
              <a:t>Định</a:t>
            </a:r>
            <a:r>
              <a:rPr lang="en-US" dirty="0">
                <a:solidFill>
                  <a:srgbClr val="0E6FC7"/>
                </a:solidFill>
              </a:rPr>
              <a:t> </a:t>
            </a:r>
            <a:r>
              <a:rPr lang="en-US" dirty="0" err="1">
                <a:solidFill>
                  <a:srgbClr val="0E6FC7"/>
                </a:solidFill>
              </a:rPr>
              <a:t>nghĩa</a:t>
            </a:r>
            <a:r>
              <a:rPr lang="en-US" dirty="0"/>
              <a:t> CSDL</a:t>
            </a:r>
          </a:p>
          <a:p>
            <a:pPr lvl="2">
              <a:lnSpc>
                <a:spcPct val="150000"/>
              </a:lnSpc>
            </a:pPr>
            <a:r>
              <a:rPr lang="en-US" dirty="0" err="1"/>
              <a:t>Định</a:t>
            </a:r>
            <a:r>
              <a:rPr lang="en-US" dirty="0"/>
              <a:t> </a:t>
            </a:r>
            <a:r>
              <a:rPr lang="en-US" dirty="0" err="1"/>
              <a:t>nghĩa</a:t>
            </a:r>
            <a:r>
              <a:rPr lang="en-US" dirty="0"/>
              <a:t> </a:t>
            </a:r>
            <a:r>
              <a:rPr lang="en-US" dirty="0" err="1"/>
              <a:t>cấu</a:t>
            </a:r>
            <a:r>
              <a:rPr lang="en-US" dirty="0"/>
              <a:t> </a:t>
            </a:r>
            <a:r>
              <a:rPr lang="en-US" dirty="0" err="1"/>
              <a:t>trúc</a:t>
            </a:r>
            <a:r>
              <a:rPr lang="en-US" dirty="0"/>
              <a:t> </a:t>
            </a:r>
            <a:r>
              <a:rPr lang="en-US" dirty="0" err="1"/>
              <a:t>cho</a:t>
            </a:r>
            <a:r>
              <a:rPr lang="en-US" dirty="0"/>
              <a:t>: NHANVIEN, DEAN </a:t>
            </a:r>
            <a:r>
              <a:rPr lang="en-US" dirty="0" err="1"/>
              <a:t>và</a:t>
            </a:r>
            <a:r>
              <a:rPr lang="en-US" dirty="0"/>
              <a:t> PHANCONG </a:t>
            </a:r>
          </a:p>
          <a:p>
            <a:pPr lvl="1">
              <a:lnSpc>
                <a:spcPct val="150000"/>
              </a:lnSpc>
            </a:pPr>
            <a:r>
              <a:rPr lang="en-US" dirty="0" err="1">
                <a:solidFill>
                  <a:srgbClr val="0E6FC7"/>
                </a:solidFill>
              </a:rPr>
              <a:t>Xây</a:t>
            </a:r>
            <a:r>
              <a:rPr lang="en-US" dirty="0">
                <a:solidFill>
                  <a:srgbClr val="0E6FC7"/>
                </a:solidFill>
              </a:rPr>
              <a:t> </a:t>
            </a:r>
            <a:r>
              <a:rPr lang="en-US" dirty="0" err="1">
                <a:solidFill>
                  <a:srgbClr val="0E6FC7"/>
                </a:solidFill>
              </a:rPr>
              <a:t>dựng</a:t>
            </a:r>
            <a:r>
              <a:rPr lang="en-US" dirty="0"/>
              <a:t> CSDL</a:t>
            </a:r>
          </a:p>
          <a:p>
            <a:pPr lvl="2">
              <a:lnSpc>
                <a:spcPct val="150000"/>
              </a:lnSpc>
            </a:pPr>
            <a:r>
              <a:rPr lang="en-US" dirty="0" err="1"/>
              <a:t>Đưa</a:t>
            </a:r>
            <a:r>
              <a:rPr lang="en-US" dirty="0"/>
              <a:t> </a:t>
            </a:r>
            <a:r>
              <a:rPr lang="en-US" dirty="0" err="1"/>
              <a:t>dữ</a:t>
            </a:r>
            <a:r>
              <a:rPr lang="en-US" dirty="0"/>
              <a:t> </a:t>
            </a:r>
            <a:r>
              <a:rPr lang="en-US" dirty="0" err="1"/>
              <a:t>liệu</a:t>
            </a:r>
            <a:r>
              <a:rPr lang="en-US" dirty="0"/>
              <a:t> </a:t>
            </a:r>
            <a:r>
              <a:rPr lang="en-US" dirty="0" err="1"/>
              <a:t>vào</a:t>
            </a:r>
            <a:r>
              <a:rPr lang="en-US" dirty="0"/>
              <a:t> </a:t>
            </a:r>
            <a:r>
              <a:rPr lang="en-US" dirty="0" err="1"/>
              <a:t>các</a:t>
            </a:r>
            <a:r>
              <a:rPr lang="en-US" dirty="0"/>
              <a:t> </a:t>
            </a:r>
            <a:r>
              <a:rPr lang="en-US" dirty="0" err="1"/>
              <a:t>bảng</a:t>
            </a:r>
            <a:endParaRPr lang="en-US" dirty="0"/>
          </a:p>
          <a:p>
            <a:pPr lvl="1">
              <a:lnSpc>
                <a:spcPct val="150000"/>
              </a:lnSpc>
            </a:pPr>
            <a:r>
              <a:rPr lang="en-US" dirty="0" err="1">
                <a:solidFill>
                  <a:srgbClr val="0E6FC7"/>
                </a:solidFill>
              </a:rPr>
              <a:t>Xử</a:t>
            </a:r>
            <a:r>
              <a:rPr lang="en-US" dirty="0">
                <a:solidFill>
                  <a:srgbClr val="0E6FC7"/>
                </a:solidFill>
              </a:rPr>
              <a:t> </a:t>
            </a:r>
            <a:r>
              <a:rPr lang="en-US" dirty="0" err="1">
                <a:solidFill>
                  <a:srgbClr val="0E6FC7"/>
                </a:solidFill>
              </a:rPr>
              <a:t>lý</a:t>
            </a:r>
            <a:r>
              <a:rPr lang="en-US" dirty="0"/>
              <a:t> CSDL</a:t>
            </a:r>
          </a:p>
          <a:p>
            <a:pPr lvl="2">
              <a:lnSpc>
                <a:spcPct val="150000"/>
              </a:lnSpc>
            </a:pPr>
            <a:r>
              <a:rPr lang="en-US" dirty="0" err="1"/>
              <a:t>Thực</a:t>
            </a:r>
            <a:r>
              <a:rPr lang="en-US" dirty="0"/>
              <a:t> </a:t>
            </a:r>
            <a:r>
              <a:rPr lang="en-US" dirty="0" err="1"/>
              <a:t>hiện</a:t>
            </a:r>
            <a:r>
              <a:rPr lang="en-US" dirty="0"/>
              <a:t> </a:t>
            </a:r>
            <a:r>
              <a:rPr lang="en-US" dirty="0" err="1"/>
              <a:t>các</a:t>
            </a:r>
            <a:r>
              <a:rPr lang="en-US" dirty="0"/>
              <a:t> </a:t>
            </a:r>
            <a:r>
              <a:rPr lang="en-US" dirty="0" err="1"/>
              <a:t>truy</a:t>
            </a:r>
            <a:r>
              <a:rPr lang="en-US" dirty="0"/>
              <a:t> </a:t>
            </a:r>
            <a:r>
              <a:rPr lang="en-US" dirty="0" err="1"/>
              <a:t>vấn</a:t>
            </a:r>
            <a:r>
              <a:rPr lang="en-US" dirty="0"/>
              <a:t>: </a:t>
            </a:r>
            <a:r>
              <a:rPr lang="ja-JP" altLang="en-US"/>
              <a:t>“</a:t>
            </a:r>
            <a:r>
              <a:rPr lang="en-US" altLang="ja-JP" dirty="0"/>
              <a:t>Cho </a:t>
            </a:r>
            <a:r>
              <a:rPr lang="en-US" altLang="ja-JP" dirty="0" err="1"/>
              <a:t>biết</a:t>
            </a:r>
            <a:r>
              <a:rPr lang="en-US" altLang="ja-JP" dirty="0"/>
              <a:t> </a:t>
            </a:r>
            <a:r>
              <a:rPr lang="en-US" altLang="ja-JP" dirty="0" err="1"/>
              <a:t>những</a:t>
            </a:r>
            <a:r>
              <a:rPr lang="en-US" altLang="ja-JP" dirty="0"/>
              <a:t> </a:t>
            </a:r>
            <a:r>
              <a:rPr lang="en-US" altLang="ja-JP" dirty="0" err="1"/>
              <a:t>nhân</a:t>
            </a:r>
            <a:r>
              <a:rPr lang="en-US" altLang="ja-JP" dirty="0"/>
              <a:t> </a:t>
            </a:r>
            <a:r>
              <a:rPr lang="en-US" altLang="ja-JP" dirty="0" err="1"/>
              <a:t>viên</a:t>
            </a:r>
            <a:r>
              <a:rPr lang="en-US" altLang="ja-JP" dirty="0"/>
              <a:t> </a:t>
            </a:r>
            <a:r>
              <a:rPr lang="en-US" altLang="ja-JP" dirty="0" err="1"/>
              <a:t>thuộc</a:t>
            </a:r>
            <a:r>
              <a:rPr lang="en-US" altLang="ja-JP" dirty="0"/>
              <a:t> </a:t>
            </a:r>
            <a:r>
              <a:rPr lang="en-US" altLang="ja-JP" dirty="0" err="1"/>
              <a:t>phòng</a:t>
            </a:r>
            <a:r>
              <a:rPr lang="en-US" altLang="ja-JP" dirty="0"/>
              <a:t> 5</a:t>
            </a:r>
            <a:r>
              <a:rPr lang="ja-JP" altLang="en-US"/>
              <a:t>”</a:t>
            </a:r>
            <a:endParaRPr lang="en-US" altLang="ja-JP" dirty="0"/>
          </a:p>
          <a:p>
            <a:pPr lvl="2">
              <a:lnSpc>
                <a:spcPct val="150000"/>
              </a:lnSpc>
            </a:pPr>
            <a:r>
              <a:rPr lang="en-US" dirty="0" err="1"/>
              <a:t>Thực</a:t>
            </a:r>
            <a:r>
              <a:rPr lang="en-US" dirty="0"/>
              <a:t> </a:t>
            </a:r>
            <a:r>
              <a:rPr lang="en-US" dirty="0" err="1"/>
              <a:t>hiện</a:t>
            </a:r>
            <a:r>
              <a:rPr lang="en-US" dirty="0"/>
              <a:t> </a:t>
            </a:r>
            <a:r>
              <a:rPr lang="en-US" dirty="0" err="1"/>
              <a:t>các</a:t>
            </a:r>
            <a:r>
              <a:rPr lang="en-US" dirty="0"/>
              <a:t> </a:t>
            </a:r>
            <a:r>
              <a:rPr lang="en-US" dirty="0" err="1"/>
              <a:t>phép</a:t>
            </a:r>
            <a:r>
              <a:rPr lang="en-US" dirty="0"/>
              <a:t> </a:t>
            </a:r>
            <a:r>
              <a:rPr lang="en-US" dirty="0" err="1"/>
              <a:t>cập</a:t>
            </a:r>
            <a:r>
              <a:rPr lang="en-US" dirty="0"/>
              <a:t> </a:t>
            </a:r>
            <a:r>
              <a:rPr lang="en-US" dirty="0" err="1"/>
              <a:t>nhật</a:t>
            </a:r>
            <a:r>
              <a:rPr lang="en-US" dirty="0"/>
              <a:t>: </a:t>
            </a:r>
            <a:r>
              <a:rPr lang="ja-JP" altLang="en-US"/>
              <a:t>“</a:t>
            </a:r>
            <a:r>
              <a:rPr lang="en-US" altLang="ja-JP" dirty="0" err="1"/>
              <a:t>Chuyển</a:t>
            </a:r>
            <a:r>
              <a:rPr lang="en-US" altLang="ja-JP" dirty="0"/>
              <a:t> </a:t>
            </a:r>
            <a:r>
              <a:rPr lang="en-US" altLang="ja-JP" dirty="0" err="1"/>
              <a:t>nhân</a:t>
            </a:r>
            <a:r>
              <a:rPr lang="en-US" altLang="ja-JP" dirty="0"/>
              <a:t> </a:t>
            </a:r>
            <a:r>
              <a:rPr lang="en-US" altLang="ja-JP" dirty="0" err="1"/>
              <a:t>viên</a:t>
            </a:r>
            <a:r>
              <a:rPr lang="en-US" altLang="ja-JP" dirty="0"/>
              <a:t> </a:t>
            </a:r>
            <a:r>
              <a:rPr lang="en-US" altLang="ja-JP" dirty="0" err="1"/>
              <a:t>Nguyễn</a:t>
            </a:r>
            <a:r>
              <a:rPr lang="en-US" altLang="ja-JP" dirty="0"/>
              <a:t> Thanh </a:t>
            </a:r>
            <a:r>
              <a:rPr lang="en-US" altLang="ja-JP" dirty="0" err="1"/>
              <a:t>Tùng</a:t>
            </a:r>
            <a:r>
              <a:rPr lang="en-US" altLang="ja-JP" dirty="0"/>
              <a:t> sang </a:t>
            </a:r>
            <a:r>
              <a:rPr lang="en-US" altLang="ja-JP" dirty="0" err="1"/>
              <a:t>phòng</a:t>
            </a:r>
            <a:r>
              <a:rPr lang="en-US" altLang="ja-JP" dirty="0"/>
              <a:t> </a:t>
            </a:r>
            <a:r>
              <a:rPr lang="en-US" altLang="ja-JP" dirty="0" err="1"/>
              <a:t>số</a:t>
            </a:r>
            <a:r>
              <a:rPr lang="en-US" altLang="ja-JP" dirty="0"/>
              <a:t> 1</a:t>
            </a:r>
            <a:r>
              <a:rPr lang="ja-JP" altLang="en-US"/>
              <a:t>”</a:t>
            </a:r>
            <a:endParaRPr lang="en-US" dirty="0"/>
          </a:p>
          <a:p>
            <a:pPr lvl="1">
              <a:lnSpc>
                <a:spcPct val="150000"/>
              </a:lnSpc>
            </a:pPr>
            <a:endParaRPr lang="en-VN" dirty="0"/>
          </a:p>
        </p:txBody>
      </p:sp>
      <p:sp>
        <p:nvSpPr>
          <p:cNvPr id="3" name="Footer Placeholder 2">
            <a:extLst>
              <a:ext uri="{FF2B5EF4-FFF2-40B4-BE49-F238E27FC236}">
                <a16:creationId xmlns:a16="http://schemas.microsoft.com/office/drawing/2014/main" id="{0FC15CB9-A5FA-CF06-221C-0A0EE3CAFDFF}"/>
              </a:ext>
            </a:extLst>
          </p:cNvPr>
          <p:cNvSpPr>
            <a:spLocks noGrp="1"/>
          </p:cNvSpPr>
          <p:nvPr>
            <p:ph type="ftr" sz="quarter" idx="11"/>
          </p:nvPr>
        </p:nvSpPr>
        <p:spPr/>
        <p:txBody>
          <a:bodyPr/>
          <a:lstStyle/>
          <a:p>
            <a:r>
              <a:rPr lang="nl-NL"/>
              <a:t>Faculty of Information Technology</a:t>
            </a:r>
            <a:endParaRPr lang="nl-NL" dirty="0"/>
          </a:p>
        </p:txBody>
      </p:sp>
      <p:sp>
        <p:nvSpPr>
          <p:cNvPr id="4" name="Slide Number Placeholder 3">
            <a:extLst>
              <a:ext uri="{FF2B5EF4-FFF2-40B4-BE49-F238E27FC236}">
                <a16:creationId xmlns:a16="http://schemas.microsoft.com/office/drawing/2014/main" id="{5F6BC37E-D505-C481-B2BF-C6BB01677573}"/>
              </a:ext>
            </a:extLst>
          </p:cNvPr>
          <p:cNvSpPr>
            <a:spLocks noGrp="1"/>
          </p:cNvSpPr>
          <p:nvPr>
            <p:ph type="sldNum" sz="quarter" idx="12"/>
          </p:nvPr>
        </p:nvSpPr>
        <p:spPr/>
        <p:txBody>
          <a:bodyPr/>
          <a:lstStyle/>
          <a:p>
            <a:fld id="{0A297500-7527-634B-90F4-69D0994C32B4}" type="slidenum">
              <a:rPr lang="nl-NL" smtClean="0"/>
              <a:t>19</a:t>
            </a:fld>
            <a:endParaRPr lang="nl-NL"/>
          </a:p>
        </p:txBody>
      </p:sp>
      <p:sp>
        <p:nvSpPr>
          <p:cNvPr id="5" name="Title 4">
            <a:extLst>
              <a:ext uri="{FF2B5EF4-FFF2-40B4-BE49-F238E27FC236}">
                <a16:creationId xmlns:a16="http://schemas.microsoft.com/office/drawing/2014/main" id="{2CA7BB4B-7D1C-1DA6-01CD-9EAE4B5EBE7E}"/>
              </a:ext>
            </a:extLst>
          </p:cNvPr>
          <p:cNvSpPr>
            <a:spLocks noGrp="1"/>
          </p:cNvSpPr>
          <p:nvPr>
            <p:ph type="title"/>
          </p:nvPr>
        </p:nvSpPr>
        <p:spPr/>
        <p:txBody>
          <a:bodyPr/>
          <a:lstStyle/>
          <a:p>
            <a:r>
              <a:rPr lang="vi-VN" dirty="0"/>
              <a:t>Định nghĩa – Hệ quản trị CSDL</a:t>
            </a:r>
            <a:endParaRPr lang="en-VN" dirty="0"/>
          </a:p>
        </p:txBody>
      </p:sp>
    </p:spTree>
    <p:extLst>
      <p:ext uri="{BB962C8B-B14F-4D97-AF65-F5344CB8AC3E}">
        <p14:creationId xmlns:p14="http://schemas.microsoft.com/office/powerpoint/2010/main" val="2597278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4814F74-BF05-4E59-CC62-0BCF6769114F}"/>
              </a:ext>
            </a:extLst>
          </p:cNvPr>
          <p:cNvSpPr>
            <a:spLocks noGrp="1"/>
          </p:cNvSpPr>
          <p:nvPr>
            <p:ph idx="1"/>
          </p:nvPr>
        </p:nvSpPr>
        <p:spPr/>
        <p:txBody>
          <a:bodyPr>
            <a:normAutofit fontScale="92500" lnSpcReduction="20000"/>
          </a:bodyPr>
          <a:lstStyle/>
          <a:p>
            <a:r>
              <a:rPr lang="vi-VN" sz="3200" b="1" dirty="0">
                <a:solidFill>
                  <a:srgbClr val="005E77"/>
                </a:solidFill>
              </a:rPr>
              <a:t>Giới thiệu</a:t>
            </a:r>
          </a:p>
          <a:p>
            <a:r>
              <a:rPr lang="vi-VN" sz="3200" dirty="0"/>
              <a:t>Quá trình phát triển </a:t>
            </a:r>
          </a:p>
          <a:p>
            <a:r>
              <a:rPr lang="vi-VN" sz="3200" dirty="0"/>
              <a:t>Định nghĩa</a:t>
            </a:r>
          </a:p>
          <a:p>
            <a:r>
              <a:rPr lang="vi-VN" sz="3200" dirty="0"/>
              <a:t>Một số đặc tính của CSDL</a:t>
            </a:r>
          </a:p>
          <a:p>
            <a:r>
              <a:rPr lang="vi-VN" sz="3200" dirty="0"/>
              <a:t>Các vai trò trong CSDL</a:t>
            </a:r>
          </a:p>
          <a:p>
            <a:r>
              <a:rPr lang="vi-VN" sz="3200" dirty="0"/>
              <a:t>Các tính năng của HQT CSDL</a:t>
            </a:r>
          </a:p>
          <a:p>
            <a:r>
              <a:rPr lang="vi-VN" sz="3200" dirty="0"/>
              <a:t>Khái niệm mô tả CSDL</a:t>
            </a:r>
          </a:p>
          <a:p>
            <a:r>
              <a:rPr lang="vi-VN" sz="3200" dirty="0"/>
              <a:t>Kiến trúc ba lược đồ</a:t>
            </a:r>
          </a:p>
          <a:p>
            <a:r>
              <a:rPr lang="vi-VN" sz="3200" dirty="0"/>
              <a:t>Ngôn ngữ CSDL</a:t>
            </a:r>
          </a:p>
          <a:p>
            <a:endParaRPr lang="vi-VN" sz="3200" dirty="0"/>
          </a:p>
        </p:txBody>
      </p:sp>
      <p:sp>
        <p:nvSpPr>
          <p:cNvPr id="5" name="Title 4">
            <a:extLst>
              <a:ext uri="{FF2B5EF4-FFF2-40B4-BE49-F238E27FC236}">
                <a16:creationId xmlns:a16="http://schemas.microsoft.com/office/drawing/2014/main" id="{23A29C81-B41F-E148-4FCF-6BDC49F20E79}"/>
              </a:ext>
            </a:extLst>
          </p:cNvPr>
          <p:cNvSpPr>
            <a:spLocks noGrp="1"/>
          </p:cNvSpPr>
          <p:nvPr>
            <p:ph type="title"/>
          </p:nvPr>
        </p:nvSpPr>
        <p:spPr/>
        <p:txBody>
          <a:bodyPr/>
          <a:lstStyle/>
          <a:p>
            <a:r>
              <a:rPr lang="vi-VN" dirty="0"/>
              <a:t>Nội dung</a:t>
            </a:r>
          </a:p>
        </p:txBody>
      </p:sp>
      <p:sp>
        <p:nvSpPr>
          <p:cNvPr id="6" name="Slide Number Placeholder 5">
            <a:extLst>
              <a:ext uri="{FF2B5EF4-FFF2-40B4-BE49-F238E27FC236}">
                <a16:creationId xmlns:a16="http://schemas.microsoft.com/office/drawing/2014/main" id="{8CFC3813-B7E6-74B2-0CD3-D92FCC1D58C2}"/>
              </a:ext>
            </a:extLst>
          </p:cNvPr>
          <p:cNvSpPr>
            <a:spLocks noGrp="1"/>
          </p:cNvSpPr>
          <p:nvPr>
            <p:ph type="sldNum" sz="quarter" idx="12"/>
          </p:nvPr>
        </p:nvSpPr>
        <p:spPr/>
        <p:txBody>
          <a:bodyPr/>
          <a:lstStyle/>
          <a:p>
            <a:fld id="{0A297500-7527-634B-90F4-69D0994C32B4}" type="slidenum">
              <a:rPr lang="vi-VN" smtClean="0"/>
              <a:t>2</a:t>
            </a:fld>
            <a:endParaRPr lang="vi-VN" dirty="0"/>
          </a:p>
        </p:txBody>
      </p:sp>
      <p:sp>
        <p:nvSpPr>
          <p:cNvPr id="7" name="Footer Placeholder 6">
            <a:extLst>
              <a:ext uri="{FF2B5EF4-FFF2-40B4-BE49-F238E27FC236}">
                <a16:creationId xmlns:a16="http://schemas.microsoft.com/office/drawing/2014/main" id="{F765F0E9-8CFA-811A-7898-A791D566741B}"/>
              </a:ext>
            </a:extLst>
          </p:cNvPr>
          <p:cNvSpPr>
            <a:spLocks noGrp="1"/>
          </p:cNvSpPr>
          <p:nvPr>
            <p:ph type="ftr" sz="quarter" idx="11"/>
          </p:nvPr>
        </p:nvSpPr>
        <p:spPr/>
        <p:txBody>
          <a:bodyPr/>
          <a:lstStyle/>
          <a:p>
            <a:r>
              <a:rPr lang="vi-VN" dirty="0"/>
              <a:t>Faculty of Information Technology</a:t>
            </a:r>
          </a:p>
        </p:txBody>
      </p:sp>
    </p:spTree>
    <p:extLst>
      <p:ext uri="{BB962C8B-B14F-4D97-AF65-F5344CB8AC3E}">
        <p14:creationId xmlns:p14="http://schemas.microsoft.com/office/powerpoint/2010/main" val="38402990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1E20188-1F78-E969-B697-55557FC79062}"/>
              </a:ext>
            </a:extLst>
          </p:cNvPr>
          <p:cNvSpPr>
            <a:spLocks noGrp="1"/>
          </p:cNvSpPr>
          <p:nvPr>
            <p:ph idx="1"/>
          </p:nvPr>
        </p:nvSpPr>
        <p:spPr/>
        <p:txBody>
          <a:bodyPr/>
          <a:lstStyle/>
          <a:p>
            <a:r>
              <a:rPr lang="en-US" dirty="0" err="1"/>
              <a:t>Mục</a:t>
            </a:r>
            <a:r>
              <a:rPr lang="en-US" dirty="0"/>
              <a:t> </a:t>
            </a:r>
            <a:r>
              <a:rPr lang="en-US" dirty="0" err="1"/>
              <a:t>tiêu</a:t>
            </a:r>
            <a:r>
              <a:rPr lang="en-US" dirty="0"/>
              <a:t> </a:t>
            </a:r>
            <a:r>
              <a:rPr lang="en-US" dirty="0" err="1"/>
              <a:t>của</a:t>
            </a:r>
            <a:r>
              <a:rPr lang="en-US" dirty="0"/>
              <a:t> CSDL </a:t>
            </a:r>
            <a:r>
              <a:rPr lang="en-US" dirty="0" err="1"/>
              <a:t>là</a:t>
            </a:r>
            <a:r>
              <a:rPr lang="en-US" dirty="0"/>
              <a:t> </a:t>
            </a:r>
            <a:r>
              <a:rPr lang="en-US" dirty="0" err="1"/>
              <a:t>gì</a:t>
            </a:r>
            <a:r>
              <a:rPr lang="en-US" dirty="0"/>
              <a:t>?</a:t>
            </a:r>
          </a:p>
          <a:p>
            <a:endParaRPr lang="en-US" dirty="0"/>
          </a:p>
          <a:p>
            <a:endParaRPr lang="en-US" dirty="0"/>
          </a:p>
          <a:p>
            <a:endParaRPr lang="en-US" dirty="0"/>
          </a:p>
          <a:p>
            <a:r>
              <a:rPr lang="en-US" dirty="0"/>
              <a:t>HQT CSDL </a:t>
            </a:r>
            <a:r>
              <a:rPr lang="en-US" dirty="0" err="1"/>
              <a:t>là</a:t>
            </a:r>
            <a:r>
              <a:rPr lang="en-US" dirty="0"/>
              <a:t>:</a:t>
            </a:r>
          </a:p>
          <a:p>
            <a:pPr lvl="1">
              <a:buFont typeface="Wingdings" panose="05000000000000000000" pitchFamily="2" charset="2"/>
              <a:buChar char="q"/>
            </a:pPr>
            <a:r>
              <a:rPr lang="en-US" dirty="0"/>
              <a:t>A. </a:t>
            </a:r>
            <a:r>
              <a:rPr lang="en-US" dirty="0" err="1"/>
              <a:t>Một</a:t>
            </a:r>
            <a:r>
              <a:rPr lang="en-US" dirty="0"/>
              <a:t> </a:t>
            </a:r>
            <a:r>
              <a:rPr lang="en-US" dirty="0" err="1"/>
              <a:t>tập</a:t>
            </a:r>
            <a:r>
              <a:rPr lang="en-US" dirty="0"/>
              <a:t> </a:t>
            </a:r>
            <a:r>
              <a:rPr lang="en-US" dirty="0" err="1"/>
              <a:t>dữ</a:t>
            </a:r>
            <a:r>
              <a:rPr lang="en-US" dirty="0"/>
              <a:t> </a:t>
            </a:r>
            <a:r>
              <a:rPr lang="en-US" dirty="0" err="1"/>
              <a:t>liệu</a:t>
            </a:r>
            <a:r>
              <a:rPr lang="en-US" dirty="0"/>
              <a:t> </a:t>
            </a:r>
            <a:r>
              <a:rPr lang="en-US" dirty="0" err="1"/>
              <a:t>có</a:t>
            </a:r>
            <a:r>
              <a:rPr lang="en-US" dirty="0"/>
              <a:t> </a:t>
            </a:r>
            <a:r>
              <a:rPr lang="en-US" dirty="0" err="1"/>
              <a:t>chung</a:t>
            </a:r>
            <a:r>
              <a:rPr lang="en-US" dirty="0"/>
              <a:t> </a:t>
            </a:r>
            <a:r>
              <a:rPr lang="en-US" dirty="0" err="1"/>
              <a:t>cấu</a:t>
            </a:r>
            <a:r>
              <a:rPr lang="en-US" dirty="0"/>
              <a:t> </a:t>
            </a:r>
            <a:r>
              <a:rPr lang="en-US" dirty="0" err="1"/>
              <a:t>trúc</a:t>
            </a:r>
            <a:endParaRPr lang="en-US" dirty="0"/>
          </a:p>
          <a:p>
            <a:pPr lvl="1">
              <a:buFont typeface="Wingdings" panose="05000000000000000000" pitchFamily="2" charset="2"/>
              <a:buChar char="q"/>
            </a:pPr>
            <a:r>
              <a:rPr lang="en-US" dirty="0"/>
              <a:t>B. </a:t>
            </a:r>
            <a:r>
              <a:rPr lang="en-US" dirty="0" err="1"/>
              <a:t>Các</a:t>
            </a:r>
            <a:r>
              <a:rPr lang="en-US" dirty="0"/>
              <a:t> </a:t>
            </a:r>
            <a:r>
              <a:rPr lang="en-US" dirty="0" err="1"/>
              <a:t>dữ</a:t>
            </a:r>
            <a:r>
              <a:rPr lang="en-US" dirty="0"/>
              <a:t> </a:t>
            </a:r>
            <a:r>
              <a:rPr lang="en-US" dirty="0" err="1"/>
              <a:t>liệu</a:t>
            </a:r>
            <a:r>
              <a:rPr lang="en-US" dirty="0"/>
              <a:t> </a:t>
            </a:r>
            <a:r>
              <a:rPr lang="en-US" dirty="0" err="1"/>
              <a:t>rời</a:t>
            </a:r>
            <a:r>
              <a:rPr lang="en-US" dirty="0"/>
              <a:t> </a:t>
            </a:r>
            <a:r>
              <a:rPr lang="en-US" dirty="0" err="1"/>
              <a:t>rạc</a:t>
            </a:r>
            <a:endParaRPr lang="en-US" dirty="0"/>
          </a:p>
          <a:p>
            <a:pPr lvl="1">
              <a:buFont typeface="Wingdings" panose="05000000000000000000" pitchFamily="2" charset="2"/>
              <a:buChar char="q"/>
            </a:pPr>
            <a:r>
              <a:rPr lang="en-US" dirty="0"/>
              <a:t>C. </a:t>
            </a:r>
            <a:r>
              <a:rPr lang="en-US" dirty="0" err="1"/>
              <a:t>Công</a:t>
            </a:r>
            <a:r>
              <a:rPr lang="en-US" dirty="0"/>
              <a:t> </a:t>
            </a:r>
            <a:r>
              <a:rPr lang="en-US" dirty="0" err="1"/>
              <a:t>cụ</a:t>
            </a:r>
            <a:r>
              <a:rPr lang="en-US" dirty="0"/>
              <a:t> </a:t>
            </a:r>
            <a:r>
              <a:rPr lang="en-US" dirty="0" err="1"/>
              <a:t>cho</a:t>
            </a:r>
            <a:r>
              <a:rPr lang="en-US" dirty="0"/>
              <a:t> </a:t>
            </a:r>
            <a:r>
              <a:rPr lang="en-US" dirty="0" err="1"/>
              <a:t>hỗ</a:t>
            </a:r>
            <a:r>
              <a:rPr lang="en-US" dirty="0"/>
              <a:t> </a:t>
            </a:r>
            <a:r>
              <a:rPr lang="en-US" dirty="0" err="1"/>
              <a:t>trợ</a:t>
            </a:r>
            <a:r>
              <a:rPr lang="en-US" dirty="0"/>
              <a:t> </a:t>
            </a:r>
            <a:r>
              <a:rPr lang="en-US" dirty="0" err="1"/>
              <a:t>lập</a:t>
            </a:r>
            <a:r>
              <a:rPr lang="en-US" dirty="0"/>
              <a:t> </a:t>
            </a:r>
            <a:r>
              <a:rPr lang="en-US" dirty="0" err="1"/>
              <a:t>trình</a:t>
            </a:r>
            <a:r>
              <a:rPr lang="en-US" dirty="0"/>
              <a:t> </a:t>
            </a:r>
            <a:r>
              <a:rPr lang="en-US" dirty="0" err="1"/>
              <a:t>dữ</a:t>
            </a:r>
            <a:r>
              <a:rPr lang="en-US" dirty="0"/>
              <a:t> </a:t>
            </a:r>
            <a:r>
              <a:rPr lang="en-US" dirty="0" err="1"/>
              <a:t>liệu</a:t>
            </a:r>
            <a:r>
              <a:rPr lang="en-US" dirty="0"/>
              <a:t> </a:t>
            </a:r>
            <a:r>
              <a:rPr lang="en-US" dirty="0" err="1"/>
              <a:t>và</a:t>
            </a:r>
            <a:r>
              <a:rPr lang="en-US" dirty="0"/>
              <a:t> </a:t>
            </a:r>
            <a:r>
              <a:rPr lang="en-US" dirty="0" err="1"/>
              <a:t>ứng</a:t>
            </a:r>
            <a:r>
              <a:rPr lang="en-US" dirty="0"/>
              <a:t> </a:t>
            </a:r>
            <a:r>
              <a:rPr lang="en-US" dirty="0" err="1"/>
              <a:t>dụng</a:t>
            </a:r>
            <a:endParaRPr lang="en-US" dirty="0"/>
          </a:p>
          <a:p>
            <a:pPr lvl="1">
              <a:buFont typeface="Wingdings" panose="05000000000000000000" pitchFamily="2" charset="2"/>
              <a:buChar char="q"/>
            </a:pPr>
            <a:r>
              <a:rPr lang="en-US" dirty="0"/>
              <a:t>D. </a:t>
            </a:r>
            <a:r>
              <a:rPr lang="en-US" dirty="0" err="1"/>
              <a:t>Tập</a:t>
            </a:r>
            <a:r>
              <a:rPr lang="en-US" dirty="0"/>
              <a:t> </a:t>
            </a:r>
            <a:r>
              <a:rPr lang="en-US" dirty="0" err="1"/>
              <a:t>chương</a:t>
            </a:r>
            <a:r>
              <a:rPr lang="en-US" dirty="0"/>
              <a:t> </a:t>
            </a:r>
            <a:r>
              <a:rPr lang="en-US" dirty="0" err="1"/>
              <a:t>trình</a:t>
            </a:r>
            <a:r>
              <a:rPr lang="en-US" dirty="0"/>
              <a:t> </a:t>
            </a:r>
            <a:r>
              <a:rPr lang="en-US" dirty="0" err="1"/>
              <a:t>giúp</a:t>
            </a:r>
            <a:r>
              <a:rPr lang="en-US" dirty="0"/>
              <a:t> </a:t>
            </a:r>
            <a:r>
              <a:rPr lang="en-US" dirty="0" err="1"/>
              <a:t>tạo</a:t>
            </a:r>
            <a:r>
              <a:rPr lang="en-US" dirty="0"/>
              <a:t>, </a:t>
            </a:r>
            <a:r>
              <a:rPr lang="en-US" dirty="0" err="1"/>
              <a:t>vận</a:t>
            </a:r>
            <a:r>
              <a:rPr lang="en-US" dirty="0"/>
              <a:t> </a:t>
            </a:r>
            <a:r>
              <a:rPr lang="en-US" dirty="0" err="1"/>
              <a:t>hành</a:t>
            </a:r>
            <a:r>
              <a:rPr lang="en-US" dirty="0"/>
              <a:t> </a:t>
            </a:r>
            <a:r>
              <a:rPr lang="en-US" dirty="0" err="1"/>
              <a:t>và</a:t>
            </a:r>
            <a:r>
              <a:rPr lang="en-US" dirty="0"/>
              <a:t> </a:t>
            </a:r>
            <a:r>
              <a:rPr lang="en-US" dirty="0" err="1"/>
              <a:t>duy</a:t>
            </a:r>
            <a:r>
              <a:rPr lang="en-US" dirty="0"/>
              <a:t> </a:t>
            </a:r>
            <a:r>
              <a:rPr lang="en-US" dirty="0" err="1"/>
              <a:t>trì</a:t>
            </a:r>
            <a:r>
              <a:rPr lang="en-US" dirty="0"/>
              <a:t> CSDL</a:t>
            </a:r>
          </a:p>
          <a:p>
            <a:endParaRPr lang="en-VN" dirty="0"/>
          </a:p>
        </p:txBody>
      </p:sp>
      <p:sp>
        <p:nvSpPr>
          <p:cNvPr id="3" name="Footer Placeholder 2">
            <a:extLst>
              <a:ext uri="{FF2B5EF4-FFF2-40B4-BE49-F238E27FC236}">
                <a16:creationId xmlns:a16="http://schemas.microsoft.com/office/drawing/2014/main" id="{DB929E3C-0151-F042-3024-CB66AD023284}"/>
              </a:ext>
            </a:extLst>
          </p:cNvPr>
          <p:cNvSpPr>
            <a:spLocks noGrp="1"/>
          </p:cNvSpPr>
          <p:nvPr>
            <p:ph type="ftr" sz="quarter" idx="11"/>
          </p:nvPr>
        </p:nvSpPr>
        <p:spPr/>
        <p:txBody>
          <a:bodyPr/>
          <a:lstStyle/>
          <a:p>
            <a:r>
              <a:rPr lang="nl-NL"/>
              <a:t>Faculty of Information Technology</a:t>
            </a:r>
            <a:endParaRPr lang="nl-NL" dirty="0"/>
          </a:p>
        </p:txBody>
      </p:sp>
      <p:sp>
        <p:nvSpPr>
          <p:cNvPr id="4" name="Slide Number Placeholder 3">
            <a:extLst>
              <a:ext uri="{FF2B5EF4-FFF2-40B4-BE49-F238E27FC236}">
                <a16:creationId xmlns:a16="http://schemas.microsoft.com/office/drawing/2014/main" id="{4F9D79B5-98A4-9EB3-A6A7-4805063AA96E}"/>
              </a:ext>
            </a:extLst>
          </p:cNvPr>
          <p:cNvSpPr>
            <a:spLocks noGrp="1"/>
          </p:cNvSpPr>
          <p:nvPr>
            <p:ph type="sldNum" sz="quarter" idx="12"/>
          </p:nvPr>
        </p:nvSpPr>
        <p:spPr/>
        <p:txBody>
          <a:bodyPr/>
          <a:lstStyle/>
          <a:p>
            <a:fld id="{0A297500-7527-634B-90F4-69D0994C32B4}" type="slidenum">
              <a:rPr lang="nl-NL" smtClean="0"/>
              <a:t>20</a:t>
            </a:fld>
            <a:endParaRPr lang="nl-NL"/>
          </a:p>
        </p:txBody>
      </p:sp>
      <p:sp>
        <p:nvSpPr>
          <p:cNvPr id="5" name="Title 4">
            <a:extLst>
              <a:ext uri="{FF2B5EF4-FFF2-40B4-BE49-F238E27FC236}">
                <a16:creationId xmlns:a16="http://schemas.microsoft.com/office/drawing/2014/main" id="{5A882140-6055-36C0-D37F-7496F9BBF52C}"/>
              </a:ext>
            </a:extLst>
          </p:cNvPr>
          <p:cNvSpPr>
            <a:spLocks noGrp="1"/>
          </p:cNvSpPr>
          <p:nvPr>
            <p:ph type="title"/>
          </p:nvPr>
        </p:nvSpPr>
        <p:spPr/>
        <p:txBody>
          <a:bodyPr/>
          <a:lstStyle/>
          <a:p>
            <a:r>
              <a:rPr lang="en-VN" dirty="0"/>
              <a:t>Quiz</a:t>
            </a:r>
          </a:p>
        </p:txBody>
      </p:sp>
    </p:spTree>
    <p:extLst>
      <p:ext uri="{BB962C8B-B14F-4D97-AF65-F5344CB8AC3E}">
        <p14:creationId xmlns:p14="http://schemas.microsoft.com/office/powerpoint/2010/main" val="33910041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931289-1248-F506-6335-17BFF9AC01B3}"/>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237072B-9C74-BADD-9A1F-6DEE954DCEC6}"/>
              </a:ext>
            </a:extLst>
          </p:cNvPr>
          <p:cNvSpPr>
            <a:spLocks noGrp="1"/>
          </p:cNvSpPr>
          <p:nvPr>
            <p:ph idx="1"/>
          </p:nvPr>
        </p:nvSpPr>
        <p:spPr/>
        <p:txBody>
          <a:bodyPr>
            <a:normAutofit fontScale="92500" lnSpcReduction="20000"/>
          </a:bodyPr>
          <a:lstStyle/>
          <a:p>
            <a:r>
              <a:rPr lang="vi-VN" sz="3200" dirty="0"/>
              <a:t>Giới thiệu</a:t>
            </a:r>
          </a:p>
          <a:p>
            <a:r>
              <a:rPr lang="vi-VN" sz="3200" dirty="0"/>
              <a:t>Quá trình phát triển </a:t>
            </a:r>
          </a:p>
          <a:p>
            <a:r>
              <a:rPr lang="vi-VN" sz="3200" dirty="0"/>
              <a:t>Định nghĩa</a:t>
            </a:r>
          </a:p>
          <a:p>
            <a:r>
              <a:rPr lang="vi-VN" sz="3200" b="1" dirty="0">
                <a:solidFill>
                  <a:srgbClr val="005E77"/>
                </a:solidFill>
              </a:rPr>
              <a:t>Một số đặc tính của CSDL</a:t>
            </a:r>
          </a:p>
          <a:p>
            <a:r>
              <a:rPr lang="vi-VN" sz="3200" dirty="0"/>
              <a:t>Các vai trò trong CSDL</a:t>
            </a:r>
          </a:p>
          <a:p>
            <a:r>
              <a:rPr lang="vi-VN" sz="3200" dirty="0"/>
              <a:t>Các tính năng của HQT CSDL</a:t>
            </a:r>
          </a:p>
          <a:p>
            <a:r>
              <a:rPr lang="vi-VN" sz="3200" dirty="0"/>
              <a:t>Khái niệm mô tả CSDL</a:t>
            </a:r>
          </a:p>
          <a:p>
            <a:r>
              <a:rPr lang="vi-VN" sz="3200" dirty="0"/>
              <a:t>Kiến trúc ba lược đồ</a:t>
            </a:r>
          </a:p>
          <a:p>
            <a:r>
              <a:rPr lang="vi-VN" sz="3200" dirty="0"/>
              <a:t>Ngôn ngữ CSDL</a:t>
            </a:r>
          </a:p>
          <a:p>
            <a:endParaRPr lang="vi-VN" sz="3200" dirty="0"/>
          </a:p>
        </p:txBody>
      </p:sp>
      <p:sp>
        <p:nvSpPr>
          <p:cNvPr id="5" name="Title 4">
            <a:extLst>
              <a:ext uri="{FF2B5EF4-FFF2-40B4-BE49-F238E27FC236}">
                <a16:creationId xmlns:a16="http://schemas.microsoft.com/office/drawing/2014/main" id="{5A16B4BF-C033-8562-4758-34E78E6B079B}"/>
              </a:ext>
            </a:extLst>
          </p:cNvPr>
          <p:cNvSpPr>
            <a:spLocks noGrp="1"/>
          </p:cNvSpPr>
          <p:nvPr>
            <p:ph type="title"/>
          </p:nvPr>
        </p:nvSpPr>
        <p:spPr/>
        <p:txBody>
          <a:bodyPr/>
          <a:lstStyle/>
          <a:p>
            <a:r>
              <a:rPr lang="vi-VN" dirty="0"/>
              <a:t>Nội dung</a:t>
            </a:r>
          </a:p>
        </p:txBody>
      </p:sp>
      <p:sp>
        <p:nvSpPr>
          <p:cNvPr id="6" name="Slide Number Placeholder 5">
            <a:extLst>
              <a:ext uri="{FF2B5EF4-FFF2-40B4-BE49-F238E27FC236}">
                <a16:creationId xmlns:a16="http://schemas.microsoft.com/office/drawing/2014/main" id="{C68E9FAB-3C4C-7706-A46A-DBC19FD325B9}"/>
              </a:ext>
            </a:extLst>
          </p:cNvPr>
          <p:cNvSpPr>
            <a:spLocks noGrp="1"/>
          </p:cNvSpPr>
          <p:nvPr>
            <p:ph type="sldNum" sz="quarter" idx="12"/>
          </p:nvPr>
        </p:nvSpPr>
        <p:spPr/>
        <p:txBody>
          <a:bodyPr/>
          <a:lstStyle/>
          <a:p>
            <a:fld id="{0A297500-7527-634B-90F4-69D0994C32B4}" type="slidenum">
              <a:rPr lang="vi-VN" smtClean="0"/>
              <a:t>21</a:t>
            </a:fld>
            <a:endParaRPr lang="vi-VN" dirty="0"/>
          </a:p>
        </p:txBody>
      </p:sp>
      <p:sp>
        <p:nvSpPr>
          <p:cNvPr id="7" name="Footer Placeholder 6">
            <a:extLst>
              <a:ext uri="{FF2B5EF4-FFF2-40B4-BE49-F238E27FC236}">
                <a16:creationId xmlns:a16="http://schemas.microsoft.com/office/drawing/2014/main" id="{124CFEEE-F585-6CB5-6280-8ACC524D4AA2}"/>
              </a:ext>
            </a:extLst>
          </p:cNvPr>
          <p:cNvSpPr>
            <a:spLocks noGrp="1"/>
          </p:cNvSpPr>
          <p:nvPr>
            <p:ph type="ftr" sz="quarter" idx="11"/>
          </p:nvPr>
        </p:nvSpPr>
        <p:spPr/>
        <p:txBody>
          <a:bodyPr/>
          <a:lstStyle/>
          <a:p>
            <a:r>
              <a:rPr lang="vi-VN" dirty="0"/>
              <a:t>Faculty of Information Technology</a:t>
            </a:r>
          </a:p>
        </p:txBody>
      </p:sp>
    </p:spTree>
    <p:extLst>
      <p:ext uri="{BB962C8B-B14F-4D97-AF65-F5344CB8AC3E}">
        <p14:creationId xmlns:p14="http://schemas.microsoft.com/office/powerpoint/2010/main" val="938739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6EAC0C-7709-65D0-BA2E-922F13FC5B72}"/>
              </a:ext>
            </a:extLst>
          </p:cNvPr>
          <p:cNvSpPr>
            <a:spLocks noGrp="1"/>
          </p:cNvSpPr>
          <p:nvPr>
            <p:ph idx="1"/>
          </p:nvPr>
        </p:nvSpPr>
        <p:spPr/>
        <p:txBody>
          <a:bodyPr/>
          <a:lstStyle/>
          <a:p>
            <a:r>
              <a:rPr lang="en-VN" dirty="0"/>
              <a:t>Tính tự mô tả</a:t>
            </a:r>
          </a:p>
          <a:p>
            <a:r>
              <a:rPr lang="en-VN" dirty="0"/>
              <a:t>Tính độc lập (cô lập giữa chương trình và dữ liệu)</a:t>
            </a:r>
          </a:p>
          <a:p>
            <a:r>
              <a:rPr lang="en-VN" dirty="0"/>
              <a:t>Tính trừu tượng hoá dữ liệu</a:t>
            </a:r>
          </a:p>
          <a:p>
            <a:r>
              <a:rPr lang="en-VN" dirty="0"/>
              <a:t>Hỗ trợ đa khung nhìn dữ liệu</a:t>
            </a:r>
          </a:p>
        </p:txBody>
      </p:sp>
      <p:sp>
        <p:nvSpPr>
          <p:cNvPr id="3" name="Footer Placeholder 2">
            <a:extLst>
              <a:ext uri="{FF2B5EF4-FFF2-40B4-BE49-F238E27FC236}">
                <a16:creationId xmlns:a16="http://schemas.microsoft.com/office/drawing/2014/main" id="{8EDB86BC-AEE6-C5CA-ED75-D2FE218E9036}"/>
              </a:ext>
            </a:extLst>
          </p:cNvPr>
          <p:cNvSpPr>
            <a:spLocks noGrp="1"/>
          </p:cNvSpPr>
          <p:nvPr>
            <p:ph type="ftr" sz="quarter" idx="11"/>
          </p:nvPr>
        </p:nvSpPr>
        <p:spPr/>
        <p:txBody>
          <a:bodyPr/>
          <a:lstStyle/>
          <a:p>
            <a:r>
              <a:rPr lang="nl-NL"/>
              <a:t>Faculty of Information Technology</a:t>
            </a:r>
            <a:endParaRPr lang="nl-NL" dirty="0"/>
          </a:p>
        </p:txBody>
      </p:sp>
      <p:sp>
        <p:nvSpPr>
          <p:cNvPr id="4" name="Slide Number Placeholder 3">
            <a:extLst>
              <a:ext uri="{FF2B5EF4-FFF2-40B4-BE49-F238E27FC236}">
                <a16:creationId xmlns:a16="http://schemas.microsoft.com/office/drawing/2014/main" id="{B0EB3676-2657-B4DE-7B5D-1FBE7740652F}"/>
              </a:ext>
            </a:extLst>
          </p:cNvPr>
          <p:cNvSpPr>
            <a:spLocks noGrp="1"/>
          </p:cNvSpPr>
          <p:nvPr>
            <p:ph type="sldNum" sz="quarter" idx="12"/>
          </p:nvPr>
        </p:nvSpPr>
        <p:spPr/>
        <p:txBody>
          <a:bodyPr/>
          <a:lstStyle/>
          <a:p>
            <a:fld id="{0A297500-7527-634B-90F4-69D0994C32B4}" type="slidenum">
              <a:rPr lang="nl-NL" smtClean="0"/>
              <a:t>22</a:t>
            </a:fld>
            <a:endParaRPr lang="nl-NL"/>
          </a:p>
        </p:txBody>
      </p:sp>
      <p:sp>
        <p:nvSpPr>
          <p:cNvPr id="5" name="Title 4">
            <a:extLst>
              <a:ext uri="{FF2B5EF4-FFF2-40B4-BE49-F238E27FC236}">
                <a16:creationId xmlns:a16="http://schemas.microsoft.com/office/drawing/2014/main" id="{EB9AF95E-1F26-5F77-7BD7-CE577DB3AC29}"/>
              </a:ext>
            </a:extLst>
          </p:cNvPr>
          <p:cNvSpPr>
            <a:spLocks noGrp="1"/>
          </p:cNvSpPr>
          <p:nvPr>
            <p:ph type="title"/>
          </p:nvPr>
        </p:nvSpPr>
        <p:spPr/>
        <p:txBody>
          <a:bodyPr/>
          <a:lstStyle/>
          <a:p>
            <a:r>
              <a:rPr lang="en-VN" dirty="0"/>
              <a:t>Một số đặc tính của CSDL</a:t>
            </a:r>
          </a:p>
        </p:txBody>
      </p:sp>
    </p:spTree>
    <p:extLst>
      <p:ext uri="{BB962C8B-B14F-4D97-AF65-F5344CB8AC3E}">
        <p14:creationId xmlns:p14="http://schemas.microsoft.com/office/powerpoint/2010/main" val="42052440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D26043-17C9-EE43-2DEB-5FDBAC287E7A}"/>
              </a:ext>
            </a:extLst>
          </p:cNvPr>
          <p:cNvSpPr>
            <a:spLocks noGrp="1"/>
          </p:cNvSpPr>
          <p:nvPr>
            <p:ph idx="1"/>
          </p:nvPr>
        </p:nvSpPr>
        <p:spPr>
          <a:xfrm>
            <a:off x="576000" y="1656000"/>
            <a:ext cx="11041199" cy="4464000"/>
          </a:xfrm>
        </p:spPr>
        <p:txBody>
          <a:bodyPr>
            <a:normAutofit/>
          </a:bodyPr>
          <a:lstStyle/>
          <a:p>
            <a:r>
              <a:rPr lang="en-US" sz="2000" dirty="0" err="1"/>
              <a:t>Hệ</a:t>
            </a:r>
            <a:r>
              <a:rPr lang="en-US" sz="2000" dirty="0"/>
              <a:t> CSDL </a:t>
            </a:r>
            <a:r>
              <a:rPr lang="en-US" sz="2000" dirty="0" err="1"/>
              <a:t>không</a:t>
            </a:r>
            <a:r>
              <a:rPr lang="en-US" sz="2000" dirty="0"/>
              <a:t> </a:t>
            </a:r>
            <a:r>
              <a:rPr lang="en-US" sz="2000" dirty="0" err="1"/>
              <a:t>chỉ</a:t>
            </a:r>
            <a:r>
              <a:rPr lang="en-US" sz="2000" dirty="0"/>
              <a:t> </a:t>
            </a:r>
            <a:r>
              <a:rPr lang="en-US" sz="2000" dirty="0" err="1"/>
              <a:t>chứa</a:t>
            </a:r>
            <a:r>
              <a:rPr lang="en-US" sz="2000" dirty="0"/>
              <a:t> </a:t>
            </a:r>
            <a:r>
              <a:rPr lang="en-US" sz="2000" dirty="0" err="1"/>
              <a:t>bản</a:t>
            </a:r>
            <a:r>
              <a:rPr lang="en-US" sz="2000" dirty="0"/>
              <a:t> </a:t>
            </a:r>
            <a:r>
              <a:rPr lang="en-US" sz="2000" dirty="0" err="1"/>
              <a:t>thân</a:t>
            </a:r>
            <a:r>
              <a:rPr lang="en-US" sz="2000" dirty="0"/>
              <a:t> CSDL </a:t>
            </a:r>
            <a:r>
              <a:rPr lang="en-US" sz="2000" dirty="0" err="1"/>
              <a:t>mà</a:t>
            </a:r>
            <a:r>
              <a:rPr lang="en-US" sz="2000" dirty="0"/>
              <a:t> </a:t>
            </a:r>
            <a:r>
              <a:rPr lang="en-US" sz="2000" dirty="0" err="1"/>
              <a:t>còn</a:t>
            </a:r>
            <a:r>
              <a:rPr lang="en-US" sz="2000" dirty="0"/>
              <a:t> </a:t>
            </a:r>
            <a:r>
              <a:rPr lang="en-US" sz="2000" dirty="0" err="1"/>
              <a:t>chứa</a:t>
            </a:r>
            <a:r>
              <a:rPr lang="en-US" sz="2000" dirty="0"/>
              <a:t> </a:t>
            </a:r>
            <a:r>
              <a:rPr lang="en-US" sz="2000" dirty="0" err="1"/>
              <a:t>thông</a:t>
            </a:r>
            <a:r>
              <a:rPr lang="en-US" sz="2000" dirty="0"/>
              <a:t> tin </a:t>
            </a:r>
            <a:r>
              <a:rPr lang="en-US" sz="2000" dirty="0" err="1"/>
              <a:t>định</a:t>
            </a:r>
            <a:r>
              <a:rPr lang="en-US" sz="2000" dirty="0"/>
              <a:t> </a:t>
            </a:r>
            <a:r>
              <a:rPr lang="en-US" sz="2000" dirty="0" err="1"/>
              <a:t>nghĩa</a:t>
            </a:r>
            <a:r>
              <a:rPr lang="en-US" sz="2000" dirty="0"/>
              <a:t> </a:t>
            </a:r>
            <a:r>
              <a:rPr lang="en-US" sz="2000" dirty="0" err="1"/>
              <a:t>đầy</a:t>
            </a:r>
            <a:r>
              <a:rPr lang="en-US" sz="2000" dirty="0"/>
              <a:t> </a:t>
            </a:r>
            <a:r>
              <a:rPr lang="en-US" sz="2000" dirty="0" err="1"/>
              <a:t>đủ</a:t>
            </a:r>
            <a:r>
              <a:rPr lang="en-US" sz="2000" dirty="0"/>
              <a:t> (</a:t>
            </a:r>
            <a:r>
              <a:rPr lang="en-US" sz="2000" dirty="0" err="1"/>
              <a:t>mô</a:t>
            </a:r>
            <a:r>
              <a:rPr lang="en-US" sz="2000" dirty="0"/>
              <a:t> </a:t>
            </a:r>
            <a:r>
              <a:rPr lang="en-US" sz="2000" dirty="0" err="1"/>
              <a:t>tả</a:t>
            </a:r>
            <a:r>
              <a:rPr lang="en-US" sz="2000" dirty="0"/>
              <a:t> catalog) </a:t>
            </a:r>
            <a:r>
              <a:rPr lang="en-US" sz="2000" dirty="0" err="1"/>
              <a:t>của</a:t>
            </a:r>
            <a:r>
              <a:rPr lang="en-US" sz="2000" dirty="0"/>
              <a:t> CSDL</a:t>
            </a:r>
          </a:p>
          <a:p>
            <a:r>
              <a:rPr lang="en-US" sz="2000" dirty="0" err="1"/>
              <a:t>Các</a:t>
            </a:r>
            <a:r>
              <a:rPr lang="en-US" sz="2000" dirty="0"/>
              <a:t> </a:t>
            </a:r>
            <a:r>
              <a:rPr lang="en-US" sz="2000" dirty="0" err="1"/>
              <a:t>định</a:t>
            </a:r>
            <a:r>
              <a:rPr lang="en-US" sz="2000" dirty="0"/>
              <a:t> </a:t>
            </a:r>
            <a:r>
              <a:rPr lang="en-US" sz="2000" dirty="0" err="1"/>
              <a:t>nghĩa</a:t>
            </a:r>
            <a:r>
              <a:rPr lang="en-US" sz="2000" dirty="0"/>
              <a:t> </a:t>
            </a:r>
            <a:r>
              <a:rPr lang="en-US" sz="2000" dirty="0" err="1"/>
              <a:t>được</a:t>
            </a:r>
            <a:r>
              <a:rPr lang="en-US" sz="2000" dirty="0"/>
              <a:t> </a:t>
            </a:r>
            <a:r>
              <a:rPr lang="en-US" sz="2000" dirty="0" err="1"/>
              <a:t>lưu</a:t>
            </a:r>
            <a:r>
              <a:rPr lang="en-US" sz="2000" dirty="0"/>
              <a:t> </a:t>
            </a:r>
            <a:r>
              <a:rPr lang="en-US" sz="2000" dirty="0" err="1"/>
              <a:t>trữ</a:t>
            </a:r>
            <a:r>
              <a:rPr lang="en-US" sz="2000" dirty="0"/>
              <a:t> </a:t>
            </a:r>
            <a:r>
              <a:rPr lang="en-US" sz="2000" dirty="0" err="1"/>
              <a:t>trong</a:t>
            </a:r>
            <a:r>
              <a:rPr lang="en-US" sz="2000" dirty="0"/>
              <a:t> catalog </a:t>
            </a:r>
            <a:r>
              <a:rPr lang="en-US" sz="2000" dirty="0" err="1"/>
              <a:t>gọi</a:t>
            </a:r>
            <a:r>
              <a:rPr lang="en-US" sz="2000" dirty="0"/>
              <a:t> </a:t>
            </a:r>
            <a:r>
              <a:rPr lang="en-US" sz="2000" dirty="0" err="1"/>
              <a:t>là</a:t>
            </a:r>
            <a:r>
              <a:rPr lang="en-US" sz="2000" dirty="0"/>
              <a:t> metadata</a:t>
            </a:r>
          </a:p>
          <a:p>
            <a:pPr lvl="1"/>
            <a:r>
              <a:rPr lang="en-US" sz="2000" dirty="0" err="1"/>
              <a:t>Chứa</a:t>
            </a:r>
            <a:r>
              <a:rPr lang="en-US" sz="2000" dirty="0"/>
              <a:t> </a:t>
            </a:r>
            <a:r>
              <a:rPr lang="en-US" sz="2000" dirty="0" err="1"/>
              <a:t>các</a:t>
            </a:r>
            <a:r>
              <a:rPr lang="en-US" sz="2000" dirty="0"/>
              <a:t> </a:t>
            </a:r>
            <a:r>
              <a:rPr lang="en-US" sz="2000" dirty="0" err="1"/>
              <a:t>thông</a:t>
            </a:r>
            <a:r>
              <a:rPr lang="en-US" sz="2000" dirty="0"/>
              <a:t> tin </a:t>
            </a:r>
            <a:r>
              <a:rPr lang="en-US" sz="2000" dirty="0" err="1"/>
              <a:t>về</a:t>
            </a:r>
            <a:r>
              <a:rPr lang="en-US" sz="2000" dirty="0"/>
              <a:t> </a:t>
            </a:r>
            <a:r>
              <a:rPr lang="en-US" sz="2000" dirty="0" err="1"/>
              <a:t>cấu</a:t>
            </a:r>
            <a:r>
              <a:rPr lang="en-US" sz="2000" dirty="0"/>
              <a:t> </a:t>
            </a:r>
            <a:r>
              <a:rPr lang="en-US" sz="2000" dirty="0" err="1"/>
              <a:t>trúc</a:t>
            </a:r>
            <a:r>
              <a:rPr lang="en-US" sz="2000" dirty="0"/>
              <a:t> </a:t>
            </a:r>
            <a:r>
              <a:rPr lang="en-US" sz="2000" dirty="0" err="1"/>
              <a:t>tập</a:t>
            </a:r>
            <a:r>
              <a:rPr lang="en-US" sz="2000" dirty="0"/>
              <a:t> tin, </a:t>
            </a:r>
            <a:r>
              <a:rPr lang="en-US" sz="2000" dirty="0" err="1"/>
              <a:t>kiểu</a:t>
            </a:r>
            <a:r>
              <a:rPr lang="en-US" sz="2000" dirty="0"/>
              <a:t> </a:t>
            </a:r>
            <a:r>
              <a:rPr lang="en-US" sz="2000" dirty="0" err="1"/>
              <a:t>và</a:t>
            </a:r>
            <a:r>
              <a:rPr lang="en-US" sz="2000" dirty="0"/>
              <a:t> </a:t>
            </a:r>
            <a:r>
              <a:rPr lang="en-US" sz="2000" dirty="0" err="1"/>
              <a:t>dạng</a:t>
            </a:r>
            <a:r>
              <a:rPr lang="en-US" sz="2000" dirty="0"/>
              <a:t> </a:t>
            </a:r>
            <a:r>
              <a:rPr lang="en-US" sz="2000" dirty="0" err="1"/>
              <a:t>thức</a:t>
            </a:r>
            <a:r>
              <a:rPr lang="en-US" sz="2000" dirty="0"/>
              <a:t> </a:t>
            </a:r>
            <a:r>
              <a:rPr lang="en-US" sz="2000" dirty="0" err="1"/>
              <a:t>lưu</a:t>
            </a:r>
            <a:r>
              <a:rPr lang="en-US" sz="2000" dirty="0"/>
              <a:t> </a:t>
            </a:r>
            <a:r>
              <a:rPr lang="en-US" sz="2000" dirty="0" err="1"/>
              <a:t>trữ</a:t>
            </a:r>
            <a:r>
              <a:rPr lang="en-US" sz="2000" dirty="0"/>
              <a:t> </a:t>
            </a:r>
            <a:r>
              <a:rPr lang="en-US" sz="2000" dirty="0" err="1"/>
              <a:t>của</a:t>
            </a:r>
            <a:r>
              <a:rPr lang="en-US" sz="2000" dirty="0"/>
              <a:t> </a:t>
            </a:r>
            <a:r>
              <a:rPr lang="en-US" sz="2000" dirty="0" err="1"/>
              <a:t>mỗi</a:t>
            </a:r>
            <a:r>
              <a:rPr lang="en-US" sz="2000" dirty="0"/>
              <a:t> </a:t>
            </a:r>
            <a:r>
              <a:rPr lang="en-US" sz="2000" dirty="0" err="1"/>
              <a:t>thành</a:t>
            </a:r>
            <a:r>
              <a:rPr lang="en-US" sz="2000" dirty="0"/>
              <a:t> </a:t>
            </a:r>
            <a:r>
              <a:rPr lang="en-US" sz="2000" dirty="0" err="1"/>
              <a:t>phần</a:t>
            </a:r>
            <a:r>
              <a:rPr lang="en-US" sz="2000" dirty="0"/>
              <a:t> </a:t>
            </a:r>
            <a:r>
              <a:rPr lang="en-US" sz="2000" dirty="0" err="1"/>
              <a:t>dữ</a:t>
            </a:r>
            <a:r>
              <a:rPr lang="en-US" sz="2000" dirty="0"/>
              <a:t> </a:t>
            </a:r>
            <a:r>
              <a:rPr lang="en-US" sz="2000" dirty="0" err="1"/>
              <a:t>liệu</a:t>
            </a:r>
            <a:r>
              <a:rPr lang="en-US" sz="2000" dirty="0"/>
              <a:t> </a:t>
            </a:r>
            <a:r>
              <a:rPr lang="en-US" sz="2000" dirty="0" err="1"/>
              <a:t>và</a:t>
            </a:r>
            <a:r>
              <a:rPr lang="en-US" sz="2000" dirty="0"/>
              <a:t> </a:t>
            </a:r>
            <a:r>
              <a:rPr lang="en-US" sz="2000" dirty="0" err="1"/>
              <a:t>những</a:t>
            </a:r>
            <a:r>
              <a:rPr lang="en-US" sz="2000" dirty="0"/>
              <a:t> </a:t>
            </a:r>
            <a:r>
              <a:rPr lang="en-US" sz="2000" dirty="0" err="1"/>
              <a:t>ràng</a:t>
            </a:r>
            <a:r>
              <a:rPr lang="en-US" sz="2000" dirty="0"/>
              <a:t> </a:t>
            </a:r>
            <a:r>
              <a:rPr lang="en-US" sz="2000" dirty="0" err="1"/>
              <a:t>buộc</a:t>
            </a:r>
            <a:r>
              <a:rPr lang="en-US" sz="2000" dirty="0"/>
              <a:t> </a:t>
            </a:r>
            <a:r>
              <a:rPr lang="en-US" sz="2000" dirty="0" err="1"/>
              <a:t>dữ</a:t>
            </a:r>
            <a:r>
              <a:rPr lang="en-US" sz="2000" dirty="0"/>
              <a:t> </a:t>
            </a:r>
            <a:r>
              <a:rPr lang="en-US" sz="2000" dirty="0" err="1"/>
              <a:t>liệu</a:t>
            </a:r>
            <a:endParaRPr lang="en-US" sz="2000" dirty="0"/>
          </a:p>
          <a:p>
            <a:r>
              <a:rPr lang="en-US" sz="2000" dirty="0" err="1"/>
              <a:t>Các</a:t>
            </a:r>
            <a:r>
              <a:rPr lang="en-US" sz="2000" dirty="0"/>
              <a:t> CTƯD </a:t>
            </a:r>
            <a:r>
              <a:rPr lang="en-US" sz="2000" dirty="0" err="1"/>
              <a:t>có</a:t>
            </a:r>
            <a:r>
              <a:rPr lang="en-US" sz="2000" dirty="0"/>
              <a:t> </a:t>
            </a:r>
            <a:r>
              <a:rPr lang="en-US" sz="2000" dirty="0" err="1"/>
              <a:t>thể</a:t>
            </a:r>
            <a:r>
              <a:rPr lang="en-US" sz="2000" dirty="0"/>
              <a:t> </a:t>
            </a:r>
            <a:r>
              <a:rPr lang="en-US" sz="2000" dirty="0" err="1"/>
              <a:t>truy</a:t>
            </a:r>
            <a:r>
              <a:rPr lang="en-US" sz="2000" dirty="0"/>
              <a:t> </a:t>
            </a:r>
            <a:r>
              <a:rPr lang="en-US" sz="2000" dirty="0" err="1"/>
              <a:t>xuất</a:t>
            </a:r>
            <a:r>
              <a:rPr lang="en-US" sz="2000" dirty="0"/>
              <a:t> </a:t>
            </a:r>
            <a:r>
              <a:rPr lang="en-US" sz="2000" dirty="0" err="1"/>
              <a:t>đến</a:t>
            </a:r>
            <a:r>
              <a:rPr lang="en-US" sz="2000" dirty="0"/>
              <a:t> </a:t>
            </a:r>
            <a:r>
              <a:rPr lang="en-US" sz="2000" dirty="0" err="1"/>
              <a:t>nhiều</a:t>
            </a:r>
            <a:r>
              <a:rPr lang="en-US" sz="2000" dirty="0"/>
              <a:t> CSDL </a:t>
            </a:r>
            <a:r>
              <a:rPr lang="en-US" sz="2000" dirty="0" err="1"/>
              <a:t>nhờ</a:t>
            </a:r>
            <a:r>
              <a:rPr lang="en-US" sz="2000" dirty="0"/>
              <a:t> </a:t>
            </a:r>
            <a:r>
              <a:rPr lang="en-US" sz="2000" dirty="0" err="1"/>
              <a:t>thông</a:t>
            </a:r>
            <a:r>
              <a:rPr lang="en-US" sz="2000" dirty="0"/>
              <a:t> tin </a:t>
            </a:r>
            <a:r>
              <a:rPr lang="en-US" sz="2000" dirty="0" err="1"/>
              <a:t>cấu</a:t>
            </a:r>
            <a:r>
              <a:rPr lang="en-US" sz="2000" dirty="0"/>
              <a:t> </a:t>
            </a:r>
            <a:r>
              <a:rPr lang="en-US" sz="2000" dirty="0" err="1"/>
              <a:t>trúc</a:t>
            </a:r>
            <a:r>
              <a:rPr lang="en-US" sz="2000" dirty="0"/>
              <a:t> </a:t>
            </a:r>
            <a:r>
              <a:rPr lang="en-US" sz="2000" dirty="0" err="1"/>
              <a:t>được</a:t>
            </a:r>
            <a:r>
              <a:rPr lang="en-US" sz="2000" dirty="0"/>
              <a:t> </a:t>
            </a:r>
            <a:r>
              <a:rPr lang="en-US" sz="2000" dirty="0" err="1"/>
              <a:t>lưu</a:t>
            </a:r>
            <a:r>
              <a:rPr lang="en-US" sz="2000" dirty="0"/>
              <a:t> </a:t>
            </a:r>
            <a:r>
              <a:rPr lang="en-US" sz="2000" dirty="0" err="1"/>
              <a:t>trữ</a:t>
            </a:r>
            <a:r>
              <a:rPr lang="en-US" sz="2000" dirty="0"/>
              <a:t> </a:t>
            </a:r>
            <a:r>
              <a:rPr lang="en-US" sz="2000" dirty="0" err="1"/>
              <a:t>trong</a:t>
            </a:r>
            <a:r>
              <a:rPr lang="en-US" sz="2000" dirty="0"/>
              <a:t> catalog </a:t>
            </a:r>
            <a:r>
              <a:rPr lang="en-US" sz="2000" dirty="0" err="1"/>
              <a:t>về</a:t>
            </a:r>
            <a:r>
              <a:rPr lang="en-US" sz="2000" dirty="0"/>
              <a:t> </a:t>
            </a:r>
            <a:r>
              <a:rPr lang="en-US" sz="2000" dirty="0" err="1"/>
              <a:t>những</a:t>
            </a:r>
            <a:r>
              <a:rPr lang="en-US" sz="2000" dirty="0"/>
              <a:t> CSDL </a:t>
            </a:r>
            <a:r>
              <a:rPr lang="en-US" sz="2000" dirty="0" err="1"/>
              <a:t>đó</a:t>
            </a:r>
            <a:r>
              <a:rPr lang="en-US" sz="2000" dirty="0"/>
              <a:t>.</a:t>
            </a:r>
          </a:p>
          <a:p>
            <a:endParaRPr lang="en-VN" dirty="0"/>
          </a:p>
        </p:txBody>
      </p:sp>
      <p:sp>
        <p:nvSpPr>
          <p:cNvPr id="3" name="Footer Placeholder 2">
            <a:extLst>
              <a:ext uri="{FF2B5EF4-FFF2-40B4-BE49-F238E27FC236}">
                <a16:creationId xmlns:a16="http://schemas.microsoft.com/office/drawing/2014/main" id="{D6673167-0A64-0BDA-82A0-3BC8B078F22E}"/>
              </a:ext>
            </a:extLst>
          </p:cNvPr>
          <p:cNvSpPr>
            <a:spLocks noGrp="1"/>
          </p:cNvSpPr>
          <p:nvPr>
            <p:ph type="ftr" sz="quarter" idx="11"/>
          </p:nvPr>
        </p:nvSpPr>
        <p:spPr/>
        <p:txBody>
          <a:bodyPr/>
          <a:lstStyle/>
          <a:p>
            <a:r>
              <a:rPr lang="nl-NL"/>
              <a:t>Faculty of Information Technology</a:t>
            </a:r>
            <a:endParaRPr lang="nl-NL" dirty="0"/>
          </a:p>
        </p:txBody>
      </p:sp>
      <p:sp>
        <p:nvSpPr>
          <p:cNvPr id="4" name="Slide Number Placeholder 3">
            <a:extLst>
              <a:ext uri="{FF2B5EF4-FFF2-40B4-BE49-F238E27FC236}">
                <a16:creationId xmlns:a16="http://schemas.microsoft.com/office/drawing/2014/main" id="{0808244B-2E0E-C932-9094-C8F672E50E01}"/>
              </a:ext>
            </a:extLst>
          </p:cNvPr>
          <p:cNvSpPr>
            <a:spLocks noGrp="1"/>
          </p:cNvSpPr>
          <p:nvPr>
            <p:ph type="sldNum" sz="quarter" idx="12"/>
          </p:nvPr>
        </p:nvSpPr>
        <p:spPr/>
        <p:txBody>
          <a:bodyPr/>
          <a:lstStyle/>
          <a:p>
            <a:fld id="{0A297500-7527-634B-90F4-69D0994C32B4}" type="slidenum">
              <a:rPr lang="nl-NL" smtClean="0"/>
              <a:t>23</a:t>
            </a:fld>
            <a:endParaRPr lang="nl-NL"/>
          </a:p>
        </p:txBody>
      </p:sp>
      <p:sp>
        <p:nvSpPr>
          <p:cNvPr id="5" name="Title 4">
            <a:extLst>
              <a:ext uri="{FF2B5EF4-FFF2-40B4-BE49-F238E27FC236}">
                <a16:creationId xmlns:a16="http://schemas.microsoft.com/office/drawing/2014/main" id="{8B49A51C-F6A4-6E89-E059-3881AF380942}"/>
              </a:ext>
            </a:extLst>
          </p:cNvPr>
          <p:cNvSpPr>
            <a:spLocks noGrp="1"/>
          </p:cNvSpPr>
          <p:nvPr>
            <p:ph type="title"/>
          </p:nvPr>
        </p:nvSpPr>
        <p:spPr/>
        <p:txBody>
          <a:bodyPr/>
          <a:lstStyle/>
          <a:p>
            <a:r>
              <a:rPr lang="en-VN" dirty="0"/>
              <a:t>Một số đặc tính của CSDL – Tính tự mô tả</a:t>
            </a:r>
          </a:p>
        </p:txBody>
      </p:sp>
      <p:sp>
        <p:nvSpPr>
          <p:cNvPr id="6" name="Flowchart: Magnetic Disk 6">
            <a:extLst>
              <a:ext uri="{FF2B5EF4-FFF2-40B4-BE49-F238E27FC236}">
                <a16:creationId xmlns:a16="http://schemas.microsoft.com/office/drawing/2014/main" id="{0C10A12C-4C50-0411-210E-B74774541B20}"/>
              </a:ext>
            </a:extLst>
          </p:cNvPr>
          <p:cNvSpPr/>
          <p:nvPr/>
        </p:nvSpPr>
        <p:spPr bwMode="auto">
          <a:xfrm>
            <a:off x="3354499" y="5527918"/>
            <a:ext cx="2000250" cy="600075"/>
          </a:xfrm>
          <a:prstGeom prst="flowChartMagneticDisk">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CSDL</a:t>
            </a:r>
            <a:endParaRPr kumimoji="0" lang="vi-VN" sz="1600" b="0" i="0" u="none" strike="noStrike" cap="none" normalizeH="0" baseline="0" dirty="0">
              <a:ln>
                <a:noFill/>
              </a:ln>
              <a:solidFill>
                <a:schemeClr val="tx1"/>
              </a:solidFill>
              <a:effectLst/>
              <a:latin typeface="Arial" charset="0"/>
            </a:endParaRPr>
          </a:p>
        </p:txBody>
      </p:sp>
      <p:sp>
        <p:nvSpPr>
          <p:cNvPr id="7" name="Flowchart: Magnetic Disk 7">
            <a:extLst>
              <a:ext uri="{FF2B5EF4-FFF2-40B4-BE49-F238E27FC236}">
                <a16:creationId xmlns:a16="http://schemas.microsoft.com/office/drawing/2014/main" id="{4E1B1C4B-0605-27CD-6AFC-A9295E0909A2}"/>
              </a:ext>
            </a:extLst>
          </p:cNvPr>
          <p:cNvSpPr/>
          <p:nvPr/>
        </p:nvSpPr>
        <p:spPr bwMode="auto">
          <a:xfrm>
            <a:off x="3364024" y="4308718"/>
            <a:ext cx="2000250" cy="600075"/>
          </a:xfrm>
          <a:prstGeom prst="flowChartMagneticDisk">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Catalog (Metadata)</a:t>
            </a:r>
            <a:endParaRPr kumimoji="0" lang="vi-VN" sz="1600" b="0" i="0" u="none" strike="noStrike" cap="none" normalizeH="0" baseline="0" dirty="0">
              <a:ln>
                <a:noFill/>
              </a:ln>
              <a:solidFill>
                <a:schemeClr val="tx1"/>
              </a:solidFill>
              <a:effectLst/>
              <a:latin typeface="Arial" charset="0"/>
            </a:endParaRPr>
          </a:p>
        </p:txBody>
      </p:sp>
      <p:sp>
        <p:nvSpPr>
          <p:cNvPr id="8" name="Down Arrow 7">
            <a:extLst>
              <a:ext uri="{FF2B5EF4-FFF2-40B4-BE49-F238E27FC236}">
                <a16:creationId xmlns:a16="http://schemas.microsoft.com/office/drawing/2014/main" id="{C88E163B-0A98-C2B1-0BAC-C71032B5D610}"/>
              </a:ext>
            </a:extLst>
          </p:cNvPr>
          <p:cNvSpPr/>
          <p:nvPr/>
        </p:nvSpPr>
        <p:spPr bwMode="auto">
          <a:xfrm>
            <a:off x="4287949" y="4908793"/>
            <a:ext cx="161925" cy="638175"/>
          </a:xfrm>
          <a:prstGeom prst="downArrow">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vi-VN" sz="1000" b="0" i="0" u="none" strike="noStrike" cap="none" normalizeH="0" baseline="0">
              <a:ln>
                <a:noFill/>
              </a:ln>
              <a:solidFill>
                <a:schemeClr val="tx1"/>
              </a:solidFill>
              <a:effectLst/>
              <a:latin typeface="Arial" charset="0"/>
            </a:endParaRPr>
          </a:p>
        </p:txBody>
      </p:sp>
      <p:sp>
        <p:nvSpPr>
          <p:cNvPr id="9" name="TextBox 8">
            <a:extLst>
              <a:ext uri="{FF2B5EF4-FFF2-40B4-BE49-F238E27FC236}">
                <a16:creationId xmlns:a16="http://schemas.microsoft.com/office/drawing/2014/main" id="{FFBAE319-A3D7-C716-354D-D327E68D2329}"/>
              </a:ext>
            </a:extLst>
          </p:cNvPr>
          <p:cNvSpPr txBox="1"/>
          <p:nvPr/>
        </p:nvSpPr>
        <p:spPr>
          <a:xfrm>
            <a:off x="4440349" y="5108818"/>
            <a:ext cx="673582" cy="246221"/>
          </a:xfrm>
          <a:prstGeom prst="rect">
            <a:avLst/>
          </a:prstGeom>
          <a:noFill/>
        </p:spPr>
        <p:txBody>
          <a:bodyPr wrap="none" rtlCol="0">
            <a:spAutoFit/>
          </a:bodyPr>
          <a:lstStyle/>
          <a:p>
            <a:r>
              <a:rPr lang="en-US" dirty="0" err="1"/>
              <a:t>Mô</a:t>
            </a:r>
            <a:r>
              <a:rPr lang="en-US" dirty="0"/>
              <a:t> </a:t>
            </a:r>
            <a:r>
              <a:rPr lang="en-US" dirty="0" err="1"/>
              <a:t>tả</a:t>
            </a:r>
            <a:r>
              <a:rPr lang="en-US" dirty="0"/>
              <a:t> </a:t>
            </a:r>
            <a:r>
              <a:rPr lang="en-US" dirty="0" err="1"/>
              <a:t>về</a:t>
            </a:r>
            <a:endParaRPr lang="vi-VN" dirty="0"/>
          </a:p>
        </p:txBody>
      </p:sp>
      <p:sp>
        <p:nvSpPr>
          <p:cNvPr id="10" name="Flowchart: Magnetic Disk 10">
            <a:extLst>
              <a:ext uri="{FF2B5EF4-FFF2-40B4-BE49-F238E27FC236}">
                <a16:creationId xmlns:a16="http://schemas.microsoft.com/office/drawing/2014/main" id="{1F700CC0-C76F-115F-00A4-09BD51B37AE3}"/>
              </a:ext>
            </a:extLst>
          </p:cNvPr>
          <p:cNvSpPr/>
          <p:nvPr/>
        </p:nvSpPr>
        <p:spPr bwMode="auto">
          <a:xfrm>
            <a:off x="6880967" y="5627195"/>
            <a:ext cx="2000250" cy="672085"/>
          </a:xfrm>
          <a:prstGeom prst="flowChartMagneticDisk">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dirty="0" err="1">
                <a:latin typeface="Arial" charset="0"/>
              </a:rPr>
              <a:t>Bảng</a:t>
            </a:r>
            <a:r>
              <a:rPr lang="en-US" sz="1200" dirty="0">
                <a:latin typeface="Arial" charset="0"/>
              </a:rPr>
              <a:t> </a:t>
            </a:r>
            <a:r>
              <a:rPr lang="en-US" sz="1200" dirty="0" err="1">
                <a:latin typeface="Arial" charset="0"/>
              </a:rPr>
              <a:t>điểm</a:t>
            </a:r>
            <a:r>
              <a:rPr lang="en-US" sz="1200" dirty="0">
                <a:latin typeface="Arial" charset="0"/>
              </a:rPr>
              <a:t> (MSSV, </a:t>
            </a:r>
            <a:r>
              <a:rPr lang="en-US" sz="1200" dirty="0" err="1">
                <a:latin typeface="Arial" charset="0"/>
              </a:rPr>
              <a:t>Môn</a:t>
            </a:r>
            <a:r>
              <a:rPr lang="en-US" sz="1200" dirty="0">
                <a:latin typeface="Arial" charset="0"/>
              </a:rPr>
              <a:t> </a:t>
            </a:r>
            <a:r>
              <a:rPr lang="en-US" sz="1200" dirty="0" err="1">
                <a:latin typeface="Arial" charset="0"/>
              </a:rPr>
              <a:t>học</a:t>
            </a:r>
            <a:r>
              <a:rPr lang="en-US" sz="1200" dirty="0">
                <a:latin typeface="Arial" charset="0"/>
              </a:rPr>
              <a:t>, </a:t>
            </a:r>
            <a:r>
              <a:rPr lang="en-US" sz="1200" dirty="0" err="1">
                <a:latin typeface="Arial" charset="0"/>
              </a:rPr>
              <a:t>Điểm</a:t>
            </a:r>
            <a:r>
              <a:rPr lang="en-US" sz="1200" dirty="0">
                <a:latin typeface="Arial" charset="0"/>
              </a:rPr>
              <a:t>)</a:t>
            </a:r>
            <a:endParaRPr kumimoji="0" lang="vi-VN" sz="1200" b="0" i="0" u="none" strike="noStrike" cap="none" normalizeH="0" baseline="0" dirty="0">
              <a:ln>
                <a:noFill/>
              </a:ln>
              <a:solidFill>
                <a:schemeClr val="tx1"/>
              </a:solidFill>
              <a:effectLst/>
              <a:latin typeface="Arial" charset="0"/>
            </a:endParaRPr>
          </a:p>
        </p:txBody>
      </p:sp>
      <p:sp>
        <p:nvSpPr>
          <p:cNvPr id="11" name="Flowchart: Magnetic Disk 11">
            <a:extLst>
              <a:ext uri="{FF2B5EF4-FFF2-40B4-BE49-F238E27FC236}">
                <a16:creationId xmlns:a16="http://schemas.microsoft.com/office/drawing/2014/main" id="{C87CD9C8-8F6F-4888-DAE8-E65E104A0AD8}"/>
              </a:ext>
            </a:extLst>
          </p:cNvPr>
          <p:cNvSpPr/>
          <p:nvPr/>
        </p:nvSpPr>
        <p:spPr bwMode="auto">
          <a:xfrm>
            <a:off x="6817341" y="4120613"/>
            <a:ext cx="2000250" cy="1081387"/>
          </a:xfrm>
          <a:prstGeom prst="flowChartMagneticDisk">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latin typeface="Arial" charset="0"/>
              </a:rPr>
              <a:t>Tables (</a:t>
            </a:r>
            <a:r>
              <a:rPr lang="en-US" sz="1400" dirty="0" err="1">
                <a:latin typeface="Arial" charset="0"/>
              </a:rPr>
              <a:t>Bảng</a:t>
            </a:r>
            <a:r>
              <a:rPr lang="en-US" sz="1400" dirty="0">
                <a:latin typeface="Arial" charset="0"/>
              </a:rPr>
              <a:t> </a:t>
            </a:r>
            <a:r>
              <a:rPr lang="en-US" sz="1400" dirty="0" err="1">
                <a:latin typeface="Arial" charset="0"/>
              </a:rPr>
              <a:t>điểm</a:t>
            </a:r>
            <a:r>
              <a:rPr lang="en-US" sz="1400" dirty="0">
                <a:latin typeface="Arial" charset="0"/>
              </a:rPr>
              <a:t>)</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Properties (MSSV, </a:t>
            </a:r>
            <a:r>
              <a:rPr kumimoji="0" lang="en-US" sz="1400" b="0" i="0" u="none" strike="noStrike" cap="none" normalizeH="0" baseline="0" dirty="0" err="1">
                <a:ln>
                  <a:noFill/>
                </a:ln>
                <a:solidFill>
                  <a:schemeClr val="tx1"/>
                </a:solidFill>
                <a:effectLst/>
                <a:latin typeface="Arial" charset="0"/>
              </a:rPr>
              <a:t>Môn</a:t>
            </a:r>
            <a:r>
              <a:rPr kumimoji="0" lang="en-US" sz="1400" b="0" i="0" u="none" strike="noStrike" cap="none" normalizeH="0" dirty="0">
                <a:ln>
                  <a:noFill/>
                </a:ln>
                <a:solidFill>
                  <a:schemeClr val="tx1"/>
                </a:solidFill>
                <a:effectLst/>
                <a:latin typeface="Arial" charset="0"/>
              </a:rPr>
              <a:t> </a:t>
            </a:r>
            <a:r>
              <a:rPr kumimoji="0" lang="en-US" sz="1400" b="0" i="0" u="none" strike="noStrike" cap="none" normalizeH="0" dirty="0" err="1">
                <a:ln>
                  <a:noFill/>
                </a:ln>
                <a:solidFill>
                  <a:schemeClr val="tx1"/>
                </a:solidFill>
                <a:effectLst/>
                <a:latin typeface="Arial" charset="0"/>
              </a:rPr>
              <a:t>học</a:t>
            </a:r>
            <a:r>
              <a:rPr kumimoji="0" lang="en-US" sz="1400" b="0" i="0" u="none" strike="noStrike" cap="none" normalizeH="0" dirty="0">
                <a:ln>
                  <a:noFill/>
                </a:ln>
                <a:solidFill>
                  <a:schemeClr val="tx1"/>
                </a:solidFill>
                <a:effectLst/>
                <a:latin typeface="Arial" charset="0"/>
              </a:rPr>
              <a:t>, </a:t>
            </a:r>
            <a:r>
              <a:rPr kumimoji="0" lang="en-US" sz="1400" b="0" i="0" u="none" strike="noStrike" cap="none" normalizeH="0" dirty="0" err="1">
                <a:ln>
                  <a:noFill/>
                </a:ln>
                <a:solidFill>
                  <a:schemeClr val="tx1"/>
                </a:solidFill>
                <a:effectLst/>
                <a:latin typeface="Arial" charset="0"/>
              </a:rPr>
              <a:t>Điểm</a:t>
            </a:r>
            <a:r>
              <a:rPr kumimoji="0" lang="en-US" sz="1400" b="0" i="0" u="none" strike="noStrike" cap="none" normalizeH="0" dirty="0">
                <a:ln>
                  <a:noFill/>
                </a:ln>
                <a:solidFill>
                  <a:schemeClr val="tx1"/>
                </a:solidFill>
                <a:effectLst/>
                <a:latin typeface="Arial" charset="0"/>
              </a:rPr>
              <a:t>)</a:t>
            </a:r>
            <a:endParaRPr kumimoji="0" lang="vi-VN" sz="1400" b="0" i="0" u="none" strike="noStrike" cap="none" normalizeH="0" baseline="0" dirty="0">
              <a:ln>
                <a:noFill/>
              </a:ln>
              <a:solidFill>
                <a:schemeClr val="tx1"/>
              </a:solidFill>
              <a:effectLst/>
              <a:latin typeface="Arial" charset="0"/>
            </a:endParaRPr>
          </a:p>
        </p:txBody>
      </p:sp>
      <p:sp>
        <p:nvSpPr>
          <p:cNvPr id="12" name="Down Arrow 11">
            <a:extLst>
              <a:ext uri="{FF2B5EF4-FFF2-40B4-BE49-F238E27FC236}">
                <a16:creationId xmlns:a16="http://schemas.microsoft.com/office/drawing/2014/main" id="{4399203C-D6A4-7379-2141-78CCDDD260FB}"/>
              </a:ext>
            </a:extLst>
          </p:cNvPr>
          <p:cNvSpPr/>
          <p:nvPr/>
        </p:nvSpPr>
        <p:spPr bwMode="auto">
          <a:xfrm>
            <a:off x="7806417" y="5196176"/>
            <a:ext cx="149025" cy="429061"/>
          </a:xfrm>
          <a:prstGeom prst="downArrow">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vi-VN" sz="1000" b="0" i="0" u="none" strike="noStrike" cap="none" normalizeH="0" baseline="0">
              <a:ln>
                <a:noFill/>
              </a:ln>
              <a:solidFill>
                <a:schemeClr val="tx1"/>
              </a:solidFill>
              <a:effectLst/>
              <a:latin typeface="Arial" charset="0"/>
            </a:endParaRPr>
          </a:p>
        </p:txBody>
      </p:sp>
      <p:sp>
        <p:nvSpPr>
          <p:cNvPr id="13" name="Chevron 12">
            <a:extLst>
              <a:ext uri="{FF2B5EF4-FFF2-40B4-BE49-F238E27FC236}">
                <a16:creationId xmlns:a16="http://schemas.microsoft.com/office/drawing/2014/main" id="{0099ED43-6517-F48E-DF9E-F7A649EBCFE9}"/>
              </a:ext>
            </a:extLst>
          </p:cNvPr>
          <p:cNvSpPr/>
          <p:nvPr/>
        </p:nvSpPr>
        <p:spPr bwMode="auto">
          <a:xfrm>
            <a:off x="5791313" y="4961644"/>
            <a:ext cx="768096" cy="475488"/>
          </a:xfrm>
          <a:prstGeom prst="chevron">
            <a:avLst/>
          </a:prstGeom>
          <a:solidFill>
            <a:schemeClr val="accent5">
              <a:lumMod val="60000"/>
              <a:lumOff val="40000"/>
            </a:schemeClr>
          </a:solidFill>
          <a:ln w="12700">
            <a:noFill/>
            <a:miter lim="800000"/>
            <a:headEnd/>
            <a:tailEnd/>
          </a:ln>
        </p:spPr>
        <p:txBody>
          <a:bodyPr rtlCol="0" anchor="ctr">
            <a:spAutoFit/>
          </a:bodyPr>
          <a:lstStyle/>
          <a:p>
            <a:pPr algn="ctr">
              <a:lnSpc>
                <a:spcPct val="130000"/>
              </a:lnSpc>
            </a:pPr>
            <a:endParaRPr lang="en-US" sz="2000" b="1">
              <a:latin typeface="Cambria" charset="0"/>
              <a:cs typeface="Cambria" charset="0"/>
            </a:endParaRPr>
          </a:p>
        </p:txBody>
      </p:sp>
    </p:spTree>
    <p:extLst>
      <p:ext uri="{BB962C8B-B14F-4D97-AF65-F5344CB8AC3E}">
        <p14:creationId xmlns:p14="http://schemas.microsoft.com/office/powerpoint/2010/main" val="15329075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97F989-FE9F-D52E-B091-7F4F3F6F2C17}"/>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747D6E2-1BA2-1FCE-B2F5-5CD9FD9C9227}"/>
              </a:ext>
            </a:extLst>
          </p:cNvPr>
          <p:cNvSpPr>
            <a:spLocks noGrp="1"/>
          </p:cNvSpPr>
          <p:nvPr>
            <p:ph idx="1"/>
          </p:nvPr>
        </p:nvSpPr>
        <p:spPr>
          <a:xfrm>
            <a:off x="576000" y="1656001"/>
            <a:ext cx="11041199" cy="1333260"/>
          </a:xfrm>
        </p:spPr>
        <p:txBody>
          <a:bodyPr>
            <a:normAutofit/>
          </a:bodyPr>
          <a:lstStyle/>
          <a:p>
            <a:r>
              <a:rPr lang="en-US" sz="2400" dirty="0"/>
              <a:t>CSDL </a:t>
            </a:r>
            <a:r>
              <a:rPr lang="en-US" sz="2400" dirty="0" err="1"/>
              <a:t>và</a:t>
            </a:r>
            <a:r>
              <a:rPr lang="en-US" sz="2400" dirty="0"/>
              <a:t> </a:t>
            </a:r>
            <a:r>
              <a:rPr lang="en-US" sz="2400" dirty="0" err="1"/>
              <a:t>mô</a:t>
            </a:r>
            <a:r>
              <a:rPr lang="en-US" sz="2400" dirty="0"/>
              <a:t> </a:t>
            </a:r>
            <a:r>
              <a:rPr lang="en-US" sz="2400" dirty="0" err="1"/>
              <a:t>tả</a:t>
            </a:r>
            <a:r>
              <a:rPr lang="en-US" sz="2400" dirty="0"/>
              <a:t> </a:t>
            </a:r>
            <a:r>
              <a:rPr lang="en-US" sz="2400" dirty="0" err="1"/>
              <a:t>của</a:t>
            </a:r>
            <a:r>
              <a:rPr lang="en-US" sz="2400" dirty="0"/>
              <a:t> </a:t>
            </a:r>
            <a:r>
              <a:rPr lang="en-US" sz="2400" dirty="0" err="1"/>
              <a:t>nó</a:t>
            </a:r>
            <a:r>
              <a:rPr lang="en-US" sz="2400" dirty="0"/>
              <a:t> (catalog) </a:t>
            </a:r>
            <a:r>
              <a:rPr lang="en-US" sz="2400" dirty="0" err="1"/>
              <a:t>được</a:t>
            </a:r>
            <a:r>
              <a:rPr lang="en-US" sz="2400" dirty="0"/>
              <a:t> </a:t>
            </a:r>
            <a:r>
              <a:rPr lang="en-US" sz="2400" dirty="0" err="1"/>
              <a:t>quản</a:t>
            </a:r>
            <a:r>
              <a:rPr lang="en-US" sz="2400" dirty="0"/>
              <a:t> </a:t>
            </a:r>
            <a:r>
              <a:rPr lang="en-US" sz="2400" dirty="0" err="1"/>
              <a:t>lý</a:t>
            </a:r>
            <a:r>
              <a:rPr lang="en-US" sz="2400" dirty="0"/>
              <a:t> </a:t>
            </a:r>
            <a:r>
              <a:rPr lang="en-US" sz="2400" dirty="0" err="1">
                <a:sym typeface="Wingdings" pitchFamily="2" charset="2"/>
              </a:rPr>
              <a:t>độc</a:t>
            </a:r>
            <a:r>
              <a:rPr lang="en-US" sz="2400" dirty="0">
                <a:sym typeface="Wingdings" pitchFamily="2" charset="2"/>
              </a:rPr>
              <a:t> </a:t>
            </a:r>
            <a:r>
              <a:rPr lang="en-US" sz="2400" dirty="0" err="1">
                <a:sym typeface="Wingdings" pitchFamily="2" charset="2"/>
              </a:rPr>
              <a:t>lập</a:t>
            </a:r>
            <a:r>
              <a:rPr lang="en-US" sz="2400" dirty="0">
                <a:sym typeface="Wingdings" pitchFamily="2" charset="2"/>
              </a:rPr>
              <a:t> </a:t>
            </a:r>
            <a:r>
              <a:rPr lang="en-US" sz="2400" dirty="0" err="1">
                <a:sym typeface="Wingdings" pitchFamily="2" charset="2"/>
              </a:rPr>
              <a:t>tương</a:t>
            </a:r>
            <a:r>
              <a:rPr lang="en-US" sz="2400" dirty="0">
                <a:sym typeface="Wingdings" pitchFamily="2" charset="2"/>
              </a:rPr>
              <a:t> </a:t>
            </a:r>
            <a:r>
              <a:rPr lang="en-US" sz="2400" dirty="0" err="1">
                <a:sym typeface="Wingdings" pitchFamily="2" charset="2"/>
              </a:rPr>
              <a:t>đối</a:t>
            </a:r>
            <a:r>
              <a:rPr lang="en-US" sz="2400" dirty="0">
                <a:sym typeface="Wingdings" pitchFamily="2" charset="2"/>
              </a:rPr>
              <a:t> </a:t>
            </a:r>
            <a:r>
              <a:rPr lang="en-US" sz="2400" dirty="0" err="1">
                <a:sym typeface="Wingdings" pitchFamily="2" charset="2"/>
              </a:rPr>
              <a:t>với</a:t>
            </a:r>
            <a:r>
              <a:rPr lang="en-US" sz="2400" dirty="0">
                <a:sym typeface="Wingdings" pitchFamily="2" charset="2"/>
              </a:rPr>
              <a:t> </a:t>
            </a:r>
            <a:r>
              <a:rPr lang="en-US" sz="2400" dirty="0" err="1">
                <a:sym typeface="Wingdings" pitchFamily="2" charset="2"/>
              </a:rPr>
              <a:t>chương</a:t>
            </a:r>
            <a:r>
              <a:rPr lang="en-US" sz="2400" dirty="0">
                <a:sym typeface="Wingdings" pitchFamily="2" charset="2"/>
              </a:rPr>
              <a:t> </a:t>
            </a:r>
            <a:r>
              <a:rPr lang="en-US" sz="2400" dirty="0" err="1">
                <a:sym typeface="Wingdings" pitchFamily="2" charset="2"/>
              </a:rPr>
              <a:t>trình</a:t>
            </a:r>
            <a:r>
              <a:rPr lang="en-US" sz="2400" dirty="0">
                <a:sym typeface="Wingdings" pitchFamily="2" charset="2"/>
              </a:rPr>
              <a:t> </a:t>
            </a:r>
            <a:r>
              <a:rPr lang="en-US" sz="2400" dirty="0" err="1">
                <a:sym typeface="Wingdings" pitchFamily="2" charset="2"/>
              </a:rPr>
              <a:t>ứng</a:t>
            </a:r>
            <a:r>
              <a:rPr lang="en-US" sz="2400" dirty="0">
                <a:sym typeface="Wingdings" pitchFamily="2" charset="2"/>
              </a:rPr>
              <a:t> </a:t>
            </a:r>
            <a:r>
              <a:rPr lang="en-US" sz="2400" dirty="0" err="1">
                <a:sym typeface="Wingdings" pitchFamily="2" charset="2"/>
              </a:rPr>
              <a:t>dụng</a:t>
            </a:r>
            <a:endParaRPr lang="en-US" sz="2400" dirty="0"/>
          </a:p>
          <a:p>
            <a:pPr marL="0" indent="0">
              <a:buNone/>
            </a:pPr>
            <a:r>
              <a:rPr lang="en-US" sz="2400" dirty="0"/>
              <a:t> </a:t>
            </a:r>
            <a:r>
              <a:rPr lang="en-US" sz="2400" dirty="0">
                <a:sym typeface="Wingdings" pitchFamily="2" charset="2"/>
              </a:rPr>
              <a:t> </a:t>
            </a:r>
            <a:r>
              <a:rPr lang="en-US" sz="2400" dirty="0" err="1"/>
              <a:t>không</a:t>
            </a:r>
            <a:r>
              <a:rPr lang="en-US" sz="2400" dirty="0"/>
              <a:t> </a:t>
            </a:r>
            <a:r>
              <a:rPr lang="en-US" sz="2400" dirty="0" err="1"/>
              <a:t>cần</a:t>
            </a:r>
            <a:r>
              <a:rPr lang="en-US" sz="2400" dirty="0"/>
              <a:t> </a:t>
            </a:r>
            <a:r>
              <a:rPr lang="en-US" sz="2400" dirty="0" err="1"/>
              <a:t>thay</a:t>
            </a:r>
            <a:r>
              <a:rPr lang="en-US" sz="2400" dirty="0"/>
              <a:t> </a:t>
            </a:r>
            <a:r>
              <a:rPr lang="en-US" sz="2400" dirty="0" err="1"/>
              <a:t>đổi</a:t>
            </a:r>
            <a:r>
              <a:rPr lang="en-US" sz="2400" dirty="0"/>
              <a:t> </a:t>
            </a:r>
            <a:r>
              <a:rPr lang="en-US" sz="2400" dirty="0" err="1"/>
              <a:t>chương</a:t>
            </a:r>
            <a:r>
              <a:rPr lang="en-US" sz="2400" dirty="0"/>
              <a:t> </a:t>
            </a:r>
            <a:r>
              <a:rPr lang="en-US" sz="2400" dirty="0" err="1"/>
              <a:t>trình</a:t>
            </a:r>
            <a:r>
              <a:rPr lang="en-US" sz="2400" dirty="0"/>
              <a:t> </a:t>
            </a:r>
            <a:r>
              <a:rPr lang="en-US" sz="2400" dirty="0" err="1"/>
              <a:t>ứng</a:t>
            </a:r>
            <a:r>
              <a:rPr lang="en-US" sz="2400" dirty="0"/>
              <a:t> dung </a:t>
            </a:r>
            <a:r>
              <a:rPr lang="en-US" sz="2400" dirty="0" err="1"/>
              <a:t>khi</a:t>
            </a:r>
            <a:r>
              <a:rPr lang="en-US" sz="2400" dirty="0"/>
              <a:t> </a:t>
            </a:r>
            <a:r>
              <a:rPr lang="en-US" sz="2400" dirty="0" err="1"/>
              <a:t>cấu</a:t>
            </a:r>
            <a:r>
              <a:rPr lang="en-US" sz="2400" dirty="0"/>
              <a:t> </a:t>
            </a:r>
            <a:r>
              <a:rPr lang="en-US" sz="2400" dirty="0" err="1"/>
              <a:t>trúc</a:t>
            </a:r>
            <a:r>
              <a:rPr lang="en-US" sz="2400" dirty="0"/>
              <a:t> CSDL </a:t>
            </a:r>
            <a:r>
              <a:rPr lang="en-US" sz="2400" dirty="0" err="1"/>
              <a:t>bị</a:t>
            </a:r>
            <a:r>
              <a:rPr lang="en-US" sz="2400" dirty="0"/>
              <a:t> </a:t>
            </a:r>
            <a:r>
              <a:rPr lang="en-US" sz="2400" dirty="0" err="1"/>
              <a:t>thay</a:t>
            </a:r>
            <a:r>
              <a:rPr lang="en-US" sz="2400" dirty="0"/>
              <a:t> </a:t>
            </a:r>
            <a:r>
              <a:rPr lang="en-US" sz="2400" dirty="0" err="1"/>
              <a:t>đổi</a:t>
            </a:r>
            <a:endParaRPr lang="en-US" sz="2400" dirty="0"/>
          </a:p>
          <a:p>
            <a:endParaRPr lang="en-VN" sz="4000" dirty="0"/>
          </a:p>
        </p:txBody>
      </p:sp>
      <p:sp>
        <p:nvSpPr>
          <p:cNvPr id="4" name="Slide Number Placeholder 3">
            <a:extLst>
              <a:ext uri="{FF2B5EF4-FFF2-40B4-BE49-F238E27FC236}">
                <a16:creationId xmlns:a16="http://schemas.microsoft.com/office/drawing/2014/main" id="{93CD903A-BDDC-3F62-04A4-144CF83556F4}"/>
              </a:ext>
            </a:extLst>
          </p:cNvPr>
          <p:cNvSpPr>
            <a:spLocks noGrp="1"/>
          </p:cNvSpPr>
          <p:nvPr>
            <p:ph type="sldNum" sz="quarter" idx="12"/>
          </p:nvPr>
        </p:nvSpPr>
        <p:spPr/>
        <p:txBody>
          <a:bodyPr/>
          <a:lstStyle/>
          <a:p>
            <a:fld id="{0A297500-7527-634B-90F4-69D0994C32B4}" type="slidenum">
              <a:rPr lang="nl-NL" smtClean="0"/>
              <a:t>24</a:t>
            </a:fld>
            <a:endParaRPr lang="nl-NL"/>
          </a:p>
        </p:txBody>
      </p:sp>
      <p:sp>
        <p:nvSpPr>
          <p:cNvPr id="5" name="Title 4">
            <a:extLst>
              <a:ext uri="{FF2B5EF4-FFF2-40B4-BE49-F238E27FC236}">
                <a16:creationId xmlns:a16="http://schemas.microsoft.com/office/drawing/2014/main" id="{480CF6F1-1740-333C-217B-BA871332C65C}"/>
              </a:ext>
            </a:extLst>
          </p:cNvPr>
          <p:cNvSpPr>
            <a:spLocks noGrp="1"/>
          </p:cNvSpPr>
          <p:nvPr>
            <p:ph type="title"/>
          </p:nvPr>
        </p:nvSpPr>
        <p:spPr/>
        <p:txBody>
          <a:bodyPr/>
          <a:lstStyle/>
          <a:p>
            <a:r>
              <a:rPr lang="en-VN" dirty="0"/>
              <a:t>Một số đặc tính của CSDL – Tính độc lập</a:t>
            </a:r>
          </a:p>
        </p:txBody>
      </p:sp>
      <p:grpSp>
        <p:nvGrpSpPr>
          <p:cNvPr id="15" name="Group 13">
            <a:extLst>
              <a:ext uri="{FF2B5EF4-FFF2-40B4-BE49-F238E27FC236}">
                <a16:creationId xmlns:a16="http://schemas.microsoft.com/office/drawing/2014/main" id="{A9613ABD-8DD8-1CEC-E062-22ABC60B3B3B}"/>
              </a:ext>
            </a:extLst>
          </p:cNvPr>
          <p:cNvGrpSpPr>
            <a:grpSpLocks/>
          </p:cNvGrpSpPr>
          <p:nvPr/>
        </p:nvGrpSpPr>
        <p:grpSpPr bwMode="auto">
          <a:xfrm>
            <a:off x="1857375" y="3262316"/>
            <a:ext cx="2286000" cy="1212848"/>
            <a:chOff x="2592" y="2352"/>
            <a:chExt cx="1440" cy="764"/>
          </a:xfrm>
        </p:grpSpPr>
        <p:sp>
          <p:nvSpPr>
            <p:cNvPr id="16" name="Text Box 9">
              <a:extLst>
                <a:ext uri="{FF2B5EF4-FFF2-40B4-BE49-F238E27FC236}">
                  <a16:creationId xmlns:a16="http://schemas.microsoft.com/office/drawing/2014/main" id="{645E1930-94B2-EF93-C29B-F9F57A508B79}"/>
                </a:ext>
              </a:extLst>
            </p:cNvPr>
            <p:cNvSpPr txBox="1">
              <a:spLocks noChangeArrowheads="1"/>
            </p:cNvSpPr>
            <p:nvPr/>
          </p:nvSpPr>
          <p:spPr bwMode="auto">
            <a:xfrm>
              <a:off x="2784" y="2352"/>
              <a:ext cx="1158" cy="194"/>
            </a:xfrm>
            <a:prstGeom prst="rect">
              <a:avLst/>
            </a:prstGeom>
            <a:noFill/>
            <a:ln w="12700">
              <a:solidFill>
                <a:schemeClr val="tx1"/>
              </a:solidFill>
              <a:miter lim="800000"/>
              <a:headEnd/>
              <a:tailEnd/>
            </a:ln>
          </p:spPr>
          <p:txBody>
            <a:bodyPr wrap="square">
              <a:spAutoFit/>
            </a:bodyPr>
            <a:lstStyle/>
            <a:p>
              <a:pPr algn="ctr"/>
              <a:r>
                <a:rPr lang="en-US" sz="1400" b="1">
                  <a:latin typeface="Tahoma" pitchFamily="34" charset="0"/>
                </a:rPr>
                <a:t>Chương trình</a:t>
              </a:r>
            </a:p>
          </p:txBody>
        </p:sp>
        <p:sp>
          <p:nvSpPr>
            <p:cNvPr id="17" name="Text Box 10">
              <a:extLst>
                <a:ext uri="{FF2B5EF4-FFF2-40B4-BE49-F238E27FC236}">
                  <a16:creationId xmlns:a16="http://schemas.microsoft.com/office/drawing/2014/main" id="{C5A894A9-9308-3B14-8467-CCBC0A6C303E}"/>
                </a:ext>
              </a:extLst>
            </p:cNvPr>
            <p:cNvSpPr txBox="1">
              <a:spLocks noChangeArrowheads="1"/>
            </p:cNvSpPr>
            <p:nvPr/>
          </p:nvSpPr>
          <p:spPr bwMode="auto">
            <a:xfrm>
              <a:off x="2850" y="2922"/>
              <a:ext cx="1056" cy="194"/>
            </a:xfrm>
            <a:prstGeom prst="rect">
              <a:avLst/>
            </a:prstGeom>
            <a:solidFill>
              <a:schemeClr val="accent5">
                <a:lumMod val="60000"/>
                <a:lumOff val="40000"/>
              </a:schemeClr>
            </a:solidFill>
            <a:ln w="12700">
              <a:solidFill>
                <a:schemeClr val="tx1"/>
              </a:solidFill>
              <a:miter lim="800000"/>
              <a:headEnd/>
              <a:tailEnd/>
            </a:ln>
          </p:spPr>
          <p:txBody>
            <a:bodyPr>
              <a:spAutoFit/>
            </a:bodyPr>
            <a:lstStyle/>
            <a:p>
              <a:pPr algn="ctr"/>
              <a:r>
                <a:rPr lang="en-US" sz="1400" b="1" dirty="0" err="1">
                  <a:latin typeface="Tahoma" pitchFamily="34" charset="0"/>
                </a:rPr>
                <a:t>Dữ</a:t>
              </a:r>
              <a:r>
                <a:rPr lang="en-US" sz="1400" b="1" dirty="0">
                  <a:latin typeface="Tahoma" pitchFamily="34" charset="0"/>
                </a:rPr>
                <a:t> </a:t>
              </a:r>
              <a:r>
                <a:rPr lang="en-US" sz="1400" b="1" dirty="0" err="1">
                  <a:latin typeface="Tahoma" pitchFamily="34" charset="0"/>
                </a:rPr>
                <a:t>liệu</a:t>
              </a:r>
              <a:endParaRPr lang="en-US" sz="1400" b="1" dirty="0">
                <a:latin typeface="Tahoma" pitchFamily="34" charset="0"/>
              </a:endParaRPr>
            </a:p>
          </p:txBody>
        </p:sp>
        <p:sp>
          <p:nvSpPr>
            <p:cNvPr id="18" name="Line 12">
              <a:extLst>
                <a:ext uri="{FF2B5EF4-FFF2-40B4-BE49-F238E27FC236}">
                  <a16:creationId xmlns:a16="http://schemas.microsoft.com/office/drawing/2014/main" id="{20D2A3E3-9C12-8838-20D1-B90E48A5BD0C}"/>
                </a:ext>
              </a:extLst>
            </p:cNvPr>
            <p:cNvSpPr>
              <a:spLocks noChangeShapeType="1"/>
            </p:cNvSpPr>
            <p:nvPr/>
          </p:nvSpPr>
          <p:spPr bwMode="auto">
            <a:xfrm>
              <a:off x="2592" y="2784"/>
              <a:ext cx="1440" cy="0"/>
            </a:xfrm>
            <a:prstGeom prst="line">
              <a:avLst/>
            </a:prstGeom>
            <a:noFill/>
            <a:ln w="38100">
              <a:solidFill>
                <a:srgbClr val="0E6FC7"/>
              </a:solidFill>
              <a:prstDash val="dash"/>
              <a:round/>
              <a:headEnd/>
              <a:tailEnd/>
            </a:ln>
          </p:spPr>
          <p:txBody>
            <a:bodyPr wrap="none" anchor="ctr">
              <a:spAutoFit/>
            </a:bodyPr>
            <a:lstStyle/>
            <a:p>
              <a:endParaRPr lang="vi-VN"/>
            </a:p>
          </p:txBody>
        </p:sp>
      </p:grpSp>
      <p:sp>
        <p:nvSpPr>
          <p:cNvPr id="19" name="TextBox 18">
            <a:extLst>
              <a:ext uri="{FF2B5EF4-FFF2-40B4-BE49-F238E27FC236}">
                <a16:creationId xmlns:a16="http://schemas.microsoft.com/office/drawing/2014/main" id="{5DB61AA2-B62B-775F-906B-35AAF9BC0B25}"/>
              </a:ext>
            </a:extLst>
          </p:cNvPr>
          <p:cNvSpPr txBox="1"/>
          <p:nvPr/>
        </p:nvSpPr>
        <p:spPr>
          <a:xfrm>
            <a:off x="2286000" y="3527434"/>
            <a:ext cx="1666875" cy="276999"/>
          </a:xfrm>
          <a:prstGeom prst="rect">
            <a:avLst/>
          </a:prstGeom>
          <a:solidFill>
            <a:schemeClr val="accent6">
              <a:lumMod val="20000"/>
              <a:lumOff val="80000"/>
            </a:schemeClr>
          </a:solidFill>
          <a:ln>
            <a:solidFill>
              <a:schemeClr val="tx1"/>
            </a:solidFill>
          </a:ln>
        </p:spPr>
        <p:txBody>
          <a:bodyPr wrap="square" rtlCol="0">
            <a:spAutoFit/>
          </a:bodyPr>
          <a:lstStyle/>
          <a:p>
            <a:r>
              <a:rPr lang="en-US" sz="1200" dirty="0" err="1"/>
              <a:t>Định</a:t>
            </a:r>
            <a:r>
              <a:rPr lang="en-US" sz="1200" dirty="0"/>
              <a:t> </a:t>
            </a:r>
            <a:r>
              <a:rPr lang="en-US" sz="1200" dirty="0" err="1"/>
              <a:t>nghĩa</a:t>
            </a:r>
            <a:r>
              <a:rPr lang="en-US" sz="1200" dirty="0"/>
              <a:t> </a:t>
            </a:r>
            <a:r>
              <a:rPr lang="en-US" sz="1200" dirty="0" err="1"/>
              <a:t>về</a:t>
            </a:r>
            <a:r>
              <a:rPr lang="en-US" sz="1200" dirty="0"/>
              <a:t> </a:t>
            </a:r>
            <a:r>
              <a:rPr lang="en-US" sz="1200" dirty="0" err="1"/>
              <a:t>dữ</a:t>
            </a:r>
            <a:r>
              <a:rPr lang="en-US" sz="1200" dirty="0"/>
              <a:t> </a:t>
            </a:r>
            <a:r>
              <a:rPr lang="en-US" sz="1200" dirty="0" err="1"/>
              <a:t>liệu</a:t>
            </a:r>
            <a:endParaRPr lang="vi-VN" sz="1200" dirty="0"/>
          </a:p>
        </p:txBody>
      </p:sp>
      <p:cxnSp>
        <p:nvCxnSpPr>
          <p:cNvPr id="20" name="Straight Arrow Connector 19">
            <a:extLst>
              <a:ext uri="{FF2B5EF4-FFF2-40B4-BE49-F238E27FC236}">
                <a16:creationId xmlns:a16="http://schemas.microsoft.com/office/drawing/2014/main" id="{5AD6AC1D-195F-3F65-84B3-425B5B315C09}"/>
              </a:ext>
            </a:extLst>
          </p:cNvPr>
          <p:cNvCxnSpPr>
            <a:stCxn id="19" idx="2"/>
            <a:endCxn id="17" idx="0"/>
          </p:cNvCxnSpPr>
          <p:nvPr/>
        </p:nvCxnSpPr>
        <p:spPr bwMode="auto">
          <a:xfrm flipH="1">
            <a:off x="3105150" y="3804433"/>
            <a:ext cx="14288" cy="362759"/>
          </a:xfrm>
          <a:prstGeom prst="straightConnector1">
            <a:avLst/>
          </a:prstGeom>
          <a:solidFill>
            <a:schemeClr val="accent1"/>
          </a:solidFill>
          <a:ln w="9525" cap="flat" cmpd="sng" algn="ctr">
            <a:solidFill>
              <a:schemeClr val="tx1"/>
            </a:solidFill>
            <a:prstDash val="solid"/>
            <a:round/>
            <a:headEnd type="triangle" w="med" len="med"/>
            <a:tailEnd type="triangle" w="med" len="med"/>
          </a:ln>
          <a:effectLst/>
        </p:spPr>
      </p:cxnSp>
      <p:sp>
        <p:nvSpPr>
          <p:cNvPr id="21" name="Rectangle 20">
            <a:extLst>
              <a:ext uri="{FF2B5EF4-FFF2-40B4-BE49-F238E27FC236}">
                <a16:creationId xmlns:a16="http://schemas.microsoft.com/office/drawing/2014/main" id="{08BD056D-8AFD-B4D4-FAD5-B9382F25AD9E}"/>
              </a:ext>
            </a:extLst>
          </p:cNvPr>
          <p:cNvSpPr/>
          <p:nvPr/>
        </p:nvSpPr>
        <p:spPr bwMode="auto">
          <a:xfrm>
            <a:off x="7105650" y="3213109"/>
            <a:ext cx="1857375" cy="32385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err="1">
                <a:ln>
                  <a:noFill/>
                </a:ln>
                <a:solidFill>
                  <a:schemeClr val="tx1"/>
                </a:solidFill>
                <a:effectLst/>
                <a:latin typeface="Arial" charset="0"/>
              </a:rPr>
              <a:t>Chương</a:t>
            </a:r>
            <a:r>
              <a:rPr kumimoji="0" lang="en-US" sz="1400" b="1" i="0" u="none" strike="noStrike" cap="none" normalizeH="0" dirty="0">
                <a:ln>
                  <a:noFill/>
                </a:ln>
                <a:solidFill>
                  <a:schemeClr val="tx1"/>
                </a:solidFill>
                <a:effectLst/>
                <a:latin typeface="Arial" charset="0"/>
              </a:rPr>
              <a:t> </a:t>
            </a:r>
            <a:r>
              <a:rPr kumimoji="0" lang="en-US" sz="1400" b="1" i="0" u="none" strike="noStrike" cap="none" normalizeH="0" dirty="0" err="1">
                <a:ln>
                  <a:noFill/>
                </a:ln>
                <a:solidFill>
                  <a:schemeClr val="tx1"/>
                </a:solidFill>
                <a:effectLst/>
                <a:latin typeface="Arial" charset="0"/>
              </a:rPr>
              <a:t>trình</a:t>
            </a:r>
            <a:endParaRPr kumimoji="0" lang="vi-VN" sz="1400" b="1" i="0" u="none" strike="noStrike" cap="none" normalizeH="0" baseline="0" dirty="0">
              <a:ln>
                <a:noFill/>
              </a:ln>
              <a:solidFill>
                <a:schemeClr val="tx1"/>
              </a:solidFill>
              <a:effectLst/>
              <a:latin typeface="Arial" charset="0"/>
            </a:endParaRPr>
          </a:p>
        </p:txBody>
      </p:sp>
      <p:cxnSp>
        <p:nvCxnSpPr>
          <p:cNvPr id="22" name="Straight Connector 21">
            <a:extLst>
              <a:ext uri="{FF2B5EF4-FFF2-40B4-BE49-F238E27FC236}">
                <a16:creationId xmlns:a16="http://schemas.microsoft.com/office/drawing/2014/main" id="{F7D19DFC-D2D7-384B-6356-AEA630F81814}"/>
              </a:ext>
            </a:extLst>
          </p:cNvPr>
          <p:cNvCxnSpPr/>
          <p:nvPr/>
        </p:nvCxnSpPr>
        <p:spPr bwMode="auto">
          <a:xfrm flipV="1">
            <a:off x="6810375" y="3730309"/>
            <a:ext cx="2409825" cy="1"/>
          </a:xfrm>
          <a:prstGeom prst="line">
            <a:avLst/>
          </a:prstGeom>
          <a:solidFill>
            <a:schemeClr val="accent1"/>
          </a:solidFill>
          <a:ln w="38100" cap="flat" cmpd="sng" algn="ctr">
            <a:solidFill>
              <a:srgbClr val="0E6FC7"/>
            </a:solidFill>
            <a:prstDash val="dash"/>
            <a:round/>
            <a:headEnd type="none" w="med" len="med"/>
            <a:tailEnd type="none" w="med" len="med"/>
          </a:ln>
          <a:effectLst/>
        </p:spPr>
      </p:cxnSp>
      <p:sp>
        <p:nvSpPr>
          <p:cNvPr id="23" name="Rectangle 22">
            <a:extLst>
              <a:ext uri="{FF2B5EF4-FFF2-40B4-BE49-F238E27FC236}">
                <a16:creationId xmlns:a16="http://schemas.microsoft.com/office/drawing/2014/main" id="{C42BFC55-79B7-1F6E-EB52-45309501DBB5}"/>
              </a:ext>
            </a:extLst>
          </p:cNvPr>
          <p:cNvSpPr/>
          <p:nvPr/>
        </p:nvSpPr>
        <p:spPr bwMode="auto">
          <a:xfrm>
            <a:off x="7229475" y="4035109"/>
            <a:ext cx="1609725" cy="323850"/>
          </a:xfrm>
          <a:prstGeom prst="rect">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dirty="0" err="1">
                <a:latin typeface="Arial" charset="0"/>
              </a:rPr>
              <a:t>Định</a:t>
            </a:r>
            <a:r>
              <a:rPr lang="en-US" sz="1200" dirty="0">
                <a:latin typeface="Arial" charset="0"/>
              </a:rPr>
              <a:t> </a:t>
            </a:r>
            <a:r>
              <a:rPr lang="en-US" sz="1200" dirty="0" err="1">
                <a:latin typeface="Arial" charset="0"/>
              </a:rPr>
              <a:t>nghĩa</a:t>
            </a:r>
            <a:r>
              <a:rPr lang="en-US" sz="1200" dirty="0">
                <a:latin typeface="Arial" charset="0"/>
              </a:rPr>
              <a:t> </a:t>
            </a:r>
            <a:r>
              <a:rPr lang="en-US" sz="1200" dirty="0" err="1">
                <a:latin typeface="Arial" charset="0"/>
              </a:rPr>
              <a:t>dữ</a:t>
            </a:r>
            <a:r>
              <a:rPr lang="en-US" sz="1200" dirty="0">
                <a:latin typeface="Arial" charset="0"/>
              </a:rPr>
              <a:t> </a:t>
            </a:r>
            <a:r>
              <a:rPr lang="en-US" sz="1200" dirty="0" err="1">
                <a:latin typeface="Arial" charset="0"/>
              </a:rPr>
              <a:t>liệu</a:t>
            </a:r>
            <a:endParaRPr kumimoji="0" lang="vi-VN" sz="1200" i="0" u="none" strike="noStrike" cap="none" normalizeH="0" baseline="0" dirty="0">
              <a:ln>
                <a:noFill/>
              </a:ln>
              <a:solidFill>
                <a:schemeClr val="tx1"/>
              </a:solidFill>
              <a:effectLst/>
              <a:latin typeface="Arial" charset="0"/>
            </a:endParaRPr>
          </a:p>
        </p:txBody>
      </p:sp>
      <p:sp>
        <p:nvSpPr>
          <p:cNvPr id="24" name="Rectangle 23">
            <a:extLst>
              <a:ext uri="{FF2B5EF4-FFF2-40B4-BE49-F238E27FC236}">
                <a16:creationId xmlns:a16="http://schemas.microsoft.com/office/drawing/2014/main" id="{6D5B00CE-D2CD-C221-0E67-4D336E84EFA1}"/>
              </a:ext>
            </a:extLst>
          </p:cNvPr>
          <p:cNvSpPr/>
          <p:nvPr/>
        </p:nvSpPr>
        <p:spPr bwMode="auto">
          <a:xfrm>
            <a:off x="7105650" y="4368484"/>
            <a:ext cx="1857375" cy="323850"/>
          </a:xfrm>
          <a:prstGeom prst="rect">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b="1" dirty="0" err="1">
                <a:latin typeface="Arial" charset="0"/>
              </a:rPr>
              <a:t>Dữ</a:t>
            </a:r>
            <a:r>
              <a:rPr lang="en-US" sz="1600" b="1" dirty="0">
                <a:latin typeface="Arial" charset="0"/>
              </a:rPr>
              <a:t> </a:t>
            </a:r>
            <a:r>
              <a:rPr lang="en-US" sz="1600" b="1" dirty="0" err="1">
                <a:latin typeface="Arial" charset="0"/>
              </a:rPr>
              <a:t>liệu</a:t>
            </a:r>
            <a:endParaRPr kumimoji="0" lang="vi-VN" sz="1600" b="1" i="0" u="none" strike="noStrike" cap="none" normalizeH="0" baseline="0" dirty="0">
              <a:ln>
                <a:noFill/>
              </a:ln>
              <a:solidFill>
                <a:schemeClr val="tx1"/>
              </a:solidFill>
              <a:effectLst/>
              <a:latin typeface="Arial" charset="0"/>
            </a:endParaRPr>
          </a:p>
        </p:txBody>
      </p:sp>
      <p:cxnSp>
        <p:nvCxnSpPr>
          <p:cNvPr id="25" name="Straight Arrow Connector 24">
            <a:extLst>
              <a:ext uri="{FF2B5EF4-FFF2-40B4-BE49-F238E27FC236}">
                <a16:creationId xmlns:a16="http://schemas.microsoft.com/office/drawing/2014/main" id="{7C4AD105-97A7-67D4-C974-709E6CC7E680}"/>
              </a:ext>
            </a:extLst>
          </p:cNvPr>
          <p:cNvCxnSpPr>
            <a:stCxn id="21" idx="2"/>
            <a:endCxn id="23" idx="0"/>
          </p:cNvCxnSpPr>
          <p:nvPr/>
        </p:nvCxnSpPr>
        <p:spPr bwMode="auto">
          <a:xfrm>
            <a:off x="8034338" y="3536959"/>
            <a:ext cx="0" cy="498150"/>
          </a:xfrm>
          <a:prstGeom prst="straightConnector1">
            <a:avLst/>
          </a:prstGeom>
          <a:solidFill>
            <a:schemeClr val="accent1"/>
          </a:solidFill>
          <a:ln w="9525" cap="flat" cmpd="sng" algn="ctr">
            <a:solidFill>
              <a:schemeClr val="tx1"/>
            </a:solidFill>
            <a:prstDash val="solid"/>
            <a:round/>
            <a:headEnd type="triangle" w="med" len="med"/>
            <a:tailEnd type="triangle" w="med" len="med"/>
          </a:ln>
          <a:effectLst/>
        </p:spPr>
      </p:cxnSp>
      <p:sp>
        <p:nvSpPr>
          <p:cNvPr id="26" name="TextBox 25">
            <a:extLst>
              <a:ext uri="{FF2B5EF4-FFF2-40B4-BE49-F238E27FC236}">
                <a16:creationId xmlns:a16="http://schemas.microsoft.com/office/drawing/2014/main" id="{5F843E50-88C9-5CE3-B5EA-489489B2C2C2}"/>
              </a:ext>
            </a:extLst>
          </p:cNvPr>
          <p:cNvSpPr txBox="1"/>
          <p:nvPr/>
        </p:nvSpPr>
        <p:spPr>
          <a:xfrm>
            <a:off x="1547812" y="4806473"/>
            <a:ext cx="3114675" cy="1600438"/>
          </a:xfrm>
          <a:prstGeom prst="rect">
            <a:avLst/>
          </a:prstGeom>
          <a:noFill/>
        </p:spPr>
        <p:txBody>
          <a:bodyPr wrap="square" rtlCol="0">
            <a:spAutoFit/>
          </a:bodyPr>
          <a:lstStyle/>
          <a:p>
            <a:pPr algn="ctr"/>
            <a:r>
              <a:rPr lang="en-US" sz="1400" b="1" dirty="0" err="1">
                <a:solidFill>
                  <a:srgbClr val="C00000"/>
                </a:solidFill>
              </a:rPr>
              <a:t>Hệ</a:t>
            </a:r>
            <a:r>
              <a:rPr lang="en-US" sz="1400" b="1" dirty="0">
                <a:solidFill>
                  <a:srgbClr val="C00000"/>
                </a:solidFill>
              </a:rPr>
              <a:t> </a:t>
            </a:r>
            <a:r>
              <a:rPr lang="en-US" sz="1400" b="1" dirty="0" err="1">
                <a:solidFill>
                  <a:srgbClr val="C00000"/>
                </a:solidFill>
              </a:rPr>
              <a:t>thống</a:t>
            </a:r>
            <a:r>
              <a:rPr lang="en-US" sz="1400" b="1" dirty="0">
                <a:solidFill>
                  <a:srgbClr val="C00000"/>
                </a:solidFill>
              </a:rPr>
              <a:t> </a:t>
            </a:r>
            <a:r>
              <a:rPr lang="en-US" sz="1400" b="1" dirty="0" err="1">
                <a:solidFill>
                  <a:srgbClr val="C00000"/>
                </a:solidFill>
              </a:rPr>
              <a:t>xử</a:t>
            </a:r>
            <a:r>
              <a:rPr lang="en-US" sz="1400" b="1" dirty="0">
                <a:solidFill>
                  <a:srgbClr val="C00000"/>
                </a:solidFill>
              </a:rPr>
              <a:t> </a:t>
            </a:r>
            <a:r>
              <a:rPr lang="en-US" sz="1400" b="1" dirty="0" err="1">
                <a:solidFill>
                  <a:srgbClr val="C00000"/>
                </a:solidFill>
              </a:rPr>
              <a:t>lý</a:t>
            </a:r>
            <a:r>
              <a:rPr lang="en-US" sz="1400" b="1" dirty="0">
                <a:solidFill>
                  <a:srgbClr val="C00000"/>
                </a:solidFill>
              </a:rPr>
              <a:t> </a:t>
            </a:r>
            <a:r>
              <a:rPr lang="en-US" sz="1400" b="1" dirty="0" err="1">
                <a:solidFill>
                  <a:srgbClr val="C00000"/>
                </a:solidFill>
              </a:rPr>
              <a:t>tập</a:t>
            </a:r>
            <a:r>
              <a:rPr lang="en-US" sz="1400" b="1" dirty="0">
                <a:solidFill>
                  <a:srgbClr val="C00000"/>
                </a:solidFill>
              </a:rPr>
              <a:t> tin:</a:t>
            </a:r>
          </a:p>
          <a:p>
            <a:pPr algn="just"/>
            <a:endParaRPr lang="en-US" sz="1400" b="1" dirty="0">
              <a:solidFill>
                <a:schemeClr val="accent5">
                  <a:lumMod val="50000"/>
                </a:schemeClr>
              </a:solidFill>
            </a:endParaRPr>
          </a:p>
          <a:p>
            <a:pPr marL="285750" indent="-285750" algn="just">
              <a:buFont typeface="Wingdings" pitchFamily="2" charset="2"/>
              <a:buChar char="à"/>
            </a:pPr>
            <a:r>
              <a:rPr lang="en-US" sz="1400" b="1" dirty="0" err="1">
                <a:solidFill>
                  <a:srgbClr val="005E77"/>
                </a:solidFill>
                <a:sym typeface="Wingdings" pitchFamily="2" charset="2"/>
              </a:rPr>
              <a:t>Chương</a:t>
            </a:r>
            <a:r>
              <a:rPr lang="en-US" sz="1400" b="1" dirty="0">
                <a:solidFill>
                  <a:srgbClr val="005E77"/>
                </a:solidFill>
                <a:sym typeface="Wingdings" pitchFamily="2" charset="2"/>
              </a:rPr>
              <a:t> </a:t>
            </a:r>
            <a:r>
              <a:rPr lang="en-US" sz="1400" b="1" dirty="0" err="1">
                <a:solidFill>
                  <a:srgbClr val="005E77"/>
                </a:solidFill>
                <a:sym typeface="Wingdings" pitchFamily="2" charset="2"/>
              </a:rPr>
              <a:t>trình</a:t>
            </a:r>
            <a:r>
              <a:rPr lang="en-US" sz="1400" dirty="0">
                <a:solidFill>
                  <a:srgbClr val="005E77"/>
                </a:solidFill>
                <a:sym typeface="Wingdings" pitchFamily="2" charset="2"/>
              </a:rPr>
              <a:t> </a:t>
            </a:r>
            <a:r>
              <a:rPr lang="en-US" sz="1400" dirty="0" err="1">
                <a:solidFill>
                  <a:srgbClr val="005E77"/>
                </a:solidFill>
                <a:sym typeface="Wingdings" pitchFamily="2" charset="2"/>
              </a:rPr>
              <a:t>chứa</a:t>
            </a:r>
            <a:r>
              <a:rPr lang="en-US" sz="1400" dirty="0">
                <a:solidFill>
                  <a:srgbClr val="005E77"/>
                </a:solidFill>
                <a:sym typeface="Wingdings" pitchFamily="2" charset="2"/>
              </a:rPr>
              <a:t> </a:t>
            </a:r>
            <a:r>
              <a:rPr lang="en-US" sz="1400" dirty="0" err="1">
                <a:solidFill>
                  <a:srgbClr val="005E77"/>
                </a:solidFill>
                <a:sym typeface="Wingdings" pitchFamily="2" charset="2"/>
              </a:rPr>
              <a:t>mô</a:t>
            </a:r>
            <a:r>
              <a:rPr lang="en-US" sz="1400" dirty="0">
                <a:solidFill>
                  <a:srgbClr val="005E77"/>
                </a:solidFill>
                <a:sym typeface="Wingdings" pitchFamily="2" charset="2"/>
              </a:rPr>
              <a:t> </a:t>
            </a:r>
            <a:r>
              <a:rPr lang="en-US" sz="1400" dirty="0" err="1">
                <a:solidFill>
                  <a:srgbClr val="005E77"/>
                </a:solidFill>
                <a:sym typeface="Wingdings" pitchFamily="2" charset="2"/>
              </a:rPr>
              <a:t>tả</a:t>
            </a:r>
            <a:r>
              <a:rPr lang="en-US" sz="1400" dirty="0">
                <a:solidFill>
                  <a:srgbClr val="005E77"/>
                </a:solidFill>
                <a:sym typeface="Wingdings" pitchFamily="2" charset="2"/>
              </a:rPr>
              <a:t> </a:t>
            </a:r>
            <a:r>
              <a:rPr lang="en-US" sz="1400" dirty="0" err="1">
                <a:solidFill>
                  <a:srgbClr val="005E77"/>
                </a:solidFill>
                <a:sym typeface="Wingdings" pitchFamily="2" charset="2"/>
              </a:rPr>
              <a:t>về</a:t>
            </a:r>
            <a:r>
              <a:rPr lang="en-US" sz="1400" dirty="0">
                <a:solidFill>
                  <a:srgbClr val="005E77"/>
                </a:solidFill>
                <a:sym typeface="Wingdings" pitchFamily="2" charset="2"/>
              </a:rPr>
              <a:t> </a:t>
            </a:r>
            <a:r>
              <a:rPr lang="en-US" sz="1400" dirty="0" err="1">
                <a:solidFill>
                  <a:srgbClr val="005E77"/>
                </a:solidFill>
                <a:sym typeface="Wingdings" pitchFamily="2" charset="2"/>
              </a:rPr>
              <a:t>dữ</a:t>
            </a:r>
            <a:r>
              <a:rPr lang="en-US" sz="1400" dirty="0">
                <a:solidFill>
                  <a:srgbClr val="005E77"/>
                </a:solidFill>
                <a:sym typeface="Wingdings" pitchFamily="2" charset="2"/>
              </a:rPr>
              <a:t> </a:t>
            </a:r>
            <a:r>
              <a:rPr lang="en-US" sz="1400" dirty="0" err="1">
                <a:solidFill>
                  <a:srgbClr val="005E77"/>
                </a:solidFill>
                <a:sym typeface="Wingdings" pitchFamily="2" charset="2"/>
              </a:rPr>
              <a:t>liệu</a:t>
            </a:r>
            <a:r>
              <a:rPr lang="en-US" sz="1400" dirty="0">
                <a:solidFill>
                  <a:srgbClr val="005E77"/>
                </a:solidFill>
                <a:sym typeface="Wingdings" pitchFamily="2" charset="2"/>
              </a:rPr>
              <a:t> </a:t>
            </a:r>
          </a:p>
          <a:p>
            <a:pPr marL="285750" indent="-285750" algn="just">
              <a:buFont typeface="Wingdings" pitchFamily="2" charset="2"/>
              <a:buChar char="à"/>
            </a:pPr>
            <a:r>
              <a:rPr lang="en-US" sz="1400" dirty="0" err="1">
                <a:solidFill>
                  <a:srgbClr val="005E77"/>
                </a:solidFill>
                <a:sym typeface="Wingdings" pitchFamily="2" charset="2"/>
              </a:rPr>
              <a:t>tạo</a:t>
            </a:r>
            <a:r>
              <a:rPr lang="en-US" sz="1400" dirty="0">
                <a:solidFill>
                  <a:srgbClr val="005E77"/>
                </a:solidFill>
                <a:sym typeface="Wingdings" pitchFamily="2" charset="2"/>
              </a:rPr>
              <a:t> </a:t>
            </a:r>
            <a:r>
              <a:rPr lang="en-US" sz="1400" dirty="0" err="1">
                <a:solidFill>
                  <a:srgbClr val="005E77"/>
                </a:solidFill>
                <a:sym typeface="Wingdings" pitchFamily="2" charset="2"/>
              </a:rPr>
              <a:t>ra</a:t>
            </a:r>
            <a:r>
              <a:rPr lang="en-US" sz="1400" dirty="0">
                <a:solidFill>
                  <a:srgbClr val="005E77"/>
                </a:solidFill>
                <a:sym typeface="Wingdings" pitchFamily="2" charset="2"/>
              </a:rPr>
              <a:t> </a:t>
            </a:r>
            <a:r>
              <a:rPr lang="en-US" sz="1400" dirty="0" err="1">
                <a:solidFill>
                  <a:srgbClr val="005E77"/>
                </a:solidFill>
                <a:sym typeface="Wingdings" pitchFamily="2" charset="2"/>
              </a:rPr>
              <a:t>sự</a:t>
            </a:r>
            <a:r>
              <a:rPr lang="en-US" sz="1400" dirty="0">
                <a:solidFill>
                  <a:srgbClr val="005E77"/>
                </a:solidFill>
                <a:sym typeface="Wingdings" pitchFamily="2" charset="2"/>
              </a:rPr>
              <a:t> </a:t>
            </a:r>
            <a:r>
              <a:rPr lang="en-US" sz="1400" b="1" dirty="0" err="1">
                <a:solidFill>
                  <a:srgbClr val="005E77"/>
                </a:solidFill>
                <a:sym typeface="Wingdings" pitchFamily="2" charset="2"/>
              </a:rPr>
              <a:t>phụ</a:t>
            </a:r>
            <a:r>
              <a:rPr lang="en-US" sz="1400" b="1" dirty="0">
                <a:solidFill>
                  <a:srgbClr val="005E77"/>
                </a:solidFill>
                <a:sym typeface="Wingdings" pitchFamily="2" charset="2"/>
              </a:rPr>
              <a:t> </a:t>
            </a:r>
            <a:r>
              <a:rPr lang="en-US" sz="1400" b="1" dirty="0" err="1">
                <a:solidFill>
                  <a:srgbClr val="005E77"/>
                </a:solidFill>
                <a:sym typeface="Wingdings" pitchFamily="2" charset="2"/>
              </a:rPr>
              <a:t>thuộc</a:t>
            </a:r>
            <a:r>
              <a:rPr lang="en-US" sz="1400" dirty="0">
                <a:solidFill>
                  <a:srgbClr val="005E77"/>
                </a:solidFill>
                <a:sym typeface="Wingdings" pitchFamily="2" charset="2"/>
              </a:rPr>
              <a:t> </a:t>
            </a:r>
            <a:r>
              <a:rPr lang="en-US" sz="1400" dirty="0" err="1">
                <a:solidFill>
                  <a:srgbClr val="005E77"/>
                </a:solidFill>
                <a:sym typeface="Wingdings" pitchFamily="2" charset="2"/>
              </a:rPr>
              <a:t>giữa</a:t>
            </a:r>
            <a:r>
              <a:rPr lang="en-US" sz="1400" dirty="0">
                <a:solidFill>
                  <a:srgbClr val="005E77"/>
                </a:solidFill>
                <a:sym typeface="Wingdings" pitchFamily="2" charset="2"/>
              </a:rPr>
              <a:t> </a:t>
            </a:r>
            <a:r>
              <a:rPr lang="en-US" sz="1400" dirty="0" err="1">
                <a:solidFill>
                  <a:srgbClr val="005E77"/>
                </a:solidFill>
                <a:sym typeface="Wingdings" pitchFamily="2" charset="2"/>
              </a:rPr>
              <a:t>chương</a:t>
            </a:r>
            <a:r>
              <a:rPr lang="en-US" sz="1400" dirty="0">
                <a:solidFill>
                  <a:srgbClr val="005E77"/>
                </a:solidFill>
                <a:sym typeface="Wingdings" pitchFamily="2" charset="2"/>
              </a:rPr>
              <a:t> </a:t>
            </a:r>
            <a:r>
              <a:rPr lang="en-US" sz="1400" dirty="0" err="1">
                <a:solidFill>
                  <a:srgbClr val="005E77"/>
                </a:solidFill>
                <a:sym typeface="Wingdings" pitchFamily="2" charset="2"/>
              </a:rPr>
              <a:t>trình</a:t>
            </a:r>
            <a:r>
              <a:rPr lang="en-US" sz="1400" dirty="0">
                <a:solidFill>
                  <a:srgbClr val="005E77"/>
                </a:solidFill>
                <a:sym typeface="Wingdings" pitchFamily="2" charset="2"/>
              </a:rPr>
              <a:t> </a:t>
            </a:r>
            <a:r>
              <a:rPr lang="en-US" sz="1400" dirty="0" err="1">
                <a:solidFill>
                  <a:srgbClr val="005E77"/>
                </a:solidFill>
                <a:sym typeface="Wingdings" pitchFamily="2" charset="2"/>
              </a:rPr>
              <a:t>và</a:t>
            </a:r>
            <a:r>
              <a:rPr lang="en-US" sz="1400" dirty="0">
                <a:solidFill>
                  <a:srgbClr val="005E77"/>
                </a:solidFill>
                <a:sym typeface="Wingdings" pitchFamily="2" charset="2"/>
              </a:rPr>
              <a:t> </a:t>
            </a:r>
            <a:r>
              <a:rPr lang="en-US" sz="1400" dirty="0" err="1">
                <a:solidFill>
                  <a:srgbClr val="005E77"/>
                </a:solidFill>
                <a:sym typeface="Wingdings" pitchFamily="2" charset="2"/>
              </a:rPr>
              <a:t>dữ</a:t>
            </a:r>
            <a:r>
              <a:rPr lang="en-US" sz="1400" dirty="0">
                <a:solidFill>
                  <a:srgbClr val="005E77"/>
                </a:solidFill>
                <a:sym typeface="Wingdings" pitchFamily="2" charset="2"/>
              </a:rPr>
              <a:t> </a:t>
            </a:r>
            <a:r>
              <a:rPr lang="en-US" sz="1400" dirty="0" err="1">
                <a:solidFill>
                  <a:srgbClr val="005E77"/>
                </a:solidFill>
                <a:sym typeface="Wingdings" pitchFamily="2" charset="2"/>
              </a:rPr>
              <a:t>liệu</a:t>
            </a:r>
            <a:r>
              <a:rPr lang="en-US" sz="1400" dirty="0">
                <a:solidFill>
                  <a:srgbClr val="005E77"/>
                </a:solidFill>
                <a:sym typeface="Wingdings" pitchFamily="2" charset="2"/>
              </a:rPr>
              <a:t> </a:t>
            </a:r>
            <a:r>
              <a:rPr lang="en-US" sz="1400" dirty="0" err="1">
                <a:solidFill>
                  <a:srgbClr val="005E77"/>
                </a:solidFill>
                <a:sym typeface="Wingdings" pitchFamily="2" charset="2"/>
              </a:rPr>
              <a:t>mà</a:t>
            </a:r>
            <a:r>
              <a:rPr lang="en-US" sz="1400" dirty="0">
                <a:solidFill>
                  <a:srgbClr val="005E77"/>
                </a:solidFill>
                <a:sym typeface="Wingdings" pitchFamily="2" charset="2"/>
              </a:rPr>
              <a:t> </a:t>
            </a:r>
            <a:r>
              <a:rPr lang="en-US" sz="1400" dirty="0" err="1">
                <a:solidFill>
                  <a:srgbClr val="005E77"/>
                </a:solidFill>
                <a:sym typeface="Wingdings" pitchFamily="2" charset="2"/>
              </a:rPr>
              <a:t>nó</a:t>
            </a:r>
            <a:r>
              <a:rPr lang="en-US" sz="1400" dirty="0">
                <a:solidFill>
                  <a:srgbClr val="005E77"/>
                </a:solidFill>
                <a:sym typeface="Wingdings" pitchFamily="2" charset="2"/>
              </a:rPr>
              <a:t> </a:t>
            </a:r>
            <a:r>
              <a:rPr lang="en-US" sz="1400" dirty="0" err="1">
                <a:solidFill>
                  <a:srgbClr val="005E77"/>
                </a:solidFill>
                <a:sym typeface="Wingdings" pitchFamily="2" charset="2"/>
              </a:rPr>
              <a:t>sử</a:t>
            </a:r>
            <a:r>
              <a:rPr lang="en-US" sz="1400" dirty="0">
                <a:solidFill>
                  <a:srgbClr val="005E77"/>
                </a:solidFill>
                <a:sym typeface="Wingdings" pitchFamily="2" charset="2"/>
              </a:rPr>
              <a:t> </a:t>
            </a:r>
            <a:r>
              <a:rPr lang="en-US" sz="1400" dirty="0" err="1">
                <a:solidFill>
                  <a:srgbClr val="005E77"/>
                </a:solidFill>
                <a:sym typeface="Wingdings" pitchFamily="2" charset="2"/>
              </a:rPr>
              <a:t>dụng</a:t>
            </a:r>
            <a:endParaRPr lang="vi-VN" sz="1400" dirty="0">
              <a:solidFill>
                <a:srgbClr val="005E77"/>
              </a:solidFill>
            </a:endParaRPr>
          </a:p>
        </p:txBody>
      </p:sp>
      <p:sp>
        <p:nvSpPr>
          <p:cNvPr id="27" name="TextBox 26">
            <a:extLst>
              <a:ext uri="{FF2B5EF4-FFF2-40B4-BE49-F238E27FC236}">
                <a16:creationId xmlns:a16="http://schemas.microsoft.com/office/drawing/2014/main" id="{B22EABAC-FFE7-D052-5820-B67D415791C0}"/>
              </a:ext>
            </a:extLst>
          </p:cNvPr>
          <p:cNvSpPr txBox="1"/>
          <p:nvPr/>
        </p:nvSpPr>
        <p:spPr>
          <a:xfrm>
            <a:off x="6476999" y="4806473"/>
            <a:ext cx="3114675" cy="1384995"/>
          </a:xfrm>
          <a:prstGeom prst="rect">
            <a:avLst/>
          </a:prstGeom>
          <a:noFill/>
        </p:spPr>
        <p:txBody>
          <a:bodyPr wrap="square" rtlCol="0">
            <a:spAutoFit/>
          </a:bodyPr>
          <a:lstStyle/>
          <a:p>
            <a:pPr algn="ctr"/>
            <a:r>
              <a:rPr lang="en-US" sz="1400" b="1" dirty="0" err="1">
                <a:solidFill>
                  <a:srgbClr val="C00000"/>
                </a:solidFill>
              </a:rPr>
              <a:t>Hệ</a:t>
            </a:r>
            <a:r>
              <a:rPr lang="en-US" sz="1400" b="1" dirty="0">
                <a:solidFill>
                  <a:srgbClr val="C00000"/>
                </a:solidFill>
              </a:rPr>
              <a:t> CSDL:</a:t>
            </a:r>
          </a:p>
          <a:p>
            <a:pPr algn="just"/>
            <a:endParaRPr lang="en-US" sz="1400" b="1" dirty="0">
              <a:solidFill>
                <a:schemeClr val="accent5">
                  <a:lumMod val="50000"/>
                </a:schemeClr>
              </a:solidFill>
            </a:endParaRPr>
          </a:p>
          <a:p>
            <a:pPr marL="285750" indent="-285750" algn="just">
              <a:buFont typeface="Wingdings" pitchFamily="2" charset="2"/>
              <a:buChar char="à"/>
            </a:pPr>
            <a:r>
              <a:rPr lang="en-US" sz="1400" b="1" dirty="0" err="1">
                <a:solidFill>
                  <a:srgbClr val="005E77"/>
                </a:solidFill>
                <a:sym typeface="Wingdings" pitchFamily="2" charset="2"/>
              </a:rPr>
              <a:t>Hệ</a:t>
            </a:r>
            <a:r>
              <a:rPr lang="en-US" sz="1400" b="1" dirty="0">
                <a:solidFill>
                  <a:srgbClr val="005E77"/>
                </a:solidFill>
                <a:sym typeface="Wingdings" pitchFamily="2" charset="2"/>
              </a:rPr>
              <a:t> QT CSDL </a:t>
            </a:r>
            <a:r>
              <a:rPr lang="en-US" sz="1400" dirty="0" err="1">
                <a:solidFill>
                  <a:srgbClr val="005E77"/>
                </a:solidFill>
                <a:sym typeface="Wingdings" pitchFamily="2" charset="2"/>
              </a:rPr>
              <a:t>chứa</a:t>
            </a:r>
            <a:r>
              <a:rPr lang="en-US" sz="1400" dirty="0">
                <a:solidFill>
                  <a:srgbClr val="005E77"/>
                </a:solidFill>
                <a:sym typeface="Wingdings" pitchFamily="2" charset="2"/>
              </a:rPr>
              <a:t> </a:t>
            </a:r>
            <a:r>
              <a:rPr lang="en-US" sz="1400" dirty="0" err="1">
                <a:solidFill>
                  <a:srgbClr val="005E77"/>
                </a:solidFill>
                <a:sym typeface="Wingdings" pitchFamily="2" charset="2"/>
              </a:rPr>
              <a:t>dữ</a:t>
            </a:r>
            <a:r>
              <a:rPr lang="en-US" sz="1400" dirty="0">
                <a:solidFill>
                  <a:srgbClr val="005E77"/>
                </a:solidFill>
                <a:sym typeface="Wingdings" pitchFamily="2" charset="2"/>
              </a:rPr>
              <a:t> </a:t>
            </a:r>
            <a:r>
              <a:rPr lang="en-US" sz="1400" dirty="0" err="1">
                <a:solidFill>
                  <a:srgbClr val="005E77"/>
                </a:solidFill>
                <a:sym typeface="Wingdings" pitchFamily="2" charset="2"/>
              </a:rPr>
              <a:t>liệu</a:t>
            </a:r>
            <a:r>
              <a:rPr lang="en-US" sz="1400" dirty="0">
                <a:solidFill>
                  <a:srgbClr val="005E77"/>
                </a:solidFill>
                <a:sym typeface="Wingdings" pitchFamily="2" charset="2"/>
              </a:rPr>
              <a:t> </a:t>
            </a:r>
            <a:r>
              <a:rPr lang="en-US" sz="1400" dirty="0" err="1">
                <a:solidFill>
                  <a:srgbClr val="005E77"/>
                </a:solidFill>
                <a:sym typeface="Wingdings" pitchFamily="2" charset="2"/>
              </a:rPr>
              <a:t>và</a:t>
            </a:r>
            <a:r>
              <a:rPr lang="en-US" sz="1400" dirty="0">
                <a:solidFill>
                  <a:srgbClr val="005E77"/>
                </a:solidFill>
                <a:sym typeface="Wingdings" pitchFamily="2" charset="2"/>
              </a:rPr>
              <a:t> </a:t>
            </a:r>
            <a:r>
              <a:rPr lang="en-US" sz="1400" dirty="0" err="1">
                <a:solidFill>
                  <a:srgbClr val="005E77"/>
                </a:solidFill>
                <a:sym typeface="Wingdings" pitchFamily="2" charset="2"/>
              </a:rPr>
              <a:t>mô</a:t>
            </a:r>
            <a:r>
              <a:rPr lang="en-US" sz="1400" dirty="0">
                <a:solidFill>
                  <a:srgbClr val="005E77"/>
                </a:solidFill>
                <a:sym typeface="Wingdings" pitchFamily="2" charset="2"/>
              </a:rPr>
              <a:t> </a:t>
            </a:r>
            <a:r>
              <a:rPr lang="en-US" sz="1400" dirty="0" err="1">
                <a:solidFill>
                  <a:srgbClr val="005E77"/>
                </a:solidFill>
                <a:sym typeface="Wingdings" pitchFamily="2" charset="2"/>
              </a:rPr>
              <a:t>tả</a:t>
            </a:r>
            <a:r>
              <a:rPr lang="en-US" sz="1400" dirty="0">
                <a:solidFill>
                  <a:srgbClr val="005E77"/>
                </a:solidFill>
                <a:sym typeface="Wingdings" pitchFamily="2" charset="2"/>
              </a:rPr>
              <a:t> </a:t>
            </a:r>
            <a:r>
              <a:rPr lang="en-US" sz="1400" dirty="0" err="1">
                <a:solidFill>
                  <a:srgbClr val="005E77"/>
                </a:solidFill>
                <a:sym typeface="Wingdings" pitchFamily="2" charset="2"/>
              </a:rPr>
              <a:t>về</a:t>
            </a:r>
            <a:r>
              <a:rPr lang="en-US" sz="1400" dirty="0">
                <a:solidFill>
                  <a:srgbClr val="005E77"/>
                </a:solidFill>
                <a:sym typeface="Wingdings" pitchFamily="2" charset="2"/>
              </a:rPr>
              <a:t> </a:t>
            </a:r>
            <a:r>
              <a:rPr lang="en-US" sz="1400" dirty="0" err="1">
                <a:solidFill>
                  <a:srgbClr val="005E77"/>
                </a:solidFill>
                <a:sym typeface="Wingdings" pitchFamily="2" charset="2"/>
              </a:rPr>
              <a:t>dữ</a:t>
            </a:r>
            <a:r>
              <a:rPr lang="en-US" sz="1400" dirty="0">
                <a:solidFill>
                  <a:srgbClr val="005E77"/>
                </a:solidFill>
                <a:sym typeface="Wingdings" pitchFamily="2" charset="2"/>
              </a:rPr>
              <a:t> </a:t>
            </a:r>
            <a:r>
              <a:rPr lang="en-US" sz="1400" dirty="0" err="1">
                <a:solidFill>
                  <a:srgbClr val="005E77"/>
                </a:solidFill>
                <a:sym typeface="Wingdings" pitchFamily="2" charset="2"/>
              </a:rPr>
              <a:t>liệu</a:t>
            </a:r>
            <a:r>
              <a:rPr lang="en-US" sz="1400" dirty="0">
                <a:solidFill>
                  <a:srgbClr val="005E77"/>
                </a:solidFill>
                <a:sym typeface="Wingdings" pitchFamily="2" charset="2"/>
              </a:rPr>
              <a:t> </a:t>
            </a:r>
          </a:p>
          <a:p>
            <a:pPr marL="285750" indent="-285750" algn="just">
              <a:buFont typeface="Wingdings" pitchFamily="2" charset="2"/>
              <a:buChar char="à"/>
            </a:pPr>
            <a:r>
              <a:rPr lang="en-US" sz="1400" dirty="0" err="1">
                <a:solidFill>
                  <a:srgbClr val="005E77"/>
                </a:solidFill>
                <a:sym typeface="Wingdings" pitchFamily="2" charset="2"/>
              </a:rPr>
              <a:t>tạo</a:t>
            </a:r>
            <a:r>
              <a:rPr lang="en-US" sz="1400" dirty="0">
                <a:solidFill>
                  <a:srgbClr val="005E77"/>
                </a:solidFill>
                <a:sym typeface="Wingdings" pitchFamily="2" charset="2"/>
              </a:rPr>
              <a:t> </a:t>
            </a:r>
            <a:r>
              <a:rPr lang="en-US" sz="1400" dirty="0" err="1">
                <a:solidFill>
                  <a:srgbClr val="005E77"/>
                </a:solidFill>
                <a:sym typeface="Wingdings" pitchFamily="2" charset="2"/>
              </a:rPr>
              <a:t>ra</a:t>
            </a:r>
            <a:r>
              <a:rPr lang="en-US" sz="1400" dirty="0">
                <a:solidFill>
                  <a:srgbClr val="005E77"/>
                </a:solidFill>
                <a:sym typeface="Wingdings" pitchFamily="2" charset="2"/>
              </a:rPr>
              <a:t> </a:t>
            </a:r>
            <a:r>
              <a:rPr lang="en-US" sz="1400" dirty="0" err="1">
                <a:solidFill>
                  <a:srgbClr val="005E77"/>
                </a:solidFill>
                <a:sym typeface="Wingdings" pitchFamily="2" charset="2"/>
              </a:rPr>
              <a:t>sự</a:t>
            </a:r>
            <a:r>
              <a:rPr lang="en-US" sz="1400" dirty="0">
                <a:solidFill>
                  <a:srgbClr val="005E77"/>
                </a:solidFill>
                <a:sym typeface="Wingdings" pitchFamily="2" charset="2"/>
              </a:rPr>
              <a:t> </a:t>
            </a:r>
            <a:r>
              <a:rPr lang="en-US" sz="1400" b="1" dirty="0" err="1">
                <a:solidFill>
                  <a:srgbClr val="005E77"/>
                </a:solidFill>
                <a:sym typeface="Wingdings" pitchFamily="2" charset="2"/>
              </a:rPr>
              <a:t>độc</a:t>
            </a:r>
            <a:r>
              <a:rPr lang="en-US" sz="1400" b="1" dirty="0">
                <a:solidFill>
                  <a:srgbClr val="005E77"/>
                </a:solidFill>
                <a:sym typeface="Wingdings" pitchFamily="2" charset="2"/>
              </a:rPr>
              <a:t> </a:t>
            </a:r>
            <a:r>
              <a:rPr lang="en-US" sz="1400" b="1" dirty="0" err="1">
                <a:solidFill>
                  <a:srgbClr val="005E77"/>
                </a:solidFill>
                <a:sym typeface="Wingdings" pitchFamily="2" charset="2"/>
              </a:rPr>
              <a:t>lập</a:t>
            </a:r>
            <a:r>
              <a:rPr lang="en-US" sz="1400" b="1" dirty="0">
                <a:solidFill>
                  <a:srgbClr val="005E77"/>
                </a:solidFill>
                <a:sym typeface="Wingdings" pitchFamily="2" charset="2"/>
              </a:rPr>
              <a:t> </a:t>
            </a:r>
            <a:r>
              <a:rPr lang="en-US" sz="1400" dirty="0" err="1">
                <a:solidFill>
                  <a:srgbClr val="005E77"/>
                </a:solidFill>
                <a:sym typeface="Wingdings" pitchFamily="2" charset="2"/>
              </a:rPr>
              <a:t>giữa</a:t>
            </a:r>
            <a:r>
              <a:rPr lang="en-US" sz="1400" dirty="0">
                <a:solidFill>
                  <a:srgbClr val="005E77"/>
                </a:solidFill>
                <a:sym typeface="Wingdings" pitchFamily="2" charset="2"/>
              </a:rPr>
              <a:t> </a:t>
            </a:r>
            <a:r>
              <a:rPr lang="en-US" sz="1400" dirty="0" err="1">
                <a:solidFill>
                  <a:srgbClr val="005E77"/>
                </a:solidFill>
                <a:sym typeface="Wingdings" pitchFamily="2" charset="2"/>
              </a:rPr>
              <a:t>chương</a:t>
            </a:r>
            <a:r>
              <a:rPr lang="en-US" sz="1400" dirty="0">
                <a:solidFill>
                  <a:srgbClr val="005E77"/>
                </a:solidFill>
                <a:sym typeface="Wingdings" pitchFamily="2" charset="2"/>
              </a:rPr>
              <a:t> </a:t>
            </a:r>
            <a:r>
              <a:rPr lang="en-US" sz="1400" dirty="0" err="1">
                <a:solidFill>
                  <a:srgbClr val="005E77"/>
                </a:solidFill>
                <a:sym typeface="Wingdings" pitchFamily="2" charset="2"/>
              </a:rPr>
              <a:t>trình</a:t>
            </a:r>
            <a:r>
              <a:rPr lang="en-US" sz="1400" dirty="0">
                <a:solidFill>
                  <a:srgbClr val="005E77"/>
                </a:solidFill>
                <a:sym typeface="Wingdings" pitchFamily="2" charset="2"/>
              </a:rPr>
              <a:t> </a:t>
            </a:r>
            <a:r>
              <a:rPr lang="en-US" sz="1400" dirty="0" err="1">
                <a:solidFill>
                  <a:srgbClr val="005E77"/>
                </a:solidFill>
                <a:sym typeface="Wingdings" pitchFamily="2" charset="2"/>
              </a:rPr>
              <a:t>và</a:t>
            </a:r>
            <a:r>
              <a:rPr lang="en-US" sz="1400" dirty="0">
                <a:solidFill>
                  <a:srgbClr val="005E77"/>
                </a:solidFill>
                <a:sym typeface="Wingdings" pitchFamily="2" charset="2"/>
              </a:rPr>
              <a:t> </a:t>
            </a:r>
            <a:r>
              <a:rPr lang="en-US" sz="1400" dirty="0" err="1">
                <a:solidFill>
                  <a:srgbClr val="005E77"/>
                </a:solidFill>
                <a:sym typeface="Wingdings" pitchFamily="2" charset="2"/>
              </a:rPr>
              <a:t>dữ</a:t>
            </a:r>
            <a:r>
              <a:rPr lang="en-US" sz="1400" dirty="0">
                <a:solidFill>
                  <a:srgbClr val="005E77"/>
                </a:solidFill>
                <a:sym typeface="Wingdings" pitchFamily="2" charset="2"/>
              </a:rPr>
              <a:t> </a:t>
            </a:r>
            <a:r>
              <a:rPr lang="en-US" sz="1400" dirty="0" err="1">
                <a:solidFill>
                  <a:srgbClr val="005E77"/>
                </a:solidFill>
                <a:sym typeface="Wingdings" pitchFamily="2" charset="2"/>
              </a:rPr>
              <a:t>liệu</a:t>
            </a:r>
            <a:r>
              <a:rPr lang="en-US" sz="1400" dirty="0">
                <a:solidFill>
                  <a:srgbClr val="005E77"/>
                </a:solidFill>
                <a:sym typeface="Wingdings" pitchFamily="2" charset="2"/>
              </a:rPr>
              <a:t> </a:t>
            </a:r>
            <a:r>
              <a:rPr lang="en-US" sz="1400" dirty="0" err="1">
                <a:solidFill>
                  <a:srgbClr val="005E77"/>
                </a:solidFill>
                <a:sym typeface="Wingdings" pitchFamily="2" charset="2"/>
              </a:rPr>
              <a:t>mà</a:t>
            </a:r>
            <a:r>
              <a:rPr lang="en-US" sz="1400" dirty="0">
                <a:solidFill>
                  <a:srgbClr val="005E77"/>
                </a:solidFill>
                <a:sym typeface="Wingdings" pitchFamily="2" charset="2"/>
              </a:rPr>
              <a:t> </a:t>
            </a:r>
            <a:r>
              <a:rPr lang="en-US" sz="1400" dirty="0" err="1">
                <a:solidFill>
                  <a:srgbClr val="005E77"/>
                </a:solidFill>
                <a:sym typeface="Wingdings" pitchFamily="2" charset="2"/>
              </a:rPr>
              <a:t>nó</a:t>
            </a:r>
            <a:r>
              <a:rPr lang="en-US" sz="1400" dirty="0">
                <a:solidFill>
                  <a:srgbClr val="005E77"/>
                </a:solidFill>
                <a:sym typeface="Wingdings" pitchFamily="2" charset="2"/>
              </a:rPr>
              <a:t> </a:t>
            </a:r>
            <a:r>
              <a:rPr lang="en-US" sz="1400" dirty="0" err="1">
                <a:solidFill>
                  <a:srgbClr val="005E77"/>
                </a:solidFill>
                <a:sym typeface="Wingdings" pitchFamily="2" charset="2"/>
              </a:rPr>
              <a:t>sử</a:t>
            </a:r>
            <a:r>
              <a:rPr lang="en-US" sz="1400" dirty="0">
                <a:solidFill>
                  <a:srgbClr val="005E77"/>
                </a:solidFill>
                <a:sym typeface="Wingdings" pitchFamily="2" charset="2"/>
              </a:rPr>
              <a:t> </a:t>
            </a:r>
            <a:r>
              <a:rPr lang="en-US" sz="1400" dirty="0" err="1">
                <a:solidFill>
                  <a:srgbClr val="005E77"/>
                </a:solidFill>
                <a:sym typeface="Wingdings" pitchFamily="2" charset="2"/>
              </a:rPr>
              <a:t>dụng</a:t>
            </a:r>
            <a:endParaRPr lang="vi-VN" sz="1400" dirty="0">
              <a:solidFill>
                <a:srgbClr val="005E77"/>
              </a:solidFill>
            </a:endParaRPr>
          </a:p>
        </p:txBody>
      </p:sp>
    </p:spTree>
    <p:extLst>
      <p:ext uri="{BB962C8B-B14F-4D97-AF65-F5344CB8AC3E}">
        <p14:creationId xmlns:p14="http://schemas.microsoft.com/office/powerpoint/2010/main" val="18087884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37AD87-EC49-F1D0-DF78-0AC79EC18BFF}"/>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6CE8902-59A8-21FC-4E94-C749A8DD5B14}"/>
              </a:ext>
            </a:extLst>
          </p:cNvPr>
          <p:cNvSpPr>
            <a:spLocks noGrp="1"/>
          </p:cNvSpPr>
          <p:nvPr>
            <p:ph idx="1"/>
          </p:nvPr>
        </p:nvSpPr>
        <p:spPr>
          <a:xfrm>
            <a:off x="576000" y="1656001"/>
            <a:ext cx="11041199" cy="4341038"/>
          </a:xfrm>
        </p:spPr>
        <p:txBody>
          <a:bodyPr>
            <a:normAutofit lnSpcReduction="10000"/>
          </a:bodyPr>
          <a:lstStyle/>
          <a:p>
            <a:r>
              <a:rPr lang="en-US" dirty="0" err="1"/>
              <a:t>Hệ</a:t>
            </a:r>
            <a:r>
              <a:rPr lang="en-US" dirty="0"/>
              <a:t> CSDL </a:t>
            </a:r>
            <a:r>
              <a:rPr lang="en-US" dirty="0" err="1"/>
              <a:t>cho</a:t>
            </a:r>
            <a:r>
              <a:rPr lang="en-US" dirty="0"/>
              <a:t> </a:t>
            </a:r>
            <a:r>
              <a:rPr lang="en-US" dirty="0" err="1"/>
              <a:t>phép</a:t>
            </a:r>
            <a:r>
              <a:rPr lang="en-US" dirty="0"/>
              <a:t> </a:t>
            </a:r>
            <a:r>
              <a:rPr lang="en-US" dirty="0" err="1"/>
              <a:t>trình</a:t>
            </a:r>
            <a:r>
              <a:rPr lang="en-US" dirty="0"/>
              <a:t> </a:t>
            </a:r>
            <a:r>
              <a:rPr lang="en-US" sz="2800" dirty="0" err="1"/>
              <a:t>bày</a:t>
            </a:r>
            <a:r>
              <a:rPr lang="en-US" dirty="0"/>
              <a:t> </a:t>
            </a:r>
            <a:r>
              <a:rPr lang="en-US" dirty="0" err="1"/>
              <a:t>dữ</a:t>
            </a:r>
            <a:r>
              <a:rPr lang="en-US" dirty="0"/>
              <a:t> </a:t>
            </a:r>
            <a:r>
              <a:rPr lang="en-US" dirty="0" err="1"/>
              <a:t>liệu</a:t>
            </a:r>
            <a:r>
              <a:rPr lang="en-US" dirty="0"/>
              <a:t> </a:t>
            </a:r>
            <a:r>
              <a:rPr lang="en-US" dirty="0" err="1"/>
              <a:t>ở</a:t>
            </a:r>
            <a:r>
              <a:rPr lang="en-US" dirty="0"/>
              <a:t> </a:t>
            </a:r>
            <a:r>
              <a:rPr lang="en-US" dirty="0" err="1"/>
              <a:t>một</a:t>
            </a:r>
            <a:r>
              <a:rPr lang="en-US" dirty="0"/>
              <a:t> </a:t>
            </a:r>
            <a:r>
              <a:rPr lang="en-US" dirty="0" err="1"/>
              <a:t>mức</a:t>
            </a:r>
            <a:r>
              <a:rPr lang="en-US" dirty="0"/>
              <a:t> </a:t>
            </a:r>
            <a:r>
              <a:rPr lang="en-US" dirty="0" err="1"/>
              <a:t>trừu</a:t>
            </a:r>
            <a:r>
              <a:rPr lang="en-US" dirty="0"/>
              <a:t> </a:t>
            </a:r>
            <a:r>
              <a:rPr lang="en-US" dirty="0" err="1"/>
              <a:t>tượng</a:t>
            </a:r>
            <a:r>
              <a:rPr lang="en-US" dirty="0"/>
              <a:t> (</a:t>
            </a:r>
            <a:r>
              <a:rPr lang="en-US" dirty="0" err="1"/>
              <a:t>gần</a:t>
            </a:r>
            <a:r>
              <a:rPr lang="en-US" dirty="0"/>
              <a:t> </a:t>
            </a:r>
            <a:r>
              <a:rPr lang="en-US" dirty="0" err="1"/>
              <a:t>với</a:t>
            </a:r>
            <a:r>
              <a:rPr lang="en-US" dirty="0"/>
              <a:t> </a:t>
            </a:r>
            <a:r>
              <a:rPr lang="en-US" dirty="0" err="1"/>
              <a:t>lãnh</a:t>
            </a:r>
            <a:r>
              <a:rPr lang="en-US" dirty="0"/>
              <a:t> </a:t>
            </a:r>
            <a:r>
              <a:rPr lang="en-US" dirty="0" err="1"/>
              <a:t>vực</a:t>
            </a:r>
            <a:r>
              <a:rPr lang="en-US" dirty="0"/>
              <a:t> </a:t>
            </a:r>
            <a:r>
              <a:rPr lang="en-US" dirty="0" err="1"/>
              <a:t>ứng</a:t>
            </a:r>
            <a:r>
              <a:rPr lang="en-US" dirty="0"/>
              <a:t> </a:t>
            </a:r>
            <a:r>
              <a:rPr lang="en-US" dirty="0" err="1"/>
              <a:t>dụng</a:t>
            </a:r>
            <a:r>
              <a:rPr lang="en-US" dirty="0"/>
              <a:t>) </a:t>
            </a:r>
            <a:r>
              <a:rPr lang="en-US" dirty="0" err="1"/>
              <a:t>nhằm</a:t>
            </a:r>
            <a:r>
              <a:rPr lang="en-US" dirty="0"/>
              <a:t> </a:t>
            </a:r>
            <a:r>
              <a:rPr lang="en-US" dirty="0" err="1"/>
              <a:t>che</a:t>
            </a:r>
            <a:r>
              <a:rPr lang="en-US" dirty="0"/>
              <a:t> </a:t>
            </a:r>
            <a:r>
              <a:rPr lang="en-US" dirty="0" err="1"/>
              <a:t>bớt</a:t>
            </a:r>
            <a:r>
              <a:rPr lang="en-US" dirty="0"/>
              <a:t> </a:t>
            </a:r>
            <a:r>
              <a:rPr lang="en-US" dirty="0" err="1"/>
              <a:t>những</a:t>
            </a:r>
            <a:r>
              <a:rPr lang="en-US" dirty="0"/>
              <a:t> chi </a:t>
            </a:r>
            <a:r>
              <a:rPr lang="en-US" dirty="0" err="1"/>
              <a:t>tiết</a:t>
            </a:r>
            <a:r>
              <a:rPr lang="en-US" dirty="0"/>
              <a:t> </a:t>
            </a:r>
            <a:r>
              <a:rPr lang="en-US" dirty="0" err="1"/>
              <a:t>lưu</a:t>
            </a:r>
            <a:r>
              <a:rPr lang="en-US" dirty="0"/>
              <a:t> </a:t>
            </a:r>
            <a:r>
              <a:rPr lang="en-US" dirty="0" err="1"/>
              <a:t>trữ</a:t>
            </a:r>
            <a:r>
              <a:rPr lang="en-US" dirty="0"/>
              <a:t>  </a:t>
            </a:r>
            <a:r>
              <a:rPr lang="en-US" dirty="0" err="1"/>
              <a:t>và</a:t>
            </a:r>
            <a:r>
              <a:rPr lang="en-US" dirty="0"/>
              <a:t> </a:t>
            </a:r>
            <a:r>
              <a:rPr lang="en-US" dirty="0" err="1"/>
              <a:t>cài</a:t>
            </a:r>
            <a:r>
              <a:rPr lang="en-US" dirty="0"/>
              <a:t> </a:t>
            </a:r>
            <a:r>
              <a:rPr lang="en-US" dirty="0" err="1"/>
              <a:t>đặt</a:t>
            </a:r>
            <a:r>
              <a:rPr lang="en-US" dirty="0"/>
              <a:t> </a:t>
            </a:r>
            <a:r>
              <a:rPr lang="en-US" dirty="0" err="1"/>
              <a:t>của</a:t>
            </a:r>
            <a:r>
              <a:rPr lang="en-US" dirty="0"/>
              <a:t> </a:t>
            </a:r>
            <a:r>
              <a:rPr lang="en-US" dirty="0" err="1"/>
              <a:t>dữ</a:t>
            </a:r>
            <a:r>
              <a:rPr lang="en-US" dirty="0"/>
              <a:t> </a:t>
            </a:r>
            <a:r>
              <a:rPr lang="en-US" dirty="0" err="1"/>
              <a:t>liệu</a:t>
            </a:r>
            <a:endParaRPr lang="en-US" dirty="0"/>
          </a:p>
          <a:p>
            <a:pPr lvl="1"/>
            <a:r>
              <a:rPr lang="en-US" dirty="0" err="1"/>
              <a:t>Người</a:t>
            </a:r>
            <a:r>
              <a:rPr lang="en-US" dirty="0"/>
              <a:t> </a:t>
            </a:r>
            <a:r>
              <a:rPr lang="en-US" dirty="0" err="1"/>
              <a:t>dùng</a:t>
            </a:r>
            <a:r>
              <a:rPr lang="en-US" dirty="0"/>
              <a:t> </a:t>
            </a:r>
            <a:r>
              <a:rPr lang="en-US" dirty="0" err="1"/>
              <a:t>và</a:t>
            </a:r>
            <a:r>
              <a:rPr lang="en-US" dirty="0"/>
              <a:t> </a:t>
            </a:r>
            <a:r>
              <a:rPr lang="en-US" dirty="0" err="1"/>
              <a:t>chương</a:t>
            </a:r>
            <a:r>
              <a:rPr lang="en-US" dirty="0"/>
              <a:t> </a:t>
            </a:r>
            <a:r>
              <a:rPr lang="en-US" dirty="0" err="1"/>
              <a:t>trình</a:t>
            </a:r>
            <a:r>
              <a:rPr lang="en-US" dirty="0"/>
              <a:t> </a:t>
            </a:r>
            <a:r>
              <a:rPr lang="en-US" dirty="0" err="1"/>
              <a:t>truy</a:t>
            </a:r>
            <a:r>
              <a:rPr lang="en-US" dirty="0"/>
              <a:t> </a:t>
            </a:r>
            <a:r>
              <a:rPr lang="en-US" dirty="0" err="1"/>
              <a:t>xuất</a:t>
            </a:r>
            <a:r>
              <a:rPr lang="en-US" dirty="0"/>
              <a:t> </a:t>
            </a:r>
            <a:r>
              <a:rPr lang="en-US" dirty="0" err="1"/>
              <a:t>đến</a:t>
            </a:r>
            <a:r>
              <a:rPr lang="en-US" dirty="0"/>
              <a:t> </a:t>
            </a:r>
            <a:r>
              <a:rPr lang="en-US" dirty="0" err="1"/>
              <a:t>các</a:t>
            </a:r>
            <a:r>
              <a:rPr lang="en-US" dirty="0"/>
              <a:t> “</a:t>
            </a:r>
            <a:r>
              <a:rPr lang="en-US" dirty="0" err="1"/>
              <a:t>thành</a:t>
            </a:r>
            <a:r>
              <a:rPr lang="en-US" dirty="0"/>
              <a:t> </a:t>
            </a:r>
            <a:r>
              <a:rPr lang="en-US" dirty="0" err="1"/>
              <a:t>phần</a:t>
            </a:r>
            <a:r>
              <a:rPr lang="en-US" dirty="0"/>
              <a:t>” </a:t>
            </a:r>
            <a:r>
              <a:rPr lang="en-US" dirty="0" err="1"/>
              <a:t>trừu</a:t>
            </a:r>
            <a:r>
              <a:rPr lang="en-US" dirty="0"/>
              <a:t> </a:t>
            </a:r>
            <a:r>
              <a:rPr lang="en-US" dirty="0" err="1"/>
              <a:t>tượng</a:t>
            </a:r>
            <a:r>
              <a:rPr lang="en-US" dirty="0"/>
              <a:t> </a:t>
            </a:r>
            <a:r>
              <a:rPr lang="en-US" dirty="0" err="1"/>
              <a:t>thay</a:t>
            </a:r>
            <a:r>
              <a:rPr lang="en-US" dirty="0"/>
              <a:t> </a:t>
            </a:r>
            <a:r>
              <a:rPr lang="en-US" dirty="0" err="1"/>
              <a:t>vì</a:t>
            </a:r>
            <a:r>
              <a:rPr lang="en-US" dirty="0"/>
              <a:t> </a:t>
            </a:r>
            <a:r>
              <a:rPr lang="en-US" dirty="0" err="1"/>
              <a:t>các</a:t>
            </a:r>
            <a:r>
              <a:rPr lang="en-US" dirty="0"/>
              <a:t> chi </a:t>
            </a:r>
            <a:r>
              <a:rPr lang="en-US" dirty="0" err="1"/>
              <a:t>tiết</a:t>
            </a:r>
            <a:r>
              <a:rPr lang="en-US" dirty="0"/>
              <a:t> </a:t>
            </a:r>
            <a:r>
              <a:rPr lang="en-US" dirty="0" err="1"/>
              <a:t>vật</a:t>
            </a:r>
            <a:r>
              <a:rPr lang="en-US" dirty="0"/>
              <a:t> </a:t>
            </a:r>
            <a:r>
              <a:rPr lang="en-US" dirty="0" err="1"/>
              <a:t>lý</a:t>
            </a:r>
            <a:r>
              <a:rPr lang="en-US" dirty="0"/>
              <a:t>.</a:t>
            </a:r>
          </a:p>
          <a:p>
            <a:pPr lvl="1"/>
            <a:endParaRPr lang="en-US" dirty="0"/>
          </a:p>
          <a:p>
            <a:r>
              <a:rPr lang="en-US" dirty="0" err="1"/>
              <a:t>Trừu</a:t>
            </a:r>
            <a:r>
              <a:rPr lang="en-US" dirty="0"/>
              <a:t> </a:t>
            </a:r>
            <a:r>
              <a:rPr lang="en-US" dirty="0" err="1"/>
              <a:t>tượng</a:t>
            </a:r>
            <a:r>
              <a:rPr lang="en-US" dirty="0"/>
              <a:t> </a:t>
            </a:r>
            <a:r>
              <a:rPr lang="en-US" dirty="0" err="1"/>
              <a:t>hóa</a:t>
            </a:r>
            <a:r>
              <a:rPr lang="en-US" dirty="0"/>
              <a:t> </a:t>
            </a:r>
            <a:r>
              <a:rPr lang="en-US" dirty="0" err="1"/>
              <a:t>dữ</a:t>
            </a:r>
            <a:r>
              <a:rPr lang="en-US" dirty="0"/>
              <a:t> </a:t>
            </a:r>
            <a:r>
              <a:rPr lang="en-US" dirty="0" err="1"/>
              <a:t>liệu</a:t>
            </a:r>
            <a:r>
              <a:rPr lang="en-US" dirty="0"/>
              <a:t> </a:t>
            </a:r>
            <a:r>
              <a:rPr lang="en-US" dirty="0" err="1"/>
              <a:t>thông</a:t>
            </a:r>
            <a:r>
              <a:rPr lang="en-US" dirty="0"/>
              <a:t> qua </a:t>
            </a:r>
            <a:r>
              <a:rPr lang="en-US" dirty="0" err="1"/>
              <a:t>mô</a:t>
            </a:r>
            <a:r>
              <a:rPr lang="en-US" dirty="0"/>
              <a:t> </a:t>
            </a:r>
            <a:r>
              <a:rPr lang="en-US" dirty="0" err="1"/>
              <a:t>hình</a:t>
            </a:r>
            <a:r>
              <a:rPr lang="en-US" dirty="0"/>
              <a:t> </a:t>
            </a:r>
            <a:r>
              <a:rPr lang="en-US" dirty="0" err="1"/>
              <a:t>dữ</a:t>
            </a:r>
            <a:r>
              <a:rPr lang="en-US" dirty="0"/>
              <a:t> </a:t>
            </a:r>
            <a:r>
              <a:rPr lang="en-US" dirty="0" err="1"/>
              <a:t>liệu</a:t>
            </a:r>
            <a:r>
              <a:rPr lang="en-US" dirty="0"/>
              <a:t>:</a:t>
            </a:r>
          </a:p>
          <a:p>
            <a:pPr lvl="1"/>
            <a:r>
              <a:rPr lang="en-US" dirty="0"/>
              <a:t>Cho </a:t>
            </a:r>
            <a:r>
              <a:rPr lang="en-US" dirty="0" err="1"/>
              <a:t>phép</a:t>
            </a:r>
            <a:r>
              <a:rPr lang="en-US" dirty="0"/>
              <a:t> </a:t>
            </a:r>
            <a:r>
              <a:rPr lang="en-US" dirty="0" err="1"/>
              <a:t>mô</a:t>
            </a:r>
            <a:r>
              <a:rPr lang="en-US" dirty="0"/>
              <a:t> </a:t>
            </a:r>
            <a:r>
              <a:rPr lang="en-US" dirty="0" err="1"/>
              <a:t>tả</a:t>
            </a:r>
            <a:r>
              <a:rPr lang="en-US" dirty="0"/>
              <a:t> </a:t>
            </a:r>
            <a:r>
              <a:rPr lang="en-US" dirty="0" err="1"/>
              <a:t>dữ</a:t>
            </a:r>
            <a:r>
              <a:rPr lang="en-US" dirty="0"/>
              <a:t> </a:t>
            </a:r>
            <a:r>
              <a:rPr lang="en-US" dirty="0" err="1"/>
              <a:t>liệu</a:t>
            </a:r>
            <a:r>
              <a:rPr lang="en-US" dirty="0"/>
              <a:t> </a:t>
            </a:r>
            <a:r>
              <a:rPr lang="en-US" dirty="0" err="1"/>
              <a:t>dùng</a:t>
            </a:r>
            <a:r>
              <a:rPr lang="en-US" dirty="0"/>
              <a:t> </a:t>
            </a:r>
            <a:r>
              <a:rPr lang="en-US" dirty="0" err="1"/>
              <a:t>các</a:t>
            </a:r>
            <a:r>
              <a:rPr lang="en-US" dirty="0"/>
              <a:t> </a:t>
            </a:r>
            <a:r>
              <a:rPr lang="en-US" dirty="0" err="1"/>
              <a:t>khái</a:t>
            </a:r>
            <a:r>
              <a:rPr lang="en-US" dirty="0"/>
              <a:t> </a:t>
            </a:r>
            <a:r>
              <a:rPr lang="en-US" dirty="0" err="1"/>
              <a:t>niệm</a:t>
            </a:r>
            <a:r>
              <a:rPr lang="en-US" dirty="0"/>
              <a:t> </a:t>
            </a:r>
            <a:r>
              <a:rPr lang="en-US" dirty="0" err="1"/>
              <a:t>luận</a:t>
            </a:r>
            <a:r>
              <a:rPr lang="en-US" dirty="0"/>
              <a:t> </a:t>
            </a:r>
            <a:r>
              <a:rPr lang="en-US" dirty="0" err="1"/>
              <a:t>lý</a:t>
            </a:r>
            <a:r>
              <a:rPr lang="en-US" dirty="0"/>
              <a:t> </a:t>
            </a:r>
            <a:r>
              <a:rPr lang="en-US" dirty="0" err="1"/>
              <a:t>như</a:t>
            </a:r>
            <a:r>
              <a:rPr lang="en-US" dirty="0"/>
              <a:t>: </a:t>
            </a:r>
          </a:p>
          <a:p>
            <a:pPr lvl="2"/>
            <a:r>
              <a:rPr lang="en-US" dirty="0" err="1"/>
              <a:t>Đối</a:t>
            </a:r>
            <a:r>
              <a:rPr lang="en-US" dirty="0"/>
              <a:t> </a:t>
            </a:r>
            <a:r>
              <a:rPr lang="en-US" dirty="0" err="1"/>
              <a:t>tượng</a:t>
            </a:r>
            <a:r>
              <a:rPr lang="en-US" dirty="0"/>
              <a:t> </a:t>
            </a:r>
          </a:p>
          <a:p>
            <a:pPr lvl="2"/>
            <a:r>
              <a:rPr lang="en-US" dirty="0" err="1"/>
              <a:t>Thuộc</a:t>
            </a:r>
            <a:r>
              <a:rPr lang="en-US" dirty="0"/>
              <a:t> </a:t>
            </a:r>
            <a:r>
              <a:rPr lang="en-US" dirty="0" err="1"/>
              <a:t>tính</a:t>
            </a:r>
            <a:endParaRPr lang="en-US" dirty="0"/>
          </a:p>
          <a:p>
            <a:pPr lvl="2"/>
            <a:r>
              <a:rPr lang="en-US" dirty="0"/>
              <a:t>Liên </a:t>
            </a:r>
            <a:r>
              <a:rPr lang="en-US" dirty="0" err="1"/>
              <a:t>kết</a:t>
            </a:r>
            <a:endParaRPr lang="en-US" dirty="0"/>
          </a:p>
          <a:p>
            <a:endParaRPr lang="en-US" dirty="0"/>
          </a:p>
        </p:txBody>
      </p:sp>
      <p:sp>
        <p:nvSpPr>
          <p:cNvPr id="4" name="Slide Number Placeholder 3">
            <a:extLst>
              <a:ext uri="{FF2B5EF4-FFF2-40B4-BE49-F238E27FC236}">
                <a16:creationId xmlns:a16="http://schemas.microsoft.com/office/drawing/2014/main" id="{20B77095-91FF-E4B6-6D0B-804181134038}"/>
              </a:ext>
            </a:extLst>
          </p:cNvPr>
          <p:cNvSpPr>
            <a:spLocks noGrp="1"/>
          </p:cNvSpPr>
          <p:nvPr>
            <p:ph type="sldNum" sz="quarter" idx="12"/>
          </p:nvPr>
        </p:nvSpPr>
        <p:spPr/>
        <p:txBody>
          <a:bodyPr/>
          <a:lstStyle/>
          <a:p>
            <a:fld id="{0A297500-7527-634B-90F4-69D0994C32B4}" type="slidenum">
              <a:rPr lang="nl-NL" smtClean="0"/>
              <a:t>25</a:t>
            </a:fld>
            <a:endParaRPr lang="nl-NL"/>
          </a:p>
        </p:txBody>
      </p:sp>
      <p:sp>
        <p:nvSpPr>
          <p:cNvPr id="5" name="Title 4">
            <a:extLst>
              <a:ext uri="{FF2B5EF4-FFF2-40B4-BE49-F238E27FC236}">
                <a16:creationId xmlns:a16="http://schemas.microsoft.com/office/drawing/2014/main" id="{EAAC9064-EB49-0428-2D15-C88922E01E5C}"/>
              </a:ext>
            </a:extLst>
          </p:cNvPr>
          <p:cNvSpPr>
            <a:spLocks noGrp="1"/>
          </p:cNvSpPr>
          <p:nvPr>
            <p:ph type="title"/>
          </p:nvPr>
        </p:nvSpPr>
        <p:spPr/>
        <p:txBody>
          <a:bodyPr/>
          <a:lstStyle/>
          <a:p>
            <a:r>
              <a:rPr lang="en-VN" dirty="0"/>
              <a:t>Một số đặc tính của CSDL – Tính trừu tượng </a:t>
            </a:r>
          </a:p>
        </p:txBody>
      </p:sp>
    </p:spTree>
    <p:extLst>
      <p:ext uri="{BB962C8B-B14F-4D97-AF65-F5344CB8AC3E}">
        <p14:creationId xmlns:p14="http://schemas.microsoft.com/office/powerpoint/2010/main" val="24561189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CD5485-132E-4292-76D6-0E15B12E7797}"/>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9467865-8EBB-2FF6-76DB-328DC96B018D}"/>
              </a:ext>
            </a:extLst>
          </p:cNvPr>
          <p:cNvSpPr>
            <a:spLocks noGrp="1"/>
          </p:cNvSpPr>
          <p:nvPr>
            <p:ph idx="1"/>
          </p:nvPr>
        </p:nvSpPr>
        <p:spPr>
          <a:xfrm>
            <a:off x="576000" y="1656001"/>
            <a:ext cx="11041199" cy="874086"/>
          </a:xfrm>
        </p:spPr>
        <p:txBody>
          <a:bodyPr>
            <a:normAutofit lnSpcReduction="10000"/>
          </a:bodyPr>
          <a:lstStyle/>
          <a:p>
            <a:r>
              <a:rPr lang="en-US" dirty="0" err="1"/>
              <a:t>Hỗ</a:t>
            </a:r>
            <a:r>
              <a:rPr lang="en-US" dirty="0"/>
              <a:t> </a:t>
            </a:r>
            <a:r>
              <a:rPr lang="en-US" dirty="0" err="1"/>
              <a:t>trợ</a:t>
            </a:r>
            <a:r>
              <a:rPr lang="en-US" dirty="0"/>
              <a:t> </a:t>
            </a:r>
            <a:r>
              <a:rPr lang="en-US" dirty="0" err="1"/>
              <a:t>định</a:t>
            </a:r>
            <a:r>
              <a:rPr lang="en-US" dirty="0"/>
              <a:t> </a:t>
            </a:r>
            <a:r>
              <a:rPr lang="en-US" dirty="0" err="1"/>
              <a:t>nghĩa</a:t>
            </a:r>
            <a:r>
              <a:rPr lang="en-US" dirty="0"/>
              <a:t> </a:t>
            </a:r>
            <a:r>
              <a:rPr lang="en-US" dirty="0" err="1"/>
              <a:t>nhiều</a:t>
            </a:r>
            <a:r>
              <a:rPr lang="en-US" dirty="0"/>
              <a:t> </a:t>
            </a:r>
            <a:r>
              <a:rPr lang="en-US" dirty="0" err="1"/>
              <a:t>khung</a:t>
            </a:r>
            <a:r>
              <a:rPr lang="en-US" dirty="0"/>
              <a:t> </a:t>
            </a:r>
            <a:r>
              <a:rPr lang="en-US" dirty="0" err="1"/>
              <a:t>nhìn</a:t>
            </a:r>
            <a:r>
              <a:rPr lang="en-US" dirty="0"/>
              <a:t> (view) </a:t>
            </a:r>
            <a:r>
              <a:rPr lang="en-US" dirty="0" err="1"/>
              <a:t>khác</a:t>
            </a:r>
            <a:r>
              <a:rPr lang="en-US" dirty="0"/>
              <a:t> </a:t>
            </a:r>
            <a:r>
              <a:rPr lang="en-US" dirty="0" err="1"/>
              <a:t>nhau</a:t>
            </a:r>
            <a:r>
              <a:rPr lang="en-US" dirty="0"/>
              <a:t> </a:t>
            </a:r>
            <a:r>
              <a:rPr lang="en-US" dirty="0" err="1"/>
              <a:t>về</a:t>
            </a:r>
            <a:r>
              <a:rPr lang="en-US" dirty="0"/>
              <a:t> </a:t>
            </a:r>
            <a:r>
              <a:rPr lang="en-US" dirty="0" err="1"/>
              <a:t>cùng</a:t>
            </a:r>
            <a:r>
              <a:rPr lang="en-US" dirty="0"/>
              <a:t> </a:t>
            </a:r>
            <a:r>
              <a:rPr lang="en-US" dirty="0" err="1"/>
              <a:t>một</a:t>
            </a:r>
            <a:r>
              <a:rPr lang="en-US" dirty="0"/>
              <a:t> </a:t>
            </a:r>
            <a:r>
              <a:rPr lang="en-US" dirty="0" err="1"/>
              <a:t>dữ</a:t>
            </a:r>
            <a:r>
              <a:rPr lang="en-US" dirty="0"/>
              <a:t> </a:t>
            </a:r>
            <a:r>
              <a:rPr lang="en-US" dirty="0" err="1"/>
              <a:t>liệu</a:t>
            </a:r>
            <a:endParaRPr lang="en-US" dirty="0"/>
          </a:p>
        </p:txBody>
      </p:sp>
      <p:sp>
        <p:nvSpPr>
          <p:cNvPr id="4" name="Slide Number Placeholder 3">
            <a:extLst>
              <a:ext uri="{FF2B5EF4-FFF2-40B4-BE49-F238E27FC236}">
                <a16:creationId xmlns:a16="http://schemas.microsoft.com/office/drawing/2014/main" id="{51F63412-A45A-D615-4002-48549805E6A1}"/>
              </a:ext>
            </a:extLst>
          </p:cNvPr>
          <p:cNvSpPr>
            <a:spLocks noGrp="1"/>
          </p:cNvSpPr>
          <p:nvPr>
            <p:ph type="sldNum" sz="quarter" idx="12"/>
          </p:nvPr>
        </p:nvSpPr>
        <p:spPr/>
        <p:txBody>
          <a:bodyPr/>
          <a:lstStyle/>
          <a:p>
            <a:fld id="{0A297500-7527-634B-90F4-69D0994C32B4}" type="slidenum">
              <a:rPr lang="nl-NL" smtClean="0"/>
              <a:t>26</a:t>
            </a:fld>
            <a:endParaRPr lang="nl-NL"/>
          </a:p>
        </p:txBody>
      </p:sp>
      <p:sp>
        <p:nvSpPr>
          <p:cNvPr id="5" name="Title 4">
            <a:extLst>
              <a:ext uri="{FF2B5EF4-FFF2-40B4-BE49-F238E27FC236}">
                <a16:creationId xmlns:a16="http://schemas.microsoft.com/office/drawing/2014/main" id="{D83EF4BE-14D5-CC45-B462-9F86761402F7}"/>
              </a:ext>
            </a:extLst>
          </p:cNvPr>
          <p:cNvSpPr>
            <a:spLocks noGrp="1"/>
          </p:cNvSpPr>
          <p:nvPr>
            <p:ph type="title"/>
          </p:nvPr>
        </p:nvSpPr>
        <p:spPr/>
        <p:txBody>
          <a:bodyPr>
            <a:normAutofit/>
          </a:bodyPr>
          <a:lstStyle/>
          <a:p>
            <a:r>
              <a:rPr lang="en-VN" dirty="0"/>
              <a:t>Một số đặc tính của CSDL – Đa khung nhìn</a:t>
            </a:r>
          </a:p>
        </p:txBody>
      </p:sp>
      <p:sp>
        <p:nvSpPr>
          <p:cNvPr id="3" name="Rectangle 2">
            <a:extLst>
              <a:ext uri="{FF2B5EF4-FFF2-40B4-BE49-F238E27FC236}">
                <a16:creationId xmlns:a16="http://schemas.microsoft.com/office/drawing/2014/main" id="{E8238B62-9534-3962-AB53-64EB9FFE6EF7}"/>
              </a:ext>
            </a:extLst>
          </p:cNvPr>
          <p:cNvSpPr/>
          <p:nvPr/>
        </p:nvSpPr>
        <p:spPr bwMode="auto">
          <a:xfrm>
            <a:off x="5360349" y="5151768"/>
            <a:ext cx="2476500" cy="409575"/>
          </a:xfrm>
          <a:prstGeom prst="rect">
            <a:avLst/>
          </a:prstGeom>
          <a:solidFill>
            <a:schemeClr val="bg1">
              <a:lumMod val="85000"/>
            </a:schemeClr>
          </a:solidFill>
          <a:ln w="9525" cap="flat" cmpd="sng" algn="ctr">
            <a:solidFill>
              <a:srgbClr val="0E6FC7"/>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Arial" charset="0"/>
              </a:rPr>
              <a:t>SINHVIEN</a:t>
            </a:r>
            <a:endParaRPr kumimoji="0" lang="vi-VN" b="0" i="0" u="none" strike="noStrike" cap="none" normalizeH="0" baseline="0" dirty="0">
              <a:ln>
                <a:noFill/>
              </a:ln>
              <a:solidFill>
                <a:schemeClr val="tx1"/>
              </a:solidFill>
              <a:effectLst/>
              <a:latin typeface="Arial" charset="0"/>
            </a:endParaRPr>
          </a:p>
        </p:txBody>
      </p:sp>
      <p:sp>
        <p:nvSpPr>
          <p:cNvPr id="6" name="Rounded Rectangle 5">
            <a:extLst>
              <a:ext uri="{FF2B5EF4-FFF2-40B4-BE49-F238E27FC236}">
                <a16:creationId xmlns:a16="http://schemas.microsoft.com/office/drawing/2014/main" id="{B0194F4A-B5A9-75D0-D82A-04588476E433}"/>
              </a:ext>
            </a:extLst>
          </p:cNvPr>
          <p:cNvSpPr/>
          <p:nvPr/>
        </p:nvSpPr>
        <p:spPr bwMode="auto">
          <a:xfrm>
            <a:off x="4407849" y="3962217"/>
            <a:ext cx="1619250" cy="419100"/>
          </a:xfrm>
          <a:prstGeom prst="round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SV-CHINHQUI</a:t>
            </a:r>
            <a:endParaRPr kumimoji="0" lang="vi-VN" sz="1600" b="0" i="0" u="none" strike="noStrike" cap="none" normalizeH="0" baseline="0" dirty="0">
              <a:ln>
                <a:noFill/>
              </a:ln>
              <a:solidFill>
                <a:schemeClr val="tx1"/>
              </a:solidFill>
              <a:effectLst/>
              <a:latin typeface="Arial" charset="0"/>
            </a:endParaRPr>
          </a:p>
        </p:txBody>
      </p:sp>
      <p:sp>
        <p:nvSpPr>
          <p:cNvPr id="7" name="Rounded Rectangle 6">
            <a:extLst>
              <a:ext uri="{FF2B5EF4-FFF2-40B4-BE49-F238E27FC236}">
                <a16:creationId xmlns:a16="http://schemas.microsoft.com/office/drawing/2014/main" id="{11B654A5-F232-3CDE-A90F-42F3A0E2E1AA}"/>
              </a:ext>
            </a:extLst>
          </p:cNvPr>
          <p:cNvSpPr/>
          <p:nvPr/>
        </p:nvSpPr>
        <p:spPr bwMode="auto">
          <a:xfrm>
            <a:off x="6455723" y="3971742"/>
            <a:ext cx="2106385" cy="419100"/>
          </a:xfrm>
          <a:prstGeom prst="round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SV-HOANCHINH</a:t>
            </a:r>
            <a:endParaRPr kumimoji="0" lang="vi-VN" sz="1600" b="0" i="0" u="none" strike="noStrike" cap="none" normalizeH="0" baseline="0" dirty="0">
              <a:ln>
                <a:noFill/>
              </a:ln>
              <a:solidFill>
                <a:schemeClr val="tx1"/>
              </a:solidFill>
              <a:effectLst/>
              <a:latin typeface="Arial" charset="0"/>
            </a:endParaRPr>
          </a:p>
        </p:txBody>
      </p:sp>
      <p:cxnSp>
        <p:nvCxnSpPr>
          <p:cNvPr id="8" name="Straight Arrow Connector 7">
            <a:extLst>
              <a:ext uri="{FF2B5EF4-FFF2-40B4-BE49-F238E27FC236}">
                <a16:creationId xmlns:a16="http://schemas.microsoft.com/office/drawing/2014/main" id="{1240ED3C-BCAE-EEC3-4E81-4FEBEBD1B3A0}"/>
              </a:ext>
            </a:extLst>
          </p:cNvPr>
          <p:cNvCxnSpPr>
            <a:stCxn id="6" idx="2"/>
            <a:endCxn id="3" idx="0"/>
          </p:cNvCxnSpPr>
          <p:nvPr/>
        </p:nvCxnSpPr>
        <p:spPr bwMode="auto">
          <a:xfrm>
            <a:off x="5217474" y="4381317"/>
            <a:ext cx="1381125" cy="770451"/>
          </a:xfrm>
          <a:prstGeom prst="straightConnector1">
            <a:avLst/>
          </a:prstGeom>
          <a:solidFill>
            <a:schemeClr val="accent1"/>
          </a:solidFill>
          <a:ln w="9525" cap="flat" cmpd="sng" algn="ctr">
            <a:solidFill>
              <a:schemeClr val="tx1"/>
            </a:solidFill>
            <a:prstDash val="lgDash"/>
            <a:round/>
            <a:headEnd type="none" w="med" len="med"/>
            <a:tailEnd type="arrow"/>
          </a:ln>
          <a:effectLst/>
        </p:spPr>
      </p:cxnSp>
      <p:cxnSp>
        <p:nvCxnSpPr>
          <p:cNvPr id="9" name="Straight Arrow Connector 8">
            <a:extLst>
              <a:ext uri="{FF2B5EF4-FFF2-40B4-BE49-F238E27FC236}">
                <a16:creationId xmlns:a16="http://schemas.microsoft.com/office/drawing/2014/main" id="{8C22868F-F05F-E685-E6F9-CA66BE6D5B3D}"/>
              </a:ext>
            </a:extLst>
          </p:cNvPr>
          <p:cNvCxnSpPr>
            <a:cxnSpLocks/>
            <a:stCxn id="7" idx="2"/>
            <a:endCxn id="3" idx="0"/>
          </p:cNvCxnSpPr>
          <p:nvPr/>
        </p:nvCxnSpPr>
        <p:spPr bwMode="auto">
          <a:xfrm flipH="1">
            <a:off x="6598599" y="4390842"/>
            <a:ext cx="910317" cy="760926"/>
          </a:xfrm>
          <a:prstGeom prst="straightConnector1">
            <a:avLst/>
          </a:prstGeom>
          <a:solidFill>
            <a:schemeClr val="accent1"/>
          </a:solidFill>
          <a:ln w="9525" cap="flat" cmpd="sng" algn="ctr">
            <a:solidFill>
              <a:schemeClr val="tx1"/>
            </a:solidFill>
            <a:prstDash val="lgDash"/>
            <a:round/>
            <a:headEnd type="none" w="med" len="med"/>
            <a:tailEnd type="arrow"/>
          </a:ln>
          <a:effectLst/>
        </p:spPr>
      </p:cxnSp>
      <p:sp>
        <p:nvSpPr>
          <p:cNvPr id="10" name="TextBox 9">
            <a:extLst>
              <a:ext uri="{FF2B5EF4-FFF2-40B4-BE49-F238E27FC236}">
                <a16:creationId xmlns:a16="http://schemas.microsoft.com/office/drawing/2014/main" id="{89EDF7BE-E918-F7CC-402B-B131CADAFD3A}"/>
              </a:ext>
            </a:extLst>
          </p:cNvPr>
          <p:cNvSpPr txBox="1"/>
          <p:nvPr/>
        </p:nvSpPr>
        <p:spPr>
          <a:xfrm>
            <a:off x="3147599" y="5222789"/>
            <a:ext cx="893193" cy="338554"/>
          </a:xfrm>
          <a:prstGeom prst="rect">
            <a:avLst/>
          </a:prstGeom>
          <a:noFill/>
        </p:spPr>
        <p:txBody>
          <a:bodyPr wrap="none" rtlCol="0">
            <a:spAutoFit/>
          </a:bodyPr>
          <a:lstStyle/>
          <a:p>
            <a:r>
              <a:rPr lang="en-US" sz="1600" b="1" dirty="0" err="1">
                <a:solidFill>
                  <a:srgbClr val="0E6FC7"/>
                </a:solidFill>
              </a:rPr>
              <a:t>Dữ</a:t>
            </a:r>
            <a:r>
              <a:rPr lang="en-US" sz="1600" b="1" dirty="0">
                <a:solidFill>
                  <a:srgbClr val="0E6FC7"/>
                </a:solidFill>
              </a:rPr>
              <a:t> </a:t>
            </a:r>
            <a:r>
              <a:rPr lang="en-US" sz="1600" b="1" dirty="0" err="1">
                <a:solidFill>
                  <a:srgbClr val="0E6FC7"/>
                </a:solidFill>
              </a:rPr>
              <a:t>liệu</a:t>
            </a:r>
            <a:endParaRPr lang="vi-VN" sz="1600" b="1" dirty="0">
              <a:solidFill>
                <a:srgbClr val="0E6FC7"/>
              </a:solidFill>
            </a:endParaRPr>
          </a:p>
        </p:txBody>
      </p:sp>
      <p:sp>
        <p:nvSpPr>
          <p:cNvPr id="11" name="TextBox 10">
            <a:extLst>
              <a:ext uri="{FF2B5EF4-FFF2-40B4-BE49-F238E27FC236}">
                <a16:creationId xmlns:a16="http://schemas.microsoft.com/office/drawing/2014/main" id="{0ED61447-CDCE-D966-CF94-A9355BBE1922}"/>
              </a:ext>
            </a:extLst>
          </p:cNvPr>
          <p:cNvSpPr txBox="1"/>
          <p:nvPr/>
        </p:nvSpPr>
        <p:spPr>
          <a:xfrm>
            <a:off x="2960049" y="4000316"/>
            <a:ext cx="1322798" cy="338554"/>
          </a:xfrm>
          <a:prstGeom prst="rect">
            <a:avLst/>
          </a:prstGeom>
          <a:noFill/>
        </p:spPr>
        <p:txBody>
          <a:bodyPr wrap="none" rtlCol="0">
            <a:spAutoFit/>
          </a:bodyPr>
          <a:lstStyle/>
          <a:p>
            <a:r>
              <a:rPr lang="en-US" sz="1600" b="1" dirty="0" err="1">
                <a:solidFill>
                  <a:srgbClr val="0E6FC7"/>
                </a:solidFill>
              </a:rPr>
              <a:t>Khung</a:t>
            </a:r>
            <a:r>
              <a:rPr lang="en-US" sz="1600" b="1" dirty="0">
                <a:solidFill>
                  <a:srgbClr val="0E6FC7"/>
                </a:solidFill>
              </a:rPr>
              <a:t> </a:t>
            </a:r>
            <a:r>
              <a:rPr lang="en-US" sz="1600" b="1" dirty="0" err="1">
                <a:solidFill>
                  <a:srgbClr val="0E6FC7"/>
                </a:solidFill>
              </a:rPr>
              <a:t>nhìn</a:t>
            </a:r>
            <a:endParaRPr lang="vi-VN" sz="1600" b="1" dirty="0">
              <a:solidFill>
                <a:srgbClr val="0E6FC7"/>
              </a:solidFill>
            </a:endParaRPr>
          </a:p>
        </p:txBody>
      </p:sp>
      <p:cxnSp>
        <p:nvCxnSpPr>
          <p:cNvPr id="14" name="Straight Arrow Connector 13">
            <a:extLst>
              <a:ext uri="{FF2B5EF4-FFF2-40B4-BE49-F238E27FC236}">
                <a16:creationId xmlns:a16="http://schemas.microsoft.com/office/drawing/2014/main" id="{0A6D9FB7-7E84-5714-D858-6D4974D62AB0}"/>
              </a:ext>
            </a:extLst>
          </p:cNvPr>
          <p:cNvCxnSpPr>
            <a:cxnSpLocks/>
            <a:stCxn id="17" idx="2"/>
            <a:endCxn id="6" idx="0"/>
          </p:cNvCxnSpPr>
          <p:nvPr/>
        </p:nvCxnSpPr>
        <p:spPr bwMode="auto">
          <a:xfrm>
            <a:off x="5217474" y="3311136"/>
            <a:ext cx="0" cy="65108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5" name="Straight Arrow Connector 14">
            <a:extLst>
              <a:ext uri="{FF2B5EF4-FFF2-40B4-BE49-F238E27FC236}">
                <a16:creationId xmlns:a16="http://schemas.microsoft.com/office/drawing/2014/main" id="{917C580F-C17F-7F05-808C-74F40497153A}"/>
              </a:ext>
            </a:extLst>
          </p:cNvPr>
          <p:cNvCxnSpPr>
            <a:cxnSpLocks/>
            <a:stCxn id="20" idx="2"/>
            <a:endCxn id="7" idx="0"/>
          </p:cNvCxnSpPr>
          <p:nvPr/>
        </p:nvCxnSpPr>
        <p:spPr bwMode="auto">
          <a:xfrm flipH="1">
            <a:off x="7508916" y="3311136"/>
            <a:ext cx="4083" cy="66060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pic>
        <p:nvPicPr>
          <p:cNvPr id="17" name="Graphic 16" descr="User with solid fill">
            <a:extLst>
              <a:ext uri="{FF2B5EF4-FFF2-40B4-BE49-F238E27FC236}">
                <a16:creationId xmlns:a16="http://schemas.microsoft.com/office/drawing/2014/main" id="{E41F827F-78A7-768B-93EB-977E4C3C3E9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93624" y="2663436"/>
            <a:ext cx="647700" cy="647700"/>
          </a:xfrm>
          <a:prstGeom prst="rect">
            <a:avLst/>
          </a:prstGeom>
        </p:spPr>
      </p:pic>
      <p:pic>
        <p:nvPicPr>
          <p:cNvPr id="20" name="Graphic 19" descr="User with solid fill">
            <a:extLst>
              <a:ext uri="{FF2B5EF4-FFF2-40B4-BE49-F238E27FC236}">
                <a16:creationId xmlns:a16="http://schemas.microsoft.com/office/drawing/2014/main" id="{750896FD-6569-B5D0-C444-EFE7CC01E46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189149" y="2663436"/>
            <a:ext cx="647700" cy="647700"/>
          </a:xfrm>
          <a:prstGeom prst="rect">
            <a:avLst/>
          </a:prstGeom>
        </p:spPr>
      </p:pic>
    </p:spTree>
    <p:extLst>
      <p:ext uri="{BB962C8B-B14F-4D97-AF65-F5344CB8AC3E}">
        <p14:creationId xmlns:p14="http://schemas.microsoft.com/office/powerpoint/2010/main" val="9218595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665543-3C58-9656-E280-5D07372B3560}"/>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3EEE15-A8AF-00E1-86CD-033DC6F2EB40}"/>
              </a:ext>
            </a:extLst>
          </p:cNvPr>
          <p:cNvSpPr>
            <a:spLocks noGrp="1"/>
          </p:cNvSpPr>
          <p:nvPr>
            <p:ph idx="1"/>
          </p:nvPr>
        </p:nvSpPr>
        <p:spPr/>
        <p:txBody>
          <a:bodyPr>
            <a:normAutofit fontScale="92500" lnSpcReduction="20000"/>
          </a:bodyPr>
          <a:lstStyle/>
          <a:p>
            <a:r>
              <a:rPr lang="vi-VN" sz="3200" dirty="0"/>
              <a:t>Giới thiệu</a:t>
            </a:r>
          </a:p>
          <a:p>
            <a:r>
              <a:rPr lang="vi-VN" sz="3200" dirty="0"/>
              <a:t>Quá trình phát triển </a:t>
            </a:r>
          </a:p>
          <a:p>
            <a:r>
              <a:rPr lang="vi-VN" sz="3200" dirty="0"/>
              <a:t>Định nghĩa</a:t>
            </a:r>
          </a:p>
          <a:p>
            <a:r>
              <a:rPr lang="vi-VN" sz="3200" dirty="0"/>
              <a:t>Một số đặc tính của CSDL</a:t>
            </a:r>
          </a:p>
          <a:p>
            <a:r>
              <a:rPr lang="vi-VN" sz="3200" b="1" dirty="0">
                <a:solidFill>
                  <a:srgbClr val="005E77"/>
                </a:solidFill>
              </a:rPr>
              <a:t>Các vai trò trong CSDL</a:t>
            </a:r>
          </a:p>
          <a:p>
            <a:r>
              <a:rPr lang="vi-VN" sz="3200" dirty="0"/>
              <a:t>Các tính năng của HQT CSDL</a:t>
            </a:r>
          </a:p>
          <a:p>
            <a:r>
              <a:rPr lang="vi-VN" sz="3200" dirty="0"/>
              <a:t>Khái niệm mô tả CSDL</a:t>
            </a:r>
          </a:p>
          <a:p>
            <a:r>
              <a:rPr lang="vi-VN" sz="3200" dirty="0"/>
              <a:t>Kiến trúc ba lược đồ</a:t>
            </a:r>
          </a:p>
          <a:p>
            <a:r>
              <a:rPr lang="vi-VN" sz="3200" dirty="0"/>
              <a:t>Ngôn ngữ CSDL</a:t>
            </a:r>
          </a:p>
          <a:p>
            <a:endParaRPr lang="vi-VN" sz="3200" dirty="0"/>
          </a:p>
        </p:txBody>
      </p:sp>
      <p:sp>
        <p:nvSpPr>
          <p:cNvPr id="5" name="Title 4">
            <a:extLst>
              <a:ext uri="{FF2B5EF4-FFF2-40B4-BE49-F238E27FC236}">
                <a16:creationId xmlns:a16="http://schemas.microsoft.com/office/drawing/2014/main" id="{5CCF6F33-43C6-985D-21DE-6B154E1141D9}"/>
              </a:ext>
            </a:extLst>
          </p:cNvPr>
          <p:cNvSpPr>
            <a:spLocks noGrp="1"/>
          </p:cNvSpPr>
          <p:nvPr>
            <p:ph type="title"/>
          </p:nvPr>
        </p:nvSpPr>
        <p:spPr/>
        <p:txBody>
          <a:bodyPr/>
          <a:lstStyle/>
          <a:p>
            <a:r>
              <a:rPr lang="vi-VN" dirty="0"/>
              <a:t>Nội dung</a:t>
            </a:r>
          </a:p>
        </p:txBody>
      </p:sp>
      <p:sp>
        <p:nvSpPr>
          <p:cNvPr id="6" name="Slide Number Placeholder 5">
            <a:extLst>
              <a:ext uri="{FF2B5EF4-FFF2-40B4-BE49-F238E27FC236}">
                <a16:creationId xmlns:a16="http://schemas.microsoft.com/office/drawing/2014/main" id="{AFB32329-5B19-6553-E805-DD51A6F3EAD1}"/>
              </a:ext>
            </a:extLst>
          </p:cNvPr>
          <p:cNvSpPr>
            <a:spLocks noGrp="1"/>
          </p:cNvSpPr>
          <p:nvPr>
            <p:ph type="sldNum" sz="quarter" idx="12"/>
          </p:nvPr>
        </p:nvSpPr>
        <p:spPr/>
        <p:txBody>
          <a:bodyPr/>
          <a:lstStyle/>
          <a:p>
            <a:fld id="{0A297500-7527-634B-90F4-69D0994C32B4}" type="slidenum">
              <a:rPr lang="vi-VN" smtClean="0"/>
              <a:t>27</a:t>
            </a:fld>
            <a:endParaRPr lang="vi-VN" dirty="0"/>
          </a:p>
        </p:txBody>
      </p:sp>
      <p:sp>
        <p:nvSpPr>
          <p:cNvPr id="7" name="Footer Placeholder 6">
            <a:extLst>
              <a:ext uri="{FF2B5EF4-FFF2-40B4-BE49-F238E27FC236}">
                <a16:creationId xmlns:a16="http://schemas.microsoft.com/office/drawing/2014/main" id="{5FF38DFE-3DB5-DEC4-03B0-7ED7CEFDBC9D}"/>
              </a:ext>
            </a:extLst>
          </p:cNvPr>
          <p:cNvSpPr>
            <a:spLocks noGrp="1"/>
          </p:cNvSpPr>
          <p:nvPr>
            <p:ph type="ftr" sz="quarter" idx="11"/>
          </p:nvPr>
        </p:nvSpPr>
        <p:spPr/>
        <p:txBody>
          <a:bodyPr/>
          <a:lstStyle/>
          <a:p>
            <a:r>
              <a:rPr lang="vi-VN" dirty="0"/>
              <a:t>Faculty of Information Technology</a:t>
            </a:r>
          </a:p>
        </p:txBody>
      </p:sp>
    </p:spTree>
    <p:extLst>
      <p:ext uri="{BB962C8B-B14F-4D97-AF65-F5344CB8AC3E}">
        <p14:creationId xmlns:p14="http://schemas.microsoft.com/office/powerpoint/2010/main" val="22287312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B705152-24C6-BE6F-D22C-9CAA53AA745D}"/>
              </a:ext>
            </a:extLst>
          </p:cNvPr>
          <p:cNvSpPr>
            <a:spLocks noGrp="1"/>
          </p:cNvSpPr>
          <p:nvPr>
            <p:ph idx="1"/>
          </p:nvPr>
        </p:nvSpPr>
        <p:spPr/>
        <p:txBody>
          <a:bodyPr/>
          <a:lstStyle/>
          <a:p>
            <a:pPr>
              <a:lnSpc>
                <a:spcPct val="150000"/>
              </a:lnSpc>
            </a:pPr>
            <a:r>
              <a:rPr lang="en-VN" dirty="0"/>
              <a:t>Quản trị viên (Database Administrator – DBA)</a:t>
            </a:r>
          </a:p>
          <a:p>
            <a:pPr>
              <a:lnSpc>
                <a:spcPct val="150000"/>
              </a:lnSpc>
            </a:pPr>
            <a:r>
              <a:rPr lang="en-VN" dirty="0"/>
              <a:t>Thiết kế viên (Database Designer)</a:t>
            </a:r>
          </a:p>
          <a:p>
            <a:pPr>
              <a:lnSpc>
                <a:spcPct val="150000"/>
              </a:lnSpc>
            </a:pPr>
            <a:r>
              <a:rPr lang="en-VN" dirty="0"/>
              <a:t>Lập trình viên CSDL (Database Programmer)</a:t>
            </a:r>
          </a:p>
          <a:p>
            <a:pPr>
              <a:lnSpc>
                <a:spcPct val="150000"/>
              </a:lnSpc>
            </a:pPr>
            <a:r>
              <a:rPr lang="en-VN" dirty="0"/>
              <a:t>Người dùng cuối (End User)</a:t>
            </a:r>
          </a:p>
        </p:txBody>
      </p:sp>
      <p:sp>
        <p:nvSpPr>
          <p:cNvPr id="3" name="Footer Placeholder 2">
            <a:extLst>
              <a:ext uri="{FF2B5EF4-FFF2-40B4-BE49-F238E27FC236}">
                <a16:creationId xmlns:a16="http://schemas.microsoft.com/office/drawing/2014/main" id="{342A759F-E4AF-784D-1782-E87F0273FBDE}"/>
              </a:ext>
            </a:extLst>
          </p:cNvPr>
          <p:cNvSpPr>
            <a:spLocks noGrp="1"/>
          </p:cNvSpPr>
          <p:nvPr>
            <p:ph type="ftr" sz="quarter" idx="11"/>
          </p:nvPr>
        </p:nvSpPr>
        <p:spPr/>
        <p:txBody>
          <a:bodyPr/>
          <a:lstStyle/>
          <a:p>
            <a:r>
              <a:rPr lang="nl-NL"/>
              <a:t>Faculty of Information Technology</a:t>
            </a:r>
            <a:endParaRPr lang="nl-NL" dirty="0"/>
          </a:p>
        </p:txBody>
      </p:sp>
      <p:sp>
        <p:nvSpPr>
          <p:cNvPr id="4" name="Slide Number Placeholder 3">
            <a:extLst>
              <a:ext uri="{FF2B5EF4-FFF2-40B4-BE49-F238E27FC236}">
                <a16:creationId xmlns:a16="http://schemas.microsoft.com/office/drawing/2014/main" id="{9B9B3C70-C81C-2CFA-4E21-2B5AB44EB111}"/>
              </a:ext>
            </a:extLst>
          </p:cNvPr>
          <p:cNvSpPr>
            <a:spLocks noGrp="1"/>
          </p:cNvSpPr>
          <p:nvPr>
            <p:ph type="sldNum" sz="quarter" idx="12"/>
          </p:nvPr>
        </p:nvSpPr>
        <p:spPr/>
        <p:txBody>
          <a:bodyPr/>
          <a:lstStyle/>
          <a:p>
            <a:fld id="{0A297500-7527-634B-90F4-69D0994C32B4}" type="slidenum">
              <a:rPr lang="nl-NL" smtClean="0"/>
              <a:t>28</a:t>
            </a:fld>
            <a:endParaRPr lang="nl-NL"/>
          </a:p>
        </p:txBody>
      </p:sp>
      <p:sp>
        <p:nvSpPr>
          <p:cNvPr id="5" name="Title 4">
            <a:extLst>
              <a:ext uri="{FF2B5EF4-FFF2-40B4-BE49-F238E27FC236}">
                <a16:creationId xmlns:a16="http://schemas.microsoft.com/office/drawing/2014/main" id="{51F02A28-D813-C693-9343-0D1A99E1129A}"/>
              </a:ext>
            </a:extLst>
          </p:cNvPr>
          <p:cNvSpPr>
            <a:spLocks noGrp="1"/>
          </p:cNvSpPr>
          <p:nvPr>
            <p:ph type="title"/>
          </p:nvPr>
        </p:nvSpPr>
        <p:spPr/>
        <p:txBody>
          <a:bodyPr/>
          <a:lstStyle/>
          <a:p>
            <a:r>
              <a:rPr lang="en-VN" dirty="0"/>
              <a:t>Các vai trò trong CSDL</a:t>
            </a:r>
          </a:p>
        </p:txBody>
      </p:sp>
    </p:spTree>
    <p:extLst>
      <p:ext uri="{BB962C8B-B14F-4D97-AF65-F5344CB8AC3E}">
        <p14:creationId xmlns:p14="http://schemas.microsoft.com/office/powerpoint/2010/main" val="32734270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2828C24-22C5-1251-469C-D6C537635DE4}"/>
              </a:ext>
            </a:extLst>
          </p:cNvPr>
          <p:cNvSpPr>
            <a:spLocks noGrp="1"/>
          </p:cNvSpPr>
          <p:nvPr>
            <p:ph idx="1"/>
          </p:nvPr>
        </p:nvSpPr>
        <p:spPr/>
        <p:txBody>
          <a:bodyPr>
            <a:normAutofit fontScale="92500" lnSpcReduction="20000"/>
          </a:bodyPr>
          <a:lstStyle/>
          <a:p>
            <a:r>
              <a:rPr lang="en-US" dirty="0" err="1">
                <a:solidFill>
                  <a:srgbClr val="0E6FC7"/>
                </a:solidFill>
              </a:rPr>
              <a:t>Quản</a:t>
            </a:r>
            <a:r>
              <a:rPr lang="en-US" dirty="0">
                <a:solidFill>
                  <a:srgbClr val="0E6FC7"/>
                </a:solidFill>
              </a:rPr>
              <a:t> </a:t>
            </a:r>
            <a:r>
              <a:rPr lang="en-US" dirty="0" err="1">
                <a:solidFill>
                  <a:srgbClr val="0E6FC7"/>
                </a:solidFill>
              </a:rPr>
              <a:t>trị</a:t>
            </a:r>
            <a:r>
              <a:rPr lang="en-US" dirty="0">
                <a:solidFill>
                  <a:srgbClr val="0E6FC7"/>
                </a:solidFill>
              </a:rPr>
              <a:t> </a:t>
            </a:r>
            <a:r>
              <a:rPr lang="en-US" dirty="0" err="1">
                <a:solidFill>
                  <a:srgbClr val="0E6FC7"/>
                </a:solidFill>
              </a:rPr>
              <a:t>viên</a:t>
            </a:r>
            <a:r>
              <a:rPr lang="en-US" dirty="0">
                <a:solidFill>
                  <a:srgbClr val="0E6FC7"/>
                </a:solidFill>
              </a:rPr>
              <a:t> CSDL (DBA – Database Administrator)</a:t>
            </a:r>
          </a:p>
          <a:p>
            <a:pPr lvl="1"/>
            <a:r>
              <a:rPr lang="en-US" dirty="0" err="1"/>
              <a:t>Có</a:t>
            </a:r>
            <a:r>
              <a:rPr lang="en-US" dirty="0"/>
              <a:t> </a:t>
            </a:r>
            <a:r>
              <a:rPr lang="en-US" dirty="0" err="1"/>
              <a:t>trách</a:t>
            </a:r>
            <a:r>
              <a:rPr lang="en-US" dirty="0"/>
              <a:t> </a:t>
            </a:r>
            <a:r>
              <a:rPr lang="en-US" dirty="0" err="1"/>
              <a:t>nhiệm</a:t>
            </a:r>
            <a:r>
              <a:rPr lang="en-US" dirty="0"/>
              <a:t> </a:t>
            </a:r>
            <a:r>
              <a:rPr lang="en-US" dirty="0" err="1"/>
              <a:t>quản</a:t>
            </a:r>
            <a:r>
              <a:rPr lang="en-US" dirty="0"/>
              <a:t> </a:t>
            </a:r>
            <a:r>
              <a:rPr lang="en-US" dirty="0" err="1"/>
              <a:t>lý</a:t>
            </a:r>
            <a:r>
              <a:rPr lang="en-US" dirty="0"/>
              <a:t> </a:t>
            </a:r>
            <a:r>
              <a:rPr lang="en-US" dirty="0" err="1"/>
              <a:t>hệ</a:t>
            </a:r>
            <a:r>
              <a:rPr lang="en-US" dirty="0"/>
              <a:t> CSDL</a:t>
            </a:r>
          </a:p>
          <a:p>
            <a:pPr lvl="2"/>
            <a:r>
              <a:rPr lang="en-US" dirty="0" err="1"/>
              <a:t>Cấp</a:t>
            </a:r>
            <a:r>
              <a:rPr lang="en-US" dirty="0"/>
              <a:t> </a:t>
            </a:r>
            <a:r>
              <a:rPr lang="en-US" dirty="0" err="1"/>
              <a:t>quyền</a:t>
            </a:r>
            <a:r>
              <a:rPr lang="en-US" dirty="0"/>
              <a:t> </a:t>
            </a:r>
            <a:r>
              <a:rPr lang="en-US" dirty="0" err="1"/>
              <a:t>truy</a:t>
            </a:r>
            <a:r>
              <a:rPr lang="en-US" dirty="0"/>
              <a:t> </a:t>
            </a:r>
            <a:r>
              <a:rPr lang="en-US" dirty="0" err="1"/>
              <a:t>cập</a:t>
            </a:r>
            <a:r>
              <a:rPr lang="en-US" dirty="0"/>
              <a:t> CSDL</a:t>
            </a:r>
          </a:p>
          <a:p>
            <a:pPr lvl="2"/>
            <a:r>
              <a:rPr lang="en-US" dirty="0" err="1"/>
              <a:t>Điều</a:t>
            </a:r>
            <a:r>
              <a:rPr lang="en-US" dirty="0"/>
              <a:t> </a:t>
            </a:r>
            <a:r>
              <a:rPr lang="en-US" dirty="0" err="1"/>
              <a:t>phối</a:t>
            </a:r>
            <a:r>
              <a:rPr lang="en-US" dirty="0"/>
              <a:t> </a:t>
            </a:r>
            <a:r>
              <a:rPr lang="en-US" dirty="0" err="1"/>
              <a:t>và</a:t>
            </a:r>
            <a:r>
              <a:rPr lang="en-US" dirty="0"/>
              <a:t> </a:t>
            </a:r>
            <a:r>
              <a:rPr lang="en-US" dirty="0" err="1"/>
              <a:t>giám</a:t>
            </a:r>
            <a:r>
              <a:rPr lang="en-US" dirty="0"/>
              <a:t> </a:t>
            </a:r>
            <a:r>
              <a:rPr lang="en-US" dirty="0" err="1"/>
              <a:t>sát</a:t>
            </a:r>
            <a:r>
              <a:rPr lang="en-US" dirty="0"/>
              <a:t> </a:t>
            </a:r>
            <a:r>
              <a:rPr lang="en-US" dirty="0" err="1"/>
              <a:t>việc</a:t>
            </a:r>
            <a:r>
              <a:rPr lang="en-US" dirty="0"/>
              <a:t> </a:t>
            </a:r>
            <a:r>
              <a:rPr lang="en-US" dirty="0" err="1"/>
              <a:t>sử</a:t>
            </a:r>
            <a:r>
              <a:rPr lang="en-US" dirty="0"/>
              <a:t> </a:t>
            </a:r>
            <a:r>
              <a:rPr lang="en-US" dirty="0" err="1"/>
              <a:t>dụng</a:t>
            </a:r>
            <a:r>
              <a:rPr lang="en-US" dirty="0"/>
              <a:t> CSDL</a:t>
            </a:r>
          </a:p>
          <a:p>
            <a:r>
              <a:rPr lang="en-US" dirty="0" err="1">
                <a:solidFill>
                  <a:srgbClr val="0E6FC7"/>
                </a:solidFill>
              </a:rPr>
              <a:t>Thiết</a:t>
            </a:r>
            <a:r>
              <a:rPr lang="en-US" dirty="0">
                <a:solidFill>
                  <a:srgbClr val="0E6FC7"/>
                </a:solidFill>
              </a:rPr>
              <a:t> </a:t>
            </a:r>
            <a:r>
              <a:rPr lang="en-US" dirty="0" err="1">
                <a:solidFill>
                  <a:srgbClr val="0E6FC7"/>
                </a:solidFill>
              </a:rPr>
              <a:t>kế</a:t>
            </a:r>
            <a:r>
              <a:rPr lang="en-US" dirty="0">
                <a:solidFill>
                  <a:srgbClr val="0E6FC7"/>
                </a:solidFill>
              </a:rPr>
              <a:t> </a:t>
            </a:r>
            <a:r>
              <a:rPr lang="en-US" dirty="0" err="1">
                <a:solidFill>
                  <a:srgbClr val="0E6FC7"/>
                </a:solidFill>
              </a:rPr>
              <a:t>viên</a:t>
            </a:r>
            <a:r>
              <a:rPr lang="en-US" dirty="0">
                <a:solidFill>
                  <a:srgbClr val="0E6FC7"/>
                </a:solidFill>
              </a:rPr>
              <a:t> CSDL (Database Designer)</a:t>
            </a:r>
          </a:p>
          <a:p>
            <a:pPr lvl="1"/>
            <a:r>
              <a:rPr lang="en-US" dirty="0" err="1"/>
              <a:t>Chịu</a:t>
            </a:r>
            <a:r>
              <a:rPr lang="en-US" dirty="0"/>
              <a:t> </a:t>
            </a:r>
            <a:r>
              <a:rPr lang="en-US" dirty="0" err="1"/>
              <a:t>trách</a:t>
            </a:r>
            <a:r>
              <a:rPr lang="en-US" dirty="0"/>
              <a:t> </a:t>
            </a:r>
            <a:r>
              <a:rPr lang="en-US" dirty="0" err="1"/>
              <a:t>nhiệm</a:t>
            </a:r>
            <a:r>
              <a:rPr lang="en-US" dirty="0"/>
              <a:t> </a:t>
            </a:r>
            <a:r>
              <a:rPr lang="en-US" dirty="0" err="1"/>
              <a:t>về</a:t>
            </a:r>
            <a:endParaRPr lang="en-US" dirty="0"/>
          </a:p>
          <a:p>
            <a:pPr lvl="2"/>
            <a:r>
              <a:rPr lang="en-US" dirty="0" err="1"/>
              <a:t>Lựa</a:t>
            </a:r>
            <a:r>
              <a:rPr lang="en-US" dirty="0"/>
              <a:t> </a:t>
            </a:r>
            <a:r>
              <a:rPr lang="en-US" dirty="0" err="1"/>
              <a:t>chọn</a:t>
            </a:r>
            <a:r>
              <a:rPr lang="en-US" dirty="0"/>
              <a:t> </a:t>
            </a:r>
            <a:r>
              <a:rPr lang="en-US" dirty="0" err="1"/>
              <a:t>cấu</a:t>
            </a:r>
            <a:r>
              <a:rPr lang="en-US" dirty="0"/>
              <a:t> </a:t>
            </a:r>
            <a:r>
              <a:rPr lang="en-US" dirty="0" err="1"/>
              <a:t>trúc</a:t>
            </a:r>
            <a:r>
              <a:rPr lang="en-US" dirty="0"/>
              <a:t> </a:t>
            </a:r>
            <a:r>
              <a:rPr lang="en-US" dirty="0" err="1"/>
              <a:t>phù</a:t>
            </a:r>
            <a:r>
              <a:rPr lang="en-US" dirty="0"/>
              <a:t> </a:t>
            </a:r>
            <a:r>
              <a:rPr lang="en-US" dirty="0" err="1"/>
              <a:t>hợp</a:t>
            </a:r>
            <a:r>
              <a:rPr lang="en-US" dirty="0"/>
              <a:t> </a:t>
            </a:r>
            <a:r>
              <a:rPr lang="en-US" dirty="0" err="1"/>
              <a:t>để</a:t>
            </a:r>
            <a:r>
              <a:rPr lang="en-US" dirty="0"/>
              <a:t> </a:t>
            </a:r>
            <a:r>
              <a:rPr lang="en-US" dirty="0" err="1"/>
              <a:t>lưu</a:t>
            </a:r>
            <a:r>
              <a:rPr lang="en-US" dirty="0"/>
              <a:t> </a:t>
            </a:r>
            <a:r>
              <a:rPr lang="en-US" dirty="0" err="1"/>
              <a:t>trữ</a:t>
            </a:r>
            <a:r>
              <a:rPr lang="en-US" dirty="0"/>
              <a:t> </a:t>
            </a:r>
            <a:r>
              <a:rPr lang="en-US" dirty="0" err="1"/>
              <a:t>dữ</a:t>
            </a:r>
            <a:r>
              <a:rPr lang="en-US" dirty="0"/>
              <a:t> </a:t>
            </a:r>
            <a:r>
              <a:rPr lang="en-US" dirty="0" err="1"/>
              <a:t>liệu</a:t>
            </a:r>
            <a:endParaRPr lang="en-US" dirty="0"/>
          </a:p>
          <a:p>
            <a:pPr lvl="2"/>
            <a:r>
              <a:rPr lang="en-US" dirty="0" err="1"/>
              <a:t>Quyết</a:t>
            </a:r>
            <a:r>
              <a:rPr lang="en-US" dirty="0"/>
              <a:t> </a:t>
            </a:r>
            <a:r>
              <a:rPr lang="en-US" dirty="0" err="1"/>
              <a:t>định</a:t>
            </a:r>
            <a:r>
              <a:rPr lang="en-US" dirty="0"/>
              <a:t> </a:t>
            </a:r>
            <a:r>
              <a:rPr lang="en-US" dirty="0" err="1"/>
              <a:t>những</a:t>
            </a:r>
            <a:r>
              <a:rPr lang="en-US" dirty="0"/>
              <a:t> </a:t>
            </a:r>
            <a:r>
              <a:rPr lang="en-US" dirty="0" err="1"/>
              <a:t>dữ</a:t>
            </a:r>
            <a:r>
              <a:rPr lang="en-US" dirty="0"/>
              <a:t> </a:t>
            </a:r>
            <a:r>
              <a:rPr lang="en-US" dirty="0" err="1"/>
              <a:t>liệu</a:t>
            </a:r>
            <a:r>
              <a:rPr lang="en-US" dirty="0"/>
              <a:t> </a:t>
            </a:r>
            <a:r>
              <a:rPr lang="en-US" dirty="0" err="1"/>
              <a:t>nào</a:t>
            </a:r>
            <a:r>
              <a:rPr lang="en-US" dirty="0"/>
              <a:t> </a:t>
            </a:r>
            <a:r>
              <a:rPr lang="en-US" dirty="0" err="1"/>
              <a:t>cần</a:t>
            </a:r>
            <a:r>
              <a:rPr lang="en-US" dirty="0"/>
              <a:t> </a:t>
            </a:r>
            <a:r>
              <a:rPr lang="en-US" dirty="0" err="1"/>
              <a:t>được</a:t>
            </a:r>
            <a:r>
              <a:rPr lang="en-US" dirty="0"/>
              <a:t> </a:t>
            </a:r>
            <a:r>
              <a:rPr lang="en-US" dirty="0" err="1"/>
              <a:t>lưu</a:t>
            </a:r>
            <a:r>
              <a:rPr lang="en-US" dirty="0"/>
              <a:t> </a:t>
            </a:r>
            <a:r>
              <a:rPr lang="en-US" dirty="0" err="1"/>
              <a:t>trữ</a:t>
            </a:r>
            <a:endParaRPr lang="en-US" dirty="0"/>
          </a:p>
          <a:p>
            <a:pPr lvl="1"/>
            <a:r>
              <a:rPr lang="en-US" dirty="0"/>
              <a:t>Liên </a:t>
            </a:r>
            <a:r>
              <a:rPr lang="en-US" dirty="0" err="1"/>
              <a:t>hệ</a:t>
            </a:r>
            <a:r>
              <a:rPr lang="en-US" dirty="0"/>
              <a:t> </a:t>
            </a:r>
            <a:r>
              <a:rPr lang="en-US" dirty="0" err="1"/>
              <a:t>với</a:t>
            </a:r>
            <a:r>
              <a:rPr lang="en-US" dirty="0"/>
              <a:t> </a:t>
            </a:r>
            <a:r>
              <a:rPr lang="en-US" dirty="0" err="1"/>
              <a:t>người</a:t>
            </a:r>
            <a:r>
              <a:rPr lang="en-US" dirty="0"/>
              <a:t> </a:t>
            </a:r>
            <a:r>
              <a:rPr lang="en-US" dirty="0" err="1"/>
              <a:t>dùng</a:t>
            </a:r>
            <a:r>
              <a:rPr lang="en-US" dirty="0"/>
              <a:t> </a:t>
            </a:r>
            <a:r>
              <a:rPr lang="en-US" dirty="0" err="1"/>
              <a:t>để</a:t>
            </a:r>
            <a:r>
              <a:rPr lang="en-US" dirty="0"/>
              <a:t> </a:t>
            </a:r>
            <a:r>
              <a:rPr lang="en-US" dirty="0" err="1"/>
              <a:t>nắm</a:t>
            </a:r>
            <a:r>
              <a:rPr lang="en-US" dirty="0"/>
              <a:t> </a:t>
            </a:r>
            <a:r>
              <a:rPr lang="en-US" dirty="0" err="1"/>
              <a:t>bắt</a:t>
            </a:r>
            <a:r>
              <a:rPr lang="en-US" dirty="0"/>
              <a:t> </a:t>
            </a:r>
            <a:r>
              <a:rPr lang="en-US" dirty="0" err="1"/>
              <a:t>được</a:t>
            </a:r>
            <a:r>
              <a:rPr lang="en-US" dirty="0"/>
              <a:t> </a:t>
            </a:r>
            <a:r>
              <a:rPr lang="en-US" dirty="0" err="1"/>
              <a:t>những</a:t>
            </a:r>
            <a:r>
              <a:rPr lang="en-US" dirty="0"/>
              <a:t> </a:t>
            </a:r>
            <a:r>
              <a:rPr lang="en-US" dirty="0" err="1"/>
              <a:t>yêu</a:t>
            </a:r>
            <a:r>
              <a:rPr lang="en-US" dirty="0"/>
              <a:t> </a:t>
            </a:r>
            <a:r>
              <a:rPr lang="en-US" dirty="0" err="1"/>
              <a:t>cầu</a:t>
            </a:r>
            <a:r>
              <a:rPr lang="en-US" dirty="0"/>
              <a:t> </a:t>
            </a:r>
            <a:r>
              <a:rPr lang="en-US" dirty="0" err="1"/>
              <a:t>và</a:t>
            </a:r>
            <a:r>
              <a:rPr lang="en-US" dirty="0"/>
              <a:t> </a:t>
            </a:r>
            <a:r>
              <a:rPr lang="en-US" dirty="0" err="1"/>
              <a:t>đưa</a:t>
            </a:r>
            <a:r>
              <a:rPr lang="en-US" dirty="0"/>
              <a:t> </a:t>
            </a:r>
            <a:r>
              <a:rPr lang="en-US" dirty="0" err="1"/>
              <a:t>ra</a:t>
            </a:r>
            <a:r>
              <a:rPr lang="en-US" dirty="0"/>
              <a:t> </a:t>
            </a:r>
            <a:r>
              <a:rPr lang="en-US" dirty="0" err="1"/>
              <a:t>một</a:t>
            </a:r>
            <a:r>
              <a:rPr lang="en-US" dirty="0"/>
              <a:t> </a:t>
            </a:r>
            <a:r>
              <a:rPr lang="en-US" dirty="0" err="1"/>
              <a:t>thiết</a:t>
            </a:r>
            <a:r>
              <a:rPr lang="en-US" dirty="0"/>
              <a:t> </a:t>
            </a:r>
            <a:r>
              <a:rPr lang="en-US" dirty="0" err="1"/>
              <a:t>kế</a:t>
            </a:r>
            <a:r>
              <a:rPr lang="en-US" dirty="0"/>
              <a:t> CSDL </a:t>
            </a:r>
            <a:r>
              <a:rPr lang="en-US" dirty="0" err="1"/>
              <a:t>thỏa</a:t>
            </a:r>
            <a:r>
              <a:rPr lang="en-US" dirty="0"/>
              <a:t> </a:t>
            </a:r>
            <a:r>
              <a:rPr lang="en-US" dirty="0" err="1"/>
              <a:t>yêu</a:t>
            </a:r>
            <a:r>
              <a:rPr lang="en-US" dirty="0"/>
              <a:t> </a:t>
            </a:r>
            <a:r>
              <a:rPr lang="en-US" dirty="0" err="1"/>
              <a:t>cầu</a:t>
            </a:r>
            <a:r>
              <a:rPr lang="en-US" dirty="0"/>
              <a:t> </a:t>
            </a:r>
            <a:r>
              <a:rPr lang="en-US" dirty="0" err="1"/>
              <a:t>này</a:t>
            </a:r>
            <a:endParaRPr lang="en-US" dirty="0"/>
          </a:p>
          <a:p>
            <a:r>
              <a:rPr lang="en-US" dirty="0" err="1">
                <a:solidFill>
                  <a:srgbClr val="0E6FC7"/>
                </a:solidFill>
              </a:rPr>
              <a:t>Lập</a:t>
            </a:r>
            <a:r>
              <a:rPr lang="en-US" dirty="0">
                <a:solidFill>
                  <a:srgbClr val="0E6FC7"/>
                </a:solidFill>
              </a:rPr>
              <a:t> </a:t>
            </a:r>
            <a:r>
              <a:rPr lang="en-US" dirty="0" err="1">
                <a:solidFill>
                  <a:srgbClr val="0E6FC7"/>
                </a:solidFill>
              </a:rPr>
              <a:t>trình</a:t>
            </a:r>
            <a:r>
              <a:rPr lang="en-US" dirty="0">
                <a:solidFill>
                  <a:srgbClr val="0E6FC7"/>
                </a:solidFill>
              </a:rPr>
              <a:t> </a:t>
            </a:r>
            <a:r>
              <a:rPr lang="en-US" dirty="0" err="1">
                <a:solidFill>
                  <a:srgbClr val="0E6FC7"/>
                </a:solidFill>
              </a:rPr>
              <a:t>viên</a:t>
            </a:r>
            <a:r>
              <a:rPr lang="en-US" dirty="0">
                <a:solidFill>
                  <a:srgbClr val="0E6FC7"/>
                </a:solidFill>
              </a:rPr>
              <a:t> CSDL </a:t>
            </a:r>
            <a:r>
              <a:rPr lang="en-VN" dirty="0">
                <a:solidFill>
                  <a:srgbClr val="0E6FC7"/>
                </a:solidFill>
              </a:rPr>
              <a:t>(Database Programmer)</a:t>
            </a:r>
            <a:endParaRPr lang="en-US" dirty="0">
              <a:solidFill>
                <a:srgbClr val="0E6FC7"/>
              </a:solidFill>
            </a:endParaRPr>
          </a:p>
          <a:p>
            <a:pPr lvl="1"/>
            <a:r>
              <a:rPr lang="en-US" dirty="0" err="1"/>
              <a:t>Lập</a:t>
            </a:r>
            <a:r>
              <a:rPr lang="en-US" dirty="0"/>
              <a:t> </a:t>
            </a:r>
            <a:r>
              <a:rPr lang="en-US" dirty="0" err="1"/>
              <a:t>trình</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nhằm</a:t>
            </a:r>
            <a:r>
              <a:rPr lang="en-US" dirty="0"/>
              <a:t> </a:t>
            </a:r>
            <a:r>
              <a:rPr lang="en-US" dirty="0" err="1"/>
              <a:t>quản</a:t>
            </a:r>
            <a:r>
              <a:rPr lang="en-US" dirty="0"/>
              <a:t> </a:t>
            </a:r>
            <a:r>
              <a:rPr lang="en-US" dirty="0" err="1"/>
              <a:t>lý</a:t>
            </a:r>
            <a:r>
              <a:rPr lang="en-US" dirty="0"/>
              <a:t> </a:t>
            </a:r>
            <a:r>
              <a:rPr lang="en-US" dirty="0" err="1"/>
              <a:t>và</a:t>
            </a:r>
            <a:r>
              <a:rPr lang="en-US" dirty="0"/>
              <a:t> </a:t>
            </a:r>
            <a:r>
              <a:rPr lang="en-US" dirty="0" err="1"/>
              <a:t>khai</a:t>
            </a:r>
            <a:r>
              <a:rPr lang="en-US" dirty="0"/>
              <a:t> </a:t>
            </a:r>
            <a:r>
              <a:rPr lang="en-US" dirty="0" err="1"/>
              <a:t>thác</a:t>
            </a:r>
            <a:r>
              <a:rPr lang="en-US" dirty="0"/>
              <a:t> CSDL </a:t>
            </a:r>
          </a:p>
        </p:txBody>
      </p:sp>
      <p:sp>
        <p:nvSpPr>
          <p:cNvPr id="3" name="Footer Placeholder 2">
            <a:extLst>
              <a:ext uri="{FF2B5EF4-FFF2-40B4-BE49-F238E27FC236}">
                <a16:creationId xmlns:a16="http://schemas.microsoft.com/office/drawing/2014/main" id="{BD727592-FD19-A5EF-D49E-39E8D7E94DD0}"/>
              </a:ext>
            </a:extLst>
          </p:cNvPr>
          <p:cNvSpPr>
            <a:spLocks noGrp="1"/>
          </p:cNvSpPr>
          <p:nvPr>
            <p:ph type="ftr" sz="quarter" idx="11"/>
          </p:nvPr>
        </p:nvSpPr>
        <p:spPr/>
        <p:txBody>
          <a:bodyPr/>
          <a:lstStyle/>
          <a:p>
            <a:r>
              <a:rPr lang="nl-NL"/>
              <a:t>Faculty of Information Technology</a:t>
            </a:r>
            <a:endParaRPr lang="nl-NL" dirty="0"/>
          </a:p>
        </p:txBody>
      </p:sp>
      <p:sp>
        <p:nvSpPr>
          <p:cNvPr id="4" name="Slide Number Placeholder 3">
            <a:extLst>
              <a:ext uri="{FF2B5EF4-FFF2-40B4-BE49-F238E27FC236}">
                <a16:creationId xmlns:a16="http://schemas.microsoft.com/office/drawing/2014/main" id="{B0F1A7AE-B188-760B-8CF2-441E688C3F70}"/>
              </a:ext>
            </a:extLst>
          </p:cNvPr>
          <p:cNvSpPr>
            <a:spLocks noGrp="1"/>
          </p:cNvSpPr>
          <p:nvPr>
            <p:ph type="sldNum" sz="quarter" idx="12"/>
          </p:nvPr>
        </p:nvSpPr>
        <p:spPr/>
        <p:txBody>
          <a:bodyPr/>
          <a:lstStyle/>
          <a:p>
            <a:fld id="{0A297500-7527-634B-90F4-69D0994C32B4}" type="slidenum">
              <a:rPr lang="nl-NL" smtClean="0"/>
              <a:t>29</a:t>
            </a:fld>
            <a:endParaRPr lang="nl-NL"/>
          </a:p>
        </p:txBody>
      </p:sp>
      <p:sp>
        <p:nvSpPr>
          <p:cNvPr id="5" name="Title 4">
            <a:extLst>
              <a:ext uri="{FF2B5EF4-FFF2-40B4-BE49-F238E27FC236}">
                <a16:creationId xmlns:a16="http://schemas.microsoft.com/office/drawing/2014/main" id="{3F3E72EC-A9BD-83A8-1933-F798A5EB6734}"/>
              </a:ext>
            </a:extLst>
          </p:cNvPr>
          <p:cNvSpPr>
            <a:spLocks noGrp="1"/>
          </p:cNvSpPr>
          <p:nvPr>
            <p:ph type="title"/>
          </p:nvPr>
        </p:nvSpPr>
        <p:spPr/>
        <p:txBody>
          <a:bodyPr/>
          <a:lstStyle/>
          <a:p>
            <a:r>
              <a:rPr lang="en-VN" dirty="0"/>
              <a:t>Các vai trò trong CSDL</a:t>
            </a:r>
          </a:p>
        </p:txBody>
      </p:sp>
    </p:spTree>
    <p:extLst>
      <p:ext uri="{BB962C8B-B14F-4D97-AF65-F5344CB8AC3E}">
        <p14:creationId xmlns:p14="http://schemas.microsoft.com/office/powerpoint/2010/main" val="3385859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llustration Of Wordcloud Of Dbms (database Management System) Stock Photo,  Picture and Royalty Free Image. Image 14520262.">
            <a:extLst>
              <a:ext uri="{FF2B5EF4-FFF2-40B4-BE49-F238E27FC236}">
                <a16:creationId xmlns:a16="http://schemas.microsoft.com/office/drawing/2014/main" id="{78FE7FAC-FD7A-A838-B8FC-925EE812416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39066" y="1656000"/>
            <a:ext cx="6115068" cy="4464000"/>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1D63AE06-2618-BA34-E029-17A255C93572}"/>
              </a:ext>
            </a:extLst>
          </p:cNvPr>
          <p:cNvSpPr>
            <a:spLocks noGrp="1"/>
          </p:cNvSpPr>
          <p:nvPr>
            <p:ph type="ftr" sz="quarter" idx="11"/>
          </p:nvPr>
        </p:nvSpPr>
        <p:spPr>
          <a:xfrm>
            <a:off x="4060199" y="6397914"/>
            <a:ext cx="4071601" cy="453736"/>
          </a:xfrm>
        </p:spPr>
        <p:txBody>
          <a:bodyPr anchor="ctr">
            <a:normAutofit/>
          </a:bodyPr>
          <a:lstStyle/>
          <a:p>
            <a:pPr>
              <a:spcAft>
                <a:spcPts val="600"/>
              </a:spcAft>
            </a:pPr>
            <a:r>
              <a:rPr lang="vi-VN" dirty="0"/>
              <a:t>Faculty of Information Technology</a:t>
            </a:r>
          </a:p>
        </p:txBody>
      </p:sp>
      <p:sp>
        <p:nvSpPr>
          <p:cNvPr id="4" name="Slide Number Placeholder 3">
            <a:extLst>
              <a:ext uri="{FF2B5EF4-FFF2-40B4-BE49-F238E27FC236}">
                <a16:creationId xmlns:a16="http://schemas.microsoft.com/office/drawing/2014/main" id="{F2BD3754-DBC6-9830-1D96-CEB93484B694}"/>
              </a:ext>
            </a:extLst>
          </p:cNvPr>
          <p:cNvSpPr>
            <a:spLocks noGrp="1"/>
          </p:cNvSpPr>
          <p:nvPr>
            <p:ph type="sldNum" sz="quarter" idx="12"/>
          </p:nvPr>
        </p:nvSpPr>
        <p:spPr>
          <a:xfrm>
            <a:off x="10969200" y="6404264"/>
            <a:ext cx="648000" cy="453736"/>
          </a:xfrm>
        </p:spPr>
        <p:txBody>
          <a:bodyPr anchor="ctr">
            <a:normAutofit/>
          </a:bodyPr>
          <a:lstStyle/>
          <a:p>
            <a:pPr>
              <a:spcAft>
                <a:spcPts val="600"/>
              </a:spcAft>
            </a:pPr>
            <a:fld id="{0A297500-7527-634B-90F4-69D0994C32B4}" type="slidenum">
              <a:rPr lang="vi-VN" smtClean="0"/>
              <a:pPr>
                <a:spcAft>
                  <a:spcPts val="600"/>
                </a:spcAft>
              </a:pPr>
              <a:t>3</a:t>
            </a:fld>
            <a:endParaRPr lang="vi-VN" dirty="0"/>
          </a:p>
        </p:txBody>
      </p:sp>
      <p:sp>
        <p:nvSpPr>
          <p:cNvPr id="5" name="Title 4">
            <a:extLst>
              <a:ext uri="{FF2B5EF4-FFF2-40B4-BE49-F238E27FC236}">
                <a16:creationId xmlns:a16="http://schemas.microsoft.com/office/drawing/2014/main" id="{B211C477-6377-26F9-8166-C8610853EDDB}"/>
              </a:ext>
            </a:extLst>
          </p:cNvPr>
          <p:cNvSpPr>
            <a:spLocks noGrp="1"/>
          </p:cNvSpPr>
          <p:nvPr>
            <p:ph type="title"/>
          </p:nvPr>
        </p:nvSpPr>
        <p:spPr>
          <a:xfrm>
            <a:off x="576000" y="207036"/>
            <a:ext cx="11041200" cy="874086"/>
          </a:xfrm>
        </p:spPr>
        <p:txBody>
          <a:bodyPr anchor="ctr">
            <a:normAutofit/>
          </a:bodyPr>
          <a:lstStyle/>
          <a:p>
            <a:r>
              <a:rPr lang="vi-VN" dirty="0"/>
              <a:t>Giới thiệu</a:t>
            </a:r>
          </a:p>
        </p:txBody>
      </p:sp>
    </p:spTree>
    <p:extLst>
      <p:ext uri="{BB962C8B-B14F-4D97-AF65-F5344CB8AC3E}">
        <p14:creationId xmlns:p14="http://schemas.microsoft.com/office/powerpoint/2010/main" val="2478089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652FAC-D062-D07E-C008-91CC620D44B9}"/>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23CA8D5-0585-6E8B-3DB9-99625237670E}"/>
              </a:ext>
            </a:extLst>
          </p:cNvPr>
          <p:cNvSpPr>
            <a:spLocks noGrp="1"/>
          </p:cNvSpPr>
          <p:nvPr>
            <p:ph idx="1"/>
          </p:nvPr>
        </p:nvSpPr>
        <p:spPr/>
        <p:txBody>
          <a:bodyPr>
            <a:normAutofit/>
          </a:bodyPr>
          <a:lstStyle/>
          <a:p>
            <a:r>
              <a:rPr lang="en-US" sz="2400" dirty="0" err="1">
                <a:solidFill>
                  <a:srgbClr val="0E6FC7"/>
                </a:solidFill>
              </a:rPr>
              <a:t>Người</a:t>
            </a:r>
            <a:r>
              <a:rPr lang="en-US" sz="2400" dirty="0">
                <a:solidFill>
                  <a:srgbClr val="0E6FC7"/>
                </a:solidFill>
              </a:rPr>
              <a:t> </a:t>
            </a:r>
            <a:r>
              <a:rPr lang="en-US" sz="2400" dirty="0" err="1">
                <a:solidFill>
                  <a:srgbClr val="0E6FC7"/>
                </a:solidFill>
              </a:rPr>
              <a:t>dùng</a:t>
            </a:r>
            <a:r>
              <a:rPr lang="en-US" sz="2400" dirty="0">
                <a:solidFill>
                  <a:srgbClr val="0E6FC7"/>
                </a:solidFill>
              </a:rPr>
              <a:t> </a:t>
            </a:r>
            <a:r>
              <a:rPr lang="en-US" sz="2400" dirty="0" err="1">
                <a:solidFill>
                  <a:srgbClr val="0E6FC7"/>
                </a:solidFill>
              </a:rPr>
              <a:t>cuối</a:t>
            </a:r>
            <a:r>
              <a:rPr lang="en-US" sz="2400" dirty="0">
                <a:solidFill>
                  <a:srgbClr val="0E6FC7"/>
                </a:solidFill>
              </a:rPr>
              <a:t> (End User)</a:t>
            </a:r>
          </a:p>
          <a:p>
            <a:pPr lvl="1"/>
            <a:r>
              <a:rPr lang="en-US" sz="2000" i="1" dirty="0" err="1">
                <a:solidFill>
                  <a:srgbClr val="005E77"/>
                </a:solidFill>
              </a:rPr>
              <a:t>Người</a:t>
            </a:r>
            <a:r>
              <a:rPr lang="en-US" sz="2000" i="1" dirty="0">
                <a:solidFill>
                  <a:srgbClr val="005E77"/>
                </a:solidFill>
              </a:rPr>
              <a:t> </a:t>
            </a:r>
            <a:r>
              <a:rPr lang="en-US" sz="2000" i="1" dirty="0" err="1">
                <a:solidFill>
                  <a:srgbClr val="005E77"/>
                </a:solidFill>
              </a:rPr>
              <a:t>ít</a:t>
            </a:r>
            <a:r>
              <a:rPr lang="en-US" sz="2000" i="1" dirty="0">
                <a:solidFill>
                  <a:srgbClr val="005E77"/>
                </a:solidFill>
              </a:rPr>
              <a:t> </a:t>
            </a:r>
            <a:r>
              <a:rPr lang="en-US" sz="2000" i="1" dirty="0" err="1">
                <a:solidFill>
                  <a:srgbClr val="005E77"/>
                </a:solidFill>
              </a:rPr>
              <a:t>sử</a:t>
            </a:r>
            <a:r>
              <a:rPr lang="en-US" sz="2000" i="1" dirty="0">
                <a:solidFill>
                  <a:srgbClr val="005E77"/>
                </a:solidFill>
              </a:rPr>
              <a:t> </a:t>
            </a:r>
            <a:r>
              <a:rPr lang="en-US" sz="2000" i="1" dirty="0" err="1">
                <a:solidFill>
                  <a:srgbClr val="005E77"/>
                </a:solidFill>
              </a:rPr>
              <a:t>dụng</a:t>
            </a:r>
            <a:endParaRPr lang="en-US" sz="2000" i="1" dirty="0">
              <a:solidFill>
                <a:srgbClr val="005E77"/>
              </a:solidFill>
            </a:endParaRPr>
          </a:p>
          <a:p>
            <a:pPr lvl="2"/>
            <a:r>
              <a:rPr lang="en-US" sz="1800" dirty="0" err="1"/>
              <a:t>Ít</a:t>
            </a:r>
            <a:r>
              <a:rPr lang="en-US" sz="1800" dirty="0"/>
              <a:t> </a:t>
            </a:r>
            <a:r>
              <a:rPr lang="en-US" sz="1800" dirty="0" err="1"/>
              <a:t>khi</a:t>
            </a:r>
            <a:r>
              <a:rPr lang="en-US" sz="1800" dirty="0"/>
              <a:t> </a:t>
            </a:r>
            <a:r>
              <a:rPr lang="en-US" sz="1800" dirty="0" err="1"/>
              <a:t>truy</a:t>
            </a:r>
            <a:r>
              <a:rPr lang="en-US" sz="1800" dirty="0"/>
              <a:t> </a:t>
            </a:r>
            <a:r>
              <a:rPr lang="en-US" sz="1800" dirty="0" err="1"/>
              <a:t>cập</a:t>
            </a:r>
            <a:r>
              <a:rPr lang="en-US" sz="1800" dirty="0"/>
              <a:t> CSDL, </a:t>
            </a:r>
            <a:r>
              <a:rPr lang="en-US" sz="1800" dirty="0" err="1"/>
              <a:t>nhưng</a:t>
            </a:r>
            <a:r>
              <a:rPr lang="en-US" sz="1800" dirty="0"/>
              <a:t> </a:t>
            </a:r>
            <a:r>
              <a:rPr lang="en-US" sz="1800" dirty="0" err="1"/>
              <a:t>cần</a:t>
            </a:r>
            <a:r>
              <a:rPr lang="en-US" sz="1800" dirty="0"/>
              <a:t> </a:t>
            </a:r>
            <a:r>
              <a:rPr lang="en-US" sz="1800" dirty="0" err="1"/>
              <a:t>những</a:t>
            </a:r>
            <a:r>
              <a:rPr lang="en-US" sz="1800" dirty="0"/>
              <a:t> </a:t>
            </a:r>
            <a:r>
              <a:rPr lang="en-US" sz="1800" dirty="0" err="1"/>
              <a:t>thông</a:t>
            </a:r>
            <a:r>
              <a:rPr lang="en-US" sz="1800" dirty="0"/>
              <a:t> tin </a:t>
            </a:r>
            <a:r>
              <a:rPr lang="en-US" sz="1800" dirty="0" err="1"/>
              <a:t>khác</a:t>
            </a:r>
            <a:r>
              <a:rPr lang="en-US" sz="1800" dirty="0"/>
              <a:t> </a:t>
            </a:r>
            <a:r>
              <a:rPr lang="en-US" sz="1800" dirty="0" err="1"/>
              <a:t>nhau</a:t>
            </a:r>
            <a:r>
              <a:rPr lang="en-US" sz="1800" dirty="0"/>
              <a:t> </a:t>
            </a:r>
            <a:r>
              <a:rPr lang="en-US" sz="1800" dirty="0" err="1"/>
              <a:t>trong</a:t>
            </a:r>
            <a:r>
              <a:rPr lang="en-US" sz="1800" dirty="0"/>
              <a:t> </a:t>
            </a:r>
            <a:r>
              <a:rPr lang="en-US" sz="1800" dirty="0" err="1"/>
              <a:t>mỗi</a:t>
            </a:r>
            <a:r>
              <a:rPr lang="en-US" sz="1800" dirty="0"/>
              <a:t> </a:t>
            </a:r>
            <a:r>
              <a:rPr lang="en-US" sz="1800" dirty="0" err="1"/>
              <a:t>lần</a:t>
            </a:r>
            <a:r>
              <a:rPr lang="en-US" sz="1800" dirty="0"/>
              <a:t> </a:t>
            </a:r>
            <a:r>
              <a:rPr lang="en-US" sz="1800" dirty="0" err="1"/>
              <a:t>truy</a:t>
            </a:r>
            <a:r>
              <a:rPr lang="en-US" sz="1800" dirty="0"/>
              <a:t> </a:t>
            </a:r>
            <a:r>
              <a:rPr lang="en-US" sz="1800" dirty="0" err="1"/>
              <a:t>cập</a:t>
            </a:r>
            <a:r>
              <a:rPr lang="en-US" sz="1800" dirty="0"/>
              <a:t> </a:t>
            </a:r>
            <a:r>
              <a:rPr lang="en-US" sz="1800" dirty="0" err="1"/>
              <a:t>và</a:t>
            </a:r>
            <a:r>
              <a:rPr lang="en-US" sz="1800" dirty="0"/>
              <a:t> </a:t>
            </a:r>
            <a:r>
              <a:rPr lang="en-US" sz="1800" dirty="0" err="1"/>
              <a:t>dùng</a:t>
            </a:r>
            <a:r>
              <a:rPr lang="en-US" sz="1800" dirty="0"/>
              <a:t> </a:t>
            </a:r>
            <a:r>
              <a:rPr lang="en-US" sz="1800" dirty="0" err="1"/>
              <a:t>những</a:t>
            </a:r>
            <a:r>
              <a:rPr lang="en-US" sz="1800" dirty="0"/>
              <a:t> </a:t>
            </a:r>
            <a:r>
              <a:rPr lang="en-US" sz="1800" dirty="0" err="1"/>
              <a:t>câu</a:t>
            </a:r>
            <a:r>
              <a:rPr lang="en-US" sz="1800" dirty="0"/>
              <a:t> </a:t>
            </a:r>
            <a:r>
              <a:rPr lang="en-US" sz="1800" dirty="0" err="1"/>
              <a:t>truy</a:t>
            </a:r>
            <a:r>
              <a:rPr lang="en-US" sz="1800" dirty="0"/>
              <a:t> </a:t>
            </a:r>
            <a:r>
              <a:rPr lang="en-US" sz="1800" dirty="0" err="1"/>
              <a:t>vấn</a:t>
            </a:r>
            <a:r>
              <a:rPr lang="en-US" sz="1800" dirty="0"/>
              <a:t> </a:t>
            </a:r>
            <a:r>
              <a:rPr lang="en-US" sz="1800" dirty="0" err="1"/>
              <a:t>phức</a:t>
            </a:r>
            <a:r>
              <a:rPr lang="en-US" sz="1800" dirty="0"/>
              <a:t> </a:t>
            </a:r>
            <a:r>
              <a:rPr lang="en-US" sz="1800" dirty="0" err="1"/>
              <a:t>tạp</a:t>
            </a:r>
            <a:endParaRPr lang="en-US" sz="1800" dirty="0"/>
          </a:p>
          <a:p>
            <a:pPr lvl="2"/>
            <a:r>
              <a:rPr lang="en-US" sz="1800" dirty="0" err="1"/>
              <a:t>Người</a:t>
            </a:r>
            <a:r>
              <a:rPr lang="en-US" sz="1800" dirty="0"/>
              <a:t> </a:t>
            </a:r>
            <a:r>
              <a:rPr lang="en-US" sz="1800" dirty="0" err="1"/>
              <a:t>quản</a:t>
            </a:r>
            <a:r>
              <a:rPr lang="en-US" sz="1800" dirty="0"/>
              <a:t> </a:t>
            </a:r>
            <a:r>
              <a:rPr lang="en-US" sz="1800" dirty="0" err="1"/>
              <a:t>lý</a:t>
            </a:r>
            <a:r>
              <a:rPr lang="en-US" sz="1800" dirty="0"/>
              <a:t> </a:t>
            </a:r>
          </a:p>
          <a:p>
            <a:pPr lvl="1"/>
            <a:r>
              <a:rPr lang="en-US" sz="2000" i="1" dirty="0" err="1">
                <a:solidFill>
                  <a:srgbClr val="005E77"/>
                </a:solidFill>
              </a:rPr>
              <a:t>Người</a:t>
            </a:r>
            <a:r>
              <a:rPr lang="en-US" sz="2000" i="1" dirty="0">
                <a:solidFill>
                  <a:srgbClr val="005E77"/>
                </a:solidFill>
              </a:rPr>
              <a:t> </a:t>
            </a:r>
            <a:r>
              <a:rPr lang="en-US" sz="2000" i="1" dirty="0" err="1">
                <a:solidFill>
                  <a:srgbClr val="005E77"/>
                </a:solidFill>
              </a:rPr>
              <a:t>sử</a:t>
            </a:r>
            <a:r>
              <a:rPr lang="en-US" sz="2000" i="1" dirty="0">
                <a:solidFill>
                  <a:srgbClr val="005E77"/>
                </a:solidFill>
              </a:rPr>
              <a:t> </a:t>
            </a:r>
            <a:r>
              <a:rPr lang="en-US" sz="2000" i="1" dirty="0" err="1">
                <a:solidFill>
                  <a:srgbClr val="005E77"/>
                </a:solidFill>
              </a:rPr>
              <a:t>dụng</a:t>
            </a:r>
            <a:r>
              <a:rPr lang="en-US" sz="2000" i="1" dirty="0">
                <a:solidFill>
                  <a:srgbClr val="005E77"/>
                </a:solidFill>
              </a:rPr>
              <a:t> </a:t>
            </a:r>
            <a:r>
              <a:rPr lang="en-US" sz="2000" i="1" dirty="0" err="1">
                <a:solidFill>
                  <a:srgbClr val="005E77"/>
                </a:solidFill>
              </a:rPr>
              <a:t>thường</a:t>
            </a:r>
            <a:r>
              <a:rPr lang="en-US" sz="2000" i="1" dirty="0">
                <a:solidFill>
                  <a:srgbClr val="005E77"/>
                </a:solidFill>
              </a:rPr>
              <a:t> </a:t>
            </a:r>
            <a:r>
              <a:rPr lang="en-US" sz="2000" i="1" dirty="0" err="1">
                <a:solidFill>
                  <a:srgbClr val="005E77"/>
                </a:solidFill>
              </a:rPr>
              <a:t>xuyên</a:t>
            </a:r>
            <a:endParaRPr lang="en-US" sz="2000" i="1" dirty="0">
              <a:solidFill>
                <a:srgbClr val="005E77"/>
              </a:solidFill>
            </a:endParaRPr>
          </a:p>
          <a:p>
            <a:pPr lvl="2"/>
            <a:r>
              <a:rPr lang="en-US" sz="1800" dirty="0" err="1"/>
              <a:t>Thường</a:t>
            </a:r>
            <a:r>
              <a:rPr lang="en-US" sz="1800" dirty="0"/>
              <a:t> </a:t>
            </a:r>
            <a:r>
              <a:rPr lang="en-US" sz="1800" dirty="0" err="1"/>
              <a:t>xuyên</a:t>
            </a:r>
            <a:r>
              <a:rPr lang="en-US" sz="1800" dirty="0"/>
              <a:t> </a:t>
            </a:r>
            <a:r>
              <a:rPr lang="en-US" sz="1800" dirty="0" err="1"/>
              <a:t>truy</a:t>
            </a:r>
            <a:r>
              <a:rPr lang="en-US" sz="1800" dirty="0"/>
              <a:t> </a:t>
            </a:r>
            <a:r>
              <a:rPr lang="en-US" sz="1800" dirty="0" err="1"/>
              <a:t>vấn</a:t>
            </a:r>
            <a:r>
              <a:rPr lang="en-US" sz="1800" dirty="0"/>
              <a:t> </a:t>
            </a:r>
            <a:r>
              <a:rPr lang="en-US" sz="1800" dirty="0" err="1"/>
              <a:t>và</a:t>
            </a:r>
            <a:r>
              <a:rPr lang="en-US" sz="1800" dirty="0"/>
              <a:t> </a:t>
            </a:r>
            <a:r>
              <a:rPr lang="en-US" sz="1800" dirty="0" err="1"/>
              <a:t>cập</a:t>
            </a:r>
            <a:r>
              <a:rPr lang="en-US" sz="1800" dirty="0"/>
              <a:t> </a:t>
            </a:r>
            <a:r>
              <a:rPr lang="en-US" sz="1800" dirty="0" err="1"/>
              <a:t>nhật</a:t>
            </a:r>
            <a:r>
              <a:rPr lang="en-US" sz="1800" dirty="0"/>
              <a:t> CSDL </a:t>
            </a:r>
            <a:r>
              <a:rPr lang="en-US" sz="1800" dirty="0" err="1"/>
              <a:t>nhờ</a:t>
            </a:r>
            <a:r>
              <a:rPr lang="en-US" sz="1800" dirty="0"/>
              <a:t> </a:t>
            </a:r>
            <a:r>
              <a:rPr lang="en-US" sz="1800" dirty="0" err="1"/>
              <a:t>vào</a:t>
            </a:r>
            <a:r>
              <a:rPr lang="en-US" sz="1800" dirty="0"/>
              <a:t> </a:t>
            </a:r>
            <a:r>
              <a:rPr lang="en-US" sz="1800" dirty="0" err="1"/>
              <a:t>một</a:t>
            </a:r>
            <a:r>
              <a:rPr lang="en-US" sz="1800" dirty="0"/>
              <a:t> </a:t>
            </a:r>
            <a:r>
              <a:rPr lang="en-US" sz="1800" dirty="0" err="1"/>
              <a:t>số</a:t>
            </a:r>
            <a:r>
              <a:rPr lang="en-US" sz="1800" dirty="0"/>
              <a:t> </a:t>
            </a:r>
            <a:r>
              <a:rPr lang="en-US" sz="1800" dirty="0" err="1"/>
              <a:t>các</a:t>
            </a:r>
            <a:r>
              <a:rPr lang="en-US" sz="1800" dirty="0"/>
              <a:t> </a:t>
            </a:r>
            <a:r>
              <a:rPr lang="en-US" sz="1800" dirty="0" err="1"/>
              <a:t>chức</a:t>
            </a:r>
            <a:r>
              <a:rPr lang="en-US" sz="1800" dirty="0"/>
              <a:t> </a:t>
            </a:r>
            <a:r>
              <a:rPr lang="en-US" sz="1800" dirty="0" err="1"/>
              <a:t>năng</a:t>
            </a:r>
            <a:r>
              <a:rPr lang="en-US" sz="1800" dirty="0"/>
              <a:t> </a:t>
            </a:r>
            <a:r>
              <a:rPr lang="en-US" sz="1800" dirty="0" err="1"/>
              <a:t>đã</a:t>
            </a:r>
            <a:r>
              <a:rPr lang="en-US" sz="1800" dirty="0"/>
              <a:t> </a:t>
            </a:r>
            <a:r>
              <a:rPr lang="en-US" sz="1800" dirty="0" err="1"/>
              <a:t>được</a:t>
            </a:r>
            <a:r>
              <a:rPr lang="en-US" sz="1800" dirty="0"/>
              <a:t> </a:t>
            </a:r>
            <a:r>
              <a:rPr lang="en-US" sz="1800" dirty="0" err="1"/>
              <a:t>xây</a:t>
            </a:r>
            <a:r>
              <a:rPr lang="en-US" sz="1800" dirty="0"/>
              <a:t> </a:t>
            </a:r>
            <a:r>
              <a:rPr lang="en-US" sz="1800" dirty="0" err="1"/>
              <a:t>dựng</a:t>
            </a:r>
            <a:r>
              <a:rPr lang="en-US" sz="1800" dirty="0"/>
              <a:t> </a:t>
            </a:r>
            <a:r>
              <a:rPr lang="en-US" sz="1800" dirty="0" err="1"/>
              <a:t>sẵn</a:t>
            </a:r>
            <a:endParaRPr lang="en-US" sz="1800" dirty="0"/>
          </a:p>
          <a:p>
            <a:pPr lvl="2"/>
            <a:r>
              <a:rPr lang="en-US" sz="1800" dirty="0" err="1"/>
              <a:t>Nhân</a:t>
            </a:r>
            <a:r>
              <a:rPr lang="en-US" sz="1800" dirty="0"/>
              <a:t> </a:t>
            </a:r>
            <a:r>
              <a:rPr lang="en-US" sz="1800" dirty="0" err="1"/>
              <a:t>viên</a:t>
            </a:r>
            <a:endParaRPr lang="en-US" sz="1800" dirty="0"/>
          </a:p>
          <a:p>
            <a:pPr lvl="1"/>
            <a:r>
              <a:rPr lang="en-US" sz="2000" i="1" dirty="0" err="1">
                <a:solidFill>
                  <a:srgbClr val="005E77"/>
                </a:solidFill>
              </a:rPr>
              <a:t>Người</a:t>
            </a:r>
            <a:r>
              <a:rPr lang="en-US" sz="2000" i="1" dirty="0">
                <a:solidFill>
                  <a:srgbClr val="005E77"/>
                </a:solidFill>
              </a:rPr>
              <a:t> </a:t>
            </a:r>
            <a:r>
              <a:rPr lang="en-US" sz="2000" i="1" dirty="0" err="1">
                <a:solidFill>
                  <a:srgbClr val="005E77"/>
                </a:solidFill>
              </a:rPr>
              <a:t>sử</a:t>
            </a:r>
            <a:r>
              <a:rPr lang="en-US" sz="2000" i="1" dirty="0">
                <a:solidFill>
                  <a:srgbClr val="005E77"/>
                </a:solidFill>
              </a:rPr>
              <a:t> </a:t>
            </a:r>
            <a:r>
              <a:rPr lang="en-US" sz="2000" i="1" dirty="0" err="1">
                <a:solidFill>
                  <a:srgbClr val="005E77"/>
                </a:solidFill>
              </a:rPr>
              <a:t>dụng</a:t>
            </a:r>
            <a:r>
              <a:rPr lang="en-US" sz="2000" i="1" dirty="0">
                <a:solidFill>
                  <a:srgbClr val="005E77"/>
                </a:solidFill>
              </a:rPr>
              <a:t> </a:t>
            </a:r>
            <a:r>
              <a:rPr lang="en-US" sz="2000" i="1" dirty="0" err="1">
                <a:solidFill>
                  <a:srgbClr val="005E77"/>
                </a:solidFill>
              </a:rPr>
              <a:t>đặc</a:t>
            </a:r>
            <a:r>
              <a:rPr lang="en-US" sz="2000" i="1" dirty="0">
                <a:solidFill>
                  <a:srgbClr val="005E77"/>
                </a:solidFill>
              </a:rPr>
              <a:t> </a:t>
            </a:r>
            <a:r>
              <a:rPr lang="en-US" sz="2000" i="1" dirty="0" err="1">
                <a:solidFill>
                  <a:srgbClr val="005E77"/>
                </a:solidFill>
              </a:rPr>
              <a:t>biệt</a:t>
            </a:r>
            <a:endParaRPr lang="en-US" sz="2000" i="1" dirty="0">
              <a:solidFill>
                <a:srgbClr val="005E77"/>
              </a:solidFill>
            </a:endParaRPr>
          </a:p>
          <a:p>
            <a:pPr lvl="2"/>
            <a:r>
              <a:rPr lang="en-US" sz="1800" dirty="0"/>
              <a:t>Thông </a:t>
            </a:r>
            <a:r>
              <a:rPr lang="en-US" sz="1800" dirty="0" err="1"/>
              <a:t>thạo</a:t>
            </a:r>
            <a:r>
              <a:rPr lang="en-US" sz="1800" dirty="0"/>
              <a:t> </a:t>
            </a:r>
            <a:r>
              <a:rPr lang="en-US" sz="1800" dirty="0" err="1"/>
              <a:t>về</a:t>
            </a:r>
            <a:r>
              <a:rPr lang="en-US" sz="1800" dirty="0"/>
              <a:t> HQT CSDL, </a:t>
            </a:r>
            <a:r>
              <a:rPr lang="en-US" sz="1800" dirty="0" err="1"/>
              <a:t>tự</a:t>
            </a:r>
            <a:r>
              <a:rPr lang="en-US" sz="1800" dirty="0"/>
              <a:t> </a:t>
            </a:r>
            <a:r>
              <a:rPr lang="en-US" sz="1800" dirty="0" err="1"/>
              <a:t>xây</a:t>
            </a:r>
            <a:r>
              <a:rPr lang="en-US" sz="1800" dirty="0"/>
              <a:t> </a:t>
            </a:r>
            <a:r>
              <a:rPr lang="en-US" sz="1800" dirty="0" err="1"/>
              <a:t>dựng</a:t>
            </a:r>
            <a:r>
              <a:rPr lang="en-US" sz="1800" dirty="0"/>
              <a:t> </a:t>
            </a:r>
            <a:r>
              <a:rPr lang="en-US" sz="1800" dirty="0" err="1"/>
              <a:t>những</a:t>
            </a:r>
            <a:r>
              <a:rPr lang="en-US" sz="1800" dirty="0"/>
              <a:t> </a:t>
            </a:r>
            <a:r>
              <a:rPr lang="en-US" sz="1800" dirty="0" err="1"/>
              <a:t>truy</a:t>
            </a:r>
            <a:r>
              <a:rPr lang="en-US" sz="1800" dirty="0"/>
              <a:t> </a:t>
            </a:r>
            <a:r>
              <a:rPr lang="en-US" sz="1800" dirty="0" err="1"/>
              <a:t>vấn</a:t>
            </a:r>
            <a:r>
              <a:rPr lang="en-US" sz="1800" dirty="0"/>
              <a:t> </a:t>
            </a:r>
            <a:r>
              <a:rPr lang="en-US" sz="1800" dirty="0" err="1"/>
              <a:t>phức</a:t>
            </a:r>
            <a:r>
              <a:rPr lang="en-US" sz="1800" dirty="0"/>
              <a:t> </a:t>
            </a:r>
            <a:r>
              <a:rPr lang="en-US" sz="1800" dirty="0" err="1"/>
              <a:t>tạp</a:t>
            </a:r>
            <a:r>
              <a:rPr lang="en-US" sz="1800" dirty="0"/>
              <a:t> </a:t>
            </a:r>
            <a:r>
              <a:rPr lang="en-US" sz="1800" dirty="0" err="1"/>
              <a:t>cho</a:t>
            </a:r>
            <a:r>
              <a:rPr lang="en-US" sz="1800" dirty="0"/>
              <a:t> </a:t>
            </a:r>
            <a:r>
              <a:rPr lang="en-US" sz="1800" dirty="0" err="1"/>
              <a:t>công</a:t>
            </a:r>
            <a:r>
              <a:rPr lang="en-US" sz="1800" dirty="0"/>
              <a:t> </a:t>
            </a:r>
            <a:r>
              <a:rPr lang="en-US" sz="1800" dirty="0" err="1"/>
              <a:t>việc</a:t>
            </a:r>
            <a:endParaRPr lang="en-US" sz="1800" dirty="0"/>
          </a:p>
          <a:p>
            <a:pPr lvl="2"/>
            <a:r>
              <a:rPr lang="en-US" sz="1800" dirty="0" err="1"/>
              <a:t>Kỹ</a:t>
            </a:r>
            <a:r>
              <a:rPr lang="en-US" sz="1800" dirty="0"/>
              <a:t> </a:t>
            </a:r>
            <a:r>
              <a:rPr lang="en-US" sz="1800" dirty="0" err="1"/>
              <a:t>sư</a:t>
            </a:r>
            <a:r>
              <a:rPr lang="en-US" sz="1800" dirty="0"/>
              <a:t>, </a:t>
            </a:r>
            <a:r>
              <a:rPr lang="en-US" sz="1800" dirty="0" err="1"/>
              <a:t>nhà</a:t>
            </a:r>
            <a:r>
              <a:rPr lang="en-US" sz="1800" dirty="0"/>
              <a:t> khoa </a:t>
            </a:r>
            <a:r>
              <a:rPr lang="en-US" sz="1800" dirty="0" err="1"/>
              <a:t>học</a:t>
            </a:r>
            <a:r>
              <a:rPr lang="en-US" sz="1800" dirty="0"/>
              <a:t>, </a:t>
            </a:r>
            <a:r>
              <a:rPr lang="en-US" sz="1800" dirty="0" err="1"/>
              <a:t>người</a:t>
            </a:r>
            <a:r>
              <a:rPr lang="en-US" sz="1800" dirty="0"/>
              <a:t> </a:t>
            </a:r>
            <a:r>
              <a:rPr lang="en-US" sz="1800" dirty="0" err="1"/>
              <a:t>phân</a:t>
            </a:r>
            <a:r>
              <a:rPr lang="en-US" sz="1800" dirty="0"/>
              <a:t> </a:t>
            </a:r>
            <a:r>
              <a:rPr lang="en-US" sz="1800" dirty="0" err="1"/>
              <a:t>tích</a:t>
            </a:r>
            <a:r>
              <a:rPr lang="en-US" sz="1800" dirty="0"/>
              <a:t> </a:t>
            </a:r>
            <a:r>
              <a:rPr lang="en-US" sz="1800" dirty="0" err="1"/>
              <a:t>kinh</a:t>
            </a:r>
            <a:r>
              <a:rPr lang="en-US" sz="1800" dirty="0"/>
              <a:t> </a:t>
            </a:r>
            <a:r>
              <a:rPr lang="en-US" sz="1800" dirty="0" err="1"/>
              <a:t>doanh</a:t>
            </a:r>
            <a:r>
              <a:rPr lang="en-US" sz="1800" dirty="0"/>
              <a:t>,…</a:t>
            </a:r>
          </a:p>
        </p:txBody>
      </p:sp>
      <p:sp>
        <p:nvSpPr>
          <p:cNvPr id="3" name="Footer Placeholder 2">
            <a:extLst>
              <a:ext uri="{FF2B5EF4-FFF2-40B4-BE49-F238E27FC236}">
                <a16:creationId xmlns:a16="http://schemas.microsoft.com/office/drawing/2014/main" id="{B63B3C11-5F20-AB22-CA2A-299A3DBA00FB}"/>
              </a:ext>
            </a:extLst>
          </p:cNvPr>
          <p:cNvSpPr>
            <a:spLocks noGrp="1"/>
          </p:cNvSpPr>
          <p:nvPr>
            <p:ph type="ftr" sz="quarter" idx="11"/>
          </p:nvPr>
        </p:nvSpPr>
        <p:spPr/>
        <p:txBody>
          <a:bodyPr/>
          <a:lstStyle/>
          <a:p>
            <a:r>
              <a:rPr lang="nl-NL"/>
              <a:t>Faculty of Information Technology</a:t>
            </a:r>
            <a:endParaRPr lang="nl-NL" dirty="0"/>
          </a:p>
        </p:txBody>
      </p:sp>
      <p:sp>
        <p:nvSpPr>
          <p:cNvPr id="4" name="Slide Number Placeholder 3">
            <a:extLst>
              <a:ext uri="{FF2B5EF4-FFF2-40B4-BE49-F238E27FC236}">
                <a16:creationId xmlns:a16="http://schemas.microsoft.com/office/drawing/2014/main" id="{1FB8208D-CAF4-863F-089C-B747194AA447}"/>
              </a:ext>
            </a:extLst>
          </p:cNvPr>
          <p:cNvSpPr>
            <a:spLocks noGrp="1"/>
          </p:cNvSpPr>
          <p:nvPr>
            <p:ph type="sldNum" sz="quarter" idx="12"/>
          </p:nvPr>
        </p:nvSpPr>
        <p:spPr/>
        <p:txBody>
          <a:bodyPr/>
          <a:lstStyle/>
          <a:p>
            <a:fld id="{0A297500-7527-634B-90F4-69D0994C32B4}" type="slidenum">
              <a:rPr lang="nl-NL" smtClean="0"/>
              <a:t>30</a:t>
            </a:fld>
            <a:endParaRPr lang="nl-NL"/>
          </a:p>
        </p:txBody>
      </p:sp>
      <p:sp>
        <p:nvSpPr>
          <p:cNvPr id="5" name="Title 4">
            <a:extLst>
              <a:ext uri="{FF2B5EF4-FFF2-40B4-BE49-F238E27FC236}">
                <a16:creationId xmlns:a16="http://schemas.microsoft.com/office/drawing/2014/main" id="{C5D0A07E-8C51-DC81-894A-B71E5D3D8034}"/>
              </a:ext>
            </a:extLst>
          </p:cNvPr>
          <p:cNvSpPr>
            <a:spLocks noGrp="1"/>
          </p:cNvSpPr>
          <p:nvPr>
            <p:ph type="title"/>
          </p:nvPr>
        </p:nvSpPr>
        <p:spPr/>
        <p:txBody>
          <a:bodyPr/>
          <a:lstStyle/>
          <a:p>
            <a:r>
              <a:rPr lang="en-VN" dirty="0"/>
              <a:t>Các vai trò trong CSDL</a:t>
            </a:r>
          </a:p>
        </p:txBody>
      </p:sp>
    </p:spTree>
    <p:extLst>
      <p:ext uri="{BB962C8B-B14F-4D97-AF65-F5344CB8AC3E}">
        <p14:creationId xmlns:p14="http://schemas.microsoft.com/office/powerpoint/2010/main" val="41085982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B88E27-D4AB-C742-6B32-737066B59C1B}"/>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9F9AC14-3E5B-CB2C-BE11-D8AEBF26A9AA}"/>
              </a:ext>
            </a:extLst>
          </p:cNvPr>
          <p:cNvSpPr>
            <a:spLocks noGrp="1"/>
          </p:cNvSpPr>
          <p:nvPr>
            <p:ph idx="1"/>
          </p:nvPr>
        </p:nvSpPr>
        <p:spPr/>
        <p:txBody>
          <a:bodyPr>
            <a:normAutofit fontScale="92500" lnSpcReduction="20000"/>
          </a:bodyPr>
          <a:lstStyle/>
          <a:p>
            <a:r>
              <a:rPr lang="vi-VN" sz="3200" dirty="0"/>
              <a:t>Giới thiệu</a:t>
            </a:r>
          </a:p>
          <a:p>
            <a:r>
              <a:rPr lang="vi-VN" sz="3200" dirty="0"/>
              <a:t>Quá trình phát triển </a:t>
            </a:r>
          </a:p>
          <a:p>
            <a:r>
              <a:rPr lang="vi-VN" sz="3200" dirty="0"/>
              <a:t>Định nghĩa</a:t>
            </a:r>
          </a:p>
          <a:p>
            <a:r>
              <a:rPr lang="vi-VN" sz="3200" dirty="0"/>
              <a:t>Một số đặc tính của CSDL</a:t>
            </a:r>
          </a:p>
          <a:p>
            <a:r>
              <a:rPr lang="vi-VN" sz="3200" dirty="0"/>
              <a:t>Các vai trò trong CSDL</a:t>
            </a:r>
          </a:p>
          <a:p>
            <a:r>
              <a:rPr lang="vi-VN" sz="3200" b="1" dirty="0">
                <a:solidFill>
                  <a:srgbClr val="005E77"/>
                </a:solidFill>
              </a:rPr>
              <a:t>Các tính năng của HQT CSDL</a:t>
            </a:r>
          </a:p>
          <a:p>
            <a:r>
              <a:rPr lang="vi-VN" sz="3200" dirty="0"/>
              <a:t>Khái niệm mô tả CSDL</a:t>
            </a:r>
          </a:p>
          <a:p>
            <a:r>
              <a:rPr lang="vi-VN" sz="3200" dirty="0"/>
              <a:t>Kiến trúc ba lược đồ</a:t>
            </a:r>
          </a:p>
          <a:p>
            <a:r>
              <a:rPr lang="vi-VN" sz="3200" dirty="0"/>
              <a:t>Ngôn ngữ CSDL</a:t>
            </a:r>
          </a:p>
          <a:p>
            <a:endParaRPr lang="vi-VN" sz="3200" dirty="0"/>
          </a:p>
        </p:txBody>
      </p:sp>
      <p:sp>
        <p:nvSpPr>
          <p:cNvPr id="5" name="Title 4">
            <a:extLst>
              <a:ext uri="{FF2B5EF4-FFF2-40B4-BE49-F238E27FC236}">
                <a16:creationId xmlns:a16="http://schemas.microsoft.com/office/drawing/2014/main" id="{75DCFAF5-A22F-92CF-6E77-890CDEA5F49B}"/>
              </a:ext>
            </a:extLst>
          </p:cNvPr>
          <p:cNvSpPr>
            <a:spLocks noGrp="1"/>
          </p:cNvSpPr>
          <p:nvPr>
            <p:ph type="title"/>
          </p:nvPr>
        </p:nvSpPr>
        <p:spPr/>
        <p:txBody>
          <a:bodyPr/>
          <a:lstStyle/>
          <a:p>
            <a:r>
              <a:rPr lang="vi-VN" dirty="0"/>
              <a:t>Nội dung</a:t>
            </a:r>
          </a:p>
        </p:txBody>
      </p:sp>
      <p:sp>
        <p:nvSpPr>
          <p:cNvPr id="6" name="Slide Number Placeholder 5">
            <a:extLst>
              <a:ext uri="{FF2B5EF4-FFF2-40B4-BE49-F238E27FC236}">
                <a16:creationId xmlns:a16="http://schemas.microsoft.com/office/drawing/2014/main" id="{8EE2767C-12C1-F071-B96C-B32B0D2C652E}"/>
              </a:ext>
            </a:extLst>
          </p:cNvPr>
          <p:cNvSpPr>
            <a:spLocks noGrp="1"/>
          </p:cNvSpPr>
          <p:nvPr>
            <p:ph type="sldNum" sz="quarter" idx="12"/>
          </p:nvPr>
        </p:nvSpPr>
        <p:spPr/>
        <p:txBody>
          <a:bodyPr/>
          <a:lstStyle/>
          <a:p>
            <a:fld id="{0A297500-7527-634B-90F4-69D0994C32B4}" type="slidenum">
              <a:rPr lang="vi-VN" smtClean="0"/>
              <a:t>31</a:t>
            </a:fld>
            <a:endParaRPr lang="vi-VN" dirty="0"/>
          </a:p>
        </p:txBody>
      </p:sp>
      <p:sp>
        <p:nvSpPr>
          <p:cNvPr id="7" name="Footer Placeholder 6">
            <a:extLst>
              <a:ext uri="{FF2B5EF4-FFF2-40B4-BE49-F238E27FC236}">
                <a16:creationId xmlns:a16="http://schemas.microsoft.com/office/drawing/2014/main" id="{5AEEB49E-CB49-EA76-0C1F-A3C9B9AA17F1}"/>
              </a:ext>
            </a:extLst>
          </p:cNvPr>
          <p:cNvSpPr>
            <a:spLocks noGrp="1"/>
          </p:cNvSpPr>
          <p:nvPr>
            <p:ph type="ftr" sz="quarter" idx="11"/>
          </p:nvPr>
        </p:nvSpPr>
        <p:spPr/>
        <p:txBody>
          <a:bodyPr/>
          <a:lstStyle/>
          <a:p>
            <a:r>
              <a:rPr lang="vi-VN" dirty="0"/>
              <a:t>Faculty of Information Technology</a:t>
            </a:r>
          </a:p>
        </p:txBody>
      </p:sp>
    </p:spTree>
    <p:extLst>
      <p:ext uri="{BB962C8B-B14F-4D97-AF65-F5344CB8AC3E}">
        <p14:creationId xmlns:p14="http://schemas.microsoft.com/office/powerpoint/2010/main" val="7507963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C6D00F9-C40A-51B3-4113-E23415D86964}"/>
              </a:ext>
            </a:extLst>
          </p:cNvPr>
          <p:cNvSpPr>
            <a:spLocks noGrp="1"/>
          </p:cNvSpPr>
          <p:nvPr>
            <p:ph type="ftr" sz="quarter" idx="11"/>
          </p:nvPr>
        </p:nvSpPr>
        <p:spPr>
          <a:xfrm>
            <a:off x="4060199" y="6397914"/>
            <a:ext cx="4071601" cy="453736"/>
          </a:xfrm>
        </p:spPr>
        <p:txBody>
          <a:bodyPr anchor="ctr">
            <a:normAutofit/>
          </a:bodyPr>
          <a:lstStyle/>
          <a:p>
            <a:pPr>
              <a:spcAft>
                <a:spcPts val="600"/>
              </a:spcAft>
            </a:pPr>
            <a:r>
              <a:rPr lang="nl-NL"/>
              <a:t>Faculty of Information Technology</a:t>
            </a:r>
          </a:p>
        </p:txBody>
      </p:sp>
      <p:sp>
        <p:nvSpPr>
          <p:cNvPr id="4" name="Slide Number Placeholder 3">
            <a:extLst>
              <a:ext uri="{FF2B5EF4-FFF2-40B4-BE49-F238E27FC236}">
                <a16:creationId xmlns:a16="http://schemas.microsoft.com/office/drawing/2014/main" id="{FFB8942B-B235-770E-0525-D0FB6AB6170D}"/>
              </a:ext>
            </a:extLst>
          </p:cNvPr>
          <p:cNvSpPr>
            <a:spLocks noGrp="1"/>
          </p:cNvSpPr>
          <p:nvPr>
            <p:ph type="sldNum" sz="quarter" idx="12"/>
          </p:nvPr>
        </p:nvSpPr>
        <p:spPr>
          <a:xfrm>
            <a:off x="10969200" y="6404264"/>
            <a:ext cx="648000" cy="453736"/>
          </a:xfrm>
        </p:spPr>
        <p:txBody>
          <a:bodyPr anchor="ctr">
            <a:normAutofit/>
          </a:bodyPr>
          <a:lstStyle/>
          <a:p>
            <a:pPr>
              <a:spcAft>
                <a:spcPts val="600"/>
              </a:spcAft>
            </a:pPr>
            <a:fld id="{0A297500-7527-634B-90F4-69D0994C32B4}" type="slidenum">
              <a:rPr lang="nl-NL" smtClean="0"/>
              <a:pPr>
                <a:spcAft>
                  <a:spcPts val="600"/>
                </a:spcAft>
              </a:pPr>
              <a:t>32</a:t>
            </a:fld>
            <a:endParaRPr lang="nl-NL"/>
          </a:p>
        </p:txBody>
      </p:sp>
      <p:sp>
        <p:nvSpPr>
          <p:cNvPr id="2" name="Content Placeholder 1">
            <a:extLst>
              <a:ext uri="{FF2B5EF4-FFF2-40B4-BE49-F238E27FC236}">
                <a16:creationId xmlns:a16="http://schemas.microsoft.com/office/drawing/2014/main" id="{27791875-7ABF-1125-7969-80931DA312C1}"/>
              </a:ext>
            </a:extLst>
          </p:cNvPr>
          <p:cNvSpPr>
            <a:spLocks noGrp="1"/>
          </p:cNvSpPr>
          <p:nvPr>
            <p:ph idx="1"/>
          </p:nvPr>
        </p:nvSpPr>
        <p:spPr>
          <a:xfrm>
            <a:off x="575999" y="1656000"/>
            <a:ext cx="11180571" cy="4464000"/>
          </a:xfrm>
        </p:spPr>
        <p:txBody>
          <a:bodyPr>
            <a:normAutofit/>
          </a:bodyPr>
          <a:lstStyle/>
          <a:p>
            <a:pPr>
              <a:lnSpc>
                <a:spcPct val="90000"/>
              </a:lnSpc>
            </a:pPr>
            <a:r>
              <a:rPr lang="vi-VN" sz="2200" dirty="0"/>
              <a:t>H</a:t>
            </a:r>
            <a:r>
              <a:rPr lang="en-US" sz="2200" dirty="0"/>
              <a:t>QT CSDL</a:t>
            </a:r>
            <a:r>
              <a:rPr lang="vi-VN" sz="2200" dirty="0"/>
              <a:t> (DBMS) là </a:t>
            </a:r>
            <a:r>
              <a:rPr lang="vi-VN" sz="2200" b="1" dirty="0">
                <a:solidFill>
                  <a:srgbClr val="005E77"/>
                </a:solidFill>
              </a:rPr>
              <a:t>phần mềm </a:t>
            </a:r>
            <a:r>
              <a:rPr lang="en-US" sz="2200" b="1" dirty="0" err="1">
                <a:solidFill>
                  <a:srgbClr val="005E77"/>
                </a:solidFill>
              </a:rPr>
              <a:t>hệ</a:t>
            </a:r>
            <a:r>
              <a:rPr lang="en-US" sz="2200" b="1" dirty="0">
                <a:solidFill>
                  <a:srgbClr val="005E77"/>
                </a:solidFill>
              </a:rPr>
              <a:t> </a:t>
            </a:r>
            <a:r>
              <a:rPr lang="en-US" sz="2200" b="1" dirty="0" err="1">
                <a:solidFill>
                  <a:srgbClr val="005E77"/>
                </a:solidFill>
              </a:rPr>
              <a:t>thống</a:t>
            </a:r>
            <a:r>
              <a:rPr lang="en-US" sz="2200" dirty="0"/>
              <a:t> </a:t>
            </a:r>
            <a:r>
              <a:rPr lang="vi-VN" sz="2200" dirty="0"/>
              <a:t>được thiết kế để </a:t>
            </a:r>
            <a:r>
              <a:rPr lang="en-US" sz="2200" b="1" dirty="0" err="1">
                <a:solidFill>
                  <a:srgbClr val="005E77"/>
                </a:solidFill>
              </a:rPr>
              <a:t>định</a:t>
            </a:r>
            <a:r>
              <a:rPr lang="en-US" sz="2200" b="1" dirty="0">
                <a:solidFill>
                  <a:srgbClr val="005E77"/>
                </a:solidFill>
              </a:rPr>
              <a:t> </a:t>
            </a:r>
            <a:r>
              <a:rPr lang="en-US" sz="2200" b="1" dirty="0" err="1">
                <a:solidFill>
                  <a:srgbClr val="005E77"/>
                </a:solidFill>
              </a:rPr>
              <a:t>nghĩa</a:t>
            </a:r>
            <a:r>
              <a:rPr lang="vi-VN" sz="2200" b="1" dirty="0">
                <a:solidFill>
                  <a:srgbClr val="005E77"/>
                </a:solidFill>
              </a:rPr>
              <a:t>, thao tác, truy </a:t>
            </a:r>
            <a:r>
              <a:rPr lang="en-US" sz="2200" b="1" dirty="0" err="1">
                <a:solidFill>
                  <a:srgbClr val="005E77"/>
                </a:solidFill>
              </a:rPr>
              <a:t>vấn</a:t>
            </a:r>
            <a:r>
              <a:rPr lang="vi-VN" sz="2200" b="1" dirty="0">
                <a:solidFill>
                  <a:srgbClr val="005E77"/>
                </a:solidFill>
              </a:rPr>
              <a:t> và quản lý dữ liệu</a:t>
            </a:r>
            <a:r>
              <a:rPr lang="vi-VN" sz="2200" dirty="0"/>
              <a:t> trong </a:t>
            </a:r>
            <a:r>
              <a:rPr lang="en-US" sz="2200" dirty="0"/>
              <a:t>CSDL</a:t>
            </a:r>
            <a:r>
              <a:rPr lang="vi-VN" sz="2200" dirty="0"/>
              <a:t>. </a:t>
            </a:r>
          </a:p>
          <a:p>
            <a:pPr>
              <a:lnSpc>
                <a:spcPct val="90000"/>
              </a:lnSpc>
            </a:pPr>
            <a:endParaRPr lang="en-US" sz="2200" dirty="0"/>
          </a:p>
          <a:p>
            <a:pPr>
              <a:lnSpc>
                <a:spcPct val="90000"/>
              </a:lnSpc>
            </a:pPr>
            <a:r>
              <a:rPr lang="en-US" sz="2200" dirty="0"/>
              <a:t>HQT CSDL </a:t>
            </a:r>
            <a:r>
              <a:rPr lang="vi-VN" sz="2200" dirty="0"/>
              <a:t>giúp người dùng cuối có </a:t>
            </a:r>
            <a:r>
              <a:rPr lang="vi-VN" sz="2200" b="1" dirty="0">
                <a:solidFill>
                  <a:srgbClr val="005E77"/>
                </a:solidFill>
              </a:rPr>
              <a:t>thể tạo, đọc, cập nhật và xóa dữ liệu trong </a:t>
            </a:r>
            <a:r>
              <a:rPr lang="en-US" sz="2200" b="1" dirty="0">
                <a:solidFill>
                  <a:srgbClr val="005E77"/>
                </a:solidFill>
              </a:rPr>
              <a:t>CSDL</a:t>
            </a:r>
            <a:r>
              <a:rPr lang="en-US" sz="2200" dirty="0"/>
              <a:t>, </a:t>
            </a:r>
            <a:r>
              <a:rPr lang="vi-VN" sz="2200" dirty="0"/>
              <a:t>đóng vai trò là </a:t>
            </a:r>
            <a:r>
              <a:rPr lang="vi-VN" sz="2200" b="1" dirty="0">
                <a:solidFill>
                  <a:srgbClr val="005E77"/>
                </a:solidFill>
              </a:rPr>
              <a:t>giao diện giữa </a:t>
            </a:r>
            <a:r>
              <a:rPr lang="en-US" sz="2200" b="1" dirty="0">
                <a:solidFill>
                  <a:srgbClr val="005E77"/>
                </a:solidFill>
              </a:rPr>
              <a:t>CSDL</a:t>
            </a:r>
            <a:r>
              <a:rPr lang="vi-VN" sz="2200" b="1" dirty="0">
                <a:solidFill>
                  <a:srgbClr val="005E77"/>
                </a:solidFill>
              </a:rPr>
              <a:t> và người dùng cuối hoặc chương trình ứng dụng</a:t>
            </a:r>
            <a:r>
              <a:rPr lang="vi-VN" sz="2200" dirty="0"/>
              <a:t>, đảm bảo dữ liệu được tổ chức nhất quán và vẫn có thể truy cập dễ dàng.</a:t>
            </a:r>
            <a:endParaRPr lang="en-US" sz="2200" dirty="0"/>
          </a:p>
          <a:p>
            <a:pPr>
              <a:lnSpc>
                <a:spcPct val="90000"/>
              </a:lnSpc>
            </a:pPr>
            <a:endParaRPr lang="en-VN" sz="2200" dirty="0"/>
          </a:p>
        </p:txBody>
      </p:sp>
      <p:pic>
        <p:nvPicPr>
          <p:cNvPr id="6" name="Picture 5">
            <a:extLst>
              <a:ext uri="{FF2B5EF4-FFF2-40B4-BE49-F238E27FC236}">
                <a16:creationId xmlns:a16="http://schemas.microsoft.com/office/drawing/2014/main" id="{28D93519-818E-4EC9-A6E8-58804D0CA6AC}"/>
              </a:ext>
            </a:extLst>
          </p:cNvPr>
          <p:cNvPicPr>
            <a:picLocks noChangeAspect="1"/>
          </p:cNvPicPr>
          <p:nvPr/>
        </p:nvPicPr>
        <p:blipFill>
          <a:blip r:embed="rId2"/>
          <a:stretch>
            <a:fillRect/>
          </a:stretch>
        </p:blipFill>
        <p:spPr>
          <a:xfrm>
            <a:off x="3010861" y="3855209"/>
            <a:ext cx="6726906" cy="2403748"/>
          </a:xfrm>
          <a:prstGeom prst="rect">
            <a:avLst/>
          </a:prstGeom>
          <a:noFill/>
        </p:spPr>
      </p:pic>
      <p:sp>
        <p:nvSpPr>
          <p:cNvPr id="5" name="Title 4">
            <a:extLst>
              <a:ext uri="{FF2B5EF4-FFF2-40B4-BE49-F238E27FC236}">
                <a16:creationId xmlns:a16="http://schemas.microsoft.com/office/drawing/2014/main" id="{91354453-F666-8BAF-1CB1-2FACC3C9EC3A}"/>
              </a:ext>
            </a:extLst>
          </p:cNvPr>
          <p:cNvSpPr>
            <a:spLocks noGrp="1"/>
          </p:cNvSpPr>
          <p:nvPr>
            <p:ph type="title"/>
          </p:nvPr>
        </p:nvSpPr>
        <p:spPr>
          <a:xfrm>
            <a:off x="576000" y="207036"/>
            <a:ext cx="11041200" cy="874086"/>
          </a:xfrm>
        </p:spPr>
        <p:txBody>
          <a:bodyPr anchor="ctr">
            <a:normAutofit/>
          </a:bodyPr>
          <a:lstStyle/>
          <a:p>
            <a:r>
              <a:rPr lang="en-VN" dirty="0"/>
              <a:t>Định nghĩa HQT CSDL</a:t>
            </a:r>
          </a:p>
        </p:txBody>
      </p:sp>
    </p:spTree>
    <p:extLst>
      <p:ext uri="{BB962C8B-B14F-4D97-AF65-F5344CB8AC3E}">
        <p14:creationId xmlns:p14="http://schemas.microsoft.com/office/powerpoint/2010/main" val="30702413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6A41B890-3C48-1B9E-42ED-AD24AFA34E3F}"/>
              </a:ext>
            </a:extLst>
          </p:cNvPr>
          <p:cNvSpPr>
            <a:spLocks noGrp="1"/>
          </p:cNvSpPr>
          <p:nvPr>
            <p:ph idx="1"/>
          </p:nvPr>
        </p:nvSpPr>
        <p:spPr>
          <a:xfrm>
            <a:off x="576000" y="1656000"/>
            <a:ext cx="11041200" cy="970326"/>
          </a:xfrm>
        </p:spPr>
        <p:txBody>
          <a:bodyPr>
            <a:normAutofit/>
          </a:bodyPr>
          <a:lstStyle/>
          <a:p>
            <a:r>
              <a:rPr lang="en-US" sz="2400" dirty="0" err="1">
                <a:solidFill>
                  <a:srgbClr val="0E6FC7"/>
                </a:solidFill>
              </a:rPr>
              <a:t>Kiểm</a:t>
            </a:r>
            <a:r>
              <a:rPr lang="en-US" sz="2400" dirty="0">
                <a:solidFill>
                  <a:srgbClr val="0E6FC7"/>
                </a:solidFill>
              </a:rPr>
              <a:t> </a:t>
            </a:r>
            <a:r>
              <a:rPr lang="en-US" sz="2400" dirty="0" err="1">
                <a:solidFill>
                  <a:srgbClr val="0E6FC7"/>
                </a:solidFill>
              </a:rPr>
              <a:t>soát</a:t>
            </a:r>
            <a:r>
              <a:rPr lang="en-US" sz="2400" dirty="0">
                <a:solidFill>
                  <a:srgbClr val="0E6FC7"/>
                </a:solidFill>
              </a:rPr>
              <a:t> </a:t>
            </a:r>
            <a:r>
              <a:rPr lang="en-US" sz="2400" dirty="0" err="1">
                <a:solidFill>
                  <a:srgbClr val="0E6FC7"/>
                </a:solidFill>
              </a:rPr>
              <a:t>được</a:t>
            </a:r>
            <a:r>
              <a:rPr lang="en-US" sz="2400" dirty="0">
                <a:solidFill>
                  <a:srgbClr val="0E6FC7"/>
                </a:solidFill>
              </a:rPr>
              <a:t> </a:t>
            </a:r>
            <a:r>
              <a:rPr lang="en-US" sz="2400" dirty="0" err="1">
                <a:solidFill>
                  <a:srgbClr val="0E6FC7"/>
                </a:solidFill>
              </a:rPr>
              <a:t>tính</a:t>
            </a:r>
            <a:r>
              <a:rPr lang="en-US" sz="2400" dirty="0">
                <a:solidFill>
                  <a:srgbClr val="0E6FC7"/>
                </a:solidFill>
              </a:rPr>
              <a:t> </a:t>
            </a:r>
            <a:r>
              <a:rPr lang="en-US" sz="2400" dirty="0" err="1">
                <a:solidFill>
                  <a:srgbClr val="0E6FC7"/>
                </a:solidFill>
              </a:rPr>
              <a:t>dư</a:t>
            </a:r>
            <a:r>
              <a:rPr lang="en-US" sz="2400" dirty="0">
                <a:solidFill>
                  <a:srgbClr val="0E6FC7"/>
                </a:solidFill>
              </a:rPr>
              <a:t> </a:t>
            </a:r>
            <a:r>
              <a:rPr lang="en-US" sz="2400" dirty="0" err="1">
                <a:solidFill>
                  <a:srgbClr val="0E6FC7"/>
                </a:solidFill>
              </a:rPr>
              <a:t>thừa</a:t>
            </a:r>
            <a:r>
              <a:rPr lang="en-US" sz="2400" dirty="0">
                <a:solidFill>
                  <a:srgbClr val="0E6FC7"/>
                </a:solidFill>
              </a:rPr>
              <a:t> </a:t>
            </a:r>
            <a:r>
              <a:rPr lang="en-US" sz="2400" dirty="0" err="1">
                <a:solidFill>
                  <a:srgbClr val="0E6FC7"/>
                </a:solidFill>
              </a:rPr>
              <a:t>của</a:t>
            </a:r>
            <a:r>
              <a:rPr lang="en-US" sz="2400" dirty="0">
                <a:solidFill>
                  <a:srgbClr val="0E6FC7"/>
                </a:solidFill>
              </a:rPr>
              <a:t> </a:t>
            </a:r>
            <a:r>
              <a:rPr lang="en-US" sz="2400" dirty="0" err="1">
                <a:solidFill>
                  <a:srgbClr val="0E6FC7"/>
                </a:solidFill>
              </a:rPr>
              <a:t>dữ</a:t>
            </a:r>
            <a:r>
              <a:rPr lang="en-US" sz="2400" dirty="0">
                <a:solidFill>
                  <a:srgbClr val="0E6FC7"/>
                </a:solidFill>
              </a:rPr>
              <a:t> </a:t>
            </a:r>
            <a:r>
              <a:rPr lang="en-US" sz="2400" dirty="0" err="1">
                <a:solidFill>
                  <a:srgbClr val="0E6FC7"/>
                </a:solidFill>
              </a:rPr>
              <a:t>liệu</a:t>
            </a:r>
            <a:endParaRPr lang="en-US" sz="2400" dirty="0">
              <a:solidFill>
                <a:srgbClr val="0E6FC7"/>
              </a:solidFill>
            </a:endParaRPr>
          </a:p>
          <a:p>
            <a:pPr lvl="1"/>
            <a:r>
              <a:rPr lang="en-US" sz="2000" dirty="0" err="1"/>
              <a:t>Tích</a:t>
            </a:r>
            <a:r>
              <a:rPr lang="en-US" sz="2000" dirty="0"/>
              <a:t> </a:t>
            </a:r>
            <a:r>
              <a:rPr lang="en-US" sz="2000" dirty="0" err="1"/>
              <a:t>hợp</a:t>
            </a:r>
            <a:r>
              <a:rPr lang="en-US" sz="2000" dirty="0"/>
              <a:t> </a:t>
            </a:r>
            <a:r>
              <a:rPr lang="en-US" sz="2000" dirty="0" err="1"/>
              <a:t>các</a:t>
            </a:r>
            <a:r>
              <a:rPr lang="en-US" sz="2000" dirty="0"/>
              <a:t> </a:t>
            </a:r>
            <a:r>
              <a:rPr lang="en-US" sz="2000" dirty="0" err="1"/>
              <a:t>nhu</a:t>
            </a:r>
            <a:r>
              <a:rPr lang="en-US" sz="2000" dirty="0"/>
              <a:t> </a:t>
            </a:r>
            <a:r>
              <a:rPr lang="en-US" sz="2000" dirty="0" err="1"/>
              <a:t>cầu</a:t>
            </a:r>
            <a:r>
              <a:rPr lang="en-US" sz="2000" dirty="0"/>
              <a:t> </a:t>
            </a:r>
            <a:r>
              <a:rPr lang="en-US" sz="2000" dirty="0" err="1"/>
              <a:t>dữ</a:t>
            </a:r>
            <a:r>
              <a:rPr lang="en-US" sz="2000" dirty="0"/>
              <a:t> </a:t>
            </a:r>
            <a:r>
              <a:rPr lang="en-US" sz="2000" dirty="0" err="1"/>
              <a:t>liệu</a:t>
            </a:r>
            <a:r>
              <a:rPr lang="en-US" sz="2000" dirty="0"/>
              <a:t> </a:t>
            </a:r>
            <a:r>
              <a:rPr lang="en-US" sz="2000" dirty="0" err="1"/>
              <a:t>của</a:t>
            </a:r>
            <a:r>
              <a:rPr lang="en-US" sz="2000" dirty="0"/>
              <a:t> </a:t>
            </a:r>
            <a:r>
              <a:rPr lang="en-US" sz="2000" dirty="0" err="1"/>
              <a:t>người</a:t>
            </a:r>
            <a:r>
              <a:rPr lang="en-US" sz="2000" dirty="0"/>
              <a:t> </a:t>
            </a:r>
            <a:r>
              <a:rPr lang="en-US" sz="2000" dirty="0" err="1"/>
              <a:t>dùng</a:t>
            </a:r>
            <a:r>
              <a:rPr lang="en-US" sz="2000" dirty="0"/>
              <a:t> </a:t>
            </a:r>
            <a:r>
              <a:rPr lang="en-US" sz="2000" dirty="0" err="1"/>
              <a:t>để</a:t>
            </a:r>
            <a:r>
              <a:rPr lang="en-US" sz="2000" dirty="0"/>
              <a:t> </a:t>
            </a:r>
            <a:r>
              <a:rPr lang="en-US" sz="2000" dirty="0" err="1"/>
              <a:t>xây</a:t>
            </a:r>
            <a:r>
              <a:rPr lang="en-US" sz="2000" dirty="0"/>
              <a:t> </a:t>
            </a:r>
            <a:r>
              <a:rPr lang="en-US" sz="2000" dirty="0" err="1"/>
              <a:t>dựng</a:t>
            </a:r>
            <a:r>
              <a:rPr lang="en-US" sz="2000" dirty="0"/>
              <a:t> </a:t>
            </a:r>
            <a:r>
              <a:rPr lang="en-US" sz="2000" dirty="0" err="1"/>
              <a:t>một</a:t>
            </a:r>
            <a:r>
              <a:rPr lang="en-US" sz="2000" dirty="0"/>
              <a:t> CSDL </a:t>
            </a:r>
            <a:r>
              <a:rPr lang="en-US" sz="2000" dirty="0" err="1"/>
              <a:t>thống</a:t>
            </a:r>
            <a:r>
              <a:rPr lang="en-US" sz="2000" dirty="0"/>
              <a:t> </a:t>
            </a:r>
            <a:r>
              <a:rPr lang="en-US" sz="2000" dirty="0" err="1"/>
              <a:t>nhất</a:t>
            </a:r>
            <a:endParaRPr lang="en-US" sz="2000" dirty="0"/>
          </a:p>
        </p:txBody>
      </p:sp>
      <p:sp>
        <p:nvSpPr>
          <p:cNvPr id="2" name="Footer Placeholder 1">
            <a:extLst>
              <a:ext uri="{FF2B5EF4-FFF2-40B4-BE49-F238E27FC236}">
                <a16:creationId xmlns:a16="http://schemas.microsoft.com/office/drawing/2014/main" id="{789215DC-D495-C578-EBFA-4257CFDF991C}"/>
              </a:ext>
            </a:extLst>
          </p:cNvPr>
          <p:cNvSpPr>
            <a:spLocks noGrp="1"/>
          </p:cNvSpPr>
          <p:nvPr>
            <p:ph type="ftr" sz="quarter" idx="11"/>
          </p:nvPr>
        </p:nvSpPr>
        <p:spPr/>
        <p:txBody>
          <a:bodyPr/>
          <a:lstStyle/>
          <a:p>
            <a:r>
              <a:rPr lang="nl-NL"/>
              <a:t>Faculty of Information Technology</a:t>
            </a:r>
            <a:endParaRPr lang="nl-NL" dirty="0"/>
          </a:p>
        </p:txBody>
      </p:sp>
      <p:sp>
        <p:nvSpPr>
          <p:cNvPr id="3" name="Slide Number Placeholder 2">
            <a:extLst>
              <a:ext uri="{FF2B5EF4-FFF2-40B4-BE49-F238E27FC236}">
                <a16:creationId xmlns:a16="http://schemas.microsoft.com/office/drawing/2014/main" id="{243AEFAC-2685-816E-0873-7726F5691E48}"/>
              </a:ext>
            </a:extLst>
          </p:cNvPr>
          <p:cNvSpPr>
            <a:spLocks noGrp="1"/>
          </p:cNvSpPr>
          <p:nvPr>
            <p:ph type="sldNum" sz="quarter" idx="12"/>
          </p:nvPr>
        </p:nvSpPr>
        <p:spPr/>
        <p:txBody>
          <a:bodyPr/>
          <a:lstStyle/>
          <a:p>
            <a:fld id="{0A297500-7527-634B-90F4-69D0994C32B4}" type="slidenum">
              <a:rPr lang="nl-NL" smtClean="0"/>
              <a:t>33</a:t>
            </a:fld>
            <a:endParaRPr lang="nl-NL"/>
          </a:p>
        </p:txBody>
      </p:sp>
      <p:sp>
        <p:nvSpPr>
          <p:cNvPr id="7" name="Title 6">
            <a:extLst>
              <a:ext uri="{FF2B5EF4-FFF2-40B4-BE49-F238E27FC236}">
                <a16:creationId xmlns:a16="http://schemas.microsoft.com/office/drawing/2014/main" id="{F690D670-FC4E-BD67-3F38-653B9B88271C}"/>
              </a:ext>
            </a:extLst>
          </p:cNvPr>
          <p:cNvSpPr>
            <a:spLocks noGrp="1"/>
          </p:cNvSpPr>
          <p:nvPr>
            <p:ph type="title"/>
          </p:nvPr>
        </p:nvSpPr>
        <p:spPr/>
        <p:txBody>
          <a:bodyPr/>
          <a:lstStyle/>
          <a:p>
            <a:r>
              <a:rPr lang="en-VN" dirty="0"/>
              <a:t>Các tính năng của HQT CSDL (1)</a:t>
            </a:r>
          </a:p>
        </p:txBody>
      </p:sp>
      <p:sp>
        <p:nvSpPr>
          <p:cNvPr id="9" name="Can 8">
            <a:extLst>
              <a:ext uri="{FF2B5EF4-FFF2-40B4-BE49-F238E27FC236}">
                <a16:creationId xmlns:a16="http://schemas.microsoft.com/office/drawing/2014/main" id="{CB50245C-91B9-FF49-A195-74E11177E27C}"/>
              </a:ext>
            </a:extLst>
          </p:cNvPr>
          <p:cNvSpPr/>
          <p:nvPr/>
        </p:nvSpPr>
        <p:spPr bwMode="auto">
          <a:xfrm>
            <a:off x="3073633" y="3962837"/>
            <a:ext cx="1747274" cy="991030"/>
          </a:xfrm>
          <a:prstGeom prst="can">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rtlCol="0" anchor="ctr">
            <a:spAutoFit/>
          </a:bodyPr>
          <a:lstStyle/>
          <a:p>
            <a:pPr algn="ctr">
              <a:lnSpc>
                <a:spcPct val="130000"/>
              </a:lnSpc>
            </a:pPr>
            <a:r>
              <a:rPr lang="en-US" sz="1400" b="1" dirty="0" err="1">
                <a:latin typeface="+mj-lt"/>
                <a:cs typeface="Cambria" charset="0"/>
              </a:rPr>
              <a:t>Tổng</a:t>
            </a:r>
            <a:r>
              <a:rPr lang="en-US" sz="1400" b="1" dirty="0">
                <a:latin typeface="+mj-lt"/>
                <a:cs typeface="Cambria" charset="0"/>
              </a:rPr>
              <a:t> </a:t>
            </a:r>
            <a:r>
              <a:rPr lang="en-US" sz="1400" b="1" dirty="0" err="1">
                <a:latin typeface="+mj-lt"/>
                <a:cs typeface="Cambria" charset="0"/>
              </a:rPr>
              <a:t>danh</a:t>
            </a:r>
            <a:r>
              <a:rPr lang="en-US" sz="1400" b="1" dirty="0">
                <a:latin typeface="+mj-lt"/>
                <a:cs typeface="Cambria" charset="0"/>
              </a:rPr>
              <a:t> </a:t>
            </a:r>
            <a:r>
              <a:rPr lang="en-US" sz="1400" b="1" dirty="0" err="1">
                <a:latin typeface="+mj-lt"/>
                <a:cs typeface="Cambria" charset="0"/>
              </a:rPr>
              <a:t>mục</a:t>
            </a:r>
            <a:r>
              <a:rPr lang="en-US" sz="1400" b="1" dirty="0">
                <a:latin typeface="+mj-lt"/>
                <a:cs typeface="Cambria" charset="0"/>
              </a:rPr>
              <a:t> </a:t>
            </a:r>
            <a:r>
              <a:rPr lang="en-US" sz="1400" b="1" dirty="0" err="1">
                <a:latin typeface="+mj-lt"/>
                <a:cs typeface="Cambria" charset="0"/>
              </a:rPr>
              <a:t>tài</a:t>
            </a:r>
            <a:r>
              <a:rPr lang="en-US" sz="1400" b="1" dirty="0">
                <a:latin typeface="+mj-lt"/>
                <a:cs typeface="Cambria" charset="0"/>
              </a:rPr>
              <a:t> </a:t>
            </a:r>
            <a:r>
              <a:rPr lang="en-US" sz="1400" b="1" dirty="0" err="1">
                <a:latin typeface="+mj-lt"/>
                <a:cs typeface="Cambria" charset="0"/>
              </a:rPr>
              <a:t>khoản</a:t>
            </a:r>
            <a:r>
              <a:rPr lang="en-US" sz="1400" b="1" dirty="0">
                <a:latin typeface="+mj-lt"/>
                <a:cs typeface="Cambria" charset="0"/>
              </a:rPr>
              <a:t> </a:t>
            </a:r>
          </a:p>
        </p:txBody>
      </p:sp>
      <p:sp>
        <p:nvSpPr>
          <p:cNvPr id="10" name="Can 9">
            <a:extLst>
              <a:ext uri="{FF2B5EF4-FFF2-40B4-BE49-F238E27FC236}">
                <a16:creationId xmlns:a16="http://schemas.microsoft.com/office/drawing/2014/main" id="{26E7A996-FBA2-1199-5ED2-CB283DC2028C}"/>
              </a:ext>
            </a:extLst>
          </p:cNvPr>
          <p:cNvSpPr/>
          <p:nvPr/>
        </p:nvSpPr>
        <p:spPr bwMode="auto">
          <a:xfrm>
            <a:off x="7010242" y="3023733"/>
            <a:ext cx="1801249" cy="991030"/>
          </a:xfrm>
          <a:prstGeom prst="can">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rtlCol="0" anchor="ctr">
            <a:spAutoFit/>
          </a:bodyPr>
          <a:lstStyle/>
          <a:p>
            <a:pPr algn="ctr">
              <a:lnSpc>
                <a:spcPct val="130000"/>
              </a:lnSpc>
            </a:pPr>
            <a:r>
              <a:rPr lang="en-US" sz="1400" b="1" dirty="0" err="1">
                <a:latin typeface="+mj-lt"/>
                <a:cs typeface="Cambria" charset="0"/>
              </a:rPr>
              <a:t>Danh</a:t>
            </a:r>
            <a:r>
              <a:rPr lang="en-US" sz="1400" b="1" dirty="0">
                <a:latin typeface="+mj-lt"/>
                <a:cs typeface="Cambria" charset="0"/>
              </a:rPr>
              <a:t> </a:t>
            </a:r>
            <a:r>
              <a:rPr lang="en-US" sz="1400" b="1" dirty="0" err="1">
                <a:latin typeface="+mj-lt"/>
                <a:cs typeface="Cambria" charset="0"/>
              </a:rPr>
              <a:t>mục</a:t>
            </a:r>
            <a:r>
              <a:rPr lang="en-US" sz="1400" b="1" dirty="0">
                <a:latin typeface="+mj-lt"/>
                <a:cs typeface="Cambria" charset="0"/>
              </a:rPr>
              <a:t> </a:t>
            </a:r>
            <a:r>
              <a:rPr lang="en-US" sz="1400" b="1" dirty="0" err="1">
                <a:latin typeface="+mj-lt"/>
                <a:cs typeface="Cambria" charset="0"/>
              </a:rPr>
              <a:t>tài</a:t>
            </a:r>
            <a:r>
              <a:rPr lang="en-US" sz="1400" b="1" dirty="0">
                <a:latin typeface="+mj-lt"/>
                <a:cs typeface="Cambria" charset="0"/>
              </a:rPr>
              <a:t> </a:t>
            </a:r>
            <a:r>
              <a:rPr lang="en-US" sz="1400" b="1" dirty="0" err="1">
                <a:latin typeface="+mj-lt"/>
                <a:cs typeface="Cambria" charset="0"/>
              </a:rPr>
              <a:t>khoản</a:t>
            </a:r>
            <a:r>
              <a:rPr lang="en-US" sz="1400" b="1" dirty="0">
                <a:latin typeface="+mj-lt"/>
                <a:cs typeface="Cambria" charset="0"/>
              </a:rPr>
              <a:t> chi </a:t>
            </a:r>
            <a:r>
              <a:rPr lang="en-US" sz="1400" b="1" dirty="0" err="1">
                <a:latin typeface="+mj-lt"/>
                <a:cs typeface="Cambria" charset="0"/>
              </a:rPr>
              <a:t>nhánh</a:t>
            </a:r>
            <a:r>
              <a:rPr lang="en-US" sz="1400" b="1" dirty="0">
                <a:latin typeface="+mj-lt"/>
                <a:cs typeface="Cambria" charset="0"/>
              </a:rPr>
              <a:t> A</a:t>
            </a:r>
          </a:p>
        </p:txBody>
      </p:sp>
      <p:sp>
        <p:nvSpPr>
          <p:cNvPr id="11" name="Can 10">
            <a:extLst>
              <a:ext uri="{FF2B5EF4-FFF2-40B4-BE49-F238E27FC236}">
                <a16:creationId xmlns:a16="http://schemas.microsoft.com/office/drawing/2014/main" id="{694BA084-AAA6-DDCB-D698-F801E5EB1B36}"/>
              </a:ext>
            </a:extLst>
          </p:cNvPr>
          <p:cNvSpPr/>
          <p:nvPr/>
        </p:nvSpPr>
        <p:spPr bwMode="auto">
          <a:xfrm>
            <a:off x="6937090" y="5149347"/>
            <a:ext cx="1801249" cy="991030"/>
          </a:xfrm>
          <a:prstGeom prst="can">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rtlCol="0" anchor="ctr">
            <a:spAutoFit/>
          </a:bodyPr>
          <a:lstStyle/>
          <a:p>
            <a:pPr algn="ctr">
              <a:lnSpc>
                <a:spcPct val="130000"/>
              </a:lnSpc>
            </a:pPr>
            <a:r>
              <a:rPr lang="en-US" sz="1400" b="1" dirty="0" err="1">
                <a:latin typeface="+mj-lt"/>
                <a:cs typeface="Cambria" charset="0"/>
              </a:rPr>
              <a:t>Danh</a:t>
            </a:r>
            <a:r>
              <a:rPr lang="en-US" sz="1400" b="1" dirty="0">
                <a:latin typeface="+mj-lt"/>
                <a:cs typeface="Cambria" charset="0"/>
              </a:rPr>
              <a:t> </a:t>
            </a:r>
            <a:r>
              <a:rPr lang="en-US" sz="1400" b="1" dirty="0" err="1">
                <a:latin typeface="+mj-lt"/>
                <a:cs typeface="Cambria" charset="0"/>
              </a:rPr>
              <a:t>mục</a:t>
            </a:r>
            <a:r>
              <a:rPr lang="en-US" sz="1400" b="1" dirty="0">
                <a:latin typeface="+mj-lt"/>
                <a:cs typeface="Cambria" charset="0"/>
              </a:rPr>
              <a:t> </a:t>
            </a:r>
            <a:r>
              <a:rPr lang="en-US" sz="1400" b="1" dirty="0" err="1">
                <a:latin typeface="+mj-lt"/>
                <a:cs typeface="Cambria" charset="0"/>
              </a:rPr>
              <a:t>tài</a:t>
            </a:r>
            <a:r>
              <a:rPr lang="en-US" sz="1400" b="1" dirty="0">
                <a:latin typeface="+mj-lt"/>
                <a:cs typeface="Cambria" charset="0"/>
              </a:rPr>
              <a:t> </a:t>
            </a:r>
            <a:r>
              <a:rPr lang="en-US" sz="1400" b="1" dirty="0" err="1">
                <a:latin typeface="+mj-lt"/>
                <a:cs typeface="Cambria" charset="0"/>
              </a:rPr>
              <a:t>khoản</a:t>
            </a:r>
            <a:r>
              <a:rPr lang="en-US" sz="1400" b="1" dirty="0">
                <a:latin typeface="+mj-lt"/>
                <a:cs typeface="Cambria" charset="0"/>
              </a:rPr>
              <a:t> chi </a:t>
            </a:r>
            <a:r>
              <a:rPr lang="en-US" sz="1400" b="1" dirty="0" err="1">
                <a:latin typeface="+mj-lt"/>
                <a:cs typeface="Cambria" charset="0"/>
              </a:rPr>
              <a:t>nhánh</a:t>
            </a:r>
            <a:r>
              <a:rPr lang="en-US" sz="1400" b="1" dirty="0">
                <a:latin typeface="+mj-lt"/>
                <a:cs typeface="Cambria" charset="0"/>
              </a:rPr>
              <a:t> B</a:t>
            </a:r>
          </a:p>
        </p:txBody>
      </p:sp>
      <p:sp>
        <p:nvSpPr>
          <p:cNvPr id="13" name="Left-Right Arrow 12">
            <a:extLst>
              <a:ext uri="{FF2B5EF4-FFF2-40B4-BE49-F238E27FC236}">
                <a16:creationId xmlns:a16="http://schemas.microsoft.com/office/drawing/2014/main" id="{920117D3-8DEE-831E-4E71-0272F103EE3D}"/>
              </a:ext>
            </a:extLst>
          </p:cNvPr>
          <p:cNvSpPr/>
          <p:nvPr/>
        </p:nvSpPr>
        <p:spPr bwMode="auto">
          <a:xfrm rot="20324181">
            <a:off x="4833338" y="3725728"/>
            <a:ext cx="2175939" cy="324217"/>
          </a:xfrm>
          <a:prstGeom prst="leftRightArrow">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rtlCol="0" anchor="ctr">
            <a:spAutoFit/>
          </a:bodyPr>
          <a:lstStyle/>
          <a:p>
            <a:pPr algn="ctr">
              <a:lnSpc>
                <a:spcPct val="130000"/>
              </a:lnSpc>
            </a:pPr>
            <a:endParaRPr lang="en-US" sz="2000" b="1">
              <a:latin typeface="+mj-lt"/>
              <a:cs typeface="Cambria" charset="0"/>
            </a:endParaRPr>
          </a:p>
        </p:txBody>
      </p:sp>
      <p:sp>
        <p:nvSpPr>
          <p:cNvPr id="14" name="TextBox 13">
            <a:extLst>
              <a:ext uri="{FF2B5EF4-FFF2-40B4-BE49-F238E27FC236}">
                <a16:creationId xmlns:a16="http://schemas.microsoft.com/office/drawing/2014/main" id="{20533DCF-3E7D-A06A-AFFF-B3A6430790E2}"/>
              </a:ext>
            </a:extLst>
          </p:cNvPr>
          <p:cNvSpPr txBox="1"/>
          <p:nvPr/>
        </p:nvSpPr>
        <p:spPr>
          <a:xfrm>
            <a:off x="2890730" y="5116160"/>
            <a:ext cx="2113079" cy="338554"/>
          </a:xfrm>
          <a:prstGeom prst="rect">
            <a:avLst/>
          </a:prstGeom>
          <a:noFill/>
        </p:spPr>
        <p:txBody>
          <a:bodyPr wrap="none" rtlCol="0">
            <a:spAutoFit/>
          </a:bodyPr>
          <a:lstStyle/>
          <a:p>
            <a:r>
              <a:rPr lang="en-US" sz="1600" dirty="0" err="1">
                <a:latin typeface="+mj-lt"/>
              </a:rPr>
              <a:t>Ngân</a:t>
            </a:r>
            <a:r>
              <a:rPr lang="en-US" sz="1600" dirty="0">
                <a:latin typeface="+mj-lt"/>
              </a:rPr>
              <a:t> </a:t>
            </a:r>
            <a:r>
              <a:rPr lang="en-US" sz="1600" dirty="0" err="1">
                <a:latin typeface="+mj-lt"/>
              </a:rPr>
              <a:t>hàng</a:t>
            </a:r>
            <a:r>
              <a:rPr lang="en-US" sz="1600" dirty="0">
                <a:latin typeface="+mj-lt"/>
              </a:rPr>
              <a:t> </a:t>
            </a:r>
            <a:r>
              <a:rPr lang="en-US" sz="1600" dirty="0" err="1">
                <a:latin typeface="+mj-lt"/>
              </a:rPr>
              <a:t>trung</a:t>
            </a:r>
            <a:r>
              <a:rPr lang="en-US" sz="1600" dirty="0">
                <a:latin typeface="+mj-lt"/>
              </a:rPr>
              <a:t> </a:t>
            </a:r>
            <a:r>
              <a:rPr lang="en-US" sz="1600" dirty="0" err="1">
                <a:latin typeface="+mj-lt"/>
              </a:rPr>
              <a:t>tâm</a:t>
            </a:r>
            <a:endParaRPr lang="en-US" sz="1600" dirty="0">
              <a:latin typeface="+mj-lt"/>
            </a:endParaRPr>
          </a:p>
        </p:txBody>
      </p:sp>
      <p:sp>
        <p:nvSpPr>
          <p:cNvPr id="15" name="Left-Right Arrow 14">
            <a:extLst>
              <a:ext uri="{FF2B5EF4-FFF2-40B4-BE49-F238E27FC236}">
                <a16:creationId xmlns:a16="http://schemas.microsoft.com/office/drawing/2014/main" id="{8A85FB15-8815-E2B8-2637-BCB6830E44A5}"/>
              </a:ext>
            </a:extLst>
          </p:cNvPr>
          <p:cNvSpPr/>
          <p:nvPr/>
        </p:nvSpPr>
        <p:spPr bwMode="auto">
          <a:xfrm rot="1552441">
            <a:off x="4823297" y="5047528"/>
            <a:ext cx="2178508" cy="324217"/>
          </a:xfrm>
          <a:prstGeom prst="leftRightArrow">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rtlCol="0" anchor="ctr">
            <a:spAutoFit/>
          </a:bodyPr>
          <a:lstStyle/>
          <a:p>
            <a:pPr algn="ctr">
              <a:lnSpc>
                <a:spcPct val="130000"/>
              </a:lnSpc>
            </a:pPr>
            <a:endParaRPr lang="en-US" sz="2000" b="1">
              <a:latin typeface="+mj-lt"/>
              <a:cs typeface="Cambria" charset="0"/>
            </a:endParaRPr>
          </a:p>
        </p:txBody>
      </p:sp>
    </p:spTree>
    <p:extLst>
      <p:ext uri="{BB962C8B-B14F-4D97-AF65-F5344CB8AC3E}">
        <p14:creationId xmlns:p14="http://schemas.microsoft.com/office/powerpoint/2010/main" val="10703522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F0DD19-1713-2042-9221-A03F0CC8FC46}"/>
            </a:ext>
          </a:extLst>
        </p:cNvPr>
        <p:cNvGrpSpPr/>
        <p:nvPr/>
      </p:nvGrpSpPr>
      <p:grpSpPr>
        <a:xfrm>
          <a:off x="0" y="0"/>
          <a:ext cx="0" cy="0"/>
          <a:chOff x="0" y="0"/>
          <a:chExt cx="0" cy="0"/>
        </a:xfrm>
      </p:grpSpPr>
      <p:sp>
        <p:nvSpPr>
          <p:cNvPr id="8" name="Content Placeholder 7">
            <a:extLst>
              <a:ext uri="{FF2B5EF4-FFF2-40B4-BE49-F238E27FC236}">
                <a16:creationId xmlns:a16="http://schemas.microsoft.com/office/drawing/2014/main" id="{3143A31E-4943-3705-DB82-2A23EC1BCFF7}"/>
              </a:ext>
            </a:extLst>
          </p:cNvPr>
          <p:cNvSpPr>
            <a:spLocks noGrp="1"/>
          </p:cNvSpPr>
          <p:nvPr>
            <p:ph idx="1"/>
          </p:nvPr>
        </p:nvSpPr>
        <p:spPr>
          <a:xfrm>
            <a:off x="576000" y="1656000"/>
            <a:ext cx="11041200" cy="4364790"/>
          </a:xfrm>
        </p:spPr>
        <p:txBody>
          <a:bodyPr>
            <a:normAutofit/>
          </a:bodyPr>
          <a:lstStyle/>
          <a:p>
            <a:pPr>
              <a:lnSpc>
                <a:spcPct val="150000"/>
              </a:lnSpc>
            </a:pPr>
            <a:r>
              <a:rPr lang="en-US" sz="2400" dirty="0">
                <a:solidFill>
                  <a:srgbClr val="0E6FC7"/>
                </a:solidFill>
              </a:rPr>
              <a:t>Chia </a:t>
            </a:r>
            <a:r>
              <a:rPr lang="en-US" sz="2400" dirty="0" err="1">
                <a:solidFill>
                  <a:srgbClr val="0E6FC7"/>
                </a:solidFill>
              </a:rPr>
              <a:t>sẻ</a:t>
            </a:r>
            <a:r>
              <a:rPr lang="en-US" sz="2400" dirty="0">
                <a:solidFill>
                  <a:srgbClr val="0E6FC7"/>
                </a:solidFill>
              </a:rPr>
              <a:t> </a:t>
            </a:r>
            <a:r>
              <a:rPr lang="en-US" sz="2400" dirty="0" err="1">
                <a:solidFill>
                  <a:srgbClr val="0E6FC7"/>
                </a:solidFill>
              </a:rPr>
              <a:t>dữ</a:t>
            </a:r>
            <a:r>
              <a:rPr lang="en-US" sz="2400" dirty="0">
                <a:solidFill>
                  <a:srgbClr val="0E6FC7"/>
                </a:solidFill>
              </a:rPr>
              <a:t> </a:t>
            </a:r>
            <a:r>
              <a:rPr lang="en-US" sz="2400" dirty="0" err="1">
                <a:solidFill>
                  <a:srgbClr val="0E6FC7"/>
                </a:solidFill>
              </a:rPr>
              <a:t>liệu</a:t>
            </a:r>
            <a:endParaRPr lang="en-US" sz="2400" dirty="0">
              <a:solidFill>
                <a:srgbClr val="0E6FC7"/>
              </a:solidFill>
            </a:endParaRPr>
          </a:p>
          <a:p>
            <a:pPr lvl="1">
              <a:lnSpc>
                <a:spcPct val="150000"/>
              </a:lnSpc>
            </a:pPr>
            <a:r>
              <a:rPr lang="en-US" sz="2000" dirty="0"/>
              <a:t>Trong </a:t>
            </a:r>
            <a:r>
              <a:rPr lang="en-US" sz="2000" dirty="0" err="1"/>
              <a:t>môi</a:t>
            </a:r>
            <a:r>
              <a:rPr lang="en-US" sz="2000" dirty="0"/>
              <a:t> </a:t>
            </a:r>
            <a:r>
              <a:rPr lang="en-US" sz="2000" dirty="0" err="1"/>
              <a:t>trường</a:t>
            </a:r>
            <a:r>
              <a:rPr lang="en-US" sz="2000" dirty="0"/>
              <a:t> </a:t>
            </a:r>
            <a:r>
              <a:rPr lang="en-US" sz="2000" dirty="0" err="1"/>
              <a:t>đa</a:t>
            </a:r>
            <a:r>
              <a:rPr lang="en-US" sz="2000" dirty="0"/>
              <a:t> </a:t>
            </a:r>
            <a:r>
              <a:rPr lang="en-US" sz="2000" dirty="0" err="1"/>
              <a:t>người</a:t>
            </a:r>
            <a:r>
              <a:rPr lang="en-US" sz="2000" dirty="0"/>
              <a:t> </a:t>
            </a:r>
            <a:r>
              <a:rPr lang="en-US" sz="2000" dirty="0" err="1"/>
              <a:t>dùng</a:t>
            </a:r>
            <a:r>
              <a:rPr lang="en-US" sz="2000" dirty="0"/>
              <a:t>, </a:t>
            </a:r>
            <a:r>
              <a:rPr lang="en-US" sz="2000" dirty="0" err="1"/>
              <a:t>các</a:t>
            </a:r>
            <a:r>
              <a:rPr lang="en-US" sz="2000" dirty="0"/>
              <a:t> HQT </a:t>
            </a:r>
            <a:r>
              <a:rPr lang="en-US" sz="2000" dirty="0" err="1"/>
              <a:t>phải</a:t>
            </a:r>
            <a:r>
              <a:rPr lang="en-US" sz="2000" dirty="0"/>
              <a:t> </a:t>
            </a:r>
            <a:r>
              <a:rPr lang="en-US" sz="2000" dirty="0" err="1"/>
              <a:t>cho</a:t>
            </a:r>
            <a:r>
              <a:rPr lang="en-US" sz="2000" dirty="0"/>
              <a:t> </a:t>
            </a:r>
            <a:r>
              <a:rPr lang="en-US" sz="2000" dirty="0" err="1"/>
              <a:t>phép</a:t>
            </a:r>
            <a:r>
              <a:rPr lang="en-US" sz="2000" dirty="0"/>
              <a:t> </a:t>
            </a:r>
            <a:r>
              <a:rPr lang="en-US" sz="2000" dirty="0" err="1"/>
              <a:t>truy</a:t>
            </a:r>
            <a:r>
              <a:rPr lang="en-US" sz="2000" dirty="0"/>
              <a:t> </a:t>
            </a:r>
            <a:r>
              <a:rPr lang="en-US" sz="2000" dirty="0" err="1"/>
              <a:t>xuất</a:t>
            </a:r>
            <a:r>
              <a:rPr lang="en-US" sz="2000" dirty="0"/>
              <a:t> </a:t>
            </a:r>
            <a:r>
              <a:rPr lang="en-US" sz="2000" dirty="0" err="1"/>
              <a:t>dữ</a:t>
            </a:r>
            <a:r>
              <a:rPr lang="en-US" sz="2000" dirty="0"/>
              <a:t> </a:t>
            </a:r>
            <a:r>
              <a:rPr lang="en-US" sz="2000" dirty="0" err="1"/>
              <a:t>liệu</a:t>
            </a:r>
            <a:r>
              <a:rPr lang="en-US" sz="2000" dirty="0"/>
              <a:t> </a:t>
            </a:r>
            <a:r>
              <a:rPr lang="en-US" sz="2000" dirty="0" err="1"/>
              <a:t>đồng</a:t>
            </a:r>
            <a:r>
              <a:rPr lang="en-US" sz="2000" dirty="0"/>
              <a:t> </a:t>
            </a:r>
            <a:r>
              <a:rPr lang="en-US" sz="2000" dirty="0" err="1"/>
              <a:t>thời</a:t>
            </a:r>
            <a:endParaRPr lang="en-US" sz="2000" dirty="0"/>
          </a:p>
          <a:p>
            <a:pPr>
              <a:lnSpc>
                <a:spcPct val="150000"/>
              </a:lnSpc>
            </a:pPr>
            <a:r>
              <a:rPr lang="en-US" sz="2400" dirty="0" err="1">
                <a:solidFill>
                  <a:srgbClr val="0E6FC7"/>
                </a:solidFill>
              </a:rPr>
              <a:t>Hạn</a:t>
            </a:r>
            <a:r>
              <a:rPr lang="en-US" sz="2400" dirty="0">
                <a:solidFill>
                  <a:srgbClr val="0E6FC7"/>
                </a:solidFill>
              </a:rPr>
              <a:t> </a:t>
            </a:r>
            <a:r>
              <a:rPr lang="en-US" sz="2400" dirty="0" err="1">
                <a:solidFill>
                  <a:srgbClr val="0E6FC7"/>
                </a:solidFill>
              </a:rPr>
              <a:t>chế</a:t>
            </a:r>
            <a:r>
              <a:rPr lang="en-US" sz="2400" dirty="0">
                <a:solidFill>
                  <a:srgbClr val="0E6FC7"/>
                </a:solidFill>
              </a:rPr>
              <a:t> </a:t>
            </a:r>
            <a:r>
              <a:rPr lang="en-US" sz="2400" dirty="0" err="1">
                <a:solidFill>
                  <a:srgbClr val="0E6FC7"/>
                </a:solidFill>
              </a:rPr>
              <a:t>những</a:t>
            </a:r>
            <a:r>
              <a:rPr lang="en-US" sz="2400" dirty="0">
                <a:solidFill>
                  <a:srgbClr val="0E6FC7"/>
                </a:solidFill>
              </a:rPr>
              <a:t> </a:t>
            </a:r>
            <a:r>
              <a:rPr lang="en-US" sz="2400" dirty="0" err="1">
                <a:solidFill>
                  <a:srgbClr val="0E6FC7"/>
                </a:solidFill>
              </a:rPr>
              <a:t>truy</a:t>
            </a:r>
            <a:r>
              <a:rPr lang="en-US" sz="2400" dirty="0">
                <a:solidFill>
                  <a:srgbClr val="0E6FC7"/>
                </a:solidFill>
              </a:rPr>
              <a:t> </a:t>
            </a:r>
            <a:r>
              <a:rPr lang="en-US" sz="2400" dirty="0" err="1">
                <a:solidFill>
                  <a:srgbClr val="0E6FC7"/>
                </a:solidFill>
              </a:rPr>
              <a:t>cập</a:t>
            </a:r>
            <a:r>
              <a:rPr lang="en-US" sz="2400" dirty="0">
                <a:solidFill>
                  <a:srgbClr val="0E6FC7"/>
                </a:solidFill>
              </a:rPr>
              <a:t> </a:t>
            </a:r>
            <a:r>
              <a:rPr lang="en-US" sz="2400" dirty="0" err="1">
                <a:solidFill>
                  <a:srgbClr val="0E6FC7"/>
                </a:solidFill>
              </a:rPr>
              <a:t>không</a:t>
            </a:r>
            <a:r>
              <a:rPr lang="en-US" sz="2400" dirty="0">
                <a:solidFill>
                  <a:srgbClr val="0E6FC7"/>
                </a:solidFill>
              </a:rPr>
              <a:t> </a:t>
            </a:r>
            <a:r>
              <a:rPr lang="en-US" sz="2400" dirty="0" err="1">
                <a:solidFill>
                  <a:srgbClr val="0E6FC7"/>
                </a:solidFill>
              </a:rPr>
              <a:t>cho</a:t>
            </a:r>
            <a:r>
              <a:rPr lang="en-US" sz="2400" dirty="0">
                <a:solidFill>
                  <a:srgbClr val="0E6FC7"/>
                </a:solidFill>
              </a:rPr>
              <a:t> </a:t>
            </a:r>
            <a:r>
              <a:rPr lang="en-US" sz="2400" dirty="0" err="1">
                <a:solidFill>
                  <a:srgbClr val="0E6FC7"/>
                </a:solidFill>
              </a:rPr>
              <a:t>phép</a:t>
            </a:r>
            <a:endParaRPr lang="en-US" sz="2400" dirty="0">
              <a:solidFill>
                <a:srgbClr val="0E6FC7"/>
              </a:solidFill>
            </a:endParaRPr>
          </a:p>
          <a:p>
            <a:pPr lvl="1">
              <a:lnSpc>
                <a:spcPct val="150000"/>
              </a:lnSpc>
            </a:pPr>
            <a:r>
              <a:rPr lang="en-US" sz="2000" dirty="0" err="1"/>
              <a:t>Từng</a:t>
            </a:r>
            <a:r>
              <a:rPr lang="en-US" sz="2000" dirty="0"/>
              <a:t> </a:t>
            </a:r>
            <a:r>
              <a:rPr lang="en-US" sz="2000" dirty="0" err="1"/>
              <a:t>người</a:t>
            </a:r>
            <a:r>
              <a:rPr lang="en-US" sz="2000" dirty="0"/>
              <a:t> </a:t>
            </a:r>
            <a:r>
              <a:rPr lang="en-US" sz="2000" dirty="0" err="1"/>
              <a:t>dùng</a:t>
            </a:r>
            <a:r>
              <a:rPr lang="en-US" sz="2000" dirty="0"/>
              <a:t> </a:t>
            </a:r>
            <a:r>
              <a:rPr lang="en-US" sz="2000" dirty="0" err="1"/>
              <a:t>và</a:t>
            </a:r>
            <a:r>
              <a:rPr lang="en-US" sz="2000" dirty="0"/>
              <a:t> </a:t>
            </a:r>
            <a:r>
              <a:rPr lang="en-US" sz="2000" dirty="0" err="1"/>
              <a:t>nhóm</a:t>
            </a:r>
            <a:r>
              <a:rPr lang="en-US" sz="2000" dirty="0"/>
              <a:t> </a:t>
            </a:r>
            <a:r>
              <a:rPr lang="en-US" sz="2000" dirty="0" err="1"/>
              <a:t>người</a:t>
            </a:r>
            <a:r>
              <a:rPr lang="en-US" sz="2000" dirty="0"/>
              <a:t> </a:t>
            </a:r>
            <a:r>
              <a:rPr lang="en-US" sz="2000" dirty="0" err="1"/>
              <a:t>dùng</a:t>
            </a:r>
            <a:r>
              <a:rPr lang="en-US" sz="2000" dirty="0"/>
              <a:t> </a:t>
            </a:r>
            <a:r>
              <a:rPr lang="en-US" sz="2000" dirty="0" err="1"/>
              <a:t>có</a:t>
            </a:r>
            <a:r>
              <a:rPr lang="en-US" sz="2000" dirty="0"/>
              <a:t> </a:t>
            </a:r>
            <a:r>
              <a:rPr lang="en-US" sz="2000" dirty="0" err="1"/>
              <a:t>một</a:t>
            </a:r>
            <a:r>
              <a:rPr lang="en-US" sz="2000" dirty="0"/>
              <a:t> </a:t>
            </a:r>
            <a:r>
              <a:rPr lang="en-US" sz="2000" dirty="0" err="1"/>
              <a:t>tài</a:t>
            </a:r>
            <a:r>
              <a:rPr lang="en-US" sz="2000" dirty="0"/>
              <a:t> </a:t>
            </a:r>
            <a:r>
              <a:rPr lang="en-US" sz="2000" dirty="0" err="1"/>
              <a:t>khoản</a:t>
            </a:r>
            <a:r>
              <a:rPr lang="en-US" sz="2000" dirty="0"/>
              <a:t> </a:t>
            </a:r>
            <a:r>
              <a:rPr lang="en-US" sz="2000" dirty="0" err="1"/>
              <a:t>và</a:t>
            </a:r>
            <a:r>
              <a:rPr lang="en-US" sz="2000" dirty="0"/>
              <a:t> </a:t>
            </a:r>
            <a:r>
              <a:rPr lang="en-US" sz="2000" dirty="0" err="1"/>
              <a:t>mật</a:t>
            </a:r>
            <a:r>
              <a:rPr lang="en-US" sz="2000" dirty="0"/>
              <a:t> </a:t>
            </a:r>
            <a:r>
              <a:rPr lang="en-US" sz="2000" dirty="0" err="1"/>
              <a:t>mã</a:t>
            </a:r>
            <a:r>
              <a:rPr lang="en-US" sz="2000" dirty="0"/>
              <a:t> </a:t>
            </a:r>
            <a:r>
              <a:rPr lang="en-US" sz="2000" dirty="0" err="1"/>
              <a:t>để</a:t>
            </a:r>
            <a:r>
              <a:rPr lang="en-US" sz="2000" dirty="0"/>
              <a:t> </a:t>
            </a:r>
            <a:r>
              <a:rPr lang="en-US" sz="2000" dirty="0" err="1"/>
              <a:t>truy</a:t>
            </a:r>
            <a:r>
              <a:rPr lang="en-US" sz="2000" dirty="0"/>
              <a:t> </a:t>
            </a:r>
            <a:r>
              <a:rPr lang="en-US" sz="2000" dirty="0" err="1"/>
              <a:t>xuất</a:t>
            </a:r>
            <a:r>
              <a:rPr lang="en-US" sz="2000" dirty="0"/>
              <a:t> </a:t>
            </a:r>
            <a:r>
              <a:rPr lang="en-US" sz="2000" dirty="0" err="1"/>
              <a:t>dữ</a:t>
            </a:r>
            <a:r>
              <a:rPr lang="en-US" sz="2000" dirty="0"/>
              <a:t> </a:t>
            </a:r>
            <a:r>
              <a:rPr lang="en-US" sz="2000" dirty="0" err="1"/>
              <a:t>liệu</a:t>
            </a:r>
            <a:endParaRPr lang="en-US" sz="2000" dirty="0"/>
          </a:p>
          <a:p>
            <a:pPr>
              <a:lnSpc>
                <a:spcPct val="150000"/>
              </a:lnSpc>
            </a:pPr>
            <a:r>
              <a:rPr lang="en-US" sz="2400" dirty="0">
                <a:solidFill>
                  <a:srgbClr val="0E6FC7"/>
                </a:solidFill>
              </a:rPr>
              <a:t>Cung </a:t>
            </a:r>
            <a:r>
              <a:rPr lang="en-US" sz="2400" dirty="0" err="1">
                <a:solidFill>
                  <a:srgbClr val="0E6FC7"/>
                </a:solidFill>
              </a:rPr>
              <a:t>cấp</a:t>
            </a:r>
            <a:r>
              <a:rPr lang="en-US" sz="2400" dirty="0">
                <a:solidFill>
                  <a:srgbClr val="0E6FC7"/>
                </a:solidFill>
              </a:rPr>
              <a:t> </a:t>
            </a:r>
            <a:r>
              <a:rPr lang="en-US" sz="2400" dirty="0" err="1">
                <a:solidFill>
                  <a:srgbClr val="0E6FC7"/>
                </a:solidFill>
              </a:rPr>
              <a:t>nhiều</a:t>
            </a:r>
            <a:r>
              <a:rPr lang="en-US" sz="2400" dirty="0">
                <a:solidFill>
                  <a:srgbClr val="0E6FC7"/>
                </a:solidFill>
              </a:rPr>
              <a:t> </a:t>
            </a:r>
            <a:r>
              <a:rPr lang="en-US" sz="2400" dirty="0" err="1">
                <a:solidFill>
                  <a:srgbClr val="0E6FC7"/>
                </a:solidFill>
              </a:rPr>
              <a:t>giao</a:t>
            </a:r>
            <a:r>
              <a:rPr lang="en-US" sz="2400" dirty="0">
                <a:solidFill>
                  <a:srgbClr val="0E6FC7"/>
                </a:solidFill>
              </a:rPr>
              <a:t> </a:t>
            </a:r>
            <a:r>
              <a:rPr lang="en-US" sz="2400" dirty="0" err="1">
                <a:solidFill>
                  <a:srgbClr val="0E6FC7"/>
                </a:solidFill>
              </a:rPr>
              <a:t>diện</a:t>
            </a:r>
            <a:endParaRPr lang="en-US" sz="2400" dirty="0">
              <a:solidFill>
                <a:srgbClr val="0E6FC7"/>
              </a:solidFill>
            </a:endParaRPr>
          </a:p>
          <a:p>
            <a:pPr lvl="1">
              <a:lnSpc>
                <a:spcPct val="150000"/>
              </a:lnSpc>
            </a:pPr>
            <a:r>
              <a:rPr lang="en-US" sz="2000" dirty="0"/>
              <a:t>HQT </a:t>
            </a:r>
            <a:r>
              <a:rPr lang="en-US" sz="2000" dirty="0" err="1"/>
              <a:t>cung</a:t>
            </a:r>
            <a:r>
              <a:rPr lang="en-US" sz="2000" dirty="0"/>
              <a:t> </a:t>
            </a:r>
            <a:r>
              <a:rPr lang="en-US" sz="2000" dirty="0" err="1"/>
              <a:t>cấp</a:t>
            </a:r>
            <a:r>
              <a:rPr lang="en-US" sz="2000" dirty="0"/>
              <a:t> </a:t>
            </a:r>
            <a:r>
              <a:rPr lang="en-US" sz="2000" dirty="0" err="1"/>
              <a:t>ngôn</a:t>
            </a:r>
            <a:r>
              <a:rPr lang="en-US" sz="2000" dirty="0"/>
              <a:t> </a:t>
            </a:r>
            <a:r>
              <a:rPr lang="en-US" sz="2000" dirty="0" err="1"/>
              <a:t>ngữ</a:t>
            </a:r>
            <a:r>
              <a:rPr lang="en-US" sz="2000" dirty="0"/>
              <a:t> </a:t>
            </a:r>
            <a:r>
              <a:rPr lang="en-US" sz="2000" dirty="0" err="1"/>
              <a:t>giữa</a:t>
            </a:r>
            <a:r>
              <a:rPr lang="en-US" sz="2000" dirty="0"/>
              <a:t> CSDL </a:t>
            </a:r>
            <a:r>
              <a:rPr lang="en-US" sz="2000" dirty="0" err="1"/>
              <a:t>và</a:t>
            </a:r>
            <a:r>
              <a:rPr lang="en-US" sz="2000" dirty="0"/>
              <a:t> </a:t>
            </a:r>
            <a:r>
              <a:rPr lang="en-US" sz="2000" dirty="0" err="1"/>
              <a:t>người</a:t>
            </a:r>
            <a:r>
              <a:rPr lang="en-US" sz="2000" dirty="0"/>
              <a:t> </a:t>
            </a:r>
            <a:r>
              <a:rPr lang="en-US" sz="2000" dirty="0" err="1"/>
              <a:t>dùng</a:t>
            </a:r>
            <a:endParaRPr lang="en-US" sz="2000" dirty="0"/>
          </a:p>
        </p:txBody>
      </p:sp>
      <p:sp>
        <p:nvSpPr>
          <p:cNvPr id="2" name="Footer Placeholder 1">
            <a:extLst>
              <a:ext uri="{FF2B5EF4-FFF2-40B4-BE49-F238E27FC236}">
                <a16:creationId xmlns:a16="http://schemas.microsoft.com/office/drawing/2014/main" id="{0E93C0F9-E4BC-646C-EA0D-619A3F8B5E37}"/>
              </a:ext>
            </a:extLst>
          </p:cNvPr>
          <p:cNvSpPr>
            <a:spLocks noGrp="1"/>
          </p:cNvSpPr>
          <p:nvPr>
            <p:ph type="ftr" sz="quarter" idx="11"/>
          </p:nvPr>
        </p:nvSpPr>
        <p:spPr/>
        <p:txBody>
          <a:bodyPr/>
          <a:lstStyle/>
          <a:p>
            <a:r>
              <a:rPr lang="nl-NL"/>
              <a:t>Faculty of Information Technology</a:t>
            </a:r>
            <a:endParaRPr lang="nl-NL" dirty="0"/>
          </a:p>
        </p:txBody>
      </p:sp>
      <p:sp>
        <p:nvSpPr>
          <p:cNvPr id="3" name="Slide Number Placeholder 2">
            <a:extLst>
              <a:ext uri="{FF2B5EF4-FFF2-40B4-BE49-F238E27FC236}">
                <a16:creationId xmlns:a16="http://schemas.microsoft.com/office/drawing/2014/main" id="{37FD27FC-A1C6-7BE0-C618-D6B209A0AE47}"/>
              </a:ext>
            </a:extLst>
          </p:cNvPr>
          <p:cNvSpPr>
            <a:spLocks noGrp="1"/>
          </p:cNvSpPr>
          <p:nvPr>
            <p:ph type="sldNum" sz="quarter" idx="12"/>
          </p:nvPr>
        </p:nvSpPr>
        <p:spPr/>
        <p:txBody>
          <a:bodyPr/>
          <a:lstStyle/>
          <a:p>
            <a:fld id="{0A297500-7527-634B-90F4-69D0994C32B4}" type="slidenum">
              <a:rPr lang="nl-NL" smtClean="0"/>
              <a:t>34</a:t>
            </a:fld>
            <a:endParaRPr lang="nl-NL"/>
          </a:p>
        </p:txBody>
      </p:sp>
      <p:sp>
        <p:nvSpPr>
          <p:cNvPr id="7" name="Title 6">
            <a:extLst>
              <a:ext uri="{FF2B5EF4-FFF2-40B4-BE49-F238E27FC236}">
                <a16:creationId xmlns:a16="http://schemas.microsoft.com/office/drawing/2014/main" id="{C8FBB6CB-A9FF-30E9-9BFC-551A3C764896}"/>
              </a:ext>
            </a:extLst>
          </p:cNvPr>
          <p:cNvSpPr>
            <a:spLocks noGrp="1"/>
          </p:cNvSpPr>
          <p:nvPr>
            <p:ph type="title"/>
          </p:nvPr>
        </p:nvSpPr>
        <p:spPr/>
        <p:txBody>
          <a:bodyPr/>
          <a:lstStyle/>
          <a:p>
            <a:r>
              <a:rPr lang="en-VN" dirty="0"/>
              <a:t>Các tính năng của HQT CSDL (2)</a:t>
            </a:r>
          </a:p>
        </p:txBody>
      </p:sp>
    </p:spTree>
    <p:extLst>
      <p:ext uri="{BB962C8B-B14F-4D97-AF65-F5344CB8AC3E}">
        <p14:creationId xmlns:p14="http://schemas.microsoft.com/office/powerpoint/2010/main" val="7475365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E38338-66F7-8E35-41AB-BF2718F5923E}"/>
            </a:ext>
          </a:extLst>
        </p:cNvPr>
        <p:cNvGrpSpPr/>
        <p:nvPr/>
      </p:nvGrpSpPr>
      <p:grpSpPr>
        <a:xfrm>
          <a:off x="0" y="0"/>
          <a:ext cx="0" cy="0"/>
          <a:chOff x="0" y="0"/>
          <a:chExt cx="0" cy="0"/>
        </a:xfrm>
      </p:grpSpPr>
      <p:sp>
        <p:nvSpPr>
          <p:cNvPr id="8" name="Content Placeholder 7">
            <a:extLst>
              <a:ext uri="{FF2B5EF4-FFF2-40B4-BE49-F238E27FC236}">
                <a16:creationId xmlns:a16="http://schemas.microsoft.com/office/drawing/2014/main" id="{7E8699D4-09FA-9642-2014-5A1909251D04}"/>
              </a:ext>
            </a:extLst>
          </p:cNvPr>
          <p:cNvSpPr>
            <a:spLocks noGrp="1"/>
          </p:cNvSpPr>
          <p:nvPr>
            <p:ph idx="1"/>
          </p:nvPr>
        </p:nvSpPr>
        <p:spPr>
          <a:xfrm>
            <a:off x="576000" y="1656000"/>
            <a:ext cx="11041200" cy="4364790"/>
          </a:xfrm>
        </p:spPr>
        <p:txBody>
          <a:bodyPr>
            <a:normAutofit/>
          </a:bodyPr>
          <a:lstStyle/>
          <a:p>
            <a:pPr>
              <a:lnSpc>
                <a:spcPct val="150000"/>
              </a:lnSpc>
            </a:pPr>
            <a:r>
              <a:rPr lang="en-US" sz="2400" dirty="0" err="1">
                <a:solidFill>
                  <a:srgbClr val="0E6FC7"/>
                </a:solidFill>
              </a:rPr>
              <a:t>Đảm</a:t>
            </a:r>
            <a:r>
              <a:rPr lang="en-US" sz="2400" dirty="0">
                <a:solidFill>
                  <a:srgbClr val="0E6FC7"/>
                </a:solidFill>
              </a:rPr>
              <a:t> </a:t>
            </a:r>
            <a:r>
              <a:rPr lang="en-US" sz="2400" dirty="0" err="1">
                <a:solidFill>
                  <a:srgbClr val="0E6FC7"/>
                </a:solidFill>
              </a:rPr>
              <a:t>bảo</a:t>
            </a:r>
            <a:r>
              <a:rPr lang="en-US" sz="2400" dirty="0">
                <a:solidFill>
                  <a:srgbClr val="0E6FC7"/>
                </a:solidFill>
              </a:rPr>
              <a:t> </a:t>
            </a:r>
            <a:r>
              <a:rPr lang="en-US" sz="2400" dirty="0" err="1">
                <a:solidFill>
                  <a:srgbClr val="0E6FC7"/>
                </a:solidFill>
              </a:rPr>
              <a:t>các</a:t>
            </a:r>
            <a:r>
              <a:rPr lang="en-US" sz="2400" dirty="0">
                <a:solidFill>
                  <a:srgbClr val="0E6FC7"/>
                </a:solidFill>
              </a:rPr>
              <a:t> </a:t>
            </a:r>
            <a:r>
              <a:rPr lang="en-US" sz="2400" dirty="0" err="1">
                <a:solidFill>
                  <a:srgbClr val="0E6FC7"/>
                </a:solidFill>
              </a:rPr>
              <a:t>ràng</a:t>
            </a:r>
            <a:r>
              <a:rPr lang="en-US" sz="2400" dirty="0">
                <a:solidFill>
                  <a:srgbClr val="0E6FC7"/>
                </a:solidFill>
              </a:rPr>
              <a:t> </a:t>
            </a:r>
            <a:r>
              <a:rPr lang="en-US" sz="2400" dirty="0" err="1">
                <a:solidFill>
                  <a:srgbClr val="0E6FC7"/>
                </a:solidFill>
              </a:rPr>
              <a:t>buộc</a:t>
            </a:r>
            <a:r>
              <a:rPr lang="en-US" sz="2400" dirty="0">
                <a:solidFill>
                  <a:srgbClr val="0E6FC7"/>
                </a:solidFill>
              </a:rPr>
              <a:t> </a:t>
            </a:r>
            <a:r>
              <a:rPr lang="en-US" sz="2400" dirty="0" err="1">
                <a:solidFill>
                  <a:srgbClr val="0E6FC7"/>
                </a:solidFill>
              </a:rPr>
              <a:t>toàn</a:t>
            </a:r>
            <a:r>
              <a:rPr lang="en-US" sz="2400" dirty="0">
                <a:solidFill>
                  <a:srgbClr val="0E6FC7"/>
                </a:solidFill>
              </a:rPr>
              <a:t> </a:t>
            </a:r>
            <a:r>
              <a:rPr lang="en-US" sz="2400" dirty="0" err="1">
                <a:solidFill>
                  <a:srgbClr val="0E6FC7"/>
                </a:solidFill>
              </a:rPr>
              <a:t>vẹn</a:t>
            </a:r>
            <a:endParaRPr lang="en-US" sz="2400" dirty="0">
              <a:solidFill>
                <a:srgbClr val="0E6FC7"/>
              </a:solidFill>
            </a:endParaRPr>
          </a:p>
          <a:p>
            <a:pPr lvl="1">
              <a:lnSpc>
                <a:spcPct val="150000"/>
              </a:lnSpc>
            </a:pPr>
            <a:r>
              <a:rPr lang="en-US" sz="2000" dirty="0"/>
              <a:t>RBTV (Integrity Constraints) </a:t>
            </a:r>
            <a:r>
              <a:rPr lang="en-US" sz="2000" dirty="0" err="1"/>
              <a:t>là</a:t>
            </a:r>
            <a:r>
              <a:rPr lang="en-US" sz="2000" dirty="0"/>
              <a:t> </a:t>
            </a:r>
            <a:r>
              <a:rPr lang="en-US" sz="2000" dirty="0" err="1"/>
              <a:t>những</a:t>
            </a:r>
            <a:r>
              <a:rPr lang="en-US" sz="2000" dirty="0"/>
              <a:t> qui </a:t>
            </a:r>
            <a:r>
              <a:rPr lang="en-US" sz="2000" dirty="0" err="1"/>
              <a:t>định</a:t>
            </a:r>
            <a:r>
              <a:rPr lang="en-US" sz="2000" dirty="0"/>
              <a:t> </a:t>
            </a:r>
            <a:r>
              <a:rPr lang="en-US" sz="2000" dirty="0" err="1"/>
              <a:t>cần</a:t>
            </a:r>
            <a:r>
              <a:rPr lang="en-US" sz="2000" dirty="0"/>
              <a:t> </a:t>
            </a:r>
            <a:r>
              <a:rPr lang="en-US" sz="2000" dirty="0" err="1"/>
              <a:t>được</a:t>
            </a:r>
            <a:r>
              <a:rPr lang="en-US" sz="2000" dirty="0"/>
              <a:t> </a:t>
            </a:r>
            <a:r>
              <a:rPr lang="en-US" sz="2000" dirty="0" err="1"/>
              <a:t>thỏa</a:t>
            </a:r>
            <a:r>
              <a:rPr lang="en-US" sz="2000" dirty="0"/>
              <a:t> </a:t>
            </a:r>
            <a:r>
              <a:rPr lang="en-US" sz="2000" dirty="0" err="1"/>
              <a:t>mãn</a:t>
            </a:r>
            <a:r>
              <a:rPr lang="en-US" sz="2000" dirty="0"/>
              <a:t> </a:t>
            </a:r>
            <a:r>
              <a:rPr lang="en-US" sz="2000" dirty="0" err="1"/>
              <a:t>để</a:t>
            </a:r>
            <a:r>
              <a:rPr lang="en-US" sz="2000" dirty="0"/>
              <a:t> </a:t>
            </a:r>
            <a:r>
              <a:rPr lang="en-US" sz="2000" b="1" dirty="0" err="1">
                <a:solidFill>
                  <a:srgbClr val="005E77"/>
                </a:solidFill>
              </a:rPr>
              <a:t>đảm</a:t>
            </a:r>
            <a:r>
              <a:rPr lang="en-US" sz="2000" b="1" dirty="0">
                <a:solidFill>
                  <a:srgbClr val="005E77"/>
                </a:solidFill>
              </a:rPr>
              <a:t> </a:t>
            </a:r>
            <a:r>
              <a:rPr lang="en-US" sz="2000" b="1" dirty="0" err="1">
                <a:solidFill>
                  <a:srgbClr val="005E77"/>
                </a:solidFill>
              </a:rPr>
              <a:t>bảo</a:t>
            </a:r>
            <a:r>
              <a:rPr lang="en-US" sz="2000" b="1" dirty="0">
                <a:solidFill>
                  <a:srgbClr val="005E77"/>
                </a:solidFill>
              </a:rPr>
              <a:t> </a:t>
            </a:r>
            <a:r>
              <a:rPr lang="en-US" sz="2000" b="1" dirty="0" err="1">
                <a:solidFill>
                  <a:srgbClr val="005E77"/>
                </a:solidFill>
              </a:rPr>
              <a:t>dữ</a:t>
            </a:r>
            <a:r>
              <a:rPr lang="en-US" sz="2000" b="1" dirty="0">
                <a:solidFill>
                  <a:srgbClr val="005E77"/>
                </a:solidFill>
              </a:rPr>
              <a:t> </a:t>
            </a:r>
            <a:r>
              <a:rPr lang="en-US" sz="2000" b="1" dirty="0" err="1">
                <a:solidFill>
                  <a:srgbClr val="005E77"/>
                </a:solidFill>
              </a:rPr>
              <a:t>liệu</a:t>
            </a:r>
            <a:r>
              <a:rPr lang="en-US" sz="2000" b="1" dirty="0">
                <a:solidFill>
                  <a:srgbClr val="005E77"/>
                </a:solidFill>
              </a:rPr>
              <a:t> </a:t>
            </a:r>
            <a:r>
              <a:rPr lang="en-US" sz="2000" b="1" dirty="0" err="1">
                <a:solidFill>
                  <a:srgbClr val="005E77"/>
                </a:solidFill>
              </a:rPr>
              <a:t>luôn</a:t>
            </a:r>
            <a:r>
              <a:rPr lang="en-US" sz="2000" b="1" dirty="0">
                <a:solidFill>
                  <a:srgbClr val="005E77"/>
                </a:solidFill>
              </a:rPr>
              <a:t> </a:t>
            </a:r>
            <a:r>
              <a:rPr lang="en-US" sz="2000" b="1" dirty="0" err="1">
                <a:solidFill>
                  <a:srgbClr val="005E77"/>
                </a:solidFill>
              </a:rPr>
              <a:t>phản</a:t>
            </a:r>
            <a:r>
              <a:rPr lang="en-US" sz="2000" b="1" dirty="0">
                <a:solidFill>
                  <a:srgbClr val="005E77"/>
                </a:solidFill>
              </a:rPr>
              <a:t> </a:t>
            </a:r>
            <a:r>
              <a:rPr lang="en-US" sz="2000" b="1" dirty="0" err="1">
                <a:solidFill>
                  <a:srgbClr val="005E77"/>
                </a:solidFill>
              </a:rPr>
              <a:t>ánh</a:t>
            </a:r>
            <a:r>
              <a:rPr lang="en-US" sz="2000" b="1" dirty="0">
                <a:solidFill>
                  <a:srgbClr val="005E77"/>
                </a:solidFill>
              </a:rPr>
              <a:t> </a:t>
            </a:r>
            <a:r>
              <a:rPr lang="en-US" sz="2000" b="1" dirty="0" err="1">
                <a:solidFill>
                  <a:srgbClr val="005E77"/>
                </a:solidFill>
              </a:rPr>
              <a:t>đúng</a:t>
            </a:r>
            <a:r>
              <a:rPr lang="en-US" sz="2000" b="1" dirty="0">
                <a:solidFill>
                  <a:srgbClr val="005E77"/>
                </a:solidFill>
              </a:rPr>
              <a:t> </a:t>
            </a:r>
            <a:r>
              <a:rPr lang="en-US" sz="2000" b="1" dirty="0" err="1">
                <a:solidFill>
                  <a:srgbClr val="005E77"/>
                </a:solidFill>
              </a:rPr>
              <a:t>ngữ</a:t>
            </a:r>
            <a:r>
              <a:rPr lang="en-US" sz="2000" b="1" dirty="0">
                <a:solidFill>
                  <a:srgbClr val="005E77"/>
                </a:solidFill>
              </a:rPr>
              <a:t> </a:t>
            </a:r>
            <a:r>
              <a:rPr lang="en-US" sz="2000" b="1" dirty="0" err="1">
                <a:solidFill>
                  <a:srgbClr val="005E77"/>
                </a:solidFill>
              </a:rPr>
              <a:t>nghĩa</a:t>
            </a:r>
            <a:r>
              <a:rPr lang="en-US" sz="2000" dirty="0"/>
              <a:t> </a:t>
            </a:r>
            <a:r>
              <a:rPr lang="en-US" sz="2000" dirty="0" err="1"/>
              <a:t>của</a:t>
            </a:r>
            <a:r>
              <a:rPr lang="en-US" sz="2000" dirty="0"/>
              <a:t> </a:t>
            </a:r>
            <a:r>
              <a:rPr lang="en-US" sz="2000" dirty="0" err="1"/>
              <a:t>thế</a:t>
            </a:r>
            <a:r>
              <a:rPr lang="en-US" sz="2000" dirty="0"/>
              <a:t> </a:t>
            </a:r>
            <a:r>
              <a:rPr lang="en-US" sz="2000" dirty="0" err="1"/>
              <a:t>giới</a:t>
            </a:r>
            <a:r>
              <a:rPr lang="en-US" sz="2000" dirty="0"/>
              <a:t> </a:t>
            </a:r>
            <a:r>
              <a:rPr lang="en-US" sz="2000" dirty="0" err="1"/>
              <a:t>thực</a:t>
            </a:r>
            <a:endParaRPr lang="en-US" sz="2000" dirty="0"/>
          </a:p>
          <a:p>
            <a:pPr lvl="1">
              <a:lnSpc>
                <a:spcPct val="150000"/>
              </a:lnSpc>
            </a:pPr>
            <a:r>
              <a:rPr lang="en-US" sz="2000" dirty="0" err="1"/>
              <a:t>Một</a:t>
            </a:r>
            <a:r>
              <a:rPr lang="en-US" sz="2000" dirty="0"/>
              <a:t> </a:t>
            </a:r>
            <a:r>
              <a:rPr lang="en-US" sz="2000" dirty="0" err="1"/>
              <a:t>số</a:t>
            </a:r>
            <a:r>
              <a:rPr lang="en-US" sz="2000" dirty="0"/>
              <a:t> RB </a:t>
            </a:r>
            <a:r>
              <a:rPr lang="en-US" sz="2000" dirty="0" err="1"/>
              <a:t>có</a:t>
            </a:r>
            <a:r>
              <a:rPr lang="en-US" sz="2000" dirty="0"/>
              <a:t> </a:t>
            </a:r>
            <a:r>
              <a:rPr lang="en-US" sz="2000" dirty="0" err="1"/>
              <a:t>thể</a:t>
            </a:r>
            <a:r>
              <a:rPr lang="en-US" sz="2000" dirty="0"/>
              <a:t> </a:t>
            </a:r>
            <a:r>
              <a:rPr lang="en-US" sz="2000" dirty="0" err="1"/>
              <a:t>được</a:t>
            </a:r>
            <a:r>
              <a:rPr lang="en-US" sz="2000" dirty="0"/>
              <a:t> </a:t>
            </a:r>
            <a:r>
              <a:rPr lang="en-US" sz="2000" dirty="0" err="1"/>
              <a:t>khai</a:t>
            </a:r>
            <a:r>
              <a:rPr lang="en-US" sz="2000" dirty="0"/>
              <a:t> </a:t>
            </a:r>
            <a:r>
              <a:rPr lang="en-US" sz="2000" dirty="0" err="1"/>
              <a:t>báo</a:t>
            </a:r>
            <a:r>
              <a:rPr lang="en-US" sz="2000" dirty="0"/>
              <a:t> </a:t>
            </a:r>
            <a:r>
              <a:rPr lang="en-US" sz="2000" dirty="0" err="1"/>
              <a:t>với</a:t>
            </a:r>
            <a:r>
              <a:rPr lang="en-US" sz="2000" dirty="0"/>
              <a:t> HQT </a:t>
            </a:r>
            <a:r>
              <a:rPr lang="en-US" sz="2000" dirty="0" err="1"/>
              <a:t>và</a:t>
            </a:r>
            <a:r>
              <a:rPr lang="en-US" sz="2000" dirty="0"/>
              <a:t> HQT </a:t>
            </a:r>
            <a:r>
              <a:rPr lang="en-US" sz="2000" dirty="0" err="1"/>
              <a:t>sẽ</a:t>
            </a:r>
            <a:r>
              <a:rPr lang="en-US" sz="2000" dirty="0"/>
              <a:t> </a:t>
            </a:r>
            <a:r>
              <a:rPr lang="en-US" sz="2000" dirty="0" err="1"/>
              <a:t>tự</a:t>
            </a:r>
            <a:r>
              <a:rPr lang="en-US" sz="2000" dirty="0"/>
              <a:t> </a:t>
            </a:r>
            <a:r>
              <a:rPr lang="en-US" sz="2000" dirty="0" err="1"/>
              <a:t>động</a:t>
            </a:r>
            <a:r>
              <a:rPr lang="en-US" sz="2000" dirty="0"/>
              <a:t> </a:t>
            </a:r>
            <a:r>
              <a:rPr lang="en-US" sz="2000" dirty="0" err="1"/>
              <a:t>kiểm</a:t>
            </a:r>
            <a:r>
              <a:rPr lang="en-US" sz="2000" dirty="0"/>
              <a:t> </a:t>
            </a:r>
            <a:r>
              <a:rPr lang="en-US" sz="2000" dirty="0" err="1"/>
              <a:t>tra</a:t>
            </a:r>
            <a:r>
              <a:rPr lang="en-US" sz="2000" dirty="0"/>
              <a:t>. </a:t>
            </a:r>
            <a:r>
              <a:rPr lang="en-US" sz="2000" dirty="0" err="1"/>
              <a:t>Một</a:t>
            </a:r>
            <a:r>
              <a:rPr lang="en-US" sz="2000" dirty="0"/>
              <a:t> </a:t>
            </a:r>
            <a:r>
              <a:rPr lang="en-US" sz="2000" dirty="0" err="1"/>
              <a:t>số</a:t>
            </a:r>
            <a:r>
              <a:rPr lang="en-US" sz="2000" dirty="0"/>
              <a:t> RB </a:t>
            </a:r>
            <a:r>
              <a:rPr lang="en-US" sz="2000" dirty="0" err="1"/>
              <a:t>khác</a:t>
            </a:r>
            <a:r>
              <a:rPr lang="en-US" sz="2000" dirty="0"/>
              <a:t> </a:t>
            </a:r>
            <a:r>
              <a:rPr lang="en-US" sz="2000" dirty="0" err="1"/>
              <a:t>được</a:t>
            </a:r>
            <a:r>
              <a:rPr lang="en-US" sz="2000" dirty="0"/>
              <a:t> </a:t>
            </a:r>
            <a:r>
              <a:rPr lang="en-US" sz="2000" dirty="0" err="1"/>
              <a:t>kiểm</a:t>
            </a:r>
            <a:r>
              <a:rPr lang="en-US" sz="2000" dirty="0"/>
              <a:t> </a:t>
            </a:r>
            <a:r>
              <a:rPr lang="en-US" sz="2000" dirty="0" err="1"/>
              <a:t>tra</a:t>
            </a:r>
            <a:r>
              <a:rPr lang="en-US" sz="2000" dirty="0"/>
              <a:t> </a:t>
            </a:r>
            <a:r>
              <a:rPr lang="en-US" sz="2000" dirty="0" err="1"/>
              <a:t>nhờ</a:t>
            </a:r>
            <a:r>
              <a:rPr lang="en-US" sz="2000" dirty="0"/>
              <a:t> CTƯD</a:t>
            </a:r>
          </a:p>
          <a:p>
            <a:pPr>
              <a:lnSpc>
                <a:spcPct val="150000"/>
              </a:lnSpc>
            </a:pPr>
            <a:r>
              <a:rPr lang="en-US" sz="2400" dirty="0" err="1">
                <a:solidFill>
                  <a:srgbClr val="0E6FC7"/>
                </a:solidFill>
              </a:rPr>
              <a:t>Khả</a:t>
            </a:r>
            <a:r>
              <a:rPr lang="en-US" sz="2400" dirty="0">
                <a:solidFill>
                  <a:srgbClr val="0E6FC7"/>
                </a:solidFill>
              </a:rPr>
              <a:t> </a:t>
            </a:r>
            <a:r>
              <a:rPr lang="en-US" sz="2400" dirty="0" err="1">
                <a:solidFill>
                  <a:srgbClr val="0E6FC7"/>
                </a:solidFill>
              </a:rPr>
              <a:t>năng</a:t>
            </a:r>
            <a:r>
              <a:rPr lang="en-US" sz="2400" dirty="0">
                <a:solidFill>
                  <a:srgbClr val="0E6FC7"/>
                </a:solidFill>
              </a:rPr>
              <a:t> </a:t>
            </a:r>
            <a:r>
              <a:rPr lang="en-US" sz="2400" dirty="0" err="1">
                <a:solidFill>
                  <a:srgbClr val="0E6FC7"/>
                </a:solidFill>
              </a:rPr>
              <a:t>sao</a:t>
            </a:r>
            <a:r>
              <a:rPr lang="en-US" sz="2400" dirty="0">
                <a:solidFill>
                  <a:srgbClr val="0E6FC7"/>
                </a:solidFill>
              </a:rPr>
              <a:t> </a:t>
            </a:r>
            <a:r>
              <a:rPr lang="en-US" sz="2400" dirty="0" err="1">
                <a:solidFill>
                  <a:srgbClr val="0E6FC7"/>
                </a:solidFill>
              </a:rPr>
              <a:t>lưu</a:t>
            </a:r>
            <a:r>
              <a:rPr lang="en-US" sz="2400" dirty="0">
                <a:solidFill>
                  <a:srgbClr val="0E6FC7"/>
                </a:solidFill>
              </a:rPr>
              <a:t> </a:t>
            </a:r>
            <a:r>
              <a:rPr lang="en-US" sz="2400" dirty="0" err="1">
                <a:solidFill>
                  <a:srgbClr val="0E6FC7"/>
                </a:solidFill>
              </a:rPr>
              <a:t>dự</a:t>
            </a:r>
            <a:r>
              <a:rPr lang="en-US" sz="2400" dirty="0">
                <a:solidFill>
                  <a:srgbClr val="0E6FC7"/>
                </a:solidFill>
              </a:rPr>
              <a:t> </a:t>
            </a:r>
            <a:r>
              <a:rPr lang="en-US" sz="2400" dirty="0" err="1">
                <a:solidFill>
                  <a:srgbClr val="0E6FC7"/>
                </a:solidFill>
              </a:rPr>
              <a:t>phòng</a:t>
            </a:r>
            <a:r>
              <a:rPr lang="en-US" sz="2400" dirty="0">
                <a:solidFill>
                  <a:srgbClr val="0E6FC7"/>
                </a:solidFill>
              </a:rPr>
              <a:t> </a:t>
            </a:r>
            <a:r>
              <a:rPr lang="en-US" sz="2400" dirty="0" err="1">
                <a:solidFill>
                  <a:srgbClr val="0E6FC7"/>
                </a:solidFill>
              </a:rPr>
              <a:t>khi</a:t>
            </a:r>
            <a:r>
              <a:rPr lang="en-US" sz="2400" dirty="0">
                <a:solidFill>
                  <a:srgbClr val="0E6FC7"/>
                </a:solidFill>
              </a:rPr>
              <a:t> </a:t>
            </a:r>
            <a:r>
              <a:rPr lang="en-US" sz="2400" dirty="0" err="1">
                <a:solidFill>
                  <a:srgbClr val="0E6FC7"/>
                </a:solidFill>
              </a:rPr>
              <a:t>gặp</a:t>
            </a:r>
            <a:r>
              <a:rPr lang="en-US" sz="2400" dirty="0">
                <a:solidFill>
                  <a:srgbClr val="0E6FC7"/>
                </a:solidFill>
              </a:rPr>
              <a:t> </a:t>
            </a:r>
            <a:r>
              <a:rPr lang="en-US" sz="2400" dirty="0" err="1">
                <a:solidFill>
                  <a:srgbClr val="0E6FC7"/>
                </a:solidFill>
              </a:rPr>
              <a:t>sự</a:t>
            </a:r>
            <a:r>
              <a:rPr lang="en-US" sz="2400" dirty="0">
                <a:solidFill>
                  <a:srgbClr val="0E6FC7"/>
                </a:solidFill>
              </a:rPr>
              <a:t> </a:t>
            </a:r>
            <a:r>
              <a:rPr lang="en-US" sz="2400" dirty="0" err="1">
                <a:solidFill>
                  <a:srgbClr val="0E6FC7"/>
                </a:solidFill>
              </a:rPr>
              <a:t>cố</a:t>
            </a:r>
            <a:endParaRPr lang="en-US" sz="2400" dirty="0">
              <a:solidFill>
                <a:srgbClr val="0E6FC7"/>
              </a:solidFill>
            </a:endParaRPr>
          </a:p>
          <a:p>
            <a:pPr lvl="1">
              <a:lnSpc>
                <a:spcPct val="150000"/>
              </a:lnSpc>
            </a:pPr>
            <a:r>
              <a:rPr lang="en-US" sz="2000" dirty="0" err="1"/>
              <a:t>Có</a:t>
            </a:r>
            <a:r>
              <a:rPr lang="en-US" sz="2000" dirty="0"/>
              <a:t> </a:t>
            </a:r>
            <a:r>
              <a:rPr lang="en-US" sz="2000" dirty="0" err="1"/>
              <a:t>khả</a:t>
            </a:r>
            <a:r>
              <a:rPr lang="en-US" sz="2000" dirty="0"/>
              <a:t> </a:t>
            </a:r>
            <a:r>
              <a:rPr lang="en-US" sz="2000" dirty="0" err="1"/>
              <a:t>năng</a:t>
            </a:r>
            <a:r>
              <a:rPr lang="en-US" sz="2000" dirty="0"/>
              <a:t> </a:t>
            </a:r>
            <a:r>
              <a:rPr lang="en-US" sz="2000" dirty="0" err="1"/>
              <a:t>khôi</a:t>
            </a:r>
            <a:r>
              <a:rPr lang="en-US" sz="2000" dirty="0"/>
              <a:t> </a:t>
            </a:r>
            <a:r>
              <a:rPr lang="en-US" sz="2000" dirty="0" err="1"/>
              <a:t>phục</a:t>
            </a:r>
            <a:r>
              <a:rPr lang="en-US" sz="2000" dirty="0"/>
              <a:t> </a:t>
            </a:r>
            <a:r>
              <a:rPr lang="en-US" sz="2000" dirty="0" err="1"/>
              <a:t>dữ</a:t>
            </a:r>
            <a:r>
              <a:rPr lang="en-US" sz="2000" dirty="0"/>
              <a:t> </a:t>
            </a:r>
            <a:r>
              <a:rPr lang="en-US" sz="2000" dirty="0" err="1"/>
              <a:t>liệu</a:t>
            </a:r>
            <a:r>
              <a:rPr lang="en-US" sz="2000" dirty="0"/>
              <a:t> </a:t>
            </a:r>
            <a:r>
              <a:rPr lang="en-US" sz="2000" dirty="0" err="1"/>
              <a:t>khi</a:t>
            </a:r>
            <a:r>
              <a:rPr lang="en-US" sz="2000" dirty="0"/>
              <a:t> </a:t>
            </a:r>
            <a:r>
              <a:rPr lang="en-US" sz="2000" dirty="0" err="1"/>
              <a:t>có</a:t>
            </a:r>
            <a:r>
              <a:rPr lang="en-US" sz="2000" dirty="0"/>
              <a:t> </a:t>
            </a:r>
            <a:r>
              <a:rPr lang="en-US" sz="2000" dirty="0" err="1"/>
              <a:t>sự</a:t>
            </a:r>
            <a:r>
              <a:rPr lang="en-US" sz="2000" dirty="0"/>
              <a:t> </a:t>
            </a:r>
            <a:r>
              <a:rPr lang="en-US" sz="2000" dirty="0" err="1"/>
              <a:t>hư</a:t>
            </a:r>
            <a:r>
              <a:rPr lang="en-US" sz="2000" dirty="0"/>
              <a:t> </a:t>
            </a:r>
            <a:r>
              <a:rPr lang="en-US" sz="2000" dirty="0" err="1"/>
              <a:t>hỏng</a:t>
            </a:r>
            <a:r>
              <a:rPr lang="en-US" sz="2000" dirty="0"/>
              <a:t> </a:t>
            </a:r>
            <a:r>
              <a:rPr lang="en-US" sz="2000" dirty="0" err="1"/>
              <a:t>về</a:t>
            </a:r>
            <a:r>
              <a:rPr lang="en-US" sz="2000" dirty="0"/>
              <a:t> </a:t>
            </a:r>
            <a:r>
              <a:rPr lang="en-US" sz="2000" dirty="0" err="1"/>
              <a:t>phần</a:t>
            </a:r>
            <a:r>
              <a:rPr lang="en-US" sz="2000" dirty="0"/>
              <a:t> </a:t>
            </a:r>
            <a:r>
              <a:rPr lang="en-US" sz="2000" dirty="0" err="1"/>
              <a:t>cứng</a:t>
            </a:r>
            <a:r>
              <a:rPr lang="en-US" sz="2000" dirty="0"/>
              <a:t> </a:t>
            </a:r>
            <a:r>
              <a:rPr lang="en-US" sz="2000" dirty="0" err="1"/>
              <a:t>hoặc</a:t>
            </a:r>
            <a:r>
              <a:rPr lang="en-US" sz="2000" dirty="0"/>
              <a:t> </a:t>
            </a:r>
            <a:r>
              <a:rPr lang="en-US" sz="2000" dirty="0" err="1"/>
              <a:t>phần</a:t>
            </a:r>
            <a:r>
              <a:rPr lang="en-US" sz="2000" dirty="0"/>
              <a:t> </a:t>
            </a:r>
            <a:r>
              <a:rPr lang="en-US" sz="2000" dirty="0" err="1"/>
              <a:t>mềm</a:t>
            </a:r>
            <a:endParaRPr lang="en-US" sz="2000" dirty="0"/>
          </a:p>
        </p:txBody>
      </p:sp>
      <p:sp>
        <p:nvSpPr>
          <p:cNvPr id="2" name="Footer Placeholder 1">
            <a:extLst>
              <a:ext uri="{FF2B5EF4-FFF2-40B4-BE49-F238E27FC236}">
                <a16:creationId xmlns:a16="http://schemas.microsoft.com/office/drawing/2014/main" id="{48A704DF-B38E-12CA-6C33-736ABD40110A}"/>
              </a:ext>
            </a:extLst>
          </p:cNvPr>
          <p:cNvSpPr>
            <a:spLocks noGrp="1"/>
          </p:cNvSpPr>
          <p:nvPr>
            <p:ph type="ftr" sz="quarter" idx="11"/>
          </p:nvPr>
        </p:nvSpPr>
        <p:spPr/>
        <p:txBody>
          <a:bodyPr/>
          <a:lstStyle/>
          <a:p>
            <a:r>
              <a:rPr lang="nl-NL"/>
              <a:t>Faculty of Information Technology</a:t>
            </a:r>
            <a:endParaRPr lang="nl-NL" dirty="0"/>
          </a:p>
        </p:txBody>
      </p:sp>
      <p:sp>
        <p:nvSpPr>
          <p:cNvPr id="3" name="Slide Number Placeholder 2">
            <a:extLst>
              <a:ext uri="{FF2B5EF4-FFF2-40B4-BE49-F238E27FC236}">
                <a16:creationId xmlns:a16="http://schemas.microsoft.com/office/drawing/2014/main" id="{529A2804-8FB3-6438-DD4A-51363063FF6B}"/>
              </a:ext>
            </a:extLst>
          </p:cNvPr>
          <p:cNvSpPr>
            <a:spLocks noGrp="1"/>
          </p:cNvSpPr>
          <p:nvPr>
            <p:ph type="sldNum" sz="quarter" idx="12"/>
          </p:nvPr>
        </p:nvSpPr>
        <p:spPr/>
        <p:txBody>
          <a:bodyPr/>
          <a:lstStyle/>
          <a:p>
            <a:fld id="{0A297500-7527-634B-90F4-69D0994C32B4}" type="slidenum">
              <a:rPr lang="nl-NL" smtClean="0"/>
              <a:t>35</a:t>
            </a:fld>
            <a:endParaRPr lang="nl-NL"/>
          </a:p>
        </p:txBody>
      </p:sp>
      <p:sp>
        <p:nvSpPr>
          <p:cNvPr id="7" name="Title 6">
            <a:extLst>
              <a:ext uri="{FF2B5EF4-FFF2-40B4-BE49-F238E27FC236}">
                <a16:creationId xmlns:a16="http://schemas.microsoft.com/office/drawing/2014/main" id="{FF09A833-43AD-8957-1D38-540CD462851B}"/>
              </a:ext>
            </a:extLst>
          </p:cNvPr>
          <p:cNvSpPr>
            <a:spLocks noGrp="1"/>
          </p:cNvSpPr>
          <p:nvPr>
            <p:ph type="title"/>
          </p:nvPr>
        </p:nvSpPr>
        <p:spPr/>
        <p:txBody>
          <a:bodyPr/>
          <a:lstStyle/>
          <a:p>
            <a:r>
              <a:rPr lang="en-VN" dirty="0"/>
              <a:t>Các tính năng của HQT CSDL (3)</a:t>
            </a:r>
          </a:p>
        </p:txBody>
      </p:sp>
    </p:spTree>
    <p:extLst>
      <p:ext uri="{BB962C8B-B14F-4D97-AF65-F5344CB8AC3E}">
        <p14:creationId xmlns:p14="http://schemas.microsoft.com/office/powerpoint/2010/main" val="34983781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B805F6-BE9E-FB73-393B-74C79021A8B9}"/>
            </a:ext>
          </a:extLst>
        </p:cNvPr>
        <p:cNvGrpSpPr/>
        <p:nvPr/>
      </p:nvGrpSpPr>
      <p:grpSpPr>
        <a:xfrm>
          <a:off x="0" y="0"/>
          <a:ext cx="0" cy="0"/>
          <a:chOff x="0" y="0"/>
          <a:chExt cx="0" cy="0"/>
        </a:xfrm>
      </p:grpSpPr>
      <p:sp>
        <p:nvSpPr>
          <p:cNvPr id="8" name="Content Placeholder 7">
            <a:extLst>
              <a:ext uri="{FF2B5EF4-FFF2-40B4-BE49-F238E27FC236}">
                <a16:creationId xmlns:a16="http://schemas.microsoft.com/office/drawing/2014/main" id="{703D9AE3-78E9-C4A4-4AC6-21BE212573D6}"/>
              </a:ext>
            </a:extLst>
          </p:cNvPr>
          <p:cNvSpPr>
            <a:spLocks noGrp="1"/>
          </p:cNvSpPr>
          <p:nvPr>
            <p:ph idx="1"/>
          </p:nvPr>
        </p:nvSpPr>
        <p:spPr>
          <a:xfrm>
            <a:off x="576000" y="1656000"/>
            <a:ext cx="11041200" cy="4364790"/>
          </a:xfrm>
        </p:spPr>
        <p:txBody>
          <a:bodyPr>
            <a:normAutofit lnSpcReduction="10000"/>
          </a:bodyPr>
          <a:lstStyle/>
          <a:p>
            <a:pPr>
              <a:lnSpc>
                <a:spcPct val="150000"/>
              </a:lnSpc>
            </a:pPr>
            <a:r>
              <a:rPr lang="vi-VN" sz="2400" dirty="0">
                <a:solidFill>
                  <a:srgbClr val="0E6FC7"/>
                </a:solidFill>
              </a:rPr>
              <a:t>Các tính năng khác</a:t>
            </a:r>
          </a:p>
          <a:p>
            <a:pPr lvl="1">
              <a:lnSpc>
                <a:spcPct val="150000"/>
              </a:lnSpc>
            </a:pPr>
            <a:r>
              <a:rPr lang="vi-VN" sz="2000" dirty="0"/>
              <a:t>Chuẩn hóa</a:t>
            </a:r>
          </a:p>
          <a:p>
            <a:pPr lvl="2">
              <a:lnSpc>
                <a:spcPct val="150000"/>
              </a:lnSpc>
            </a:pPr>
            <a:r>
              <a:rPr lang="vi-VN" sz="1800" dirty="0"/>
              <a:t>Cho phép DBA định nghĩa và bắt buộc áp dụng một chuẩn thống nhất cho mọi người dùng</a:t>
            </a:r>
          </a:p>
          <a:p>
            <a:pPr lvl="1">
              <a:lnSpc>
                <a:spcPct val="150000"/>
              </a:lnSpc>
            </a:pPr>
            <a:r>
              <a:rPr lang="vi-VN" sz="2000" dirty="0"/>
              <a:t>Uyển chuyển</a:t>
            </a:r>
          </a:p>
          <a:p>
            <a:pPr lvl="2">
              <a:lnSpc>
                <a:spcPct val="150000"/>
              </a:lnSpc>
            </a:pPr>
            <a:r>
              <a:rPr lang="vi-VN" sz="1800" dirty="0"/>
              <a:t>Khi nhu cầu công việc thay đổi, cấu trúc CSDL rất có thể thay đổi, HQT cho phép thêm hoặc mở rộng cấu trúc mà không làm ảnh hưởng đến CTƯD</a:t>
            </a:r>
          </a:p>
          <a:p>
            <a:pPr lvl="1">
              <a:lnSpc>
                <a:spcPct val="150000"/>
              </a:lnSpc>
            </a:pPr>
            <a:r>
              <a:rPr lang="vi-VN" sz="2000" dirty="0"/>
              <a:t>Giảm thời gian phát triển ứng dụng</a:t>
            </a:r>
          </a:p>
          <a:p>
            <a:pPr lvl="1">
              <a:lnSpc>
                <a:spcPct val="150000"/>
              </a:lnSpc>
            </a:pPr>
            <a:r>
              <a:rPr lang="vi-VN" sz="2000" dirty="0"/>
              <a:t>Tính khả dụng</a:t>
            </a:r>
          </a:p>
          <a:p>
            <a:pPr lvl="2">
              <a:lnSpc>
                <a:spcPct val="150000"/>
              </a:lnSpc>
            </a:pPr>
            <a:r>
              <a:rPr lang="vi-VN" sz="1800" dirty="0"/>
              <a:t>Khi có một sự thay đổi lên CSDL, tất cả người dùng đều thấy được</a:t>
            </a:r>
          </a:p>
          <a:p>
            <a:pPr lvl="1">
              <a:lnSpc>
                <a:spcPct val="150000"/>
              </a:lnSpc>
            </a:pPr>
            <a:endParaRPr lang="vi-VN" sz="2000" dirty="0"/>
          </a:p>
        </p:txBody>
      </p:sp>
      <p:sp>
        <p:nvSpPr>
          <p:cNvPr id="2" name="Footer Placeholder 1">
            <a:extLst>
              <a:ext uri="{FF2B5EF4-FFF2-40B4-BE49-F238E27FC236}">
                <a16:creationId xmlns:a16="http://schemas.microsoft.com/office/drawing/2014/main" id="{45B8C9D4-7CEC-CFD6-F885-0164904187F0}"/>
              </a:ext>
            </a:extLst>
          </p:cNvPr>
          <p:cNvSpPr>
            <a:spLocks noGrp="1"/>
          </p:cNvSpPr>
          <p:nvPr>
            <p:ph type="ftr" sz="quarter" idx="11"/>
          </p:nvPr>
        </p:nvSpPr>
        <p:spPr/>
        <p:txBody>
          <a:bodyPr/>
          <a:lstStyle/>
          <a:p>
            <a:r>
              <a:rPr lang="vi-VN" dirty="0"/>
              <a:t>Faculty of Information Technology</a:t>
            </a:r>
          </a:p>
        </p:txBody>
      </p:sp>
      <p:sp>
        <p:nvSpPr>
          <p:cNvPr id="3" name="Slide Number Placeholder 2">
            <a:extLst>
              <a:ext uri="{FF2B5EF4-FFF2-40B4-BE49-F238E27FC236}">
                <a16:creationId xmlns:a16="http://schemas.microsoft.com/office/drawing/2014/main" id="{DBF70133-5B0E-12BE-7E7F-74E629DF4F94}"/>
              </a:ext>
            </a:extLst>
          </p:cNvPr>
          <p:cNvSpPr>
            <a:spLocks noGrp="1"/>
          </p:cNvSpPr>
          <p:nvPr>
            <p:ph type="sldNum" sz="quarter" idx="12"/>
          </p:nvPr>
        </p:nvSpPr>
        <p:spPr/>
        <p:txBody>
          <a:bodyPr/>
          <a:lstStyle/>
          <a:p>
            <a:fld id="{0A297500-7527-634B-90F4-69D0994C32B4}" type="slidenum">
              <a:rPr lang="vi-VN" smtClean="0"/>
              <a:t>36</a:t>
            </a:fld>
            <a:endParaRPr lang="vi-VN" dirty="0"/>
          </a:p>
        </p:txBody>
      </p:sp>
      <p:sp>
        <p:nvSpPr>
          <p:cNvPr id="7" name="Title 6">
            <a:extLst>
              <a:ext uri="{FF2B5EF4-FFF2-40B4-BE49-F238E27FC236}">
                <a16:creationId xmlns:a16="http://schemas.microsoft.com/office/drawing/2014/main" id="{FE7CDF93-CE5B-78B5-7152-270E8217CA3C}"/>
              </a:ext>
            </a:extLst>
          </p:cNvPr>
          <p:cNvSpPr>
            <a:spLocks noGrp="1"/>
          </p:cNvSpPr>
          <p:nvPr>
            <p:ph type="title"/>
          </p:nvPr>
        </p:nvSpPr>
        <p:spPr/>
        <p:txBody>
          <a:bodyPr/>
          <a:lstStyle/>
          <a:p>
            <a:r>
              <a:rPr lang="vi-VN" dirty="0"/>
              <a:t>Các tính năng của HQT CSDL (4)</a:t>
            </a:r>
          </a:p>
        </p:txBody>
      </p:sp>
    </p:spTree>
    <p:extLst>
      <p:ext uri="{BB962C8B-B14F-4D97-AF65-F5344CB8AC3E}">
        <p14:creationId xmlns:p14="http://schemas.microsoft.com/office/powerpoint/2010/main" val="24818907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DE7DB0-BCE1-C6F3-872C-D9AB0DE6636B}"/>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7F4EC9B-1BFF-0912-CDFF-62ED68851A98}"/>
              </a:ext>
            </a:extLst>
          </p:cNvPr>
          <p:cNvSpPr>
            <a:spLocks noGrp="1"/>
          </p:cNvSpPr>
          <p:nvPr>
            <p:ph idx="1"/>
          </p:nvPr>
        </p:nvSpPr>
        <p:spPr/>
        <p:txBody>
          <a:bodyPr>
            <a:normAutofit fontScale="92500" lnSpcReduction="20000"/>
          </a:bodyPr>
          <a:lstStyle/>
          <a:p>
            <a:r>
              <a:rPr lang="vi-VN" sz="3200" dirty="0"/>
              <a:t>Giới thiệu</a:t>
            </a:r>
          </a:p>
          <a:p>
            <a:r>
              <a:rPr lang="vi-VN" sz="3200" dirty="0"/>
              <a:t>Quá trình phát triển </a:t>
            </a:r>
          </a:p>
          <a:p>
            <a:r>
              <a:rPr lang="vi-VN" sz="3200" dirty="0"/>
              <a:t>Định nghĩa</a:t>
            </a:r>
          </a:p>
          <a:p>
            <a:r>
              <a:rPr lang="vi-VN" sz="3200" dirty="0"/>
              <a:t>Một số đặc tính của CSDL</a:t>
            </a:r>
          </a:p>
          <a:p>
            <a:r>
              <a:rPr lang="vi-VN" sz="3200" dirty="0"/>
              <a:t>Các vai trò trong CSDL</a:t>
            </a:r>
          </a:p>
          <a:p>
            <a:r>
              <a:rPr lang="vi-VN" sz="3200" dirty="0"/>
              <a:t>Các tính năng của HQT CSDL</a:t>
            </a:r>
          </a:p>
          <a:p>
            <a:r>
              <a:rPr lang="vi-VN" sz="3200" b="1" dirty="0">
                <a:solidFill>
                  <a:srgbClr val="005E77"/>
                </a:solidFill>
              </a:rPr>
              <a:t>Khái niệm mô tả CSDL</a:t>
            </a:r>
          </a:p>
          <a:p>
            <a:r>
              <a:rPr lang="vi-VN" sz="3200" dirty="0"/>
              <a:t>Kiến trúc ba lược đồ</a:t>
            </a:r>
          </a:p>
          <a:p>
            <a:r>
              <a:rPr lang="vi-VN" sz="3200" dirty="0"/>
              <a:t>Ngôn ngữ CSDL</a:t>
            </a:r>
          </a:p>
          <a:p>
            <a:endParaRPr lang="vi-VN" sz="3200" dirty="0"/>
          </a:p>
        </p:txBody>
      </p:sp>
      <p:sp>
        <p:nvSpPr>
          <p:cNvPr id="5" name="Title 4">
            <a:extLst>
              <a:ext uri="{FF2B5EF4-FFF2-40B4-BE49-F238E27FC236}">
                <a16:creationId xmlns:a16="http://schemas.microsoft.com/office/drawing/2014/main" id="{812928E3-4BAA-E48A-3372-A7ADCBD5D483}"/>
              </a:ext>
            </a:extLst>
          </p:cNvPr>
          <p:cNvSpPr>
            <a:spLocks noGrp="1"/>
          </p:cNvSpPr>
          <p:nvPr>
            <p:ph type="title"/>
          </p:nvPr>
        </p:nvSpPr>
        <p:spPr/>
        <p:txBody>
          <a:bodyPr/>
          <a:lstStyle/>
          <a:p>
            <a:r>
              <a:rPr lang="vi-VN" dirty="0"/>
              <a:t>Nội dung</a:t>
            </a:r>
          </a:p>
        </p:txBody>
      </p:sp>
      <p:sp>
        <p:nvSpPr>
          <p:cNvPr id="6" name="Slide Number Placeholder 5">
            <a:extLst>
              <a:ext uri="{FF2B5EF4-FFF2-40B4-BE49-F238E27FC236}">
                <a16:creationId xmlns:a16="http://schemas.microsoft.com/office/drawing/2014/main" id="{8423740F-1C53-E8BF-D35E-9C2A530EB008}"/>
              </a:ext>
            </a:extLst>
          </p:cNvPr>
          <p:cNvSpPr>
            <a:spLocks noGrp="1"/>
          </p:cNvSpPr>
          <p:nvPr>
            <p:ph type="sldNum" sz="quarter" idx="12"/>
          </p:nvPr>
        </p:nvSpPr>
        <p:spPr/>
        <p:txBody>
          <a:bodyPr/>
          <a:lstStyle/>
          <a:p>
            <a:fld id="{0A297500-7527-634B-90F4-69D0994C32B4}" type="slidenum">
              <a:rPr lang="vi-VN" smtClean="0"/>
              <a:t>37</a:t>
            </a:fld>
            <a:endParaRPr lang="vi-VN" dirty="0"/>
          </a:p>
        </p:txBody>
      </p:sp>
      <p:sp>
        <p:nvSpPr>
          <p:cNvPr id="7" name="Footer Placeholder 6">
            <a:extLst>
              <a:ext uri="{FF2B5EF4-FFF2-40B4-BE49-F238E27FC236}">
                <a16:creationId xmlns:a16="http://schemas.microsoft.com/office/drawing/2014/main" id="{AC045354-8983-AEC0-91CF-A38AA9CF2E1F}"/>
              </a:ext>
            </a:extLst>
          </p:cNvPr>
          <p:cNvSpPr>
            <a:spLocks noGrp="1"/>
          </p:cNvSpPr>
          <p:nvPr>
            <p:ph type="ftr" sz="quarter" idx="11"/>
          </p:nvPr>
        </p:nvSpPr>
        <p:spPr/>
        <p:txBody>
          <a:bodyPr/>
          <a:lstStyle/>
          <a:p>
            <a:r>
              <a:rPr lang="vi-VN" dirty="0"/>
              <a:t>Faculty of Information Technology</a:t>
            </a:r>
          </a:p>
        </p:txBody>
      </p:sp>
    </p:spTree>
    <p:extLst>
      <p:ext uri="{BB962C8B-B14F-4D97-AF65-F5344CB8AC3E}">
        <p14:creationId xmlns:p14="http://schemas.microsoft.com/office/powerpoint/2010/main" val="31060295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DEEA622-F908-346E-FFF6-090CD3DFE9F4}"/>
              </a:ext>
            </a:extLst>
          </p:cNvPr>
          <p:cNvSpPr>
            <a:spLocks noGrp="1"/>
          </p:cNvSpPr>
          <p:nvPr>
            <p:ph idx="1"/>
          </p:nvPr>
        </p:nvSpPr>
        <p:spPr>
          <a:xfrm>
            <a:off x="6467515" y="5587114"/>
            <a:ext cx="4839144" cy="564686"/>
          </a:xfrm>
        </p:spPr>
        <p:txBody>
          <a:bodyPr>
            <a:normAutofit fontScale="77500" lnSpcReduction="20000"/>
          </a:bodyPr>
          <a:lstStyle/>
          <a:p>
            <a:pPr marL="0" indent="0">
              <a:buNone/>
            </a:pPr>
            <a:r>
              <a:rPr lang="en-US" sz="2400" i="1" dirty="0"/>
              <a:t>Liên </a:t>
            </a:r>
            <a:r>
              <a:rPr lang="en-US" sz="2400" i="1" dirty="0" err="1"/>
              <a:t>hệ</a:t>
            </a:r>
            <a:r>
              <a:rPr lang="en-US" sz="2400" i="1" dirty="0"/>
              <a:t> </a:t>
            </a:r>
            <a:r>
              <a:rPr lang="en-US" sz="2400" i="1" dirty="0" err="1"/>
              <a:t>giữa</a:t>
            </a:r>
            <a:r>
              <a:rPr lang="en-US" sz="2400" i="1" dirty="0"/>
              <a:t> </a:t>
            </a:r>
            <a:r>
              <a:rPr lang="en-US" sz="2400" i="1" dirty="0" err="1"/>
              <a:t>các</a:t>
            </a:r>
            <a:r>
              <a:rPr lang="en-US" sz="2400" i="1" dirty="0"/>
              <a:t> </a:t>
            </a:r>
            <a:r>
              <a:rPr lang="en-US" sz="2400" i="1" dirty="0" err="1"/>
              <a:t>khái</a:t>
            </a:r>
            <a:r>
              <a:rPr lang="en-US" sz="2400" i="1" dirty="0"/>
              <a:t> </a:t>
            </a:r>
            <a:r>
              <a:rPr lang="en-US" sz="2400" i="1" dirty="0" err="1"/>
              <a:t>niệm</a:t>
            </a:r>
            <a:r>
              <a:rPr lang="en-US" sz="2400" i="1" dirty="0"/>
              <a:t> </a:t>
            </a:r>
            <a:r>
              <a:rPr lang="en-US" sz="2400" i="1" dirty="0" err="1"/>
              <a:t>biểu</a:t>
            </a:r>
            <a:r>
              <a:rPr lang="en-US" sz="2400" i="1" dirty="0"/>
              <a:t> </a:t>
            </a:r>
            <a:r>
              <a:rPr lang="en-US" sz="2400" i="1" dirty="0" err="1"/>
              <a:t>diễn</a:t>
            </a:r>
            <a:r>
              <a:rPr lang="en-US" sz="2400" i="1" dirty="0"/>
              <a:t> CSDL</a:t>
            </a:r>
            <a:endParaRPr lang="vi-VN" sz="2400" i="1" dirty="0"/>
          </a:p>
        </p:txBody>
      </p:sp>
      <p:sp>
        <p:nvSpPr>
          <p:cNvPr id="3" name="Footer Placeholder 2">
            <a:extLst>
              <a:ext uri="{FF2B5EF4-FFF2-40B4-BE49-F238E27FC236}">
                <a16:creationId xmlns:a16="http://schemas.microsoft.com/office/drawing/2014/main" id="{FCF0D03C-53F7-4029-D0B8-07E37553543A}"/>
              </a:ext>
            </a:extLst>
          </p:cNvPr>
          <p:cNvSpPr>
            <a:spLocks noGrp="1"/>
          </p:cNvSpPr>
          <p:nvPr>
            <p:ph type="ftr" sz="quarter" idx="11"/>
          </p:nvPr>
        </p:nvSpPr>
        <p:spPr/>
        <p:txBody>
          <a:bodyPr/>
          <a:lstStyle/>
          <a:p>
            <a:r>
              <a:rPr lang="nl-NL"/>
              <a:t>Faculty of Information Technology</a:t>
            </a:r>
            <a:endParaRPr lang="nl-NL" dirty="0"/>
          </a:p>
        </p:txBody>
      </p:sp>
      <p:sp>
        <p:nvSpPr>
          <p:cNvPr id="4" name="Slide Number Placeholder 3">
            <a:extLst>
              <a:ext uri="{FF2B5EF4-FFF2-40B4-BE49-F238E27FC236}">
                <a16:creationId xmlns:a16="http://schemas.microsoft.com/office/drawing/2014/main" id="{A92B9C4D-85BC-D813-D785-49CF944210E6}"/>
              </a:ext>
            </a:extLst>
          </p:cNvPr>
          <p:cNvSpPr>
            <a:spLocks noGrp="1"/>
          </p:cNvSpPr>
          <p:nvPr>
            <p:ph type="sldNum" sz="quarter" idx="12"/>
          </p:nvPr>
        </p:nvSpPr>
        <p:spPr/>
        <p:txBody>
          <a:bodyPr/>
          <a:lstStyle/>
          <a:p>
            <a:fld id="{0A297500-7527-634B-90F4-69D0994C32B4}" type="slidenum">
              <a:rPr lang="nl-NL" smtClean="0"/>
              <a:t>38</a:t>
            </a:fld>
            <a:endParaRPr lang="nl-NL"/>
          </a:p>
        </p:txBody>
      </p:sp>
      <p:sp>
        <p:nvSpPr>
          <p:cNvPr id="5" name="Title 4">
            <a:extLst>
              <a:ext uri="{FF2B5EF4-FFF2-40B4-BE49-F238E27FC236}">
                <a16:creationId xmlns:a16="http://schemas.microsoft.com/office/drawing/2014/main" id="{D1657AC9-982E-EAC0-BB87-B59EC2FF2E70}"/>
              </a:ext>
            </a:extLst>
          </p:cNvPr>
          <p:cNvSpPr>
            <a:spLocks noGrp="1"/>
          </p:cNvSpPr>
          <p:nvPr>
            <p:ph type="title"/>
          </p:nvPr>
        </p:nvSpPr>
        <p:spPr/>
        <p:txBody>
          <a:bodyPr/>
          <a:lstStyle/>
          <a:p>
            <a:r>
              <a:rPr lang="en-VN" dirty="0"/>
              <a:t>Khái niệm mô tả CSDL</a:t>
            </a:r>
          </a:p>
        </p:txBody>
      </p:sp>
      <p:sp>
        <p:nvSpPr>
          <p:cNvPr id="6" name="Rounded Rectangle 5">
            <a:extLst>
              <a:ext uri="{FF2B5EF4-FFF2-40B4-BE49-F238E27FC236}">
                <a16:creationId xmlns:a16="http://schemas.microsoft.com/office/drawing/2014/main" id="{6E0C8DD6-6C91-C700-3993-8E27C3459E55}"/>
              </a:ext>
            </a:extLst>
          </p:cNvPr>
          <p:cNvSpPr/>
          <p:nvPr/>
        </p:nvSpPr>
        <p:spPr bwMode="auto">
          <a:xfrm>
            <a:off x="7396424" y="4323000"/>
            <a:ext cx="3133725" cy="628650"/>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a:ln>
                  <a:noFill/>
                </a:ln>
                <a:solidFill>
                  <a:schemeClr val="tx1"/>
                </a:solidFill>
                <a:effectLst/>
                <a:latin typeface="Arial" charset="0"/>
              </a:rPr>
              <a:t>Thể</a:t>
            </a:r>
            <a:r>
              <a:rPr kumimoji="0" lang="en-US" sz="1800" b="0" i="0" u="none" strike="noStrike" cap="none" normalizeH="0" dirty="0">
                <a:ln>
                  <a:noFill/>
                </a:ln>
                <a:solidFill>
                  <a:schemeClr val="tx1"/>
                </a:solidFill>
                <a:effectLst/>
                <a:latin typeface="Arial" charset="0"/>
              </a:rPr>
              <a:t> </a:t>
            </a:r>
            <a:r>
              <a:rPr kumimoji="0" lang="en-US" sz="1800" b="0" i="0" u="none" strike="noStrike" cap="none" normalizeH="0" dirty="0" err="1">
                <a:ln>
                  <a:noFill/>
                </a:ln>
                <a:solidFill>
                  <a:schemeClr val="tx1"/>
                </a:solidFill>
                <a:effectLst/>
                <a:latin typeface="Arial" charset="0"/>
              </a:rPr>
              <a:t>hiện</a:t>
            </a:r>
            <a:r>
              <a:rPr kumimoji="0" lang="en-US" sz="1800" b="0" i="0" u="none" strike="noStrike" cap="none" normalizeH="0" dirty="0">
                <a:ln>
                  <a:noFill/>
                </a:ln>
                <a:solidFill>
                  <a:schemeClr val="tx1"/>
                </a:solidFill>
                <a:effectLst/>
                <a:latin typeface="Arial" charset="0"/>
              </a:rPr>
              <a:t> (database </a:t>
            </a:r>
            <a:r>
              <a:rPr lang="en-US" sz="1800" dirty="0">
                <a:latin typeface="Arial" charset="0"/>
              </a:rPr>
              <a:t>i</a:t>
            </a:r>
            <a:r>
              <a:rPr kumimoji="0" lang="en-US" sz="1800" b="0" i="0" u="none" strike="noStrike" cap="none" normalizeH="0" dirty="0">
                <a:ln>
                  <a:noFill/>
                </a:ln>
                <a:solidFill>
                  <a:schemeClr val="tx1"/>
                </a:solidFill>
                <a:effectLst/>
                <a:latin typeface="Arial" charset="0"/>
              </a:rPr>
              <a:t>nstance)</a:t>
            </a:r>
            <a:endParaRPr kumimoji="0" lang="vi-VN" sz="1800" b="0" i="0" u="none" strike="noStrike" cap="none" normalizeH="0" baseline="0" dirty="0">
              <a:ln>
                <a:noFill/>
              </a:ln>
              <a:solidFill>
                <a:schemeClr val="tx1"/>
              </a:solidFill>
              <a:effectLst/>
              <a:latin typeface="Arial" charset="0"/>
            </a:endParaRPr>
          </a:p>
        </p:txBody>
      </p:sp>
      <p:sp>
        <p:nvSpPr>
          <p:cNvPr id="7" name="Rounded Rectangle 6">
            <a:extLst>
              <a:ext uri="{FF2B5EF4-FFF2-40B4-BE49-F238E27FC236}">
                <a16:creationId xmlns:a16="http://schemas.microsoft.com/office/drawing/2014/main" id="{6743376D-98E0-ED89-0F4D-AD88B9B7AEDE}"/>
              </a:ext>
            </a:extLst>
          </p:cNvPr>
          <p:cNvSpPr/>
          <p:nvPr/>
        </p:nvSpPr>
        <p:spPr bwMode="auto">
          <a:xfrm>
            <a:off x="7405949" y="2979975"/>
            <a:ext cx="3133725" cy="542925"/>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err="1">
                <a:latin typeface="Arial" charset="0"/>
              </a:rPr>
              <a:t>Lược</a:t>
            </a:r>
            <a:r>
              <a:rPr lang="en-US" sz="1800" dirty="0">
                <a:latin typeface="Arial" charset="0"/>
              </a:rPr>
              <a:t> </a:t>
            </a:r>
            <a:r>
              <a:rPr lang="en-US" sz="1800" dirty="0" err="1">
                <a:latin typeface="Arial" charset="0"/>
              </a:rPr>
              <a:t>đồ</a:t>
            </a:r>
            <a:r>
              <a:rPr kumimoji="0" lang="en-US" sz="1800" b="0" i="0" u="none" strike="noStrike" cap="none" normalizeH="0" dirty="0">
                <a:ln>
                  <a:noFill/>
                </a:ln>
                <a:solidFill>
                  <a:schemeClr val="tx1"/>
                </a:solidFill>
                <a:effectLst/>
                <a:latin typeface="Arial" charset="0"/>
              </a:rPr>
              <a:t> (dat</a:t>
            </a:r>
            <a:r>
              <a:rPr lang="en-US" sz="1800" dirty="0">
                <a:latin typeface="Arial" charset="0"/>
              </a:rPr>
              <a:t>abase schema</a:t>
            </a:r>
            <a:r>
              <a:rPr kumimoji="0" lang="en-US" sz="1800" b="0" i="0" u="none" strike="noStrike" cap="none" normalizeH="0" dirty="0">
                <a:ln>
                  <a:noFill/>
                </a:ln>
                <a:solidFill>
                  <a:schemeClr val="tx1"/>
                </a:solidFill>
                <a:effectLst/>
                <a:latin typeface="Arial" charset="0"/>
              </a:rPr>
              <a:t>)</a:t>
            </a:r>
            <a:endParaRPr kumimoji="0" lang="vi-VN" sz="1800" b="0" i="0" u="none" strike="noStrike" cap="none" normalizeH="0" baseline="0" dirty="0">
              <a:ln>
                <a:noFill/>
              </a:ln>
              <a:solidFill>
                <a:schemeClr val="tx1"/>
              </a:solidFill>
              <a:effectLst/>
              <a:latin typeface="Arial" charset="0"/>
            </a:endParaRPr>
          </a:p>
        </p:txBody>
      </p:sp>
      <p:sp>
        <p:nvSpPr>
          <p:cNvPr id="8" name="Rounded Rectangle 7">
            <a:extLst>
              <a:ext uri="{FF2B5EF4-FFF2-40B4-BE49-F238E27FC236}">
                <a16:creationId xmlns:a16="http://schemas.microsoft.com/office/drawing/2014/main" id="{BF8464CC-2712-82F3-0C65-31A53D241C8E}"/>
              </a:ext>
            </a:extLst>
          </p:cNvPr>
          <p:cNvSpPr/>
          <p:nvPr/>
        </p:nvSpPr>
        <p:spPr bwMode="auto">
          <a:xfrm>
            <a:off x="7405949" y="1656000"/>
            <a:ext cx="3133725" cy="542925"/>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err="1">
                <a:latin typeface="Arial" charset="0"/>
              </a:rPr>
              <a:t>Mô</a:t>
            </a:r>
            <a:r>
              <a:rPr lang="en-US" sz="2000" dirty="0">
                <a:latin typeface="Arial" charset="0"/>
              </a:rPr>
              <a:t> </a:t>
            </a:r>
            <a:r>
              <a:rPr lang="en-US" sz="2000" dirty="0" err="1">
                <a:latin typeface="Arial" charset="0"/>
              </a:rPr>
              <a:t>hình</a:t>
            </a:r>
            <a:r>
              <a:rPr kumimoji="0" lang="en-US" sz="2000" b="0" i="0" u="none" strike="noStrike" cap="none" normalizeH="0" dirty="0">
                <a:ln>
                  <a:noFill/>
                </a:ln>
                <a:solidFill>
                  <a:schemeClr val="tx1"/>
                </a:solidFill>
                <a:effectLst/>
                <a:latin typeface="Arial" charset="0"/>
              </a:rPr>
              <a:t> (dat</a:t>
            </a:r>
            <a:r>
              <a:rPr lang="en-US" sz="2000" dirty="0">
                <a:latin typeface="Arial" charset="0"/>
              </a:rPr>
              <a:t>a model</a:t>
            </a:r>
            <a:r>
              <a:rPr kumimoji="0" lang="en-US" sz="2000" b="0" i="0" u="none" strike="noStrike" cap="none" normalizeH="0" dirty="0">
                <a:ln>
                  <a:noFill/>
                </a:ln>
                <a:solidFill>
                  <a:schemeClr val="tx1"/>
                </a:solidFill>
                <a:effectLst/>
                <a:latin typeface="Arial" charset="0"/>
              </a:rPr>
              <a:t>)</a:t>
            </a:r>
            <a:endParaRPr kumimoji="0" lang="vi-VN" sz="2000" b="0" i="0" u="none" strike="noStrike" cap="none" normalizeH="0" baseline="0" dirty="0">
              <a:ln>
                <a:noFill/>
              </a:ln>
              <a:solidFill>
                <a:schemeClr val="tx1"/>
              </a:solidFill>
              <a:effectLst/>
              <a:latin typeface="Arial" charset="0"/>
            </a:endParaRPr>
          </a:p>
        </p:txBody>
      </p:sp>
      <p:cxnSp>
        <p:nvCxnSpPr>
          <p:cNvPr id="9" name="Straight Arrow Connector 8">
            <a:extLst>
              <a:ext uri="{FF2B5EF4-FFF2-40B4-BE49-F238E27FC236}">
                <a16:creationId xmlns:a16="http://schemas.microsoft.com/office/drawing/2014/main" id="{218CB40A-984C-DED1-D456-47C9A29C219B}"/>
              </a:ext>
            </a:extLst>
          </p:cNvPr>
          <p:cNvCxnSpPr>
            <a:stCxn id="6" idx="0"/>
            <a:endCxn id="7" idx="2"/>
          </p:cNvCxnSpPr>
          <p:nvPr/>
        </p:nvCxnSpPr>
        <p:spPr bwMode="auto">
          <a:xfrm flipV="1">
            <a:off x="8963287" y="3522900"/>
            <a:ext cx="9525" cy="8001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0" name="Straight Arrow Connector 9">
            <a:extLst>
              <a:ext uri="{FF2B5EF4-FFF2-40B4-BE49-F238E27FC236}">
                <a16:creationId xmlns:a16="http://schemas.microsoft.com/office/drawing/2014/main" id="{7A14A073-8D80-F3F2-1CD8-300356972527}"/>
              </a:ext>
            </a:extLst>
          </p:cNvPr>
          <p:cNvCxnSpPr>
            <a:stCxn id="7" idx="0"/>
            <a:endCxn id="8" idx="2"/>
          </p:cNvCxnSpPr>
          <p:nvPr/>
        </p:nvCxnSpPr>
        <p:spPr bwMode="auto">
          <a:xfrm flipV="1">
            <a:off x="8972812" y="2198925"/>
            <a:ext cx="0" cy="78105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1" name="TextBox 10">
            <a:extLst>
              <a:ext uri="{FF2B5EF4-FFF2-40B4-BE49-F238E27FC236}">
                <a16:creationId xmlns:a16="http://schemas.microsoft.com/office/drawing/2014/main" id="{2E0678A1-35B3-4636-36D9-02346809FB85}"/>
              </a:ext>
            </a:extLst>
          </p:cNvPr>
          <p:cNvSpPr txBox="1"/>
          <p:nvPr/>
        </p:nvSpPr>
        <p:spPr>
          <a:xfrm>
            <a:off x="8972811" y="3999150"/>
            <a:ext cx="1309974" cy="276999"/>
          </a:xfrm>
          <a:prstGeom prst="rect">
            <a:avLst/>
          </a:prstGeom>
          <a:noFill/>
        </p:spPr>
        <p:txBody>
          <a:bodyPr wrap="none" rtlCol="0">
            <a:spAutoFit/>
          </a:bodyPr>
          <a:lstStyle/>
          <a:p>
            <a:r>
              <a:rPr lang="en-US" sz="1200" dirty="0" err="1">
                <a:solidFill>
                  <a:schemeClr val="tx1">
                    <a:lumMod val="65000"/>
                    <a:lumOff val="35000"/>
                  </a:schemeClr>
                </a:solidFill>
              </a:rPr>
              <a:t>Được</a:t>
            </a:r>
            <a:r>
              <a:rPr lang="en-US" sz="1200" dirty="0">
                <a:solidFill>
                  <a:schemeClr val="tx1">
                    <a:lumMod val="65000"/>
                    <a:lumOff val="35000"/>
                  </a:schemeClr>
                </a:solidFill>
              </a:rPr>
              <a:t> </a:t>
            </a:r>
            <a:r>
              <a:rPr lang="en-US" sz="1200" dirty="0" err="1">
                <a:solidFill>
                  <a:schemeClr val="tx1">
                    <a:lumMod val="65000"/>
                    <a:lumOff val="35000"/>
                  </a:schemeClr>
                </a:solidFill>
              </a:rPr>
              <a:t>mô</a:t>
            </a:r>
            <a:r>
              <a:rPr lang="en-US" sz="1200" dirty="0">
                <a:solidFill>
                  <a:schemeClr val="tx1">
                    <a:lumMod val="65000"/>
                    <a:lumOff val="35000"/>
                  </a:schemeClr>
                </a:solidFill>
              </a:rPr>
              <a:t> </a:t>
            </a:r>
            <a:r>
              <a:rPr lang="en-US" sz="1200" dirty="0" err="1">
                <a:solidFill>
                  <a:schemeClr val="tx1">
                    <a:lumMod val="65000"/>
                    <a:lumOff val="35000"/>
                  </a:schemeClr>
                </a:solidFill>
              </a:rPr>
              <a:t>tả</a:t>
            </a:r>
            <a:r>
              <a:rPr lang="en-US" sz="1200" dirty="0">
                <a:solidFill>
                  <a:schemeClr val="tx1">
                    <a:lumMod val="65000"/>
                    <a:lumOff val="35000"/>
                  </a:schemeClr>
                </a:solidFill>
              </a:rPr>
              <a:t> </a:t>
            </a:r>
            <a:r>
              <a:rPr lang="en-US" sz="1200" dirty="0" err="1">
                <a:solidFill>
                  <a:schemeClr val="tx1">
                    <a:lumMod val="65000"/>
                    <a:lumOff val="35000"/>
                  </a:schemeClr>
                </a:solidFill>
              </a:rPr>
              <a:t>bởi</a:t>
            </a:r>
            <a:r>
              <a:rPr lang="en-US" sz="1200" dirty="0">
                <a:solidFill>
                  <a:schemeClr val="tx1">
                    <a:lumMod val="65000"/>
                    <a:lumOff val="35000"/>
                  </a:schemeClr>
                </a:solidFill>
              </a:rPr>
              <a:t> </a:t>
            </a:r>
            <a:endParaRPr lang="vi-VN" sz="1200" dirty="0">
              <a:solidFill>
                <a:schemeClr val="tx1">
                  <a:lumMod val="65000"/>
                  <a:lumOff val="35000"/>
                </a:schemeClr>
              </a:solidFill>
            </a:endParaRPr>
          </a:p>
        </p:txBody>
      </p:sp>
      <p:sp>
        <p:nvSpPr>
          <p:cNvPr id="12" name="TextBox 11">
            <a:extLst>
              <a:ext uri="{FF2B5EF4-FFF2-40B4-BE49-F238E27FC236}">
                <a16:creationId xmlns:a16="http://schemas.microsoft.com/office/drawing/2014/main" id="{33DA82BD-061E-6B0B-8A80-73BEC71AB203}"/>
              </a:ext>
            </a:extLst>
          </p:cNvPr>
          <p:cNvSpPr txBox="1"/>
          <p:nvPr/>
        </p:nvSpPr>
        <p:spPr>
          <a:xfrm>
            <a:off x="8972811" y="2486476"/>
            <a:ext cx="1309974" cy="276999"/>
          </a:xfrm>
          <a:prstGeom prst="rect">
            <a:avLst/>
          </a:prstGeom>
          <a:noFill/>
        </p:spPr>
        <p:txBody>
          <a:bodyPr wrap="none" rtlCol="0">
            <a:spAutoFit/>
          </a:bodyPr>
          <a:lstStyle/>
          <a:p>
            <a:r>
              <a:rPr lang="en-US" sz="1200" dirty="0" err="1">
                <a:solidFill>
                  <a:schemeClr val="tx1">
                    <a:lumMod val="85000"/>
                    <a:lumOff val="15000"/>
                  </a:schemeClr>
                </a:solidFill>
              </a:rPr>
              <a:t>Được</a:t>
            </a:r>
            <a:r>
              <a:rPr lang="en-US" sz="1200" dirty="0">
                <a:solidFill>
                  <a:schemeClr val="tx1">
                    <a:lumMod val="85000"/>
                    <a:lumOff val="15000"/>
                  </a:schemeClr>
                </a:solidFill>
              </a:rPr>
              <a:t> </a:t>
            </a:r>
            <a:r>
              <a:rPr lang="en-US" sz="1200" dirty="0" err="1">
                <a:solidFill>
                  <a:schemeClr val="tx1">
                    <a:lumMod val="85000"/>
                    <a:lumOff val="15000"/>
                  </a:schemeClr>
                </a:solidFill>
              </a:rPr>
              <a:t>mô</a:t>
            </a:r>
            <a:r>
              <a:rPr lang="en-US" sz="1200" dirty="0">
                <a:solidFill>
                  <a:schemeClr val="tx1">
                    <a:lumMod val="85000"/>
                    <a:lumOff val="15000"/>
                  </a:schemeClr>
                </a:solidFill>
              </a:rPr>
              <a:t> </a:t>
            </a:r>
            <a:r>
              <a:rPr lang="en-US" sz="1200" dirty="0" err="1">
                <a:solidFill>
                  <a:schemeClr val="tx1">
                    <a:lumMod val="85000"/>
                    <a:lumOff val="15000"/>
                  </a:schemeClr>
                </a:solidFill>
              </a:rPr>
              <a:t>tả</a:t>
            </a:r>
            <a:r>
              <a:rPr lang="en-US" sz="1200" dirty="0">
                <a:solidFill>
                  <a:schemeClr val="tx1">
                    <a:lumMod val="85000"/>
                    <a:lumOff val="15000"/>
                  </a:schemeClr>
                </a:solidFill>
              </a:rPr>
              <a:t> </a:t>
            </a:r>
            <a:r>
              <a:rPr lang="en-US" sz="1200" dirty="0" err="1">
                <a:solidFill>
                  <a:schemeClr val="tx1">
                    <a:lumMod val="85000"/>
                    <a:lumOff val="15000"/>
                  </a:schemeClr>
                </a:solidFill>
              </a:rPr>
              <a:t>bởi</a:t>
            </a:r>
            <a:r>
              <a:rPr lang="en-US" sz="1200" dirty="0">
                <a:solidFill>
                  <a:schemeClr val="tx1">
                    <a:lumMod val="85000"/>
                    <a:lumOff val="15000"/>
                  </a:schemeClr>
                </a:solidFill>
              </a:rPr>
              <a:t> </a:t>
            </a:r>
            <a:endParaRPr lang="vi-VN" sz="1200" dirty="0">
              <a:solidFill>
                <a:schemeClr val="tx1">
                  <a:lumMod val="85000"/>
                  <a:lumOff val="15000"/>
                </a:schemeClr>
              </a:solidFill>
            </a:endParaRPr>
          </a:p>
        </p:txBody>
      </p:sp>
      <p:sp>
        <p:nvSpPr>
          <p:cNvPr id="13" name="Rounded Rectangle 12">
            <a:extLst>
              <a:ext uri="{FF2B5EF4-FFF2-40B4-BE49-F238E27FC236}">
                <a16:creationId xmlns:a16="http://schemas.microsoft.com/office/drawing/2014/main" id="{8A0AFE1A-1DC7-EC40-769B-287C08726700}"/>
              </a:ext>
            </a:extLst>
          </p:cNvPr>
          <p:cNvSpPr/>
          <p:nvPr/>
        </p:nvSpPr>
        <p:spPr bwMode="auto">
          <a:xfrm>
            <a:off x="6158175" y="2751375"/>
            <a:ext cx="5457825" cy="2524125"/>
          </a:xfrm>
          <a:prstGeom prst="roundRect">
            <a:avLst/>
          </a:prstGeom>
          <a:noFill/>
          <a:ln w="9525" cap="flat" cmpd="sng" algn="ctr">
            <a:solidFill>
              <a:schemeClr val="tx1"/>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vi-VN" sz="1000" b="0" i="0" u="none" strike="noStrike" cap="none" normalizeH="0" baseline="0">
              <a:ln>
                <a:noFill/>
              </a:ln>
              <a:solidFill>
                <a:schemeClr val="tx1"/>
              </a:solidFill>
              <a:effectLst/>
              <a:latin typeface="Arial" charset="0"/>
            </a:endParaRPr>
          </a:p>
        </p:txBody>
      </p:sp>
      <p:sp>
        <p:nvSpPr>
          <p:cNvPr id="14" name="TextBox 13">
            <a:extLst>
              <a:ext uri="{FF2B5EF4-FFF2-40B4-BE49-F238E27FC236}">
                <a16:creationId xmlns:a16="http://schemas.microsoft.com/office/drawing/2014/main" id="{279A95D7-F7EA-D830-9294-432A2C511B0D}"/>
              </a:ext>
            </a:extLst>
          </p:cNvPr>
          <p:cNvSpPr txBox="1"/>
          <p:nvPr/>
        </p:nvSpPr>
        <p:spPr>
          <a:xfrm>
            <a:off x="6310575" y="2894250"/>
            <a:ext cx="897743" cy="523220"/>
          </a:xfrm>
          <a:prstGeom prst="rect">
            <a:avLst/>
          </a:prstGeom>
          <a:noFill/>
        </p:spPr>
        <p:txBody>
          <a:bodyPr wrap="square" rtlCol="0">
            <a:spAutoFit/>
          </a:bodyPr>
          <a:lstStyle/>
          <a:p>
            <a:pPr algn="just"/>
            <a:r>
              <a:rPr lang="en-US" sz="1400" dirty="0" err="1">
                <a:solidFill>
                  <a:schemeClr val="tx1">
                    <a:lumMod val="85000"/>
                    <a:lumOff val="15000"/>
                  </a:schemeClr>
                </a:solidFill>
              </a:rPr>
              <a:t>Lĩnh</a:t>
            </a:r>
            <a:r>
              <a:rPr lang="en-US" sz="1400" dirty="0">
                <a:solidFill>
                  <a:schemeClr val="tx1">
                    <a:lumMod val="85000"/>
                    <a:lumOff val="15000"/>
                  </a:schemeClr>
                </a:solidFill>
              </a:rPr>
              <a:t> </a:t>
            </a:r>
            <a:r>
              <a:rPr lang="en-US" sz="1400" dirty="0" err="1">
                <a:solidFill>
                  <a:schemeClr val="tx1">
                    <a:lumMod val="85000"/>
                    <a:lumOff val="15000"/>
                  </a:schemeClr>
                </a:solidFill>
              </a:rPr>
              <a:t>vực</a:t>
            </a:r>
            <a:r>
              <a:rPr lang="en-US" sz="1400" dirty="0">
                <a:solidFill>
                  <a:schemeClr val="tx1">
                    <a:lumMod val="85000"/>
                    <a:lumOff val="15000"/>
                  </a:schemeClr>
                </a:solidFill>
              </a:rPr>
              <a:t> </a:t>
            </a:r>
            <a:r>
              <a:rPr lang="en-US" sz="1400" dirty="0" err="1">
                <a:solidFill>
                  <a:schemeClr val="tx1">
                    <a:lumMod val="85000"/>
                    <a:lumOff val="15000"/>
                  </a:schemeClr>
                </a:solidFill>
              </a:rPr>
              <a:t>cụ</a:t>
            </a:r>
            <a:r>
              <a:rPr lang="en-US" sz="1400" dirty="0">
                <a:solidFill>
                  <a:schemeClr val="tx1">
                    <a:lumMod val="85000"/>
                    <a:lumOff val="15000"/>
                  </a:schemeClr>
                </a:solidFill>
              </a:rPr>
              <a:t> </a:t>
            </a:r>
            <a:r>
              <a:rPr lang="en-US" sz="1400" dirty="0" err="1">
                <a:solidFill>
                  <a:schemeClr val="tx1">
                    <a:lumMod val="85000"/>
                    <a:lumOff val="15000"/>
                  </a:schemeClr>
                </a:solidFill>
              </a:rPr>
              <a:t>thể</a:t>
            </a:r>
            <a:endParaRPr lang="vi-VN" sz="1400" dirty="0">
              <a:solidFill>
                <a:schemeClr val="tx1">
                  <a:lumMod val="85000"/>
                  <a:lumOff val="15000"/>
                </a:schemeClr>
              </a:solidFill>
            </a:endParaRPr>
          </a:p>
        </p:txBody>
      </p:sp>
      <p:sp>
        <p:nvSpPr>
          <p:cNvPr id="15" name="TextBox 14">
            <a:extLst>
              <a:ext uri="{FF2B5EF4-FFF2-40B4-BE49-F238E27FC236}">
                <a16:creationId xmlns:a16="http://schemas.microsoft.com/office/drawing/2014/main" id="{AEBFEF89-6A88-F3F5-EA18-1D16923077FA}"/>
              </a:ext>
            </a:extLst>
          </p:cNvPr>
          <p:cNvSpPr txBox="1"/>
          <p:nvPr/>
        </p:nvSpPr>
        <p:spPr>
          <a:xfrm>
            <a:off x="576000" y="1656000"/>
            <a:ext cx="5195408" cy="168584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VN" sz="2400" dirty="0"/>
              <a:t>Mô hình (Data model)</a:t>
            </a:r>
          </a:p>
          <a:p>
            <a:pPr marL="285750" indent="-285750">
              <a:lnSpc>
                <a:spcPct val="150000"/>
              </a:lnSpc>
              <a:buFont typeface="Arial" panose="020B0604020202020204" pitchFamily="34" charset="0"/>
              <a:buChar char="•"/>
            </a:pPr>
            <a:r>
              <a:rPr lang="en-VN" sz="2400" dirty="0"/>
              <a:t>Lược đồ (Database schema)</a:t>
            </a:r>
          </a:p>
          <a:p>
            <a:pPr marL="285750" indent="-285750">
              <a:lnSpc>
                <a:spcPct val="150000"/>
              </a:lnSpc>
              <a:buFont typeface="Arial" panose="020B0604020202020204" pitchFamily="34" charset="0"/>
              <a:buChar char="•"/>
            </a:pPr>
            <a:r>
              <a:rPr lang="en-VN" sz="2400" dirty="0"/>
              <a:t>Thể hiện (Database instance)</a:t>
            </a:r>
          </a:p>
        </p:txBody>
      </p:sp>
    </p:spTree>
    <p:extLst>
      <p:ext uri="{BB962C8B-B14F-4D97-AF65-F5344CB8AC3E}">
        <p14:creationId xmlns:p14="http://schemas.microsoft.com/office/powerpoint/2010/main" val="18275233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B963DE8-6BE3-19A0-458A-949C2FC44ED5}"/>
              </a:ext>
            </a:extLst>
          </p:cNvPr>
          <p:cNvSpPr>
            <a:spLocks noGrp="1"/>
          </p:cNvSpPr>
          <p:nvPr>
            <p:ph idx="1"/>
          </p:nvPr>
        </p:nvSpPr>
        <p:spPr/>
        <p:txBody>
          <a:bodyPr/>
          <a:lstStyle/>
          <a:p>
            <a:pPr>
              <a:lnSpc>
                <a:spcPct val="150000"/>
              </a:lnSpc>
            </a:pPr>
            <a:r>
              <a:rPr lang="en-US" dirty="0" err="1">
                <a:solidFill>
                  <a:srgbClr val="0E6FC7"/>
                </a:solidFill>
              </a:rPr>
              <a:t>Mô</a:t>
            </a:r>
            <a:r>
              <a:rPr lang="en-US" dirty="0">
                <a:solidFill>
                  <a:srgbClr val="0E6FC7"/>
                </a:solidFill>
              </a:rPr>
              <a:t> </a:t>
            </a:r>
            <a:r>
              <a:rPr lang="en-US" dirty="0" err="1">
                <a:solidFill>
                  <a:srgbClr val="0E6FC7"/>
                </a:solidFill>
              </a:rPr>
              <a:t>hình</a:t>
            </a:r>
            <a:r>
              <a:rPr lang="en-US" dirty="0">
                <a:solidFill>
                  <a:srgbClr val="0E6FC7"/>
                </a:solidFill>
              </a:rPr>
              <a:t> </a:t>
            </a:r>
            <a:r>
              <a:rPr lang="en-US" dirty="0" err="1">
                <a:solidFill>
                  <a:srgbClr val="0E6FC7"/>
                </a:solidFill>
              </a:rPr>
              <a:t>dữ</a:t>
            </a:r>
            <a:r>
              <a:rPr lang="en-US" dirty="0">
                <a:solidFill>
                  <a:srgbClr val="0E6FC7"/>
                </a:solidFill>
              </a:rPr>
              <a:t> </a:t>
            </a:r>
            <a:r>
              <a:rPr lang="en-US" dirty="0" err="1">
                <a:solidFill>
                  <a:srgbClr val="0E6FC7"/>
                </a:solidFill>
              </a:rPr>
              <a:t>liệu</a:t>
            </a:r>
            <a:r>
              <a:rPr lang="en-US" dirty="0">
                <a:solidFill>
                  <a:srgbClr val="0E6FC7"/>
                </a:solidFill>
              </a:rPr>
              <a:t> (Data model) bao </a:t>
            </a:r>
            <a:r>
              <a:rPr lang="en-US" dirty="0" err="1">
                <a:solidFill>
                  <a:srgbClr val="0E6FC7"/>
                </a:solidFill>
              </a:rPr>
              <a:t>gồm</a:t>
            </a:r>
            <a:r>
              <a:rPr lang="en-US" dirty="0">
                <a:solidFill>
                  <a:srgbClr val="0E6FC7"/>
                </a:solidFill>
              </a:rPr>
              <a:t>:</a:t>
            </a:r>
          </a:p>
          <a:p>
            <a:pPr lvl="1">
              <a:lnSpc>
                <a:spcPct val="150000"/>
              </a:lnSpc>
            </a:pPr>
            <a:r>
              <a:rPr lang="en-US" dirty="0"/>
              <a:t>Cung </a:t>
            </a:r>
            <a:r>
              <a:rPr lang="en-US" dirty="0" err="1"/>
              <a:t>cấp</a:t>
            </a:r>
            <a:r>
              <a:rPr lang="en-US" dirty="0"/>
              <a:t> </a:t>
            </a:r>
            <a:r>
              <a:rPr lang="en-US" dirty="0" err="1">
                <a:solidFill>
                  <a:srgbClr val="005E77"/>
                </a:solidFill>
              </a:rPr>
              <a:t>tập</a:t>
            </a:r>
            <a:r>
              <a:rPr lang="en-US" dirty="0">
                <a:solidFill>
                  <a:srgbClr val="005E77"/>
                </a:solidFill>
              </a:rPr>
              <a:t> </a:t>
            </a:r>
            <a:r>
              <a:rPr lang="en-US" dirty="0" err="1">
                <a:solidFill>
                  <a:srgbClr val="005E77"/>
                </a:solidFill>
              </a:rPr>
              <a:t>khái</a:t>
            </a:r>
            <a:r>
              <a:rPr lang="en-US" dirty="0">
                <a:solidFill>
                  <a:srgbClr val="005E77"/>
                </a:solidFill>
              </a:rPr>
              <a:t> </a:t>
            </a:r>
            <a:r>
              <a:rPr lang="en-US" dirty="0" err="1">
                <a:solidFill>
                  <a:srgbClr val="005E77"/>
                </a:solidFill>
              </a:rPr>
              <a:t>niệm</a:t>
            </a:r>
            <a:r>
              <a:rPr lang="en-US" dirty="0"/>
              <a:t> </a:t>
            </a:r>
            <a:r>
              <a:rPr lang="en-US" dirty="0" err="1"/>
              <a:t>dùng</a:t>
            </a:r>
            <a:r>
              <a:rPr lang="en-US" dirty="0"/>
              <a:t> </a:t>
            </a:r>
            <a:r>
              <a:rPr lang="en-US" dirty="0" err="1"/>
              <a:t>mô</a:t>
            </a:r>
            <a:r>
              <a:rPr lang="en-US" dirty="0"/>
              <a:t> </a:t>
            </a:r>
            <a:r>
              <a:rPr lang="en-US" dirty="0" err="1"/>
              <a:t>tả</a:t>
            </a:r>
            <a:r>
              <a:rPr lang="en-US" dirty="0"/>
              <a:t> CSDL</a:t>
            </a:r>
          </a:p>
          <a:p>
            <a:pPr lvl="2">
              <a:lnSpc>
                <a:spcPct val="150000"/>
              </a:lnSpc>
            </a:pPr>
            <a:r>
              <a:rPr lang="en-US" dirty="0" err="1"/>
              <a:t>Ký</a:t>
            </a:r>
            <a:r>
              <a:rPr lang="en-US" dirty="0"/>
              <a:t> </a:t>
            </a:r>
            <a:r>
              <a:rPr lang="en-US" dirty="0" err="1"/>
              <a:t>hiệu</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quan</a:t>
            </a:r>
            <a:r>
              <a:rPr lang="en-US" dirty="0"/>
              <a:t> </a:t>
            </a:r>
            <a:r>
              <a:rPr lang="en-US" dirty="0" err="1"/>
              <a:t>hệ</a:t>
            </a:r>
            <a:r>
              <a:rPr lang="en-US" dirty="0"/>
              <a:t>, </a:t>
            </a:r>
            <a:r>
              <a:rPr lang="en-US" dirty="0" err="1"/>
              <a:t>ràng</a:t>
            </a:r>
            <a:r>
              <a:rPr lang="en-US" dirty="0"/>
              <a:t> </a:t>
            </a:r>
            <a:r>
              <a:rPr lang="en-US" dirty="0" err="1"/>
              <a:t>buộc</a:t>
            </a:r>
            <a:r>
              <a:rPr lang="en-US" dirty="0"/>
              <a:t>…</a:t>
            </a:r>
          </a:p>
          <a:p>
            <a:pPr lvl="1">
              <a:lnSpc>
                <a:spcPct val="150000"/>
              </a:lnSpc>
            </a:pPr>
            <a:r>
              <a:rPr lang="en-US" dirty="0"/>
              <a:t>Cung </a:t>
            </a:r>
            <a:r>
              <a:rPr lang="en-US" dirty="0" err="1"/>
              <a:t>cấp</a:t>
            </a:r>
            <a:r>
              <a:rPr lang="en-US" dirty="0"/>
              <a:t> </a:t>
            </a:r>
            <a:r>
              <a:rPr lang="en-US" dirty="0" err="1">
                <a:solidFill>
                  <a:srgbClr val="005E77"/>
                </a:solidFill>
              </a:rPr>
              <a:t>các</a:t>
            </a:r>
            <a:r>
              <a:rPr lang="en-US" dirty="0">
                <a:solidFill>
                  <a:srgbClr val="005E77"/>
                </a:solidFill>
              </a:rPr>
              <a:t> </a:t>
            </a:r>
            <a:r>
              <a:rPr lang="en-US" dirty="0" err="1">
                <a:solidFill>
                  <a:srgbClr val="005E77"/>
                </a:solidFill>
              </a:rPr>
              <a:t>phép</a:t>
            </a:r>
            <a:r>
              <a:rPr lang="en-US" dirty="0">
                <a:solidFill>
                  <a:srgbClr val="005E77"/>
                </a:solidFill>
              </a:rPr>
              <a:t> </a:t>
            </a:r>
            <a:r>
              <a:rPr lang="en-US" dirty="0" err="1">
                <a:solidFill>
                  <a:srgbClr val="005E77"/>
                </a:solidFill>
              </a:rPr>
              <a:t>toán</a:t>
            </a:r>
            <a:r>
              <a:rPr lang="en-US" dirty="0">
                <a:solidFill>
                  <a:srgbClr val="005E77"/>
                </a:solidFill>
              </a:rPr>
              <a:t> </a:t>
            </a:r>
            <a:r>
              <a:rPr lang="en-US" dirty="0" err="1">
                <a:solidFill>
                  <a:srgbClr val="005E77"/>
                </a:solidFill>
              </a:rPr>
              <a:t>cơ</a:t>
            </a:r>
            <a:r>
              <a:rPr lang="en-US" dirty="0">
                <a:solidFill>
                  <a:srgbClr val="005E77"/>
                </a:solidFill>
              </a:rPr>
              <a:t> </a:t>
            </a:r>
            <a:r>
              <a:rPr lang="en-US" dirty="0" err="1">
                <a:solidFill>
                  <a:srgbClr val="005E77"/>
                </a:solidFill>
              </a:rPr>
              <a:t>bản</a:t>
            </a:r>
            <a:r>
              <a:rPr lang="en-US" b="1" dirty="0">
                <a:solidFill>
                  <a:srgbClr val="005E77"/>
                </a:solidFill>
              </a:rPr>
              <a:t> </a:t>
            </a:r>
            <a:r>
              <a:rPr lang="en-US" dirty="0" err="1"/>
              <a:t>xử</a:t>
            </a:r>
            <a:r>
              <a:rPr lang="en-US" dirty="0"/>
              <a:t> </a:t>
            </a:r>
            <a:r>
              <a:rPr lang="en-US" dirty="0" err="1"/>
              <a:t>lý</a:t>
            </a:r>
            <a:r>
              <a:rPr lang="en-US" dirty="0"/>
              <a:t> </a:t>
            </a:r>
            <a:r>
              <a:rPr lang="en-US" dirty="0" err="1"/>
              <a:t>dữ</a:t>
            </a:r>
            <a:r>
              <a:rPr lang="en-US" dirty="0"/>
              <a:t> </a:t>
            </a:r>
            <a:r>
              <a:rPr lang="en-US" dirty="0" err="1"/>
              <a:t>liệu</a:t>
            </a:r>
            <a:r>
              <a:rPr lang="en-US" dirty="0"/>
              <a:t>: </a:t>
            </a:r>
          </a:p>
          <a:p>
            <a:pPr lvl="2">
              <a:lnSpc>
                <a:spcPct val="150000"/>
              </a:lnSpc>
            </a:pPr>
            <a:r>
              <a:rPr lang="en-US" dirty="0" err="1"/>
              <a:t>Truy</a:t>
            </a:r>
            <a:r>
              <a:rPr lang="en-US" dirty="0"/>
              <a:t> </a:t>
            </a:r>
            <a:r>
              <a:rPr lang="en-US" dirty="0" err="1"/>
              <a:t>vấn</a:t>
            </a:r>
            <a:r>
              <a:rPr lang="en-US" dirty="0"/>
              <a:t> </a:t>
            </a:r>
            <a:r>
              <a:rPr lang="en-US" dirty="0" err="1"/>
              <a:t>và</a:t>
            </a:r>
            <a:r>
              <a:rPr lang="en-US" dirty="0"/>
              <a:t> </a:t>
            </a:r>
            <a:r>
              <a:rPr lang="en-US" dirty="0" err="1"/>
              <a:t>cập</a:t>
            </a:r>
            <a:r>
              <a:rPr lang="en-US" dirty="0"/>
              <a:t> </a:t>
            </a:r>
            <a:r>
              <a:rPr lang="en-US" dirty="0" err="1"/>
              <a:t>nhật</a:t>
            </a:r>
            <a:r>
              <a:rPr lang="en-US" dirty="0"/>
              <a:t> CSDL</a:t>
            </a:r>
          </a:p>
        </p:txBody>
      </p:sp>
      <p:sp>
        <p:nvSpPr>
          <p:cNvPr id="3" name="Footer Placeholder 2">
            <a:extLst>
              <a:ext uri="{FF2B5EF4-FFF2-40B4-BE49-F238E27FC236}">
                <a16:creationId xmlns:a16="http://schemas.microsoft.com/office/drawing/2014/main" id="{B584115C-016C-E5BB-E584-860D957BF1EA}"/>
              </a:ext>
            </a:extLst>
          </p:cNvPr>
          <p:cNvSpPr>
            <a:spLocks noGrp="1"/>
          </p:cNvSpPr>
          <p:nvPr>
            <p:ph type="ftr" sz="quarter" idx="11"/>
          </p:nvPr>
        </p:nvSpPr>
        <p:spPr/>
        <p:txBody>
          <a:bodyPr/>
          <a:lstStyle/>
          <a:p>
            <a:r>
              <a:rPr lang="nl-NL"/>
              <a:t>Faculty of Information Technology</a:t>
            </a:r>
            <a:endParaRPr lang="nl-NL" dirty="0"/>
          </a:p>
        </p:txBody>
      </p:sp>
      <p:sp>
        <p:nvSpPr>
          <p:cNvPr id="4" name="Slide Number Placeholder 3">
            <a:extLst>
              <a:ext uri="{FF2B5EF4-FFF2-40B4-BE49-F238E27FC236}">
                <a16:creationId xmlns:a16="http://schemas.microsoft.com/office/drawing/2014/main" id="{8D6912E2-4151-B6AB-DDA1-A77FE2109169}"/>
              </a:ext>
            </a:extLst>
          </p:cNvPr>
          <p:cNvSpPr>
            <a:spLocks noGrp="1"/>
          </p:cNvSpPr>
          <p:nvPr>
            <p:ph type="sldNum" sz="quarter" idx="12"/>
          </p:nvPr>
        </p:nvSpPr>
        <p:spPr/>
        <p:txBody>
          <a:bodyPr/>
          <a:lstStyle/>
          <a:p>
            <a:fld id="{0A297500-7527-634B-90F4-69D0994C32B4}" type="slidenum">
              <a:rPr lang="nl-NL" smtClean="0"/>
              <a:t>39</a:t>
            </a:fld>
            <a:endParaRPr lang="nl-NL"/>
          </a:p>
        </p:txBody>
      </p:sp>
      <p:sp>
        <p:nvSpPr>
          <p:cNvPr id="5" name="Title 4">
            <a:extLst>
              <a:ext uri="{FF2B5EF4-FFF2-40B4-BE49-F238E27FC236}">
                <a16:creationId xmlns:a16="http://schemas.microsoft.com/office/drawing/2014/main" id="{CAB1328F-40D2-1C8F-0CFF-084845F140B6}"/>
              </a:ext>
            </a:extLst>
          </p:cNvPr>
          <p:cNvSpPr>
            <a:spLocks noGrp="1"/>
          </p:cNvSpPr>
          <p:nvPr>
            <p:ph type="title"/>
          </p:nvPr>
        </p:nvSpPr>
        <p:spPr/>
        <p:txBody>
          <a:bodyPr/>
          <a:lstStyle/>
          <a:p>
            <a:r>
              <a:rPr lang="en-VN" dirty="0"/>
              <a:t>Mô hình dữ liệu (1)</a:t>
            </a:r>
          </a:p>
        </p:txBody>
      </p:sp>
    </p:spTree>
    <p:extLst>
      <p:ext uri="{BB962C8B-B14F-4D97-AF65-F5344CB8AC3E}">
        <p14:creationId xmlns:p14="http://schemas.microsoft.com/office/powerpoint/2010/main" val="3066164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E0CFADF-F5BF-3F30-E5E9-0CF37DCB47CF}"/>
              </a:ext>
            </a:extLst>
          </p:cNvPr>
          <p:cNvSpPr>
            <a:spLocks noGrp="1"/>
          </p:cNvSpPr>
          <p:nvPr>
            <p:ph type="ftr" sz="quarter" idx="11"/>
          </p:nvPr>
        </p:nvSpPr>
        <p:spPr/>
        <p:txBody>
          <a:bodyPr/>
          <a:lstStyle/>
          <a:p>
            <a:r>
              <a:rPr lang="vi-VN" dirty="0"/>
              <a:t>Faculty of Information Technology</a:t>
            </a:r>
          </a:p>
        </p:txBody>
      </p:sp>
      <p:sp>
        <p:nvSpPr>
          <p:cNvPr id="4" name="Slide Number Placeholder 3">
            <a:extLst>
              <a:ext uri="{FF2B5EF4-FFF2-40B4-BE49-F238E27FC236}">
                <a16:creationId xmlns:a16="http://schemas.microsoft.com/office/drawing/2014/main" id="{1AFEB1E7-2588-0E24-8624-61D39EA57A7D}"/>
              </a:ext>
            </a:extLst>
          </p:cNvPr>
          <p:cNvSpPr>
            <a:spLocks noGrp="1"/>
          </p:cNvSpPr>
          <p:nvPr>
            <p:ph type="sldNum" sz="quarter" idx="12"/>
          </p:nvPr>
        </p:nvSpPr>
        <p:spPr/>
        <p:txBody>
          <a:bodyPr/>
          <a:lstStyle/>
          <a:p>
            <a:fld id="{0A297500-7527-634B-90F4-69D0994C32B4}" type="slidenum">
              <a:rPr lang="vi-VN" smtClean="0"/>
              <a:t>4</a:t>
            </a:fld>
            <a:endParaRPr lang="vi-VN" dirty="0"/>
          </a:p>
        </p:txBody>
      </p:sp>
      <p:sp>
        <p:nvSpPr>
          <p:cNvPr id="5" name="Title 4">
            <a:extLst>
              <a:ext uri="{FF2B5EF4-FFF2-40B4-BE49-F238E27FC236}">
                <a16:creationId xmlns:a16="http://schemas.microsoft.com/office/drawing/2014/main" id="{6912E12A-EC52-55C6-D647-FC302135BC57}"/>
              </a:ext>
            </a:extLst>
          </p:cNvPr>
          <p:cNvSpPr>
            <a:spLocks noGrp="1"/>
          </p:cNvSpPr>
          <p:nvPr>
            <p:ph type="title"/>
          </p:nvPr>
        </p:nvSpPr>
        <p:spPr/>
        <p:txBody>
          <a:bodyPr/>
          <a:lstStyle/>
          <a:p>
            <a:r>
              <a:rPr lang="vi-VN" dirty="0"/>
              <a:t>Giới thiệu</a:t>
            </a:r>
          </a:p>
        </p:txBody>
      </p:sp>
      <p:sp>
        <p:nvSpPr>
          <p:cNvPr id="6" name="7-Point Star 5">
            <a:extLst>
              <a:ext uri="{FF2B5EF4-FFF2-40B4-BE49-F238E27FC236}">
                <a16:creationId xmlns:a16="http://schemas.microsoft.com/office/drawing/2014/main" id="{8CAB9B62-C162-8C58-B347-77E8277B3F91}"/>
              </a:ext>
            </a:extLst>
          </p:cNvPr>
          <p:cNvSpPr/>
          <p:nvPr/>
        </p:nvSpPr>
        <p:spPr>
          <a:xfrm>
            <a:off x="1240971" y="1293181"/>
            <a:ext cx="4572000" cy="1219200"/>
          </a:xfrm>
          <a:prstGeom prst="star7">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vi-VN" sz="1800" dirty="0">
                <a:solidFill>
                  <a:srgbClr val="254061"/>
                </a:solidFill>
                <a:ea typeface="PMingLiU" pitchFamily="18" charset="-120"/>
              </a:rPr>
              <a:t>Thế giới thực – lĩnh vực  áp dụng</a:t>
            </a:r>
          </a:p>
        </p:txBody>
      </p:sp>
      <p:pic>
        <p:nvPicPr>
          <p:cNvPr id="7" name="Picture 2">
            <a:extLst>
              <a:ext uri="{FF2B5EF4-FFF2-40B4-BE49-F238E27FC236}">
                <a16:creationId xmlns:a16="http://schemas.microsoft.com/office/drawing/2014/main" id="{00F48D06-E8F0-AE4F-E049-92E65DE9785C}"/>
              </a:ext>
            </a:extLst>
          </p:cNvPr>
          <p:cNvPicPr>
            <a:picLocks noChangeAspect="1" noChangeArrowheads="1"/>
          </p:cNvPicPr>
          <p:nvPr/>
        </p:nvPicPr>
        <p:blipFill>
          <a:blip r:embed="rId2" cstate="print"/>
          <a:srcRect/>
          <a:stretch>
            <a:fillRect/>
          </a:stretch>
        </p:blipFill>
        <p:spPr bwMode="auto">
          <a:xfrm>
            <a:off x="2079171" y="4941256"/>
            <a:ext cx="1323975" cy="1238250"/>
          </a:xfrm>
          <a:prstGeom prst="rect">
            <a:avLst/>
          </a:prstGeom>
          <a:noFill/>
          <a:ln w="9525">
            <a:noFill/>
            <a:miter lim="800000"/>
            <a:headEnd/>
            <a:tailEnd/>
          </a:ln>
        </p:spPr>
      </p:pic>
      <p:pic>
        <p:nvPicPr>
          <p:cNvPr id="8" name="Picture 3">
            <a:extLst>
              <a:ext uri="{FF2B5EF4-FFF2-40B4-BE49-F238E27FC236}">
                <a16:creationId xmlns:a16="http://schemas.microsoft.com/office/drawing/2014/main" id="{78CA1BCA-F286-6418-408F-7E3E54E8AC5E}"/>
              </a:ext>
            </a:extLst>
          </p:cNvPr>
          <p:cNvPicPr>
            <a:picLocks noChangeAspect="1" noChangeArrowheads="1"/>
          </p:cNvPicPr>
          <p:nvPr/>
        </p:nvPicPr>
        <p:blipFill>
          <a:blip r:embed="rId3" cstate="print"/>
          <a:srcRect/>
          <a:stretch>
            <a:fillRect/>
          </a:stretch>
        </p:blipFill>
        <p:spPr bwMode="auto">
          <a:xfrm>
            <a:off x="3374571" y="5103181"/>
            <a:ext cx="609600" cy="609600"/>
          </a:xfrm>
          <a:prstGeom prst="rect">
            <a:avLst/>
          </a:prstGeom>
          <a:noFill/>
          <a:ln w="9525">
            <a:noFill/>
            <a:miter lim="800000"/>
            <a:headEnd/>
            <a:tailEnd/>
          </a:ln>
        </p:spPr>
      </p:pic>
      <p:pic>
        <p:nvPicPr>
          <p:cNvPr id="9" name="Picture 4">
            <a:extLst>
              <a:ext uri="{FF2B5EF4-FFF2-40B4-BE49-F238E27FC236}">
                <a16:creationId xmlns:a16="http://schemas.microsoft.com/office/drawing/2014/main" id="{45183EBE-D27F-EBA7-AFAC-F1134EF25D21}"/>
              </a:ext>
            </a:extLst>
          </p:cNvPr>
          <p:cNvPicPr>
            <a:picLocks noChangeAspect="1" noChangeArrowheads="1"/>
          </p:cNvPicPr>
          <p:nvPr/>
        </p:nvPicPr>
        <p:blipFill>
          <a:blip r:embed="rId4" cstate="print"/>
          <a:srcRect/>
          <a:stretch>
            <a:fillRect/>
          </a:stretch>
        </p:blipFill>
        <p:spPr bwMode="auto">
          <a:xfrm>
            <a:off x="4060371" y="5026981"/>
            <a:ext cx="971550" cy="838200"/>
          </a:xfrm>
          <a:prstGeom prst="rect">
            <a:avLst/>
          </a:prstGeom>
          <a:noFill/>
          <a:ln w="9525">
            <a:noFill/>
            <a:miter lim="800000"/>
            <a:headEnd/>
            <a:tailEnd/>
          </a:ln>
        </p:spPr>
      </p:pic>
      <p:sp>
        <p:nvSpPr>
          <p:cNvPr id="10" name="Down Arrow 9">
            <a:extLst>
              <a:ext uri="{FF2B5EF4-FFF2-40B4-BE49-F238E27FC236}">
                <a16:creationId xmlns:a16="http://schemas.microsoft.com/office/drawing/2014/main" id="{79AD51F6-D77A-0567-81F8-06E95112956E}"/>
              </a:ext>
            </a:extLst>
          </p:cNvPr>
          <p:cNvSpPr/>
          <p:nvPr/>
        </p:nvSpPr>
        <p:spPr>
          <a:xfrm>
            <a:off x="3069771" y="2588581"/>
            <a:ext cx="609600" cy="2209800"/>
          </a:xfrm>
          <a:prstGeom prst="downArrow">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vi-VN" dirty="0"/>
          </a:p>
        </p:txBody>
      </p:sp>
      <p:sp>
        <p:nvSpPr>
          <p:cNvPr id="11" name="TextBox 10">
            <a:extLst>
              <a:ext uri="{FF2B5EF4-FFF2-40B4-BE49-F238E27FC236}">
                <a16:creationId xmlns:a16="http://schemas.microsoft.com/office/drawing/2014/main" id="{3D647890-6371-99EB-3B8B-6DD25B243A4B}"/>
              </a:ext>
            </a:extLst>
          </p:cNvPr>
          <p:cNvSpPr txBox="1"/>
          <p:nvPr/>
        </p:nvSpPr>
        <p:spPr>
          <a:xfrm rot="5400000">
            <a:off x="2071604" y="3540386"/>
            <a:ext cx="1696298" cy="307777"/>
          </a:xfrm>
          <a:prstGeom prst="rect">
            <a:avLst/>
          </a:prstGeom>
          <a:noFill/>
        </p:spPr>
        <p:txBody>
          <a:bodyPr wrap="none">
            <a:spAutoFit/>
          </a:bodyPr>
          <a:lstStyle/>
          <a:p>
            <a:r>
              <a:rPr lang="vi-VN" sz="1400" dirty="0">
                <a:solidFill>
                  <a:srgbClr val="254061"/>
                </a:solidFill>
              </a:rPr>
              <a:t>Phát triển hệ thống</a:t>
            </a:r>
          </a:p>
        </p:txBody>
      </p:sp>
      <p:sp>
        <p:nvSpPr>
          <p:cNvPr id="12" name="Line Callout 1 (Accent Bar) 11">
            <a:extLst>
              <a:ext uri="{FF2B5EF4-FFF2-40B4-BE49-F238E27FC236}">
                <a16:creationId xmlns:a16="http://schemas.microsoft.com/office/drawing/2014/main" id="{8CB9BD78-DD64-6D0F-523F-D9DC215F145D}"/>
              </a:ext>
            </a:extLst>
          </p:cNvPr>
          <p:cNvSpPr/>
          <p:nvPr/>
        </p:nvSpPr>
        <p:spPr>
          <a:xfrm>
            <a:off x="6618514" y="1304617"/>
            <a:ext cx="4431792" cy="914400"/>
          </a:xfrm>
          <a:prstGeom prst="accentCallout1">
            <a:avLst>
              <a:gd name="adj1" fmla="val 46441"/>
              <a:gd name="adj2" fmla="val 1401"/>
              <a:gd name="adj3" fmla="val 78452"/>
              <a:gd name="adj4" fmla="val -2119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l"/>
            <a:r>
              <a:rPr lang="vi-VN" sz="1800" dirty="0">
                <a:solidFill>
                  <a:srgbClr val="953735"/>
                </a:solidFill>
                <a:ea typeface="PMingLiU" pitchFamily="18" charset="-120"/>
              </a:rPr>
              <a:t>Quản trị, kinh doanh, sản xuất, ngân hàng, giáo dục, giải trí, xã hội, …  </a:t>
            </a:r>
            <a:r>
              <a:rPr lang="vi-VN" sz="1800" dirty="0">
                <a:solidFill>
                  <a:srgbClr val="953735"/>
                </a:solidFill>
                <a:ea typeface="PMingLiU" pitchFamily="18" charset="-120"/>
                <a:sym typeface="Wingdings" pitchFamily="2" charset="2"/>
              </a:rPr>
              <a:t> </a:t>
            </a:r>
            <a:r>
              <a:rPr lang="vi-VN" sz="1800" b="1" dirty="0">
                <a:solidFill>
                  <a:srgbClr val="953735"/>
                </a:solidFill>
                <a:ea typeface="PMingLiU" pitchFamily="18" charset="-120"/>
                <a:sym typeface="Wingdings" pitchFamily="2" charset="2"/>
              </a:rPr>
              <a:t>phức tạp, giàu ngữ nghĩa</a:t>
            </a:r>
            <a:endParaRPr lang="vi-VN" sz="1800" b="1" dirty="0">
              <a:solidFill>
                <a:srgbClr val="953735"/>
              </a:solidFill>
              <a:ea typeface="PMingLiU" pitchFamily="18" charset="-120"/>
            </a:endParaRPr>
          </a:p>
        </p:txBody>
      </p:sp>
      <p:sp>
        <p:nvSpPr>
          <p:cNvPr id="13" name="Down Arrow 12">
            <a:extLst>
              <a:ext uri="{FF2B5EF4-FFF2-40B4-BE49-F238E27FC236}">
                <a16:creationId xmlns:a16="http://schemas.microsoft.com/office/drawing/2014/main" id="{1F1E4F91-4CA8-44AD-8D61-C2F551CAF87F}"/>
              </a:ext>
            </a:extLst>
          </p:cNvPr>
          <p:cNvSpPr/>
          <p:nvPr/>
        </p:nvSpPr>
        <p:spPr>
          <a:xfrm rot="10800000">
            <a:off x="3603171" y="2588581"/>
            <a:ext cx="609600" cy="2209800"/>
          </a:xfrm>
          <a:prstGeom prst="downArrow">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vi-VN" dirty="0"/>
          </a:p>
        </p:txBody>
      </p:sp>
      <p:sp>
        <p:nvSpPr>
          <p:cNvPr id="14" name="TextBox 13">
            <a:extLst>
              <a:ext uri="{FF2B5EF4-FFF2-40B4-BE49-F238E27FC236}">
                <a16:creationId xmlns:a16="http://schemas.microsoft.com/office/drawing/2014/main" id="{B8EF110D-A739-5B3B-822F-67EA2D0E5BCE}"/>
              </a:ext>
            </a:extLst>
          </p:cNvPr>
          <p:cNvSpPr txBox="1"/>
          <p:nvPr/>
        </p:nvSpPr>
        <p:spPr>
          <a:xfrm rot="5400000">
            <a:off x="3476126" y="3539592"/>
            <a:ext cx="1782860" cy="307777"/>
          </a:xfrm>
          <a:prstGeom prst="rect">
            <a:avLst/>
          </a:prstGeom>
          <a:noFill/>
        </p:spPr>
        <p:txBody>
          <a:bodyPr wrap="none">
            <a:spAutoFit/>
          </a:bodyPr>
          <a:lstStyle/>
          <a:p>
            <a:r>
              <a:rPr lang="vi-VN" sz="1400" dirty="0">
                <a:solidFill>
                  <a:srgbClr val="254061"/>
                </a:solidFill>
              </a:rPr>
              <a:t>Tự động hoá, hỗ trợ</a:t>
            </a:r>
          </a:p>
        </p:txBody>
      </p:sp>
      <p:sp>
        <p:nvSpPr>
          <p:cNvPr id="15" name="Explosion 1 14">
            <a:extLst>
              <a:ext uri="{FF2B5EF4-FFF2-40B4-BE49-F238E27FC236}">
                <a16:creationId xmlns:a16="http://schemas.microsoft.com/office/drawing/2014/main" id="{8BA1B8EE-13D7-699C-603B-FCD2F7DD37A7}"/>
              </a:ext>
            </a:extLst>
          </p:cNvPr>
          <p:cNvSpPr/>
          <p:nvPr/>
        </p:nvSpPr>
        <p:spPr>
          <a:xfrm>
            <a:off x="5910942" y="2474280"/>
            <a:ext cx="4114800" cy="2438400"/>
          </a:xfrm>
          <a:prstGeom prst="irregularSeal1">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vi-VN" sz="1600" b="1" dirty="0">
                <a:solidFill>
                  <a:srgbClr val="C00000"/>
                </a:solidFill>
                <a:ea typeface="PMingLiU" pitchFamily="18" charset="-120"/>
              </a:rPr>
              <a:t>Làm sao máy tính có thể hiểu lãnh vực thế giới thực để hỗ trợ tự động hóa ?</a:t>
            </a:r>
          </a:p>
        </p:txBody>
      </p:sp>
    </p:spTree>
    <p:extLst>
      <p:ext uri="{BB962C8B-B14F-4D97-AF65-F5344CB8AC3E}">
        <p14:creationId xmlns:p14="http://schemas.microsoft.com/office/powerpoint/2010/main" val="2936196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
                                            <p:bg/>
                                          </p:spTgt>
                                        </p:tgtEl>
                                        <p:attrNameLst>
                                          <p:attrName>style.visibility</p:attrName>
                                        </p:attrNameLst>
                                      </p:cBhvr>
                                      <p:to>
                                        <p:strVal val="visible"/>
                                      </p:to>
                                    </p:set>
                                    <p:animEffect transition="in" filter="wipe(down)">
                                      <p:cBhvr>
                                        <p:cTn id="7" dur="500"/>
                                        <p:tgtEl>
                                          <p:spTgt spid="15">
                                            <p:bg/>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5">
                                            <p:txEl>
                                              <p:pRg st="0" end="0"/>
                                            </p:txEl>
                                          </p:spTgt>
                                        </p:tgtEl>
                                        <p:attrNameLst>
                                          <p:attrName>style.visibility</p:attrName>
                                        </p:attrNameLst>
                                      </p:cBhvr>
                                      <p:to>
                                        <p:strVal val="visible"/>
                                      </p:to>
                                    </p:set>
                                    <p:animEffect transition="in" filter="wipe(down)">
                                      <p:cBhvr>
                                        <p:cTn id="10"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allAtOnce"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83D9D6A-B0C4-6E32-58EF-BA3F59CBEAF9}"/>
              </a:ext>
            </a:extLst>
          </p:cNvPr>
          <p:cNvSpPr>
            <a:spLocks noGrp="1"/>
          </p:cNvSpPr>
          <p:nvPr>
            <p:ph idx="1"/>
          </p:nvPr>
        </p:nvSpPr>
        <p:spPr/>
        <p:txBody>
          <a:bodyPr>
            <a:normAutofit lnSpcReduction="10000"/>
          </a:bodyPr>
          <a:lstStyle/>
          <a:p>
            <a:r>
              <a:rPr lang="en-US" dirty="0" err="1"/>
              <a:t>Các</a:t>
            </a:r>
            <a:r>
              <a:rPr lang="en-US" dirty="0"/>
              <a:t> </a:t>
            </a:r>
            <a:r>
              <a:rPr lang="en-US" dirty="0" err="1"/>
              <a:t>loại</a:t>
            </a:r>
            <a:r>
              <a:rPr lang="en-US" dirty="0"/>
              <a:t> </a:t>
            </a:r>
            <a:r>
              <a:rPr lang="en-US" dirty="0" err="1"/>
              <a:t>mô</a:t>
            </a:r>
            <a:r>
              <a:rPr lang="en-US" dirty="0"/>
              <a:t> </a:t>
            </a:r>
            <a:r>
              <a:rPr lang="en-US" dirty="0" err="1"/>
              <a:t>hình</a:t>
            </a:r>
            <a:r>
              <a:rPr lang="en-US" dirty="0"/>
              <a:t> </a:t>
            </a:r>
            <a:r>
              <a:rPr lang="en-US" dirty="0" err="1"/>
              <a:t>dữ</a:t>
            </a:r>
            <a:r>
              <a:rPr lang="en-US" dirty="0"/>
              <a:t> </a:t>
            </a:r>
            <a:r>
              <a:rPr lang="en-US" dirty="0" err="1"/>
              <a:t>liệu</a:t>
            </a:r>
            <a:endParaRPr lang="en-US" dirty="0"/>
          </a:p>
          <a:p>
            <a:pPr lvl="1"/>
            <a:r>
              <a:rPr lang="en-US" dirty="0" err="1"/>
              <a:t>Mô</a:t>
            </a:r>
            <a:r>
              <a:rPr lang="en-US" dirty="0"/>
              <a:t> </a:t>
            </a:r>
            <a:r>
              <a:rPr lang="en-US" dirty="0" err="1"/>
              <a:t>hình</a:t>
            </a:r>
            <a:r>
              <a:rPr lang="en-US" dirty="0"/>
              <a:t> </a:t>
            </a:r>
            <a:r>
              <a:rPr lang="en-US" dirty="0" err="1"/>
              <a:t>mức</a:t>
            </a:r>
            <a:r>
              <a:rPr lang="en-US" dirty="0"/>
              <a:t> </a:t>
            </a:r>
            <a:r>
              <a:rPr lang="en-US" dirty="0" err="1"/>
              <a:t>cao</a:t>
            </a:r>
            <a:r>
              <a:rPr lang="en-US" dirty="0"/>
              <a:t> </a:t>
            </a:r>
            <a:r>
              <a:rPr lang="en-US" dirty="0" err="1"/>
              <a:t>hoặc</a:t>
            </a:r>
            <a:r>
              <a:rPr lang="en-US" dirty="0"/>
              <a:t> </a:t>
            </a:r>
            <a:r>
              <a:rPr lang="en-US" dirty="0" err="1">
                <a:solidFill>
                  <a:srgbClr val="005E77"/>
                </a:solidFill>
              </a:rPr>
              <a:t>mô</a:t>
            </a:r>
            <a:r>
              <a:rPr lang="en-US" dirty="0">
                <a:solidFill>
                  <a:srgbClr val="005E77"/>
                </a:solidFill>
              </a:rPr>
              <a:t> </a:t>
            </a:r>
            <a:r>
              <a:rPr lang="en-US" dirty="0" err="1">
                <a:solidFill>
                  <a:srgbClr val="005E77"/>
                </a:solidFill>
              </a:rPr>
              <a:t>hình</a:t>
            </a:r>
            <a:r>
              <a:rPr lang="en-US" dirty="0">
                <a:solidFill>
                  <a:srgbClr val="005E77"/>
                </a:solidFill>
              </a:rPr>
              <a:t> </a:t>
            </a:r>
            <a:r>
              <a:rPr lang="en-US" dirty="0" err="1">
                <a:solidFill>
                  <a:srgbClr val="005E77"/>
                </a:solidFill>
              </a:rPr>
              <a:t>dữ</a:t>
            </a:r>
            <a:r>
              <a:rPr lang="en-US" dirty="0">
                <a:solidFill>
                  <a:srgbClr val="005E77"/>
                </a:solidFill>
              </a:rPr>
              <a:t> </a:t>
            </a:r>
            <a:r>
              <a:rPr lang="en-US" dirty="0" err="1">
                <a:solidFill>
                  <a:srgbClr val="005E77"/>
                </a:solidFill>
              </a:rPr>
              <a:t>liệu</a:t>
            </a:r>
            <a:r>
              <a:rPr lang="en-US" dirty="0">
                <a:solidFill>
                  <a:srgbClr val="005E77"/>
                </a:solidFill>
              </a:rPr>
              <a:t> </a:t>
            </a:r>
            <a:r>
              <a:rPr lang="en-US" dirty="0" err="1">
                <a:solidFill>
                  <a:srgbClr val="005E77"/>
                </a:solidFill>
              </a:rPr>
              <a:t>quan</a:t>
            </a:r>
            <a:r>
              <a:rPr lang="en-US" dirty="0">
                <a:solidFill>
                  <a:srgbClr val="005E77"/>
                </a:solidFill>
              </a:rPr>
              <a:t> </a:t>
            </a:r>
            <a:r>
              <a:rPr lang="en-US" dirty="0" err="1">
                <a:solidFill>
                  <a:srgbClr val="005E77"/>
                </a:solidFill>
              </a:rPr>
              <a:t>niệm</a:t>
            </a:r>
            <a:endParaRPr lang="en-US" dirty="0">
              <a:solidFill>
                <a:srgbClr val="005E77"/>
              </a:solidFill>
            </a:endParaRPr>
          </a:p>
          <a:p>
            <a:pPr lvl="2"/>
            <a:r>
              <a:rPr lang="en-US" dirty="0"/>
              <a:t>Cung </a:t>
            </a:r>
            <a:r>
              <a:rPr lang="en-US" dirty="0" err="1"/>
              <a:t>cấp</a:t>
            </a:r>
            <a:r>
              <a:rPr lang="en-US" dirty="0"/>
              <a:t> </a:t>
            </a:r>
            <a:r>
              <a:rPr lang="en-US" dirty="0" err="1"/>
              <a:t>tập</a:t>
            </a:r>
            <a:r>
              <a:rPr lang="en-US" dirty="0"/>
              <a:t> </a:t>
            </a:r>
            <a:r>
              <a:rPr lang="en-US" dirty="0" err="1"/>
              <a:t>các</a:t>
            </a:r>
            <a:r>
              <a:rPr lang="en-US" dirty="0"/>
              <a:t> </a:t>
            </a:r>
            <a:r>
              <a:rPr lang="en-US" dirty="0" err="1"/>
              <a:t>khái</a:t>
            </a:r>
            <a:r>
              <a:rPr lang="en-US" dirty="0"/>
              <a:t> </a:t>
            </a:r>
            <a:r>
              <a:rPr lang="en-US" dirty="0" err="1"/>
              <a:t>niệm</a:t>
            </a:r>
            <a:r>
              <a:rPr lang="en-US" dirty="0"/>
              <a:t> </a:t>
            </a:r>
            <a:r>
              <a:rPr lang="en-US" dirty="0" err="1"/>
              <a:t>mô</a:t>
            </a:r>
            <a:r>
              <a:rPr lang="en-US" dirty="0"/>
              <a:t> </a:t>
            </a:r>
            <a:r>
              <a:rPr lang="en-US" dirty="0" err="1"/>
              <a:t>tả</a:t>
            </a:r>
            <a:r>
              <a:rPr lang="en-US" dirty="0"/>
              <a:t> CSDL </a:t>
            </a:r>
            <a:r>
              <a:rPr lang="en-US" dirty="0" err="1"/>
              <a:t>gần</a:t>
            </a:r>
            <a:r>
              <a:rPr lang="en-US" dirty="0"/>
              <a:t> </a:t>
            </a:r>
            <a:r>
              <a:rPr lang="en-US" dirty="0" err="1"/>
              <a:t>gũi</a:t>
            </a:r>
            <a:r>
              <a:rPr lang="en-US" dirty="0"/>
              <a:t> </a:t>
            </a:r>
            <a:r>
              <a:rPr lang="en-US" dirty="0" err="1"/>
              <a:t>với</a:t>
            </a:r>
            <a:r>
              <a:rPr lang="en-US" dirty="0"/>
              <a:t> </a:t>
            </a:r>
            <a:r>
              <a:rPr lang="en-US" dirty="0" err="1"/>
              <a:t>người</a:t>
            </a:r>
            <a:r>
              <a:rPr lang="en-US" dirty="0"/>
              <a:t> </a:t>
            </a:r>
            <a:r>
              <a:rPr lang="en-US" dirty="0" err="1"/>
              <a:t>dùng</a:t>
            </a:r>
            <a:endParaRPr lang="en-US" dirty="0"/>
          </a:p>
          <a:p>
            <a:pPr lvl="2"/>
            <a:r>
              <a:rPr lang="en-US" dirty="0" err="1"/>
              <a:t>Tự</a:t>
            </a:r>
            <a:r>
              <a:rPr lang="en-US" dirty="0"/>
              <a:t> </a:t>
            </a:r>
            <a:r>
              <a:rPr lang="en-US" dirty="0" err="1"/>
              <a:t>nhiên</a:t>
            </a:r>
            <a:r>
              <a:rPr lang="en-US" dirty="0"/>
              <a:t> </a:t>
            </a:r>
            <a:r>
              <a:rPr lang="en-US" dirty="0" err="1"/>
              <a:t>và</a:t>
            </a:r>
            <a:r>
              <a:rPr lang="en-US" dirty="0"/>
              <a:t> </a:t>
            </a:r>
            <a:r>
              <a:rPr lang="en-US" dirty="0" err="1"/>
              <a:t>giàu</a:t>
            </a:r>
            <a:r>
              <a:rPr lang="en-US" dirty="0"/>
              <a:t> </a:t>
            </a:r>
            <a:r>
              <a:rPr lang="en-US" dirty="0" err="1"/>
              <a:t>ngữ</a:t>
            </a:r>
            <a:r>
              <a:rPr lang="en-US" dirty="0"/>
              <a:t> </a:t>
            </a:r>
            <a:r>
              <a:rPr lang="en-US" dirty="0" err="1"/>
              <a:t>nghĩa</a:t>
            </a:r>
            <a:endParaRPr lang="en-US" dirty="0"/>
          </a:p>
          <a:p>
            <a:pPr lvl="2"/>
            <a:r>
              <a:rPr lang="en-US" dirty="0"/>
              <a:t>VD: </a:t>
            </a:r>
            <a:r>
              <a:rPr lang="en-US" dirty="0" err="1"/>
              <a:t>mô</a:t>
            </a:r>
            <a:r>
              <a:rPr lang="en-US" dirty="0"/>
              <a:t> </a:t>
            </a:r>
            <a:r>
              <a:rPr lang="en-US" dirty="0" err="1"/>
              <a:t>hình</a:t>
            </a:r>
            <a:r>
              <a:rPr lang="en-US" dirty="0"/>
              <a:t> </a:t>
            </a:r>
            <a:r>
              <a:rPr lang="en-US" dirty="0" err="1"/>
              <a:t>thực</a:t>
            </a:r>
            <a:r>
              <a:rPr lang="en-US" dirty="0"/>
              <a:t> </a:t>
            </a:r>
            <a:r>
              <a:rPr lang="en-US" dirty="0" err="1"/>
              <a:t>thể</a:t>
            </a:r>
            <a:r>
              <a:rPr lang="en-US" dirty="0"/>
              <a:t> </a:t>
            </a:r>
            <a:r>
              <a:rPr lang="en-US" dirty="0" err="1"/>
              <a:t>kết</a:t>
            </a:r>
            <a:r>
              <a:rPr lang="en-US" dirty="0"/>
              <a:t> </a:t>
            </a:r>
            <a:r>
              <a:rPr lang="en-US" dirty="0" err="1"/>
              <a:t>hợp</a:t>
            </a:r>
            <a:r>
              <a:rPr lang="en-US" dirty="0"/>
              <a:t> (ER), </a:t>
            </a:r>
            <a:r>
              <a:rPr lang="en-US" dirty="0" err="1"/>
              <a:t>mô</a:t>
            </a:r>
            <a:r>
              <a:rPr lang="en-US" dirty="0"/>
              <a:t> </a:t>
            </a:r>
            <a:r>
              <a:rPr lang="en-US" dirty="0" err="1"/>
              <a:t>hình</a:t>
            </a:r>
            <a:r>
              <a:rPr lang="en-US" dirty="0"/>
              <a:t> </a:t>
            </a:r>
            <a:r>
              <a:rPr lang="en-US" dirty="0" err="1"/>
              <a:t>đối</a:t>
            </a:r>
            <a:r>
              <a:rPr lang="en-US" dirty="0"/>
              <a:t> </a:t>
            </a:r>
            <a:r>
              <a:rPr lang="en-US" dirty="0" err="1"/>
              <a:t>tượng</a:t>
            </a:r>
            <a:r>
              <a:rPr lang="en-US" dirty="0"/>
              <a:t>…</a:t>
            </a:r>
          </a:p>
          <a:p>
            <a:pPr lvl="1"/>
            <a:r>
              <a:rPr lang="en-US" dirty="0" err="1">
                <a:solidFill>
                  <a:srgbClr val="005E77"/>
                </a:solidFill>
              </a:rPr>
              <a:t>Mô</a:t>
            </a:r>
            <a:r>
              <a:rPr lang="en-US" dirty="0">
                <a:solidFill>
                  <a:srgbClr val="005E77"/>
                </a:solidFill>
              </a:rPr>
              <a:t> </a:t>
            </a:r>
            <a:r>
              <a:rPr lang="en-US" dirty="0" err="1">
                <a:solidFill>
                  <a:srgbClr val="005E77"/>
                </a:solidFill>
              </a:rPr>
              <a:t>hình</a:t>
            </a:r>
            <a:r>
              <a:rPr lang="en-US" dirty="0">
                <a:solidFill>
                  <a:srgbClr val="005E77"/>
                </a:solidFill>
              </a:rPr>
              <a:t> </a:t>
            </a:r>
            <a:r>
              <a:rPr lang="en-US" dirty="0" err="1">
                <a:solidFill>
                  <a:srgbClr val="005E77"/>
                </a:solidFill>
              </a:rPr>
              <a:t>cài</a:t>
            </a:r>
            <a:r>
              <a:rPr lang="en-US" dirty="0">
                <a:solidFill>
                  <a:srgbClr val="005E77"/>
                </a:solidFill>
              </a:rPr>
              <a:t> </a:t>
            </a:r>
            <a:r>
              <a:rPr lang="en-US" dirty="0" err="1">
                <a:solidFill>
                  <a:srgbClr val="005E77"/>
                </a:solidFill>
              </a:rPr>
              <a:t>đặt</a:t>
            </a:r>
            <a:endParaRPr lang="en-US" dirty="0">
              <a:solidFill>
                <a:srgbClr val="005E77"/>
              </a:solidFill>
            </a:endParaRPr>
          </a:p>
          <a:p>
            <a:pPr lvl="2"/>
            <a:r>
              <a:rPr lang="en-US" dirty="0"/>
              <a:t>Cung </a:t>
            </a:r>
            <a:r>
              <a:rPr lang="en-US" dirty="0" err="1"/>
              <a:t>cấp</a:t>
            </a:r>
            <a:r>
              <a:rPr lang="en-US" dirty="0"/>
              <a:t> </a:t>
            </a:r>
            <a:r>
              <a:rPr lang="en-US" dirty="0" err="1"/>
              <a:t>tập</a:t>
            </a:r>
            <a:r>
              <a:rPr lang="en-US" dirty="0"/>
              <a:t> </a:t>
            </a:r>
            <a:r>
              <a:rPr lang="en-US" dirty="0" err="1"/>
              <a:t>các</a:t>
            </a:r>
            <a:r>
              <a:rPr lang="en-US" dirty="0"/>
              <a:t> </a:t>
            </a:r>
            <a:r>
              <a:rPr lang="en-US" dirty="0" err="1"/>
              <a:t>khái</a:t>
            </a:r>
            <a:r>
              <a:rPr lang="en-US" dirty="0"/>
              <a:t> </a:t>
            </a:r>
            <a:r>
              <a:rPr lang="en-US" dirty="0" err="1"/>
              <a:t>niệm</a:t>
            </a:r>
            <a:r>
              <a:rPr lang="en-US" dirty="0"/>
              <a:t> </a:t>
            </a:r>
            <a:r>
              <a:rPr lang="en-US" dirty="0" err="1"/>
              <a:t>mô</a:t>
            </a:r>
            <a:r>
              <a:rPr lang="en-US" dirty="0"/>
              <a:t> </a:t>
            </a:r>
            <a:r>
              <a:rPr lang="en-US" dirty="0" err="1"/>
              <a:t>tả</a:t>
            </a:r>
            <a:r>
              <a:rPr lang="en-US" dirty="0"/>
              <a:t> CSDL </a:t>
            </a:r>
            <a:r>
              <a:rPr lang="en-US" dirty="0" err="1"/>
              <a:t>mà</a:t>
            </a:r>
            <a:r>
              <a:rPr lang="en-US" dirty="0"/>
              <a:t> </a:t>
            </a:r>
            <a:r>
              <a:rPr lang="en-US" dirty="0" err="1"/>
              <a:t>người</a:t>
            </a:r>
            <a:r>
              <a:rPr lang="en-US" dirty="0"/>
              <a:t> </a:t>
            </a:r>
            <a:r>
              <a:rPr lang="en-US" dirty="0" err="1"/>
              <a:t>dùng</a:t>
            </a:r>
            <a:r>
              <a:rPr lang="en-US" dirty="0"/>
              <a:t> </a:t>
            </a:r>
            <a:r>
              <a:rPr lang="en-US" dirty="0" err="1"/>
              <a:t>có</a:t>
            </a:r>
            <a:r>
              <a:rPr lang="en-US" dirty="0"/>
              <a:t> </a:t>
            </a:r>
            <a:r>
              <a:rPr lang="en-US" dirty="0" err="1"/>
              <a:t>thể</a:t>
            </a:r>
            <a:r>
              <a:rPr lang="en-US" dirty="0"/>
              <a:t> </a:t>
            </a:r>
            <a:r>
              <a:rPr lang="en-US" dirty="0" err="1"/>
              <a:t>hiểu</a:t>
            </a:r>
            <a:r>
              <a:rPr lang="en-US" dirty="0"/>
              <a:t> </a:t>
            </a:r>
            <a:r>
              <a:rPr lang="en-US" dirty="0" err="1"/>
              <a:t>được</a:t>
            </a:r>
            <a:r>
              <a:rPr lang="en-US" dirty="0"/>
              <a:t> </a:t>
            </a:r>
            <a:r>
              <a:rPr lang="en-US" dirty="0" err="1"/>
              <a:t>nhưng</a:t>
            </a:r>
            <a:r>
              <a:rPr lang="en-US" dirty="0"/>
              <a:t> </a:t>
            </a:r>
            <a:r>
              <a:rPr lang="en-US" dirty="0" err="1"/>
              <a:t>không</a:t>
            </a:r>
            <a:r>
              <a:rPr lang="en-US" dirty="0"/>
              <a:t> </a:t>
            </a:r>
            <a:r>
              <a:rPr lang="en-US" dirty="0" err="1"/>
              <a:t>quá</a:t>
            </a:r>
            <a:r>
              <a:rPr lang="en-US" dirty="0"/>
              <a:t> xa </a:t>
            </a:r>
            <a:r>
              <a:rPr lang="en-US" dirty="0" err="1"/>
              <a:t>với</a:t>
            </a:r>
            <a:r>
              <a:rPr lang="en-US" dirty="0"/>
              <a:t> </a:t>
            </a:r>
            <a:r>
              <a:rPr lang="en-US" dirty="0" err="1"/>
              <a:t>cách</a:t>
            </a:r>
            <a:r>
              <a:rPr lang="en-US" dirty="0"/>
              <a:t> </a:t>
            </a:r>
            <a:r>
              <a:rPr lang="en-US" dirty="0" err="1"/>
              <a:t>dữ</a:t>
            </a:r>
            <a:r>
              <a:rPr lang="en-US" dirty="0"/>
              <a:t> </a:t>
            </a:r>
            <a:r>
              <a:rPr lang="en-US" dirty="0" err="1"/>
              <a:t>liệu</a:t>
            </a:r>
            <a:r>
              <a:rPr lang="en-US" dirty="0"/>
              <a:t> </a:t>
            </a:r>
            <a:r>
              <a:rPr lang="en-US" dirty="0" err="1"/>
              <a:t>được</a:t>
            </a:r>
            <a:r>
              <a:rPr lang="en-US" dirty="0"/>
              <a:t> </a:t>
            </a:r>
            <a:r>
              <a:rPr lang="en-US" dirty="0" err="1"/>
              <a:t>tổ</a:t>
            </a:r>
            <a:r>
              <a:rPr lang="en-US" dirty="0"/>
              <a:t> </a:t>
            </a:r>
            <a:r>
              <a:rPr lang="en-US" dirty="0" err="1"/>
              <a:t>chức</a:t>
            </a:r>
            <a:r>
              <a:rPr lang="en-US" dirty="0"/>
              <a:t> </a:t>
            </a:r>
            <a:r>
              <a:rPr lang="en-US" dirty="0" err="1"/>
              <a:t>thật</a:t>
            </a:r>
            <a:r>
              <a:rPr lang="en-US" dirty="0"/>
              <a:t> </a:t>
            </a:r>
            <a:r>
              <a:rPr lang="en-US" dirty="0" err="1"/>
              <a:t>sự</a:t>
            </a:r>
            <a:r>
              <a:rPr lang="en-US" dirty="0"/>
              <a:t> </a:t>
            </a:r>
            <a:r>
              <a:rPr lang="en-US" dirty="0" err="1"/>
              <a:t>trên</a:t>
            </a:r>
            <a:r>
              <a:rPr lang="en-US" dirty="0"/>
              <a:t> </a:t>
            </a:r>
            <a:r>
              <a:rPr lang="en-US" dirty="0" err="1"/>
              <a:t>máy</a:t>
            </a:r>
            <a:r>
              <a:rPr lang="en-US" dirty="0"/>
              <a:t> </a:t>
            </a:r>
            <a:r>
              <a:rPr lang="en-US" dirty="0" err="1"/>
              <a:t>tính</a:t>
            </a:r>
            <a:endParaRPr lang="en-US" dirty="0"/>
          </a:p>
          <a:p>
            <a:pPr lvl="2"/>
            <a:r>
              <a:rPr lang="en-US" dirty="0"/>
              <a:t>VD: </a:t>
            </a:r>
            <a:r>
              <a:rPr lang="en-US" dirty="0" err="1"/>
              <a:t>mô</a:t>
            </a:r>
            <a:r>
              <a:rPr lang="en-US" dirty="0"/>
              <a:t> </a:t>
            </a:r>
            <a:r>
              <a:rPr lang="en-US" dirty="0" err="1"/>
              <a:t>hình</a:t>
            </a:r>
            <a:r>
              <a:rPr lang="en-US" dirty="0"/>
              <a:t> </a:t>
            </a:r>
            <a:r>
              <a:rPr lang="en-US" dirty="0" err="1"/>
              <a:t>quan</a:t>
            </a:r>
            <a:r>
              <a:rPr lang="en-US" dirty="0"/>
              <a:t> </a:t>
            </a:r>
            <a:r>
              <a:rPr lang="en-US" dirty="0" err="1"/>
              <a:t>hệ</a:t>
            </a:r>
            <a:r>
              <a:rPr lang="en-US" dirty="0"/>
              <a:t>, </a:t>
            </a:r>
            <a:r>
              <a:rPr lang="en-US" dirty="0" err="1"/>
              <a:t>mô</a:t>
            </a:r>
            <a:r>
              <a:rPr lang="en-US" dirty="0"/>
              <a:t> </a:t>
            </a:r>
            <a:r>
              <a:rPr lang="en-US" dirty="0" err="1"/>
              <a:t>hình</a:t>
            </a:r>
            <a:r>
              <a:rPr lang="en-US" dirty="0"/>
              <a:t> </a:t>
            </a:r>
            <a:r>
              <a:rPr lang="en-US" dirty="0" err="1"/>
              <a:t>mạng</a:t>
            </a:r>
            <a:r>
              <a:rPr lang="en-US" dirty="0"/>
              <a:t>, </a:t>
            </a:r>
            <a:r>
              <a:rPr lang="en-US" dirty="0" err="1"/>
              <a:t>mô</a:t>
            </a:r>
            <a:r>
              <a:rPr lang="en-US" dirty="0"/>
              <a:t> </a:t>
            </a:r>
            <a:r>
              <a:rPr lang="en-US" dirty="0" err="1"/>
              <a:t>hình</a:t>
            </a:r>
            <a:r>
              <a:rPr lang="en-US" dirty="0"/>
              <a:t> </a:t>
            </a:r>
            <a:r>
              <a:rPr lang="en-US" dirty="0" err="1"/>
              <a:t>phân</a:t>
            </a:r>
            <a:r>
              <a:rPr lang="en-US" dirty="0"/>
              <a:t> </a:t>
            </a:r>
            <a:r>
              <a:rPr lang="en-US" dirty="0" err="1"/>
              <a:t>cấp</a:t>
            </a:r>
            <a:endParaRPr lang="en-US" dirty="0"/>
          </a:p>
          <a:p>
            <a:pPr lvl="1"/>
            <a:r>
              <a:rPr lang="en-US" dirty="0" err="1"/>
              <a:t>Mô</a:t>
            </a:r>
            <a:r>
              <a:rPr lang="en-US" dirty="0"/>
              <a:t> </a:t>
            </a:r>
            <a:r>
              <a:rPr lang="en-US" dirty="0" err="1"/>
              <a:t>hình</a:t>
            </a:r>
            <a:r>
              <a:rPr lang="en-US" dirty="0"/>
              <a:t> </a:t>
            </a:r>
            <a:r>
              <a:rPr lang="en-US" dirty="0" err="1"/>
              <a:t>mức</a:t>
            </a:r>
            <a:r>
              <a:rPr lang="en-US" dirty="0"/>
              <a:t> </a:t>
            </a:r>
            <a:r>
              <a:rPr lang="en-US" dirty="0" err="1"/>
              <a:t>thấp</a:t>
            </a:r>
            <a:r>
              <a:rPr lang="en-US" dirty="0"/>
              <a:t> (</a:t>
            </a:r>
            <a:r>
              <a:rPr lang="en-US" dirty="0" err="1">
                <a:solidFill>
                  <a:srgbClr val="005E77"/>
                </a:solidFill>
              </a:rPr>
              <a:t>mô</a:t>
            </a:r>
            <a:r>
              <a:rPr lang="en-US" dirty="0">
                <a:solidFill>
                  <a:srgbClr val="005E77"/>
                </a:solidFill>
              </a:rPr>
              <a:t> </a:t>
            </a:r>
            <a:r>
              <a:rPr lang="en-US" dirty="0" err="1">
                <a:solidFill>
                  <a:srgbClr val="005E77"/>
                </a:solidFill>
              </a:rPr>
              <a:t>hình</a:t>
            </a:r>
            <a:r>
              <a:rPr lang="en-US" dirty="0">
                <a:solidFill>
                  <a:srgbClr val="005E77"/>
                </a:solidFill>
              </a:rPr>
              <a:t> </a:t>
            </a:r>
            <a:r>
              <a:rPr lang="en-US" dirty="0" err="1">
                <a:solidFill>
                  <a:srgbClr val="005E77"/>
                </a:solidFill>
              </a:rPr>
              <a:t>vật</a:t>
            </a:r>
            <a:r>
              <a:rPr lang="en-US" dirty="0">
                <a:solidFill>
                  <a:srgbClr val="005E77"/>
                </a:solidFill>
              </a:rPr>
              <a:t> </a:t>
            </a:r>
            <a:r>
              <a:rPr lang="en-US" dirty="0" err="1">
                <a:solidFill>
                  <a:srgbClr val="005E77"/>
                </a:solidFill>
              </a:rPr>
              <a:t>lý</a:t>
            </a:r>
            <a:r>
              <a:rPr lang="en-US" dirty="0"/>
              <a:t>)</a:t>
            </a:r>
          </a:p>
          <a:p>
            <a:pPr lvl="2"/>
            <a:r>
              <a:rPr lang="en-US" dirty="0"/>
              <a:t>Cung </a:t>
            </a:r>
            <a:r>
              <a:rPr lang="en-US" dirty="0" err="1"/>
              <a:t>cấp</a:t>
            </a:r>
            <a:r>
              <a:rPr lang="en-US" dirty="0"/>
              <a:t> </a:t>
            </a:r>
            <a:r>
              <a:rPr lang="en-US" dirty="0" err="1"/>
              <a:t>tập</a:t>
            </a:r>
            <a:r>
              <a:rPr lang="en-US" dirty="0"/>
              <a:t> </a:t>
            </a:r>
            <a:r>
              <a:rPr lang="en-US" dirty="0" err="1"/>
              <a:t>các</a:t>
            </a:r>
            <a:r>
              <a:rPr lang="en-US" dirty="0"/>
              <a:t> </a:t>
            </a:r>
            <a:r>
              <a:rPr lang="en-US" dirty="0" err="1"/>
              <a:t>khái</a:t>
            </a:r>
            <a:r>
              <a:rPr lang="en-US" dirty="0"/>
              <a:t> </a:t>
            </a:r>
            <a:r>
              <a:rPr lang="en-US" dirty="0" err="1"/>
              <a:t>niệm</a:t>
            </a:r>
            <a:r>
              <a:rPr lang="en-US" dirty="0"/>
              <a:t> </a:t>
            </a:r>
            <a:r>
              <a:rPr lang="en-US" dirty="0" err="1"/>
              <a:t>mô</a:t>
            </a:r>
            <a:r>
              <a:rPr lang="en-US" dirty="0"/>
              <a:t> </a:t>
            </a:r>
            <a:r>
              <a:rPr lang="en-US" dirty="0" err="1"/>
              <a:t>tả</a:t>
            </a:r>
            <a:r>
              <a:rPr lang="en-US" dirty="0"/>
              <a:t> chi </a:t>
            </a:r>
            <a:r>
              <a:rPr lang="en-US" dirty="0" err="1"/>
              <a:t>tiết</a:t>
            </a:r>
            <a:r>
              <a:rPr lang="en-US" dirty="0"/>
              <a:t> </a:t>
            </a:r>
            <a:r>
              <a:rPr lang="en-US" dirty="0" err="1"/>
              <a:t>về</a:t>
            </a:r>
            <a:r>
              <a:rPr lang="en-US" dirty="0"/>
              <a:t> </a:t>
            </a:r>
            <a:r>
              <a:rPr lang="en-US" dirty="0" err="1"/>
              <a:t>cách</a:t>
            </a:r>
            <a:r>
              <a:rPr lang="en-US" dirty="0"/>
              <a:t> </a:t>
            </a:r>
            <a:r>
              <a:rPr lang="en-US" dirty="0" err="1"/>
              <a:t>thức</a:t>
            </a:r>
            <a:r>
              <a:rPr lang="en-US" dirty="0"/>
              <a:t> CSDL </a:t>
            </a:r>
            <a:r>
              <a:rPr lang="en-US" dirty="0" err="1"/>
              <a:t>được</a:t>
            </a:r>
            <a:r>
              <a:rPr lang="en-US" dirty="0"/>
              <a:t> </a:t>
            </a:r>
            <a:r>
              <a:rPr lang="en-US" dirty="0" err="1"/>
              <a:t>lưu</a:t>
            </a:r>
            <a:r>
              <a:rPr lang="en-US" dirty="0"/>
              <a:t> </a:t>
            </a:r>
            <a:r>
              <a:rPr lang="en-US" dirty="0" err="1"/>
              <a:t>trữ</a:t>
            </a:r>
            <a:r>
              <a:rPr lang="en-US" dirty="0"/>
              <a:t> </a:t>
            </a:r>
            <a:r>
              <a:rPr lang="en-US" dirty="0" err="1"/>
              <a:t>trong</a:t>
            </a:r>
            <a:r>
              <a:rPr lang="en-US" dirty="0"/>
              <a:t> </a:t>
            </a:r>
            <a:r>
              <a:rPr lang="en-US" dirty="0" err="1"/>
              <a:t>máy</a:t>
            </a:r>
            <a:r>
              <a:rPr lang="en-US" dirty="0"/>
              <a:t> </a:t>
            </a:r>
            <a:r>
              <a:rPr lang="en-US" dirty="0" err="1"/>
              <a:t>tính</a:t>
            </a:r>
            <a:endParaRPr lang="en-US" dirty="0"/>
          </a:p>
          <a:p>
            <a:endParaRPr lang="en-VN" dirty="0"/>
          </a:p>
        </p:txBody>
      </p:sp>
      <p:sp>
        <p:nvSpPr>
          <p:cNvPr id="3" name="Footer Placeholder 2">
            <a:extLst>
              <a:ext uri="{FF2B5EF4-FFF2-40B4-BE49-F238E27FC236}">
                <a16:creationId xmlns:a16="http://schemas.microsoft.com/office/drawing/2014/main" id="{641646CC-D5EF-C319-CCAB-185B2706D1C4}"/>
              </a:ext>
            </a:extLst>
          </p:cNvPr>
          <p:cNvSpPr>
            <a:spLocks noGrp="1"/>
          </p:cNvSpPr>
          <p:nvPr>
            <p:ph type="ftr" sz="quarter" idx="11"/>
          </p:nvPr>
        </p:nvSpPr>
        <p:spPr/>
        <p:txBody>
          <a:bodyPr/>
          <a:lstStyle/>
          <a:p>
            <a:r>
              <a:rPr lang="nl-NL"/>
              <a:t>Faculty of Information Technology</a:t>
            </a:r>
            <a:endParaRPr lang="nl-NL" dirty="0"/>
          </a:p>
        </p:txBody>
      </p:sp>
      <p:sp>
        <p:nvSpPr>
          <p:cNvPr id="4" name="Slide Number Placeholder 3">
            <a:extLst>
              <a:ext uri="{FF2B5EF4-FFF2-40B4-BE49-F238E27FC236}">
                <a16:creationId xmlns:a16="http://schemas.microsoft.com/office/drawing/2014/main" id="{D797EEE8-63BA-02C5-95AA-16D8110E6239}"/>
              </a:ext>
            </a:extLst>
          </p:cNvPr>
          <p:cNvSpPr>
            <a:spLocks noGrp="1"/>
          </p:cNvSpPr>
          <p:nvPr>
            <p:ph type="sldNum" sz="quarter" idx="12"/>
          </p:nvPr>
        </p:nvSpPr>
        <p:spPr/>
        <p:txBody>
          <a:bodyPr/>
          <a:lstStyle/>
          <a:p>
            <a:fld id="{0A297500-7527-634B-90F4-69D0994C32B4}" type="slidenum">
              <a:rPr lang="nl-NL" smtClean="0"/>
              <a:t>40</a:t>
            </a:fld>
            <a:endParaRPr lang="nl-NL"/>
          </a:p>
        </p:txBody>
      </p:sp>
      <p:sp>
        <p:nvSpPr>
          <p:cNvPr id="5" name="Title 4">
            <a:extLst>
              <a:ext uri="{FF2B5EF4-FFF2-40B4-BE49-F238E27FC236}">
                <a16:creationId xmlns:a16="http://schemas.microsoft.com/office/drawing/2014/main" id="{741DB385-566F-ACC3-4029-3794D338475D}"/>
              </a:ext>
            </a:extLst>
          </p:cNvPr>
          <p:cNvSpPr>
            <a:spLocks noGrp="1"/>
          </p:cNvSpPr>
          <p:nvPr>
            <p:ph type="title"/>
          </p:nvPr>
        </p:nvSpPr>
        <p:spPr/>
        <p:txBody>
          <a:bodyPr/>
          <a:lstStyle/>
          <a:p>
            <a:r>
              <a:rPr lang="en-VN" dirty="0"/>
              <a:t>Mô hình dữ liệu (2)</a:t>
            </a:r>
          </a:p>
        </p:txBody>
      </p:sp>
    </p:spTree>
    <p:extLst>
      <p:ext uri="{BB962C8B-B14F-4D97-AF65-F5344CB8AC3E}">
        <p14:creationId xmlns:p14="http://schemas.microsoft.com/office/powerpoint/2010/main" val="28589719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FF8354-D242-D76C-BEBD-351AB70020B6}"/>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8347802-899A-A784-BB30-4B8C917C0D25}"/>
              </a:ext>
            </a:extLst>
          </p:cNvPr>
          <p:cNvSpPr>
            <a:spLocks noGrp="1"/>
          </p:cNvSpPr>
          <p:nvPr>
            <p:ph idx="1"/>
          </p:nvPr>
        </p:nvSpPr>
        <p:spPr/>
        <p:txBody>
          <a:bodyPr>
            <a:normAutofit/>
          </a:bodyPr>
          <a:lstStyle/>
          <a:p>
            <a:r>
              <a:rPr lang="en-US" sz="2400" dirty="0" err="1"/>
              <a:t>Ví</a:t>
            </a:r>
            <a:r>
              <a:rPr lang="en-US" sz="2400" dirty="0"/>
              <a:t> </a:t>
            </a:r>
            <a:r>
              <a:rPr lang="en-US" sz="2400" dirty="0" err="1"/>
              <a:t>dụ</a:t>
            </a:r>
            <a:r>
              <a:rPr lang="en-US" sz="2400" dirty="0"/>
              <a:t> 1 – </a:t>
            </a:r>
            <a:r>
              <a:rPr lang="en-US" sz="2400" dirty="0" err="1"/>
              <a:t>Mô</a:t>
            </a:r>
            <a:r>
              <a:rPr lang="en-US" sz="2400" dirty="0"/>
              <a:t> </a:t>
            </a:r>
            <a:r>
              <a:rPr lang="en-US" sz="2400" dirty="0" err="1"/>
              <a:t>hình</a:t>
            </a:r>
            <a:r>
              <a:rPr lang="en-US" sz="2400" dirty="0"/>
              <a:t> </a:t>
            </a:r>
            <a:r>
              <a:rPr lang="en-US" sz="2400" dirty="0" err="1"/>
              <a:t>thực</a:t>
            </a:r>
            <a:r>
              <a:rPr lang="en-US" sz="2400" dirty="0"/>
              <a:t> </a:t>
            </a:r>
            <a:r>
              <a:rPr lang="en-US" sz="2400" dirty="0" err="1"/>
              <a:t>thể</a:t>
            </a:r>
            <a:r>
              <a:rPr lang="en-US" sz="2400" dirty="0"/>
              <a:t> </a:t>
            </a:r>
            <a:r>
              <a:rPr lang="en-US" sz="2400" dirty="0" err="1"/>
              <a:t>kết</a:t>
            </a:r>
            <a:r>
              <a:rPr lang="en-US" sz="2400" dirty="0"/>
              <a:t> </a:t>
            </a:r>
            <a:r>
              <a:rPr lang="en-US" sz="2400" dirty="0" err="1"/>
              <a:t>hợp</a:t>
            </a:r>
            <a:r>
              <a:rPr lang="en-US" sz="2400" dirty="0"/>
              <a:t> (ER)</a:t>
            </a:r>
          </a:p>
          <a:p>
            <a:pPr lvl="1"/>
            <a:r>
              <a:rPr lang="en-US" sz="2000" dirty="0" err="1"/>
              <a:t>Một</a:t>
            </a:r>
            <a:r>
              <a:rPr lang="en-US" sz="2000" dirty="0"/>
              <a:t> </a:t>
            </a:r>
            <a:r>
              <a:rPr lang="en-US" sz="2000" dirty="0" err="1"/>
              <a:t>số</a:t>
            </a:r>
            <a:r>
              <a:rPr lang="en-US" sz="2000" dirty="0"/>
              <a:t> </a:t>
            </a:r>
            <a:r>
              <a:rPr lang="en-US" sz="2000" dirty="0" err="1"/>
              <a:t>khái</a:t>
            </a:r>
            <a:r>
              <a:rPr lang="en-US" sz="2000" dirty="0"/>
              <a:t> </a:t>
            </a:r>
            <a:r>
              <a:rPr lang="en-US" sz="2000" dirty="0" err="1"/>
              <a:t>niệm</a:t>
            </a:r>
            <a:r>
              <a:rPr lang="en-US" sz="2000" dirty="0"/>
              <a:t>:</a:t>
            </a:r>
          </a:p>
          <a:p>
            <a:pPr lvl="1"/>
            <a:endParaRPr lang="en-US" sz="2000" dirty="0"/>
          </a:p>
          <a:p>
            <a:pPr lvl="1"/>
            <a:endParaRPr lang="en-US" sz="2000" dirty="0"/>
          </a:p>
          <a:p>
            <a:endParaRPr lang="en-US" sz="2400" dirty="0"/>
          </a:p>
          <a:p>
            <a:r>
              <a:rPr lang="en-US" sz="2400" dirty="0" err="1"/>
              <a:t>Ví</a:t>
            </a:r>
            <a:r>
              <a:rPr lang="en-US" sz="2400" dirty="0"/>
              <a:t> </a:t>
            </a:r>
            <a:r>
              <a:rPr lang="en-US" sz="2400" dirty="0" err="1"/>
              <a:t>dụ</a:t>
            </a:r>
            <a:r>
              <a:rPr lang="en-US" sz="2400" dirty="0"/>
              <a:t> 2 – </a:t>
            </a:r>
            <a:r>
              <a:rPr lang="en-US" sz="2400" dirty="0" err="1"/>
              <a:t>Mô</a:t>
            </a:r>
            <a:r>
              <a:rPr lang="en-US" sz="2400" dirty="0"/>
              <a:t> </a:t>
            </a:r>
            <a:r>
              <a:rPr lang="en-US" sz="2400" dirty="0" err="1"/>
              <a:t>hình</a:t>
            </a:r>
            <a:r>
              <a:rPr lang="en-US" sz="2400" dirty="0"/>
              <a:t> </a:t>
            </a:r>
            <a:r>
              <a:rPr lang="en-US" sz="2400" dirty="0" err="1"/>
              <a:t>mạng</a:t>
            </a:r>
            <a:endParaRPr lang="en-US" sz="2400" dirty="0"/>
          </a:p>
          <a:p>
            <a:pPr lvl="1"/>
            <a:r>
              <a:rPr lang="en-US" sz="2000" dirty="0" err="1"/>
              <a:t>Một</a:t>
            </a:r>
            <a:r>
              <a:rPr lang="en-US" sz="2000" dirty="0"/>
              <a:t> </a:t>
            </a:r>
            <a:r>
              <a:rPr lang="en-US" sz="2000" dirty="0" err="1"/>
              <a:t>số</a:t>
            </a:r>
            <a:r>
              <a:rPr lang="en-US" sz="2000" dirty="0"/>
              <a:t> </a:t>
            </a:r>
            <a:r>
              <a:rPr lang="en-US" sz="2000" dirty="0" err="1"/>
              <a:t>khái</a:t>
            </a:r>
            <a:r>
              <a:rPr lang="en-US" sz="2000" dirty="0"/>
              <a:t> </a:t>
            </a:r>
            <a:r>
              <a:rPr lang="en-US" sz="2000" dirty="0" err="1"/>
              <a:t>niệm</a:t>
            </a:r>
            <a:r>
              <a:rPr lang="en-US" sz="2000" dirty="0"/>
              <a:t>:</a:t>
            </a:r>
          </a:p>
        </p:txBody>
      </p:sp>
      <p:sp>
        <p:nvSpPr>
          <p:cNvPr id="3" name="Footer Placeholder 2">
            <a:extLst>
              <a:ext uri="{FF2B5EF4-FFF2-40B4-BE49-F238E27FC236}">
                <a16:creationId xmlns:a16="http://schemas.microsoft.com/office/drawing/2014/main" id="{9782BD55-124A-DF2A-C4F1-84450BFB1482}"/>
              </a:ext>
            </a:extLst>
          </p:cNvPr>
          <p:cNvSpPr>
            <a:spLocks noGrp="1"/>
          </p:cNvSpPr>
          <p:nvPr>
            <p:ph type="ftr" sz="quarter" idx="11"/>
          </p:nvPr>
        </p:nvSpPr>
        <p:spPr/>
        <p:txBody>
          <a:bodyPr/>
          <a:lstStyle/>
          <a:p>
            <a:r>
              <a:rPr lang="nl-NL"/>
              <a:t>Faculty of Information Technology</a:t>
            </a:r>
            <a:endParaRPr lang="nl-NL" dirty="0"/>
          </a:p>
        </p:txBody>
      </p:sp>
      <p:sp>
        <p:nvSpPr>
          <p:cNvPr id="4" name="Slide Number Placeholder 3">
            <a:extLst>
              <a:ext uri="{FF2B5EF4-FFF2-40B4-BE49-F238E27FC236}">
                <a16:creationId xmlns:a16="http://schemas.microsoft.com/office/drawing/2014/main" id="{BD9FA6AF-28AB-B216-6DAC-F5E49C827355}"/>
              </a:ext>
            </a:extLst>
          </p:cNvPr>
          <p:cNvSpPr>
            <a:spLocks noGrp="1"/>
          </p:cNvSpPr>
          <p:nvPr>
            <p:ph type="sldNum" sz="quarter" idx="12"/>
          </p:nvPr>
        </p:nvSpPr>
        <p:spPr/>
        <p:txBody>
          <a:bodyPr/>
          <a:lstStyle/>
          <a:p>
            <a:fld id="{0A297500-7527-634B-90F4-69D0994C32B4}" type="slidenum">
              <a:rPr lang="nl-NL" smtClean="0"/>
              <a:t>41</a:t>
            </a:fld>
            <a:endParaRPr lang="nl-NL"/>
          </a:p>
        </p:txBody>
      </p:sp>
      <p:sp>
        <p:nvSpPr>
          <p:cNvPr id="5" name="Title 4">
            <a:extLst>
              <a:ext uri="{FF2B5EF4-FFF2-40B4-BE49-F238E27FC236}">
                <a16:creationId xmlns:a16="http://schemas.microsoft.com/office/drawing/2014/main" id="{4D4DDE36-33E8-EC0A-C9B7-BD9336476206}"/>
              </a:ext>
            </a:extLst>
          </p:cNvPr>
          <p:cNvSpPr>
            <a:spLocks noGrp="1"/>
          </p:cNvSpPr>
          <p:nvPr>
            <p:ph type="title"/>
          </p:nvPr>
        </p:nvSpPr>
        <p:spPr/>
        <p:txBody>
          <a:bodyPr/>
          <a:lstStyle/>
          <a:p>
            <a:r>
              <a:rPr lang="en-VN" dirty="0"/>
              <a:t>Mô hình dữ liệu (3)</a:t>
            </a:r>
          </a:p>
        </p:txBody>
      </p:sp>
      <p:grpSp>
        <p:nvGrpSpPr>
          <p:cNvPr id="10" name="Group 9">
            <a:extLst>
              <a:ext uri="{FF2B5EF4-FFF2-40B4-BE49-F238E27FC236}">
                <a16:creationId xmlns:a16="http://schemas.microsoft.com/office/drawing/2014/main" id="{50338BD5-A993-F372-EAF3-43DF3C7854EC}"/>
              </a:ext>
            </a:extLst>
          </p:cNvPr>
          <p:cNvGrpSpPr/>
          <p:nvPr/>
        </p:nvGrpSpPr>
        <p:grpSpPr>
          <a:xfrm>
            <a:off x="1330951" y="2801464"/>
            <a:ext cx="6800849" cy="495300"/>
            <a:chOff x="1330951" y="2706461"/>
            <a:chExt cx="6800849" cy="495300"/>
          </a:xfrm>
        </p:grpSpPr>
        <p:sp>
          <p:nvSpPr>
            <p:cNvPr id="6" name="Rectangle 5">
              <a:extLst>
                <a:ext uri="{FF2B5EF4-FFF2-40B4-BE49-F238E27FC236}">
                  <a16:creationId xmlns:a16="http://schemas.microsoft.com/office/drawing/2014/main" id="{CE2633C3-0600-1808-2F52-10D07F7ECAD3}"/>
                </a:ext>
              </a:extLst>
            </p:cNvPr>
            <p:cNvSpPr/>
            <p:nvPr/>
          </p:nvSpPr>
          <p:spPr bwMode="auto">
            <a:xfrm>
              <a:off x="1330951" y="2706461"/>
              <a:ext cx="1800225" cy="43815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a:ln>
                    <a:noFill/>
                  </a:ln>
                  <a:solidFill>
                    <a:schemeClr val="tx1"/>
                  </a:solidFill>
                  <a:effectLst/>
                  <a:latin typeface="Arial" charset="0"/>
                </a:rPr>
                <a:t>Loại</a:t>
              </a:r>
              <a:r>
                <a:rPr kumimoji="0" lang="en-US" sz="1800" b="0" i="0" u="none" strike="noStrike" cap="none" normalizeH="0" dirty="0">
                  <a:ln>
                    <a:noFill/>
                  </a:ln>
                  <a:solidFill>
                    <a:schemeClr val="tx1"/>
                  </a:solidFill>
                  <a:effectLst/>
                  <a:latin typeface="Arial" charset="0"/>
                </a:rPr>
                <a:t> </a:t>
              </a:r>
              <a:r>
                <a:rPr kumimoji="0" lang="en-US" sz="1800" b="0" i="0" u="none" strike="noStrike" cap="none" normalizeH="0" baseline="0" dirty="0" err="1">
                  <a:ln>
                    <a:noFill/>
                  </a:ln>
                  <a:solidFill>
                    <a:schemeClr val="tx1"/>
                  </a:solidFill>
                  <a:effectLst/>
                  <a:latin typeface="Arial" charset="0"/>
                </a:rPr>
                <a:t>Thực</a:t>
              </a:r>
              <a:r>
                <a:rPr kumimoji="0" lang="en-US" sz="1800" b="0" i="0" u="none" strike="noStrike" cap="none" normalizeH="0" dirty="0">
                  <a:ln>
                    <a:noFill/>
                  </a:ln>
                  <a:solidFill>
                    <a:schemeClr val="tx1"/>
                  </a:solidFill>
                  <a:effectLst/>
                  <a:latin typeface="Arial" charset="0"/>
                </a:rPr>
                <a:t> </a:t>
              </a:r>
              <a:r>
                <a:rPr kumimoji="0" lang="en-US" sz="1800" b="0" i="0" u="none" strike="noStrike" cap="none" normalizeH="0" dirty="0" err="1">
                  <a:ln>
                    <a:noFill/>
                  </a:ln>
                  <a:solidFill>
                    <a:schemeClr val="tx1"/>
                  </a:solidFill>
                  <a:effectLst/>
                  <a:latin typeface="Arial" charset="0"/>
                </a:rPr>
                <a:t>thể</a:t>
              </a:r>
              <a:endParaRPr kumimoji="0" lang="vi-VN" sz="1800" b="0" i="0" u="none" strike="noStrike" cap="none" normalizeH="0" baseline="0" dirty="0">
                <a:ln>
                  <a:noFill/>
                </a:ln>
                <a:solidFill>
                  <a:schemeClr val="tx1"/>
                </a:solidFill>
                <a:effectLst/>
                <a:latin typeface="Arial" charset="0"/>
              </a:endParaRPr>
            </a:p>
          </p:txBody>
        </p:sp>
        <p:sp>
          <p:nvSpPr>
            <p:cNvPr id="7" name="Oval 6">
              <a:extLst>
                <a:ext uri="{FF2B5EF4-FFF2-40B4-BE49-F238E27FC236}">
                  <a16:creationId xmlns:a16="http://schemas.microsoft.com/office/drawing/2014/main" id="{3B269CB2-DE4F-38E2-6C91-A9755DEEB0BF}"/>
                </a:ext>
              </a:extLst>
            </p:cNvPr>
            <p:cNvSpPr/>
            <p:nvPr/>
          </p:nvSpPr>
          <p:spPr bwMode="auto">
            <a:xfrm>
              <a:off x="4131302" y="2744561"/>
              <a:ext cx="1276350" cy="371475"/>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a:ln>
                    <a:noFill/>
                  </a:ln>
                  <a:solidFill>
                    <a:schemeClr val="tx1"/>
                  </a:solidFill>
                  <a:effectLst/>
                  <a:latin typeface="Arial" charset="0"/>
                </a:rPr>
                <a:t>Thuộc</a:t>
              </a:r>
              <a:r>
                <a:rPr kumimoji="0" lang="en-US" sz="1200" b="0" i="0" u="none" strike="noStrike" cap="none" normalizeH="0" dirty="0">
                  <a:ln>
                    <a:noFill/>
                  </a:ln>
                  <a:solidFill>
                    <a:schemeClr val="tx1"/>
                  </a:solidFill>
                  <a:effectLst/>
                  <a:latin typeface="Arial" charset="0"/>
                </a:rPr>
                <a:t> </a:t>
              </a:r>
              <a:r>
                <a:rPr kumimoji="0" lang="en-US" sz="1200" b="0" i="0" u="none" strike="noStrike" cap="none" normalizeH="0" dirty="0" err="1">
                  <a:ln>
                    <a:noFill/>
                  </a:ln>
                  <a:solidFill>
                    <a:schemeClr val="tx1"/>
                  </a:solidFill>
                  <a:effectLst/>
                  <a:latin typeface="Arial" charset="0"/>
                </a:rPr>
                <a:t>tính</a:t>
              </a:r>
              <a:endParaRPr kumimoji="0" lang="vi-VN" sz="1200" b="0" i="0" u="none" strike="noStrike" cap="none" normalizeH="0" baseline="0" dirty="0">
                <a:ln>
                  <a:noFill/>
                </a:ln>
                <a:solidFill>
                  <a:schemeClr val="tx1"/>
                </a:solidFill>
                <a:effectLst/>
                <a:latin typeface="Arial" charset="0"/>
              </a:endParaRPr>
            </a:p>
          </p:txBody>
        </p:sp>
        <p:cxnSp>
          <p:nvCxnSpPr>
            <p:cNvPr id="8" name="Straight Connector 7">
              <a:extLst>
                <a:ext uri="{FF2B5EF4-FFF2-40B4-BE49-F238E27FC236}">
                  <a16:creationId xmlns:a16="http://schemas.microsoft.com/office/drawing/2014/main" id="{8503C2A5-05D6-1A57-A8DB-1166A96CC619}"/>
                </a:ext>
              </a:extLst>
            </p:cNvPr>
            <p:cNvCxnSpPr>
              <a:stCxn id="7" idx="2"/>
            </p:cNvCxnSpPr>
            <p:nvPr/>
          </p:nvCxnSpPr>
          <p:spPr bwMode="auto">
            <a:xfrm flipH="1" flipV="1">
              <a:off x="3759826" y="2925536"/>
              <a:ext cx="371476" cy="4763"/>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9" name="Flowchart: Decision 11">
              <a:extLst>
                <a:ext uri="{FF2B5EF4-FFF2-40B4-BE49-F238E27FC236}">
                  <a16:creationId xmlns:a16="http://schemas.microsoft.com/office/drawing/2014/main" id="{BEF71CB8-59F8-A746-AAE1-4F3CFAD74FD6}"/>
                </a:ext>
              </a:extLst>
            </p:cNvPr>
            <p:cNvSpPr/>
            <p:nvPr/>
          </p:nvSpPr>
          <p:spPr bwMode="auto">
            <a:xfrm>
              <a:off x="6407775" y="2782661"/>
              <a:ext cx="1724025" cy="419100"/>
            </a:xfrm>
            <a:prstGeom prst="flowChartDecision">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a:ln>
                    <a:noFill/>
                  </a:ln>
                  <a:solidFill>
                    <a:schemeClr val="tx1"/>
                  </a:solidFill>
                  <a:effectLst/>
                  <a:latin typeface="Arial" charset="0"/>
                </a:rPr>
                <a:t>Kết</a:t>
              </a:r>
              <a:r>
                <a:rPr kumimoji="0" lang="en-US" sz="1200" b="0" i="0" u="none" strike="noStrike" cap="none" normalizeH="0" dirty="0">
                  <a:ln>
                    <a:noFill/>
                  </a:ln>
                  <a:solidFill>
                    <a:schemeClr val="tx1"/>
                  </a:solidFill>
                  <a:effectLst/>
                  <a:latin typeface="Arial" charset="0"/>
                </a:rPr>
                <a:t> </a:t>
              </a:r>
              <a:r>
                <a:rPr kumimoji="0" lang="en-US" sz="1200" b="0" i="0" u="none" strike="noStrike" cap="none" normalizeH="0" dirty="0" err="1">
                  <a:ln>
                    <a:noFill/>
                  </a:ln>
                  <a:solidFill>
                    <a:schemeClr val="tx1"/>
                  </a:solidFill>
                  <a:effectLst/>
                  <a:latin typeface="Arial" charset="0"/>
                </a:rPr>
                <a:t>hợp</a:t>
              </a:r>
              <a:endParaRPr kumimoji="0" lang="vi-VN" sz="1200" b="0" i="0" u="none" strike="noStrike" cap="none" normalizeH="0" baseline="0" dirty="0">
                <a:ln>
                  <a:noFill/>
                </a:ln>
                <a:solidFill>
                  <a:schemeClr val="tx1"/>
                </a:solidFill>
                <a:effectLst/>
                <a:latin typeface="Arial" charset="0"/>
              </a:endParaRPr>
            </a:p>
          </p:txBody>
        </p:sp>
      </p:grpSp>
      <p:sp>
        <p:nvSpPr>
          <p:cNvPr id="11" name="Rectangle 10">
            <a:extLst>
              <a:ext uri="{FF2B5EF4-FFF2-40B4-BE49-F238E27FC236}">
                <a16:creationId xmlns:a16="http://schemas.microsoft.com/office/drawing/2014/main" id="{8AB4C95D-4842-D5CE-5D49-52FEAB107AD4}"/>
              </a:ext>
            </a:extLst>
          </p:cNvPr>
          <p:cNvSpPr/>
          <p:nvPr/>
        </p:nvSpPr>
        <p:spPr bwMode="auto">
          <a:xfrm>
            <a:off x="1330208" y="4906724"/>
            <a:ext cx="1800225" cy="61912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a:ln>
                  <a:noFill/>
                </a:ln>
                <a:solidFill>
                  <a:schemeClr val="tx1"/>
                </a:solidFill>
                <a:effectLst/>
                <a:latin typeface="Arial" charset="0"/>
              </a:rPr>
              <a:t>Loại</a:t>
            </a:r>
            <a:r>
              <a:rPr kumimoji="0" lang="en-US" sz="1800" b="0" i="0" u="none" strike="noStrike" cap="none" normalizeH="0" dirty="0">
                <a:ln>
                  <a:noFill/>
                </a:ln>
                <a:solidFill>
                  <a:schemeClr val="tx1"/>
                </a:solidFill>
                <a:effectLst/>
                <a:latin typeface="Arial" charset="0"/>
              </a:rPr>
              <a:t> </a:t>
            </a:r>
            <a:r>
              <a:rPr lang="en-US" sz="1800" dirty="0" err="1">
                <a:latin typeface="Arial" charset="0"/>
              </a:rPr>
              <a:t>mẫu</a:t>
            </a:r>
            <a:r>
              <a:rPr lang="en-US" sz="1800" dirty="0">
                <a:latin typeface="Arial" charset="0"/>
              </a:rPr>
              <a:t> tin (record type)</a:t>
            </a:r>
            <a:endParaRPr kumimoji="0" lang="vi-VN" sz="1800" b="0" i="0" u="none" strike="noStrike" cap="none" normalizeH="0" baseline="0" dirty="0">
              <a:ln>
                <a:noFill/>
              </a:ln>
              <a:solidFill>
                <a:schemeClr val="tx1"/>
              </a:solidFill>
              <a:effectLst/>
              <a:latin typeface="Arial" charset="0"/>
            </a:endParaRPr>
          </a:p>
        </p:txBody>
      </p:sp>
      <p:cxnSp>
        <p:nvCxnSpPr>
          <p:cNvPr id="12" name="Straight Connector 11">
            <a:extLst>
              <a:ext uri="{FF2B5EF4-FFF2-40B4-BE49-F238E27FC236}">
                <a16:creationId xmlns:a16="http://schemas.microsoft.com/office/drawing/2014/main" id="{2C1B4BFF-8808-C4CA-CD83-42B4C0AF4527}"/>
              </a:ext>
            </a:extLst>
          </p:cNvPr>
          <p:cNvCxnSpPr/>
          <p:nvPr/>
        </p:nvCxnSpPr>
        <p:spPr bwMode="auto">
          <a:xfrm>
            <a:off x="4730633" y="5125800"/>
            <a:ext cx="1752600" cy="9525"/>
          </a:xfrm>
          <a:prstGeom prst="line">
            <a:avLst/>
          </a:prstGeom>
          <a:solidFill>
            <a:schemeClr val="accent1"/>
          </a:solidFill>
          <a:ln w="9525" cap="flat" cmpd="sng" algn="ctr">
            <a:solidFill>
              <a:schemeClr val="tx1"/>
            </a:solidFill>
            <a:prstDash val="solid"/>
            <a:round/>
            <a:headEnd type="none" w="med" len="med"/>
            <a:tailEnd type="stealth" w="med" len="med"/>
          </a:ln>
          <a:effectLst/>
        </p:spPr>
      </p:cxnSp>
      <p:sp>
        <p:nvSpPr>
          <p:cNvPr id="13" name="TextBox 12">
            <a:extLst>
              <a:ext uri="{FF2B5EF4-FFF2-40B4-BE49-F238E27FC236}">
                <a16:creationId xmlns:a16="http://schemas.microsoft.com/office/drawing/2014/main" id="{7A7DB96D-1765-67BB-C80C-ED3A71DFD70A}"/>
              </a:ext>
            </a:extLst>
          </p:cNvPr>
          <p:cNvSpPr txBox="1"/>
          <p:nvPr/>
        </p:nvSpPr>
        <p:spPr>
          <a:xfrm>
            <a:off x="4825627" y="5202000"/>
            <a:ext cx="1505540" cy="307777"/>
          </a:xfrm>
          <a:prstGeom prst="rect">
            <a:avLst/>
          </a:prstGeom>
          <a:noFill/>
        </p:spPr>
        <p:txBody>
          <a:bodyPr wrap="none" rtlCol="0">
            <a:spAutoFit/>
          </a:bodyPr>
          <a:lstStyle/>
          <a:p>
            <a:pPr algn="ctr"/>
            <a:r>
              <a:rPr lang="en-US" sz="1400" dirty="0" err="1"/>
              <a:t>Loại</a:t>
            </a:r>
            <a:r>
              <a:rPr lang="en-US" sz="1400" dirty="0"/>
              <a:t> </a:t>
            </a:r>
            <a:r>
              <a:rPr lang="en-US" sz="1400" dirty="0" err="1"/>
              <a:t>kết</a:t>
            </a:r>
            <a:r>
              <a:rPr lang="en-US" sz="1400" dirty="0"/>
              <a:t> </a:t>
            </a:r>
            <a:r>
              <a:rPr lang="en-US" sz="1400" dirty="0" err="1"/>
              <a:t>hợp</a:t>
            </a:r>
            <a:r>
              <a:rPr lang="en-US" sz="1400" dirty="0"/>
              <a:t> 1:N</a:t>
            </a:r>
            <a:endParaRPr lang="vi-VN" sz="1400" dirty="0"/>
          </a:p>
        </p:txBody>
      </p:sp>
    </p:spTree>
    <p:extLst>
      <p:ext uri="{BB962C8B-B14F-4D97-AF65-F5344CB8AC3E}">
        <p14:creationId xmlns:p14="http://schemas.microsoft.com/office/powerpoint/2010/main" val="3325243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FDEC296-2013-A6C6-0C24-1C8B12184B91}"/>
              </a:ext>
            </a:extLst>
          </p:cNvPr>
          <p:cNvSpPr>
            <a:spLocks noGrp="1"/>
          </p:cNvSpPr>
          <p:nvPr>
            <p:ph idx="1"/>
          </p:nvPr>
        </p:nvSpPr>
        <p:spPr>
          <a:xfrm>
            <a:off x="576000" y="1656000"/>
            <a:ext cx="5124156" cy="4464000"/>
          </a:xfrm>
        </p:spPr>
        <p:txBody>
          <a:bodyPr>
            <a:normAutofit/>
          </a:bodyPr>
          <a:lstStyle/>
          <a:p>
            <a:pPr algn="just"/>
            <a:r>
              <a:rPr lang="en-US" sz="2400" dirty="0" err="1"/>
              <a:t>Lược</a:t>
            </a:r>
            <a:r>
              <a:rPr lang="en-US" sz="2400" dirty="0"/>
              <a:t> </a:t>
            </a:r>
            <a:r>
              <a:rPr lang="en-US" sz="2400" dirty="0" err="1"/>
              <a:t>đồ</a:t>
            </a:r>
            <a:r>
              <a:rPr lang="en-US" sz="2400" dirty="0"/>
              <a:t> CSDL (Database Schema)</a:t>
            </a:r>
          </a:p>
          <a:p>
            <a:pPr lvl="1" algn="just"/>
            <a:r>
              <a:rPr lang="en-US" sz="2000" dirty="0" err="1"/>
              <a:t>Là</a:t>
            </a:r>
            <a:r>
              <a:rPr lang="en-US" sz="2000" dirty="0"/>
              <a:t> </a:t>
            </a:r>
            <a:r>
              <a:rPr lang="en-US" sz="2000" dirty="0" err="1"/>
              <a:t>các</a:t>
            </a:r>
            <a:r>
              <a:rPr lang="en-US" sz="2000" dirty="0"/>
              <a:t> </a:t>
            </a:r>
            <a:r>
              <a:rPr lang="en-US" sz="2000" dirty="0" err="1">
                <a:solidFill>
                  <a:srgbClr val="005E77"/>
                </a:solidFill>
              </a:rPr>
              <a:t>mô</a:t>
            </a:r>
            <a:r>
              <a:rPr lang="en-US" sz="2000" dirty="0">
                <a:solidFill>
                  <a:srgbClr val="005E77"/>
                </a:solidFill>
              </a:rPr>
              <a:t> </a:t>
            </a:r>
            <a:r>
              <a:rPr lang="en-US" sz="2000" dirty="0" err="1">
                <a:solidFill>
                  <a:srgbClr val="005E77"/>
                </a:solidFill>
              </a:rPr>
              <a:t>tả</a:t>
            </a:r>
            <a:r>
              <a:rPr lang="en-US" sz="2000" dirty="0">
                <a:solidFill>
                  <a:srgbClr val="005E77"/>
                </a:solidFill>
              </a:rPr>
              <a:t> </a:t>
            </a:r>
            <a:r>
              <a:rPr lang="en-US" sz="2000" dirty="0" err="1">
                <a:solidFill>
                  <a:srgbClr val="005E77"/>
                </a:solidFill>
              </a:rPr>
              <a:t>về</a:t>
            </a:r>
            <a:r>
              <a:rPr lang="en-US" sz="2000" dirty="0">
                <a:solidFill>
                  <a:srgbClr val="005E77"/>
                </a:solidFill>
              </a:rPr>
              <a:t> </a:t>
            </a:r>
            <a:r>
              <a:rPr lang="en-US" sz="2000" dirty="0" err="1">
                <a:solidFill>
                  <a:srgbClr val="005E77"/>
                </a:solidFill>
              </a:rPr>
              <a:t>cấu</a:t>
            </a:r>
            <a:r>
              <a:rPr lang="en-US" sz="2000" dirty="0">
                <a:solidFill>
                  <a:srgbClr val="005E77"/>
                </a:solidFill>
              </a:rPr>
              <a:t> </a:t>
            </a:r>
            <a:r>
              <a:rPr lang="en-US" sz="2000" dirty="0" err="1">
                <a:solidFill>
                  <a:srgbClr val="005E77"/>
                </a:solidFill>
              </a:rPr>
              <a:t>trúc</a:t>
            </a:r>
            <a:r>
              <a:rPr lang="en-US" sz="2000" dirty="0">
                <a:solidFill>
                  <a:srgbClr val="005E77"/>
                </a:solidFill>
              </a:rPr>
              <a:t> </a:t>
            </a:r>
            <a:r>
              <a:rPr lang="en-US" sz="2000" dirty="0" err="1">
                <a:solidFill>
                  <a:srgbClr val="005E77"/>
                </a:solidFill>
              </a:rPr>
              <a:t>và</a:t>
            </a:r>
            <a:r>
              <a:rPr lang="en-US" sz="2000" dirty="0">
                <a:solidFill>
                  <a:srgbClr val="005E77"/>
                </a:solidFill>
              </a:rPr>
              <a:t> </a:t>
            </a:r>
            <a:r>
              <a:rPr lang="en-US" sz="2000" dirty="0" err="1">
                <a:solidFill>
                  <a:srgbClr val="005E77"/>
                </a:solidFill>
              </a:rPr>
              <a:t>ràng</a:t>
            </a:r>
            <a:r>
              <a:rPr lang="en-US" sz="2000" dirty="0">
                <a:solidFill>
                  <a:srgbClr val="005E77"/>
                </a:solidFill>
              </a:rPr>
              <a:t> </a:t>
            </a:r>
            <a:r>
              <a:rPr lang="en-US" sz="2000" dirty="0" err="1">
                <a:solidFill>
                  <a:srgbClr val="005E77"/>
                </a:solidFill>
              </a:rPr>
              <a:t>buộc</a:t>
            </a:r>
            <a:r>
              <a:rPr lang="en-US" sz="2000" dirty="0"/>
              <a:t> </a:t>
            </a:r>
            <a:r>
              <a:rPr lang="en-US" sz="2000" dirty="0" err="1"/>
              <a:t>trên</a:t>
            </a:r>
            <a:r>
              <a:rPr lang="en-US" sz="2000" dirty="0"/>
              <a:t> CSDL </a:t>
            </a:r>
            <a:r>
              <a:rPr lang="en-US" sz="2000" dirty="0" err="1">
                <a:solidFill>
                  <a:srgbClr val="005E77"/>
                </a:solidFill>
              </a:rPr>
              <a:t>về</a:t>
            </a:r>
            <a:r>
              <a:rPr lang="en-US" sz="2000" dirty="0">
                <a:solidFill>
                  <a:srgbClr val="005E77"/>
                </a:solidFill>
              </a:rPr>
              <a:t> </a:t>
            </a:r>
            <a:r>
              <a:rPr lang="en-US" sz="2000" dirty="0" err="1">
                <a:solidFill>
                  <a:srgbClr val="005E77"/>
                </a:solidFill>
              </a:rPr>
              <a:t>một</a:t>
            </a:r>
            <a:r>
              <a:rPr lang="en-US" sz="2000" dirty="0">
                <a:solidFill>
                  <a:srgbClr val="005E77"/>
                </a:solidFill>
              </a:rPr>
              <a:t> </a:t>
            </a:r>
            <a:r>
              <a:rPr lang="en-US" sz="2000" dirty="0" err="1">
                <a:solidFill>
                  <a:srgbClr val="005E77"/>
                </a:solidFill>
              </a:rPr>
              <a:t>ứng</a:t>
            </a:r>
            <a:r>
              <a:rPr lang="en-US" sz="2000" dirty="0">
                <a:solidFill>
                  <a:srgbClr val="005E77"/>
                </a:solidFill>
              </a:rPr>
              <a:t> </a:t>
            </a:r>
            <a:r>
              <a:rPr lang="en-US" sz="2000" dirty="0" err="1">
                <a:solidFill>
                  <a:srgbClr val="005E77"/>
                </a:solidFill>
              </a:rPr>
              <a:t>dụng</a:t>
            </a:r>
            <a:r>
              <a:rPr lang="en-US" sz="2000" dirty="0">
                <a:solidFill>
                  <a:srgbClr val="005E77"/>
                </a:solidFill>
              </a:rPr>
              <a:t> </a:t>
            </a:r>
            <a:r>
              <a:rPr lang="en-US" sz="2000" dirty="0" err="1">
                <a:solidFill>
                  <a:srgbClr val="005E77"/>
                </a:solidFill>
              </a:rPr>
              <a:t>xác</a:t>
            </a:r>
            <a:r>
              <a:rPr lang="en-US" sz="2000" dirty="0">
                <a:solidFill>
                  <a:srgbClr val="005E77"/>
                </a:solidFill>
              </a:rPr>
              <a:t> </a:t>
            </a:r>
            <a:r>
              <a:rPr lang="en-US" sz="2000" dirty="0" err="1">
                <a:solidFill>
                  <a:srgbClr val="005E77"/>
                </a:solidFill>
              </a:rPr>
              <a:t>định</a:t>
            </a:r>
            <a:r>
              <a:rPr lang="en-US" sz="2000" dirty="0"/>
              <a:t> (</a:t>
            </a:r>
            <a:r>
              <a:rPr lang="en-US" sz="2000" dirty="0" err="1"/>
              <a:t>ngân</a:t>
            </a:r>
            <a:r>
              <a:rPr lang="en-US" sz="2000" dirty="0"/>
              <a:t> </a:t>
            </a:r>
            <a:r>
              <a:rPr lang="en-US" sz="2000" dirty="0" err="1"/>
              <a:t>hàng</a:t>
            </a:r>
            <a:r>
              <a:rPr lang="en-US" sz="2000" dirty="0"/>
              <a:t>, y </a:t>
            </a:r>
            <a:r>
              <a:rPr lang="en-US" sz="2000" dirty="0" err="1"/>
              <a:t>tế</a:t>
            </a:r>
            <a:r>
              <a:rPr lang="en-US" sz="2000" dirty="0"/>
              <a:t>, </a:t>
            </a:r>
            <a:r>
              <a:rPr lang="en-US" sz="2000" dirty="0" err="1"/>
              <a:t>giáo</a:t>
            </a:r>
            <a:r>
              <a:rPr lang="en-US" sz="2000" dirty="0"/>
              <a:t> </a:t>
            </a:r>
            <a:r>
              <a:rPr lang="en-US" sz="2000" dirty="0" err="1"/>
              <a:t>dục</a:t>
            </a:r>
            <a:r>
              <a:rPr lang="en-US" sz="2000" dirty="0"/>
              <a:t>, </a:t>
            </a:r>
            <a:r>
              <a:rPr lang="en-US" sz="2000" dirty="0" err="1"/>
              <a:t>bán</a:t>
            </a:r>
            <a:r>
              <a:rPr lang="en-US" sz="2000" dirty="0"/>
              <a:t> </a:t>
            </a:r>
            <a:r>
              <a:rPr lang="en-US" sz="2000" dirty="0" err="1"/>
              <a:t>hàng</a:t>
            </a:r>
            <a:r>
              <a:rPr lang="en-US" sz="2000" dirty="0"/>
              <a:t>, …)</a:t>
            </a:r>
          </a:p>
        </p:txBody>
      </p:sp>
      <p:sp>
        <p:nvSpPr>
          <p:cNvPr id="3" name="Footer Placeholder 2">
            <a:extLst>
              <a:ext uri="{FF2B5EF4-FFF2-40B4-BE49-F238E27FC236}">
                <a16:creationId xmlns:a16="http://schemas.microsoft.com/office/drawing/2014/main" id="{12DCE0DB-8906-C0C6-ECE8-4297421D8DB0}"/>
              </a:ext>
            </a:extLst>
          </p:cNvPr>
          <p:cNvSpPr>
            <a:spLocks noGrp="1"/>
          </p:cNvSpPr>
          <p:nvPr>
            <p:ph type="ftr" sz="quarter" idx="11"/>
          </p:nvPr>
        </p:nvSpPr>
        <p:spPr/>
        <p:txBody>
          <a:bodyPr/>
          <a:lstStyle/>
          <a:p>
            <a:r>
              <a:rPr lang="nl-NL"/>
              <a:t>Faculty of Information Technology</a:t>
            </a:r>
            <a:endParaRPr lang="nl-NL" dirty="0"/>
          </a:p>
        </p:txBody>
      </p:sp>
      <p:sp>
        <p:nvSpPr>
          <p:cNvPr id="4" name="Slide Number Placeholder 3">
            <a:extLst>
              <a:ext uri="{FF2B5EF4-FFF2-40B4-BE49-F238E27FC236}">
                <a16:creationId xmlns:a16="http://schemas.microsoft.com/office/drawing/2014/main" id="{5F07E4AE-22EF-C29A-E0B0-A0BBA6810405}"/>
              </a:ext>
            </a:extLst>
          </p:cNvPr>
          <p:cNvSpPr>
            <a:spLocks noGrp="1"/>
          </p:cNvSpPr>
          <p:nvPr>
            <p:ph type="sldNum" sz="quarter" idx="12"/>
          </p:nvPr>
        </p:nvSpPr>
        <p:spPr/>
        <p:txBody>
          <a:bodyPr/>
          <a:lstStyle/>
          <a:p>
            <a:fld id="{0A297500-7527-634B-90F4-69D0994C32B4}" type="slidenum">
              <a:rPr lang="nl-NL" smtClean="0"/>
              <a:t>42</a:t>
            </a:fld>
            <a:endParaRPr lang="nl-NL"/>
          </a:p>
        </p:txBody>
      </p:sp>
      <p:sp>
        <p:nvSpPr>
          <p:cNvPr id="5" name="Title 4">
            <a:extLst>
              <a:ext uri="{FF2B5EF4-FFF2-40B4-BE49-F238E27FC236}">
                <a16:creationId xmlns:a16="http://schemas.microsoft.com/office/drawing/2014/main" id="{D65296E2-BD10-EE1C-9A83-4F9B59E9ABD5}"/>
              </a:ext>
            </a:extLst>
          </p:cNvPr>
          <p:cNvSpPr>
            <a:spLocks noGrp="1"/>
          </p:cNvSpPr>
          <p:nvPr>
            <p:ph type="title"/>
          </p:nvPr>
        </p:nvSpPr>
        <p:spPr/>
        <p:txBody>
          <a:bodyPr/>
          <a:lstStyle/>
          <a:p>
            <a:r>
              <a:rPr lang="en-VN" dirty="0"/>
              <a:t>Lược đồ CSDL (Database Schema) (1)</a:t>
            </a:r>
          </a:p>
        </p:txBody>
      </p:sp>
      <p:pic>
        <p:nvPicPr>
          <p:cNvPr id="6" name="Picture 9">
            <a:extLst>
              <a:ext uri="{FF2B5EF4-FFF2-40B4-BE49-F238E27FC236}">
                <a16:creationId xmlns:a16="http://schemas.microsoft.com/office/drawing/2014/main" id="{DC92BD82-6D6D-F787-16C2-E956641B4B69}"/>
              </a:ext>
            </a:extLst>
          </p:cNvPr>
          <p:cNvPicPr>
            <a:picLocks noChangeAspect="1" noChangeArrowheads="1"/>
          </p:cNvPicPr>
          <p:nvPr/>
        </p:nvPicPr>
        <p:blipFill>
          <a:blip r:embed="rId2" cstate="print"/>
          <a:srcRect/>
          <a:stretch>
            <a:fillRect/>
          </a:stretch>
        </p:blipFill>
        <p:spPr bwMode="auto">
          <a:xfrm>
            <a:off x="6095999" y="1656000"/>
            <a:ext cx="5334000" cy="3352800"/>
          </a:xfrm>
          <a:prstGeom prst="rect">
            <a:avLst/>
          </a:prstGeom>
          <a:noFill/>
          <a:ln w="9525">
            <a:noFill/>
            <a:miter lim="800000"/>
            <a:headEnd/>
            <a:tailEnd/>
          </a:ln>
        </p:spPr>
      </p:pic>
      <p:sp>
        <p:nvSpPr>
          <p:cNvPr id="8" name="TextBox 7">
            <a:extLst>
              <a:ext uri="{FF2B5EF4-FFF2-40B4-BE49-F238E27FC236}">
                <a16:creationId xmlns:a16="http://schemas.microsoft.com/office/drawing/2014/main" id="{5413B2F3-3AD9-6FCF-3913-1B010229E8F5}"/>
              </a:ext>
            </a:extLst>
          </p:cNvPr>
          <p:cNvSpPr txBox="1"/>
          <p:nvPr/>
        </p:nvSpPr>
        <p:spPr>
          <a:xfrm>
            <a:off x="6094022" y="5330850"/>
            <a:ext cx="6097978" cy="338554"/>
          </a:xfrm>
          <a:prstGeom prst="rect">
            <a:avLst/>
          </a:prstGeom>
          <a:noFill/>
        </p:spPr>
        <p:txBody>
          <a:bodyPr wrap="square">
            <a:spAutoFit/>
          </a:bodyPr>
          <a:lstStyle/>
          <a:p>
            <a:pPr algn="just"/>
            <a:r>
              <a:rPr lang="en-US" sz="1600" i="1" dirty="0" err="1"/>
              <a:t>Ví</a:t>
            </a:r>
            <a:r>
              <a:rPr lang="en-US" sz="1600" i="1" dirty="0"/>
              <a:t> </a:t>
            </a:r>
            <a:r>
              <a:rPr lang="en-US" sz="1600" i="1" dirty="0" err="1"/>
              <a:t>dụ</a:t>
            </a:r>
            <a:r>
              <a:rPr lang="en-US" sz="1600" i="1" dirty="0"/>
              <a:t>: </a:t>
            </a:r>
            <a:r>
              <a:rPr lang="en-US" sz="1600" i="1" dirty="0" err="1"/>
              <a:t>lược</a:t>
            </a:r>
            <a:r>
              <a:rPr lang="en-US" sz="1600" i="1" dirty="0"/>
              <a:t> </a:t>
            </a:r>
            <a:r>
              <a:rPr lang="en-US" sz="1600" i="1" dirty="0" err="1"/>
              <a:t>đồ</a:t>
            </a:r>
            <a:r>
              <a:rPr lang="en-US" sz="1600" i="1" dirty="0"/>
              <a:t> </a:t>
            </a:r>
            <a:r>
              <a:rPr lang="en-US" sz="1600" i="1" dirty="0" err="1"/>
              <a:t>quan</a:t>
            </a:r>
            <a:r>
              <a:rPr lang="en-US" sz="1600" i="1" dirty="0"/>
              <a:t> </a:t>
            </a:r>
            <a:r>
              <a:rPr lang="en-US" sz="1600" i="1" dirty="0" err="1"/>
              <a:t>hệ</a:t>
            </a:r>
            <a:r>
              <a:rPr lang="en-US" sz="1600" i="1" dirty="0"/>
              <a:t> CSDL </a:t>
            </a:r>
            <a:r>
              <a:rPr lang="en-US" sz="1600" i="1" dirty="0" err="1"/>
              <a:t>quản</a:t>
            </a:r>
            <a:r>
              <a:rPr lang="en-US" sz="1600" i="1" dirty="0"/>
              <a:t> </a:t>
            </a:r>
            <a:r>
              <a:rPr lang="en-US" sz="1600" i="1" dirty="0" err="1"/>
              <a:t>lý</a:t>
            </a:r>
            <a:r>
              <a:rPr lang="en-US" sz="1600" i="1" dirty="0"/>
              <a:t> </a:t>
            </a:r>
            <a:r>
              <a:rPr lang="en-US" sz="1600" i="1" dirty="0" err="1"/>
              <a:t>sinh</a:t>
            </a:r>
            <a:r>
              <a:rPr lang="en-US" sz="1600" i="1" dirty="0"/>
              <a:t> </a:t>
            </a:r>
            <a:r>
              <a:rPr lang="en-US" sz="1600" i="1" dirty="0" err="1"/>
              <a:t>viên</a:t>
            </a:r>
            <a:r>
              <a:rPr lang="en-US" sz="1600" i="1" dirty="0"/>
              <a:t> </a:t>
            </a:r>
          </a:p>
        </p:txBody>
      </p:sp>
    </p:spTree>
    <p:extLst>
      <p:ext uri="{BB962C8B-B14F-4D97-AF65-F5344CB8AC3E}">
        <p14:creationId xmlns:p14="http://schemas.microsoft.com/office/powerpoint/2010/main" val="39734147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68971B-D28C-2A89-E968-FA412FC6E8FE}"/>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ABA3DB0-2A4F-4DFB-6CF6-5F8BFF0A7322}"/>
              </a:ext>
            </a:extLst>
          </p:cNvPr>
          <p:cNvSpPr>
            <a:spLocks noGrp="1"/>
          </p:cNvSpPr>
          <p:nvPr>
            <p:ph idx="1"/>
          </p:nvPr>
        </p:nvSpPr>
        <p:spPr>
          <a:xfrm>
            <a:off x="576000" y="1656000"/>
            <a:ext cx="5124156" cy="4464000"/>
          </a:xfrm>
        </p:spPr>
        <p:txBody>
          <a:bodyPr>
            <a:normAutofit/>
          </a:bodyPr>
          <a:lstStyle/>
          <a:p>
            <a:pPr algn="just"/>
            <a:r>
              <a:rPr lang="en-US" sz="2400" dirty="0" err="1"/>
              <a:t>Lược</a:t>
            </a:r>
            <a:r>
              <a:rPr lang="en-US" sz="2400" dirty="0"/>
              <a:t> </a:t>
            </a:r>
            <a:r>
              <a:rPr lang="en-US" sz="2400" dirty="0" err="1"/>
              <a:t>đồ</a:t>
            </a:r>
            <a:r>
              <a:rPr lang="en-US" sz="2400" dirty="0"/>
              <a:t> CSDL (Database Schema)</a:t>
            </a:r>
          </a:p>
          <a:p>
            <a:pPr lvl="1" algn="just"/>
            <a:r>
              <a:rPr lang="en-US" sz="2000" dirty="0" err="1"/>
              <a:t>Là</a:t>
            </a:r>
            <a:r>
              <a:rPr lang="en-US" sz="2000" dirty="0"/>
              <a:t> </a:t>
            </a:r>
            <a:r>
              <a:rPr lang="en-US" sz="2000" dirty="0" err="1"/>
              <a:t>các</a:t>
            </a:r>
            <a:r>
              <a:rPr lang="en-US" sz="2000" dirty="0"/>
              <a:t> </a:t>
            </a:r>
            <a:r>
              <a:rPr lang="en-US" sz="2000" dirty="0" err="1">
                <a:solidFill>
                  <a:srgbClr val="005E77"/>
                </a:solidFill>
              </a:rPr>
              <a:t>mô</a:t>
            </a:r>
            <a:r>
              <a:rPr lang="en-US" sz="2000" dirty="0">
                <a:solidFill>
                  <a:srgbClr val="005E77"/>
                </a:solidFill>
              </a:rPr>
              <a:t> </a:t>
            </a:r>
            <a:r>
              <a:rPr lang="en-US" sz="2000" dirty="0" err="1">
                <a:solidFill>
                  <a:srgbClr val="005E77"/>
                </a:solidFill>
              </a:rPr>
              <a:t>tả</a:t>
            </a:r>
            <a:r>
              <a:rPr lang="en-US" sz="2000" dirty="0">
                <a:solidFill>
                  <a:srgbClr val="005E77"/>
                </a:solidFill>
              </a:rPr>
              <a:t> </a:t>
            </a:r>
            <a:r>
              <a:rPr lang="en-US" sz="2000" dirty="0" err="1">
                <a:solidFill>
                  <a:srgbClr val="005E77"/>
                </a:solidFill>
              </a:rPr>
              <a:t>về</a:t>
            </a:r>
            <a:r>
              <a:rPr lang="en-US" sz="2000" dirty="0">
                <a:solidFill>
                  <a:srgbClr val="005E77"/>
                </a:solidFill>
              </a:rPr>
              <a:t> </a:t>
            </a:r>
            <a:r>
              <a:rPr lang="en-US" sz="2000" dirty="0" err="1">
                <a:solidFill>
                  <a:srgbClr val="005E77"/>
                </a:solidFill>
              </a:rPr>
              <a:t>cấu</a:t>
            </a:r>
            <a:r>
              <a:rPr lang="en-US" sz="2000" dirty="0">
                <a:solidFill>
                  <a:srgbClr val="005E77"/>
                </a:solidFill>
              </a:rPr>
              <a:t> </a:t>
            </a:r>
            <a:r>
              <a:rPr lang="en-US" sz="2000" dirty="0" err="1">
                <a:solidFill>
                  <a:srgbClr val="005E77"/>
                </a:solidFill>
              </a:rPr>
              <a:t>trúc</a:t>
            </a:r>
            <a:r>
              <a:rPr lang="en-US" sz="2000" dirty="0">
                <a:solidFill>
                  <a:srgbClr val="005E77"/>
                </a:solidFill>
              </a:rPr>
              <a:t> </a:t>
            </a:r>
            <a:r>
              <a:rPr lang="en-US" sz="2000" dirty="0" err="1">
                <a:solidFill>
                  <a:srgbClr val="005E77"/>
                </a:solidFill>
              </a:rPr>
              <a:t>và</a:t>
            </a:r>
            <a:r>
              <a:rPr lang="en-US" sz="2000" dirty="0">
                <a:solidFill>
                  <a:srgbClr val="005E77"/>
                </a:solidFill>
              </a:rPr>
              <a:t> </a:t>
            </a:r>
            <a:r>
              <a:rPr lang="en-US" sz="2000" dirty="0" err="1">
                <a:solidFill>
                  <a:srgbClr val="005E77"/>
                </a:solidFill>
              </a:rPr>
              <a:t>ràng</a:t>
            </a:r>
            <a:r>
              <a:rPr lang="en-US" sz="2000" dirty="0">
                <a:solidFill>
                  <a:srgbClr val="005E77"/>
                </a:solidFill>
              </a:rPr>
              <a:t> </a:t>
            </a:r>
            <a:r>
              <a:rPr lang="en-US" sz="2000" dirty="0" err="1">
                <a:solidFill>
                  <a:srgbClr val="005E77"/>
                </a:solidFill>
              </a:rPr>
              <a:t>buộc</a:t>
            </a:r>
            <a:r>
              <a:rPr lang="en-US" sz="2000" dirty="0"/>
              <a:t> </a:t>
            </a:r>
            <a:r>
              <a:rPr lang="en-US" sz="2000" dirty="0" err="1"/>
              <a:t>trên</a:t>
            </a:r>
            <a:r>
              <a:rPr lang="en-US" sz="2000" dirty="0"/>
              <a:t> CSDL </a:t>
            </a:r>
            <a:r>
              <a:rPr lang="en-US" sz="2000" dirty="0" err="1">
                <a:solidFill>
                  <a:srgbClr val="005E77"/>
                </a:solidFill>
              </a:rPr>
              <a:t>về</a:t>
            </a:r>
            <a:r>
              <a:rPr lang="en-US" sz="2000" dirty="0">
                <a:solidFill>
                  <a:srgbClr val="005E77"/>
                </a:solidFill>
              </a:rPr>
              <a:t> </a:t>
            </a:r>
            <a:r>
              <a:rPr lang="en-US" sz="2000" dirty="0" err="1">
                <a:solidFill>
                  <a:srgbClr val="005E77"/>
                </a:solidFill>
              </a:rPr>
              <a:t>một</a:t>
            </a:r>
            <a:r>
              <a:rPr lang="en-US" sz="2000" dirty="0">
                <a:solidFill>
                  <a:srgbClr val="005E77"/>
                </a:solidFill>
              </a:rPr>
              <a:t> </a:t>
            </a:r>
            <a:r>
              <a:rPr lang="en-US" sz="2000" dirty="0" err="1">
                <a:solidFill>
                  <a:srgbClr val="005E77"/>
                </a:solidFill>
              </a:rPr>
              <a:t>ứng</a:t>
            </a:r>
            <a:r>
              <a:rPr lang="en-US" sz="2000" dirty="0">
                <a:solidFill>
                  <a:srgbClr val="005E77"/>
                </a:solidFill>
              </a:rPr>
              <a:t> </a:t>
            </a:r>
            <a:r>
              <a:rPr lang="en-US" sz="2000" dirty="0" err="1">
                <a:solidFill>
                  <a:srgbClr val="005E77"/>
                </a:solidFill>
              </a:rPr>
              <a:t>dụng</a:t>
            </a:r>
            <a:r>
              <a:rPr lang="en-US" sz="2000" dirty="0">
                <a:solidFill>
                  <a:srgbClr val="005E77"/>
                </a:solidFill>
              </a:rPr>
              <a:t> </a:t>
            </a:r>
            <a:r>
              <a:rPr lang="en-US" sz="2000" dirty="0" err="1">
                <a:solidFill>
                  <a:srgbClr val="005E77"/>
                </a:solidFill>
              </a:rPr>
              <a:t>xác</a:t>
            </a:r>
            <a:r>
              <a:rPr lang="en-US" sz="2000" dirty="0">
                <a:solidFill>
                  <a:srgbClr val="005E77"/>
                </a:solidFill>
              </a:rPr>
              <a:t> </a:t>
            </a:r>
            <a:r>
              <a:rPr lang="en-US" sz="2000" dirty="0" err="1">
                <a:solidFill>
                  <a:srgbClr val="005E77"/>
                </a:solidFill>
              </a:rPr>
              <a:t>định</a:t>
            </a:r>
            <a:r>
              <a:rPr lang="en-US" sz="2000" dirty="0"/>
              <a:t> (</a:t>
            </a:r>
            <a:r>
              <a:rPr lang="en-US" sz="2000" dirty="0" err="1"/>
              <a:t>ngân</a:t>
            </a:r>
            <a:r>
              <a:rPr lang="en-US" sz="2000" dirty="0"/>
              <a:t> </a:t>
            </a:r>
            <a:r>
              <a:rPr lang="en-US" sz="2000" dirty="0" err="1"/>
              <a:t>hàng</a:t>
            </a:r>
            <a:r>
              <a:rPr lang="en-US" sz="2000" dirty="0"/>
              <a:t>, y </a:t>
            </a:r>
            <a:r>
              <a:rPr lang="en-US" sz="2000" dirty="0" err="1"/>
              <a:t>tế</a:t>
            </a:r>
            <a:r>
              <a:rPr lang="en-US" sz="2000" dirty="0"/>
              <a:t>, </a:t>
            </a:r>
            <a:r>
              <a:rPr lang="en-US" sz="2000" dirty="0" err="1"/>
              <a:t>giáo</a:t>
            </a:r>
            <a:r>
              <a:rPr lang="en-US" sz="2000" dirty="0"/>
              <a:t> </a:t>
            </a:r>
            <a:r>
              <a:rPr lang="en-US" sz="2000" dirty="0" err="1"/>
              <a:t>dục</a:t>
            </a:r>
            <a:r>
              <a:rPr lang="en-US" sz="2000" dirty="0"/>
              <a:t>, </a:t>
            </a:r>
            <a:r>
              <a:rPr lang="en-US" sz="2000" dirty="0" err="1"/>
              <a:t>bán</a:t>
            </a:r>
            <a:r>
              <a:rPr lang="en-US" sz="2000" dirty="0"/>
              <a:t> </a:t>
            </a:r>
            <a:r>
              <a:rPr lang="en-US" sz="2000" dirty="0" err="1"/>
              <a:t>hàng</a:t>
            </a:r>
            <a:r>
              <a:rPr lang="en-US" sz="2000" dirty="0"/>
              <a:t>, …)</a:t>
            </a:r>
          </a:p>
        </p:txBody>
      </p:sp>
      <p:sp>
        <p:nvSpPr>
          <p:cNvPr id="3" name="Footer Placeholder 2">
            <a:extLst>
              <a:ext uri="{FF2B5EF4-FFF2-40B4-BE49-F238E27FC236}">
                <a16:creationId xmlns:a16="http://schemas.microsoft.com/office/drawing/2014/main" id="{F65888B7-DD7F-EAA7-7052-6684A243E7BB}"/>
              </a:ext>
            </a:extLst>
          </p:cNvPr>
          <p:cNvSpPr>
            <a:spLocks noGrp="1"/>
          </p:cNvSpPr>
          <p:nvPr>
            <p:ph type="ftr" sz="quarter" idx="11"/>
          </p:nvPr>
        </p:nvSpPr>
        <p:spPr/>
        <p:txBody>
          <a:bodyPr/>
          <a:lstStyle/>
          <a:p>
            <a:r>
              <a:rPr lang="nl-NL"/>
              <a:t>Faculty of Information Technology</a:t>
            </a:r>
            <a:endParaRPr lang="nl-NL" dirty="0"/>
          </a:p>
        </p:txBody>
      </p:sp>
      <p:sp>
        <p:nvSpPr>
          <p:cNvPr id="4" name="Slide Number Placeholder 3">
            <a:extLst>
              <a:ext uri="{FF2B5EF4-FFF2-40B4-BE49-F238E27FC236}">
                <a16:creationId xmlns:a16="http://schemas.microsoft.com/office/drawing/2014/main" id="{409E0CED-4818-E02F-EA4E-258D37538EC8}"/>
              </a:ext>
            </a:extLst>
          </p:cNvPr>
          <p:cNvSpPr>
            <a:spLocks noGrp="1"/>
          </p:cNvSpPr>
          <p:nvPr>
            <p:ph type="sldNum" sz="quarter" idx="12"/>
          </p:nvPr>
        </p:nvSpPr>
        <p:spPr/>
        <p:txBody>
          <a:bodyPr/>
          <a:lstStyle/>
          <a:p>
            <a:fld id="{0A297500-7527-634B-90F4-69D0994C32B4}" type="slidenum">
              <a:rPr lang="nl-NL" smtClean="0"/>
              <a:t>43</a:t>
            </a:fld>
            <a:endParaRPr lang="nl-NL"/>
          </a:p>
        </p:txBody>
      </p:sp>
      <p:sp>
        <p:nvSpPr>
          <p:cNvPr id="5" name="Title 4">
            <a:extLst>
              <a:ext uri="{FF2B5EF4-FFF2-40B4-BE49-F238E27FC236}">
                <a16:creationId xmlns:a16="http://schemas.microsoft.com/office/drawing/2014/main" id="{B5FF0991-F7C4-BFD1-B24F-FCF7B6668388}"/>
              </a:ext>
            </a:extLst>
          </p:cNvPr>
          <p:cNvSpPr>
            <a:spLocks noGrp="1"/>
          </p:cNvSpPr>
          <p:nvPr>
            <p:ph type="title"/>
          </p:nvPr>
        </p:nvSpPr>
        <p:spPr/>
        <p:txBody>
          <a:bodyPr/>
          <a:lstStyle/>
          <a:p>
            <a:r>
              <a:rPr lang="en-VN" dirty="0"/>
              <a:t>Lược đồ CSDL (Database Schema) (2)</a:t>
            </a:r>
          </a:p>
        </p:txBody>
      </p:sp>
      <p:pic>
        <p:nvPicPr>
          <p:cNvPr id="6" name="Picture 9">
            <a:extLst>
              <a:ext uri="{FF2B5EF4-FFF2-40B4-BE49-F238E27FC236}">
                <a16:creationId xmlns:a16="http://schemas.microsoft.com/office/drawing/2014/main" id="{5FD37067-2E61-6479-B528-A71FA01D01C0}"/>
              </a:ext>
            </a:extLst>
          </p:cNvPr>
          <p:cNvPicPr>
            <a:picLocks noChangeAspect="1" noChangeArrowheads="1"/>
          </p:cNvPicPr>
          <p:nvPr/>
        </p:nvPicPr>
        <p:blipFill>
          <a:blip r:embed="rId2" cstate="print"/>
          <a:srcRect/>
          <a:stretch>
            <a:fillRect/>
          </a:stretch>
        </p:blipFill>
        <p:spPr bwMode="auto">
          <a:xfrm>
            <a:off x="6095999" y="1656000"/>
            <a:ext cx="5334000" cy="3352800"/>
          </a:xfrm>
          <a:prstGeom prst="rect">
            <a:avLst/>
          </a:prstGeom>
          <a:noFill/>
          <a:ln w="9525">
            <a:noFill/>
            <a:miter lim="800000"/>
            <a:headEnd/>
            <a:tailEnd/>
          </a:ln>
        </p:spPr>
      </p:pic>
      <p:sp>
        <p:nvSpPr>
          <p:cNvPr id="8" name="TextBox 7">
            <a:extLst>
              <a:ext uri="{FF2B5EF4-FFF2-40B4-BE49-F238E27FC236}">
                <a16:creationId xmlns:a16="http://schemas.microsoft.com/office/drawing/2014/main" id="{CC808BF3-23C3-F178-B46C-D3A21997D665}"/>
              </a:ext>
            </a:extLst>
          </p:cNvPr>
          <p:cNvSpPr txBox="1"/>
          <p:nvPr/>
        </p:nvSpPr>
        <p:spPr>
          <a:xfrm>
            <a:off x="6094022" y="5330850"/>
            <a:ext cx="6097978" cy="338554"/>
          </a:xfrm>
          <a:prstGeom prst="rect">
            <a:avLst/>
          </a:prstGeom>
          <a:noFill/>
        </p:spPr>
        <p:txBody>
          <a:bodyPr wrap="square">
            <a:spAutoFit/>
          </a:bodyPr>
          <a:lstStyle/>
          <a:p>
            <a:pPr algn="just"/>
            <a:r>
              <a:rPr lang="en-US" sz="1600" i="1" dirty="0" err="1"/>
              <a:t>Ví</a:t>
            </a:r>
            <a:r>
              <a:rPr lang="en-US" sz="1600" i="1" dirty="0"/>
              <a:t> </a:t>
            </a:r>
            <a:r>
              <a:rPr lang="en-US" sz="1600" i="1" dirty="0" err="1"/>
              <a:t>dụ</a:t>
            </a:r>
            <a:r>
              <a:rPr lang="en-US" sz="1600" i="1" dirty="0"/>
              <a:t>: </a:t>
            </a:r>
            <a:r>
              <a:rPr lang="en-US" sz="1600" i="1" dirty="0" err="1"/>
              <a:t>lược</a:t>
            </a:r>
            <a:r>
              <a:rPr lang="en-US" sz="1600" i="1" dirty="0"/>
              <a:t> </a:t>
            </a:r>
            <a:r>
              <a:rPr lang="en-US" sz="1600" i="1" dirty="0" err="1"/>
              <a:t>đồ</a:t>
            </a:r>
            <a:r>
              <a:rPr lang="en-US" sz="1600" i="1" dirty="0"/>
              <a:t> </a:t>
            </a:r>
            <a:r>
              <a:rPr lang="en-US" sz="1600" i="1" dirty="0" err="1"/>
              <a:t>quan</a:t>
            </a:r>
            <a:r>
              <a:rPr lang="en-US" sz="1600" i="1" dirty="0"/>
              <a:t> </a:t>
            </a:r>
            <a:r>
              <a:rPr lang="en-US" sz="1600" i="1" dirty="0" err="1"/>
              <a:t>hệ</a:t>
            </a:r>
            <a:endParaRPr lang="en-US" sz="1600" i="1" dirty="0"/>
          </a:p>
        </p:txBody>
      </p:sp>
    </p:spTree>
    <p:extLst>
      <p:ext uri="{BB962C8B-B14F-4D97-AF65-F5344CB8AC3E}">
        <p14:creationId xmlns:p14="http://schemas.microsoft.com/office/powerpoint/2010/main" val="9431556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E0E90ED-7B81-2298-C0FE-4BB2E900D3F8}"/>
              </a:ext>
            </a:extLst>
          </p:cNvPr>
          <p:cNvSpPr>
            <a:spLocks noGrp="1"/>
          </p:cNvSpPr>
          <p:nvPr>
            <p:ph type="ftr" sz="quarter" idx="11"/>
          </p:nvPr>
        </p:nvSpPr>
        <p:spPr/>
        <p:txBody>
          <a:bodyPr/>
          <a:lstStyle/>
          <a:p>
            <a:r>
              <a:rPr lang="nl-NL"/>
              <a:t>Faculty of Information Technology</a:t>
            </a:r>
            <a:endParaRPr lang="nl-NL" dirty="0"/>
          </a:p>
        </p:txBody>
      </p:sp>
      <p:sp>
        <p:nvSpPr>
          <p:cNvPr id="4" name="Slide Number Placeholder 3">
            <a:extLst>
              <a:ext uri="{FF2B5EF4-FFF2-40B4-BE49-F238E27FC236}">
                <a16:creationId xmlns:a16="http://schemas.microsoft.com/office/drawing/2014/main" id="{A5C0A2E0-EC8D-9DF8-AB1B-59A51D38E1EC}"/>
              </a:ext>
            </a:extLst>
          </p:cNvPr>
          <p:cNvSpPr>
            <a:spLocks noGrp="1"/>
          </p:cNvSpPr>
          <p:nvPr>
            <p:ph type="sldNum" sz="quarter" idx="12"/>
          </p:nvPr>
        </p:nvSpPr>
        <p:spPr/>
        <p:txBody>
          <a:bodyPr/>
          <a:lstStyle/>
          <a:p>
            <a:fld id="{0A297500-7527-634B-90F4-69D0994C32B4}" type="slidenum">
              <a:rPr lang="nl-NL" smtClean="0"/>
              <a:t>44</a:t>
            </a:fld>
            <a:endParaRPr lang="nl-NL"/>
          </a:p>
        </p:txBody>
      </p:sp>
      <p:sp>
        <p:nvSpPr>
          <p:cNvPr id="5" name="Title 4">
            <a:extLst>
              <a:ext uri="{FF2B5EF4-FFF2-40B4-BE49-F238E27FC236}">
                <a16:creationId xmlns:a16="http://schemas.microsoft.com/office/drawing/2014/main" id="{F5CAA253-A4D0-C934-D345-C1BD2BA453B2}"/>
              </a:ext>
            </a:extLst>
          </p:cNvPr>
          <p:cNvSpPr>
            <a:spLocks noGrp="1"/>
          </p:cNvSpPr>
          <p:nvPr>
            <p:ph type="title"/>
          </p:nvPr>
        </p:nvSpPr>
        <p:spPr/>
        <p:txBody>
          <a:bodyPr/>
          <a:lstStyle/>
          <a:p>
            <a:r>
              <a:rPr lang="en-VN" dirty="0"/>
              <a:t>Lược đồ CSDL (Database Schema) (3)</a:t>
            </a:r>
          </a:p>
        </p:txBody>
      </p:sp>
      <p:graphicFrame>
        <p:nvGraphicFramePr>
          <p:cNvPr id="6" name="Object 6">
            <a:extLst>
              <a:ext uri="{FF2B5EF4-FFF2-40B4-BE49-F238E27FC236}">
                <a16:creationId xmlns:a16="http://schemas.microsoft.com/office/drawing/2014/main" id="{35DE8CCA-56CA-A244-4611-6876A8B54F23}"/>
              </a:ext>
            </a:extLst>
          </p:cNvPr>
          <p:cNvGraphicFramePr>
            <a:graphicFrameLocks noChangeAspect="1"/>
          </p:cNvGraphicFramePr>
          <p:nvPr>
            <p:extLst>
              <p:ext uri="{D42A27DB-BD31-4B8C-83A1-F6EECF244321}">
                <p14:modId xmlns:p14="http://schemas.microsoft.com/office/powerpoint/2010/main" val="3379829289"/>
              </p:ext>
            </p:extLst>
          </p:nvPr>
        </p:nvGraphicFramePr>
        <p:xfrm>
          <a:off x="2385456" y="1384464"/>
          <a:ext cx="7421088" cy="3835394"/>
        </p:xfrm>
        <a:graphic>
          <a:graphicData uri="http://schemas.openxmlformats.org/presentationml/2006/ole">
            <mc:AlternateContent xmlns:mc="http://schemas.openxmlformats.org/markup-compatibility/2006">
              <mc:Choice xmlns:v="urn:schemas-microsoft-com:vml" Requires="v">
                <p:oleObj name="Visio" r:id="rId2" imgW="5328546" imgH="2756292" progId="Visio.Drawing.11">
                  <p:embed/>
                </p:oleObj>
              </mc:Choice>
              <mc:Fallback>
                <p:oleObj name="Visio" r:id="rId2" imgW="5328546" imgH="2756292" progId="Visio.Drawing.11">
                  <p:embed/>
                  <p:pic>
                    <p:nvPicPr>
                      <p:cNvPr id="49157"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5456" y="1384464"/>
                        <a:ext cx="7421088" cy="3835394"/>
                      </a:xfrm>
                      <a:prstGeom prst="rect">
                        <a:avLst/>
                      </a:prstGeom>
                      <a:noFill/>
                    </p:spPr>
                  </p:pic>
                </p:oleObj>
              </mc:Fallback>
            </mc:AlternateContent>
          </a:graphicData>
        </a:graphic>
      </p:graphicFrame>
      <p:sp>
        <p:nvSpPr>
          <p:cNvPr id="7" name="TextBox 6">
            <a:extLst>
              <a:ext uri="{FF2B5EF4-FFF2-40B4-BE49-F238E27FC236}">
                <a16:creationId xmlns:a16="http://schemas.microsoft.com/office/drawing/2014/main" id="{2CB9AB89-5CD0-B2D3-60BD-662C2F583428}"/>
              </a:ext>
            </a:extLst>
          </p:cNvPr>
          <p:cNvSpPr txBox="1"/>
          <p:nvPr/>
        </p:nvSpPr>
        <p:spPr>
          <a:xfrm>
            <a:off x="2385456" y="5602813"/>
            <a:ext cx="6097978" cy="338554"/>
          </a:xfrm>
          <a:prstGeom prst="rect">
            <a:avLst/>
          </a:prstGeom>
          <a:noFill/>
        </p:spPr>
        <p:txBody>
          <a:bodyPr wrap="square">
            <a:spAutoFit/>
          </a:bodyPr>
          <a:lstStyle/>
          <a:p>
            <a:pPr algn="just"/>
            <a:r>
              <a:rPr lang="en-US" sz="1600" i="1" dirty="0" err="1"/>
              <a:t>Ví</a:t>
            </a:r>
            <a:r>
              <a:rPr lang="en-US" sz="1600" i="1" dirty="0"/>
              <a:t> </a:t>
            </a:r>
            <a:r>
              <a:rPr lang="en-US" sz="1600" i="1" dirty="0" err="1"/>
              <a:t>dụ</a:t>
            </a:r>
            <a:r>
              <a:rPr lang="en-US" sz="1600" i="1" dirty="0"/>
              <a:t>: </a:t>
            </a:r>
            <a:r>
              <a:rPr lang="en-US" sz="1600" i="1" dirty="0" err="1"/>
              <a:t>lược</a:t>
            </a:r>
            <a:r>
              <a:rPr lang="en-US" sz="1600" i="1" dirty="0"/>
              <a:t> </a:t>
            </a:r>
            <a:r>
              <a:rPr lang="en-US" sz="1600" i="1" dirty="0" err="1"/>
              <a:t>đồ</a:t>
            </a:r>
            <a:r>
              <a:rPr lang="en-US" sz="1600" i="1" dirty="0"/>
              <a:t> ER</a:t>
            </a:r>
          </a:p>
        </p:txBody>
      </p:sp>
    </p:spTree>
    <p:extLst>
      <p:ext uri="{BB962C8B-B14F-4D97-AF65-F5344CB8AC3E}">
        <p14:creationId xmlns:p14="http://schemas.microsoft.com/office/powerpoint/2010/main" val="21145363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4ECAC5-7DA7-EAAE-070B-B02D13CB8F97}"/>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ABF67DAA-7EB5-E78A-EA41-047BFD8296A3}"/>
              </a:ext>
            </a:extLst>
          </p:cNvPr>
          <p:cNvSpPr>
            <a:spLocks noGrp="1"/>
          </p:cNvSpPr>
          <p:nvPr>
            <p:ph type="ftr" sz="quarter" idx="11"/>
          </p:nvPr>
        </p:nvSpPr>
        <p:spPr/>
        <p:txBody>
          <a:bodyPr/>
          <a:lstStyle/>
          <a:p>
            <a:r>
              <a:rPr lang="nl-NL"/>
              <a:t>Faculty of Information Technology</a:t>
            </a:r>
            <a:endParaRPr lang="nl-NL" dirty="0"/>
          </a:p>
        </p:txBody>
      </p:sp>
      <p:sp>
        <p:nvSpPr>
          <p:cNvPr id="4" name="Slide Number Placeholder 3">
            <a:extLst>
              <a:ext uri="{FF2B5EF4-FFF2-40B4-BE49-F238E27FC236}">
                <a16:creationId xmlns:a16="http://schemas.microsoft.com/office/drawing/2014/main" id="{20B92A98-BFDF-C5DB-52E5-AF821E9A4A71}"/>
              </a:ext>
            </a:extLst>
          </p:cNvPr>
          <p:cNvSpPr>
            <a:spLocks noGrp="1"/>
          </p:cNvSpPr>
          <p:nvPr>
            <p:ph type="sldNum" sz="quarter" idx="12"/>
          </p:nvPr>
        </p:nvSpPr>
        <p:spPr/>
        <p:txBody>
          <a:bodyPr/>
          <a:lstStyle/>
          <a:p>
            <a:fld id="{0A297500-7527-634B-90F4-69D0994C32B4}" type="slidenum">
              <a:rPr lang="nl-NL" smtClean="0"/>
              <a:t>45</a:t>
            </a:fld>
            <a:endParaRPr lang="nl-NL"/>
          </a:p>
        </p:txBody>
      </p:sp>
      <p:sp>
        <p:nvSpPr>
          <p:cNvPr id="5" name="Title 4">
            <a:extLst>
              <a:ext uri="{FF2B5EF4-FFF2-40B4-BE49-F238E27FC236}">
                <a16:creationId xmlns:a16="http://schemas.microsoft.com/office/drawing/2014/main" id="{71848D3A-EAA1-345B-91EC-BB584A44369C}"/>
              </a:ext>
            </a:extLst>
          </p:cNvPr>
          <p:cNvSpPr>
            <a:spLocks noGrp="1"/>
          </p:cNvSpPr>
          <p:nvPr>
            <p:ph type="title"/>
          </p:nvPr>
        </p:nvSpPr>
        <p:spPr/>
        <p:txBody>
          <a:bodyPr/>
          <a:lstStyle/>
          <a:p>
            <a:r>
              <a:rPr lang="en-VN" dirty="0"/>
              <a:t>Lược đồ CSDL (Database Schema) (4)</a:t>
            </a:r>
          </a:p>
        </p:txBody>
      </p:sp>
      <p:sp>
        <p:nvSpPr>
          <p:cNvPr id="7" name="TextBox 6">
            <a:extLst>
              <a:ext uri="{FF2B5EF4-FFF2-40B4-BE49-F238E27FC236}">
                <a16:creationId xmlns:a16="http://schemas.microsoft.com/office/drawing/2014/main" id="{48C90D23-BB02-62B4-CAD2-124498D30CBC}"/>
              </a:ext>
            </a:extLst>
          </p:cNvPr>
          <p:cNvSpPr txBox="1"/>
          <p:nvPr/>
        </p:nvSpPr>
        <p:spPr>
          <a:xfrm>
            <a:off x="2097519" y="5770641"/>
            <a:ext cx="6097978" cy="338554"/>
          </a:xfrm>
          <a:prstGeom prst="rect">
            <a:avLst/>
          </a:prstGeom>
          <a:noFill/>
        </p:spPr>
        <p:txBody>
          <a:bodyPr wrap="square">
            <a:spAutoFit/>
          </a:bodyPr>
          <a:lstStyle/>
          <a:p>
            <a:pPr algn="just"/>
            <a:r>
              <a:rPr lang="en-US" sz="1600" i="1" dirty="0" err="1"/>
              <a:t>Ví</a:t>
            </a:r>
            <a:r>
              <a:rPr lang="en-US" sz="1600" i="1" dirty="0"/>
              <a:t> </a:t>
            </a:r>
            <a:r>
              <a:rPr lang="en-US" sz="1600" i="1" dirty="0" err="1"/>
              <a:t>dụ</a:t>
            </a:r>
            <a:r>
              <a:rPr lang="en-US" sz="1600" i="1" dirty="0"/>
              <a:t>: </a:t>
            </a:r>
            <a:r>
              <a:rPr lang="en-US" sz="1600" i="1" dirty="0" err="1"/>
              <a:t>lược</a:t>
            </a:r>
            <a:r>
              <a:rPr lang="en-US" sz="1600" i="1" dirty="0"/>
              <a:t> </a:t>
            </a:r>
            <a:r>
              <a:rPr lang="en-US" sz="1600" i="1" dirty="0" err="1"/>
              <a:t>đồ</a:t>
            </a:r>
            <a:r>
              <a:rPr lang="en-US" sz="1600" i="1" dirty="0"/>
              <a:t> </a:t>
            </a:r>
            <a:r>
              <a:rPr lang="en-US" sz="1600" i="1" dirty="0" err="1"/>
              <a:t>mạng</a:t>
            </a:r>
            <a:endParaRPr lang="en-US" sz="1600" i="1" dirty="0"/>
          </a:p>
        </p:txBody>
      </p:sp>
      <p:grpSp>
        <p:nvGrpSpPr>
          <p:cNvPr id="8" name="Group 18">
            <a:extLst>
              <a:ext uri="{FF2B5EF4-FFF2-40B4-BE49-F238E27FC236}">
                <a16:creationId xmlns:a16="http://schemas.microsoft.com/office/drawing/2014/main" id="{B3DDE3C3-A334-D4DA-0E7B-F5B38B020964}"/>
              </a:ext>
            </a:extLst>
          </p:cNvPr>
          <p:cNvGrpSpPr>
            <a:grpSpLocks/>
          </p:cNvGrpSpPr>
          <p:nvPr/>
        </p:nvGrpSpPr>
        <p:grpSpPr bwMode="auto">
          <a:xfrm>
            <a:off x="1790338" y="1708234"/>
            <a:ext cx="7288213" cy="3666306"/>
            <a:chOff x="202" y="1040"/>
            <a:chExt cx="5457" cy="2630"/>
          </a:xfrm>
        </p:grpSpPr>
        <p:sp>
          <p:nvSpPr>
            <p:cNvPr id="9" name="Rectangle 3">
              <a:extLst>
                <a:ext uri="{FF2B5EF4-FFF2-40B4-BE49-F238E27FC236}">
                  <a16:creationId xmlns:a16="http://schemas.microsoft.com/office/drawing/2014/main" id="{1703BE60-E90B-7CAD-E1E7-F94DD547C3B1}"/>
                </a:ext>
              </a:extLst>
            </p:cNvPr>
            <p:cNvSpPr>
              <a:spLocks noChangeArrowheads="1"/>
            </p:cNvSpPr>
            <p:nvPr/>
          </p:nvSpPr>
          <p:spPr bwMode="auto">
            <a:xfrm>
              <a:off x="432" y="1080"/>
              <a:ext cx="1351" cy="287"/>
            </a:xfrm>
            <a:prstGeom prst="rect">
              <a:avLst/>
            </a:prstGeom>
            <a:noFill/>
            <a:ln w="6350">
              <a:solidFill>
                <a:srgbClr val="000000"/>
              </a:solidFill>
              <a:miter lim="800000"/>
              <a:headEnd/>
              <a:tailEnd/>
            </a:ln>
          </p:spPr>
          <p:txBody>
            <a:bodyPr anchor="ctr">
              <a:spAutoFit/>
            </a:bodyPr>
            <a:lstStyle/>
            <a:p>
              <a:pPr algn="ctr" eaLnBrk="0" hangingPunct="0"/>
              <a:r>
                <a:rPr lang="en-US" sz="2000"/>
                <a:t>SINHVIÊN</a:t>
              </a:r>
            </a:p>
          </p:txBody>
        </p:sp>
        <p:sp>
          <p:nvSpPr>
            <p:cNvPr id="10" name="Rectangle 4">
              <a:extLst>
                <a:ext uri="{FF2B5EF4-FFF2-40B4-BE49-F238E27FC236}">
                  <a16:creationId xmlns:a16="http://schemas.microsoft.com/office/drawing/2014/main" id="{A38096BB-B02C-8A18-7429-BD7DF48031B7}"/>
                </a:ext>
              </a:extLst>
            </p:cNvPr>
            <p:cNvSpPr>
              <a:spLocks noChangeArrowheads="1"/>
            </p:cNvSpPr>
            <p:nvPr/>
          </p:nvSpPr>
          <p:spPr bwMode="auto">
            <a:xfrm>
              <a:off x="2525" y="1040"/>
              <a:ext cx="1418" cy="287"/>
            </a:xfrm>
            <a:prstGeom prst="rect">
              <a:avLst/>
            </a:prstGeom>
            <a:noFill/>
            <a:ln w="6350">
              <a:solidFill>
                <a:srgbClr val="000000"/>
              </a:solidFill>
              <a:miter lim="800000"/>
              <a:headEnd/>
              <a:tailEnd/>
            </a:ln>
          </p:spPr>
          <p:txBody>
            <a:bodyPr anchor="ctr">
              <a:spAutoFit/>
            </a:bodyPr>
            <a:lstStyle/>
            <a:p>
              <a:pPr algn="ctr" eaLnBrk="0" hangingPunct="0"/>
              <a:r>
                <a:rPr lang="en-US" sz="2000" dirty="0"/>
                <a:t>MÔNHỌC        </a:t>
              </a:r>
            </a:p>
          </p:txBody>
        </p:sp>
        <p:sp>
          <p:nvSpPr>
            <p:cNvPr id="11" name="Rectangle 5">
              <a:extLst>
                <a:ext uri="{FF2B5EF4-FFF2-40B4-BE49-F238E27FC236}">
                  <a16:creationId xmlns:a16="http://schemas.microsoft.com/office/drawing/2014/main" id="{59A9398D-DC83-FC8A-0EA2-FD5B3B924743}"/>
                </a:ext>
              </a:extLst>
            </p:cNvPr>
            <p:cNvSpPr>
              <a:spLocks noChangeArrowheads="1"/>
            </p:cNvSpPr>
            <p:nvPr/>
          </p:nvSpPr>
          <p:spPr bwMode="auto">
            <a:xfrm>
              <a:off x="2811" y="2330"/>
              <a:ext cx="1197" cy="287"/>
            </a:xfrm>
            <a:prstGeom prst="rect">
              <a:avLst/>
            </a:prstGeom>
            <a:noFill/>
            <a:ln w="6350">
              <a:solidFill>
                <a:srgbClr val="000000"/>
              </a:solidFill>
              <a:miter lim="800000"/>
              <a:headEnd/>
              <a:tailEnd/>
            </a:ln>
          </p:spPr>
          <p:txBody>
            <a:bodyPr anchor="ctr">
              <a:spAutoFit/>
            </a:bodyPr>
            <a:lstStyle/>
            <a:p>
              <a:pPr algn="ctr" eaLnBrk="0" hangingPunct="0"/>
              <a:r>
                <a:rPr lang="en-US" sz="2000" dirty="0"/>
                <a:t>HỌCPHẦN</a:t>
              </a:r>
            </a:p>
          </p:txBody>
        </p:sp>
        <p:sp>
          <p:nvSpPr>
            <p:cNvPr id="12" name="Rectangle 6">
              <a:extLst>
                <a:ext uri="{FF2B5EF4-FFF2-40B4-BE49-F238E27FC236}">
                  <a16:creationId xmlns:a16="http://schemas.microsoft.com/office/drawing/2014/main" id="{ED249A2D-3AB5-5AA4-36C6-C353CCB44D92}"/>
                </a:ext>
              </a:extLst>
            </p:cNvPr>
            <p:cNvSpPr>
              <a:spLocks noChangeArrowheads="1"/>
            </p:cNvSpPr>
            <p:nvPr/>
          </p:nvSpPr>
          <p:spPr bwMode="auto">
            <a:xfrm>
              <a:off x="1700" y="3383"/>
              <a:ext cx="1001" cy="287"/>
            </a:xfrm>
            <a:prstGeom prst="rect">
              <a:avLst/>
            </a:prstGeom>
            <a:noFill/>
            <a:ln w="6350">
              <a:solidFill>
                <a:srgbClr val="000000"/>
              </a:solidFill>
              <a:miter lim="800000"/>
              <a:headEnd/>
              <a:tailEnd/>
            </a:ln>
          </p:spPr>
          <p:txBody>
            <a:bodyPr anchor="ctr">
              <a:spAutoFit/>
            </a:bodyPr>
            <a:lstStyle/>
            <a:p>
              <a:pPr algn="ctr" eaLnBrk="0" hangingPunct="0"/>
              <a:r>
                <a:rPr lang="en-US" sz="2000" dirty="0"/>
                <a:t>KẾTQUẢ</a:t>
              </a:r>
            </a:p>
          </p:txBody>
        </p:sp>
        <p:sp>
          <p:nvSpPr>
            <p:cNvPr id="13" name="Rectangle 7">
              <a:extLst>
                <a:ext uri="{FF2B5EF4-FFF2-40B4-BE49-F238E27FC236}">
                  <a16:creationId xmlns:a16="http://schemas.microsoft.com/office/drawing/2014/main" id="{D55360F6-39D6-20C3-6D29-B3167E5544C7}"/>
                </a:ext>
              </a:extLst>
            </p:cNvPr>
            <p:cNvSpPr>
              <a:spLocks noChangeArrowheads="1"/>
            </p:cNvSpPr>
            <p:nvPr/>
          </p:nvSpPr>
          <p:spPr bwMode="auto">
            <a:xfrm>
              <a:off x="4294" y="2330"/>
              <a:ext cx="1332" cy="287"/>
            </a:xfrm>
            <a:prstGeom prst="rect">
              <a:avLst/>
            </a:prstGeom>
            <a:noFill/>
            <a:ln w="6350">
              <a:solidFill>
                <a:srgbClr val="000000"/>
              </a:solidFill>
              <a:miter lim="800000"/>
              <a:headEnd/>
              <a:tailEnd/>
            </a:ln>
          </p:spPr>
          <p:txBody>
            <a:bodyPr anchor="ctr">
              <a:spAutoFit/>
            </a:bodyPr>
            <a:lstStyle/>
            <a:p>
              <a:pPr algn="ctr" eaLnBrk="0" hangingPunct="0"/>
              <a:r>
                <a:rPr lang="en-US" sz="2000" dirty="0"/>
                <a:t>ĐIỀUKIỆN</a:t>
              </a:r>
            </a:p>
          </p:txBody>
        </p:sp>
        <p:sp>
          <p:nvSpPr>
            <p:cNvPr id="14" name="Line 8">
              <a:extLst>
                <a:ext uri="{FF2B5EF4-FFF2-40B4-BE49-F238E27FC236}">
                  <a16:creationId xmlns:a16="http://schemas.microsoft.com/office/drawing/2014/main" id="{D9A1D9E3-015C-336C-D4CF-900EC0A1F85E}"/>
                </a:ext>
              </a:extLst>
            </p:cNvPr>
            <p:cNvSpPr>
              <a:spLocks noChangeShapeType="1"/>
            </p:cNvSpPr>
            <p:nvPr/>
          </p:nvSpPr>
          <p:spPr bwMode="auto">
            <a:xfrm>
              <a:off x="960" y="1392"/>
              <a:ext cx="1248" cy="1968"/>
            </a:xfrm>
            <a:prstGeom prst="line">
              <a:avLst/>
            </a:prstGeom>
            <a:noFill/>
            <a:ln w="6350">
              <a:solidFill>
                <a:srgbClr val="000000"/>
              </a:solidFill>
              <a:round/>
              <a:headEnd/>
              <a:tailEnd type="triangle" w="med" len="med"/>
            </a:ln>
          </p:spPr>
          <p:txBody>
            <a:bodyPr wrap="none" anchor="ctr"/>
            <a:lstStyle/>
            <a:p>
              <a:endParaRPr lang="vi-VN"/>
            </a:p>
          </p:txBody>
        </p:sp>
        <p:sp>
          <p:nvSpPr>
            <p:cNvPr id="15" name="Line 9">
              <a:extLst>
                <a:ext uri="{FF2B5EF4-FFF2-40B4-BE49-F238E27FC236}">
                  <a16:creationId xmlns:a16="http://schemas.microsoft.com/office/drawing/2014/main" id="{15D75487-E083-C164-F5A8-FFCA189D296D}"/>
                </a:ext>
              </a:extLst>
            </p:cNvPr>
            <p:cNvSpPr>
              <a:spLocks noChangeShapeType="1"/>
            </p:cNvSpPr>
            <p:nvPr/>
          </p:nvSpPr>
          <p:spPr bwMode="auto">
            <a:xfrm>
              <a:off x="3408" y="1344"/>
              <a:ext cx="0" cy="960"/>
            </a:xfrm>
            <a:prstGeom prst="line">
              <a:avLst/>
            </a:prstGeom>
            <a:noFill/>
            <a:ln w="6350">
              <a:solidFill>
                <a:srgbClr val="000000"/>
              </a:solidFill>
              <a:round/>
              <a:headEnd/>
              <a:tailEnd type="triangle" w="med" len="med"/>
            </a:ln>
          </p:spPr>
          <p:txBody>
            <a:bodyPr wrap="none" anchor="ctr"/>
            <a:lstStyle/>
            <a:p>
              <a:endParaRPr lang="vi-VN"/>
            </a:p>
          </p:txBody>
        </p:sp>
        <p:sp>
          <p:nvSpPr>
            <p:cNvPr id="16" name="Line 10">
              <a:extLst>
                <a:ext uri="{FF2B5EF4-FFF2-40B4-BE49-F238E27FC236}">
                  <a16:creationId xmlns:a16="http://schemas.microsoft.com/office/drawing/2014/main" id="{AA9A50F6-D746-238D-496C-FD70B7F4CE8F}"/>
                </a:ext>
              </a:extLst>
            </p:cNvPr>
            <p:cNvSpPr>
              <a:spLocks noChangeShapeType="1"/>
            </p:cNvSpPr>
            <p:nvPr/>
          </p:nvSpPr>
          <p:spPr bwMode="auto">
            <a:xfrm flipH="1">
              <a:off x="2544" y="2640"/>
              <a:ext cx="864" cy="720"/>
            </a:xfrm>
            <a:prstGeom prst="line">
              <a:avLst/>
            </a:prstGeom>
            <a:noFill/>
            <a:ln w="6350">
              <a:solidFill>
                <a:srgbClr val="000000"/>
              </a:solidFill>
              <a:round/>
              <a:headEnd/>
              <a:tailEnd type="triangle" w="med" len="med"/>
            </a:ln>
          </p:spPr>
          <p:txBody>
            <a:bodyPr wrap="none" anchor="ctr"/>
            <a:lstStyle/>
            <a:p>
              <a:endParaRPr lang="vi-VN"/>
            </a:p>
          </p:txBody>
        </p:sp>
        <p:sp>
          <p:nvSpPr>
            <p:cNvPr id="17" name="Line 11">
              <a:extLst>
                <a:ext uri="{FF2B5EF4-FFF2-40B4-BE49-F238E27FC236}">
                  <a16:creationId xmlns:a16="http://schemas.microsoft.com/office/drawing/2014/main" id="{83195D85-1272-2DCC-519D-FD9A8C6A9E69}"/>
                </a:ext>
              </a:extLst>
            </p:cNvPr>
            <p:cNvSpPr>
              <a:spLocks noChangeShapeType="1"/>
            </p:cNvSpPr>
            <p:nvPr/>
          </p:nvSpPr>
          <p:spPr bwMode="auto">
            <a:xfrm>
              <a:off x="3780" y="1346"/>
              <a:ext cx="1164" cy="958"/>
            </a:xfrm>
            <a:prstGeom prst="line">
              <a:avLst/>
            </a:prstGeom>
            <a:noFill/>
            <a:ln w="6350">
              <a:solidFill>
                <a:srgbClr val="000000"/>
              </a:solidFill>
              <a:round/>
              <a:headEnd/>
              <a:tailEnd type="triangle" w="med" len="med"/>
            </a:ln>
          </p:spPr>
          <p:txBody>
            <a:bodyPr wrap="none" anchor="ctr"/>
            <a:lstStyle/>
            <a:p>
              <a:endParaRPr lang="vi-VN"/>
            </a:p>
          </p:txBody>
        </p:sp>
        <p:sp>
          <p:nvSpPr>
            <p:cNvPr id="18" name="Line 12">
              <a:extLst>
                <a:ext uri="{FF2B5EF4-FFF2-40B4-BE49-F238E27FC236}">
                  <a16:creationId xmlns:a16="http://schemas.microsoft.com/office/drawing/2014/main" id="{DF2D7FDC-7EAA-B8EE-68FB-DBDA5C5F8C76}"/>
                </a:ext>
              </a:extLst>
            </p:cNvPr>
            <p:cNvSpPr>
              <a:spLocks noChangeShapeType="1"/>
            </p:cNvSpPr>
            <p:nvPr/>
          </p:nvSpPr>
          <p:spPr bwMode="auto">
            <a:xfrm flipH="1" flipV="1">
              <a:off x="3936" y="1200"/>
              <a:ext cx="1344" cy="1104"/>
            </a:xfrm>
            <a:prstGeom prst="line">
              <a:avLst/>
            </a:prstGeom>
            <a:noFill/>
            <a:ln w="6350">
              <a:solidFill>
                <a:srgbClr val="000000"/>
              </a:solidFill>
              <a:round/>
              <a:headEnd/>
              <a:tailEnd type="triangle" w="med" len="med"/>
            </a:ln>
          </p:spPr>
          <p:txBody>
            <a:bodyPr wrap="none" anchor="ctr"/>
            <a:lstStyle/>
            <a:p>
              <a:endParaRPr lang="vi-VN"/>
            </a:p>
          </p:txBody>
        </p:sp>
        <p:sp>
          <p:nvSpPr>
            <p:cNvPr id="19" name="Text Box 13">
              <a:extLst>
                <a:ext uri="{FF2B5EF4-FFF2-40B4-BE49-F238E27FC236}">
                  <a16:creationId xmlns:a16="http://schemas.microsoft.com/office/drawing/2014/main" id="{4CA547BC-5DE5-C59E-8D5B-FF112DC5B39E}"/>
                </a:ext>
              </a:extLst>
            </p:cNvPr>
            <p:cNvSpPr txBox="1">
              <a:spLocks noChangeArrowheads="1"/>
            </p:cNvSpPr>
            <p:nvPr/>
          </p:nvSpPr>
          <p:spPr bwMode="auto">
            <a:xfrm>
              <a:off x="202" y="2229"/>
              <a:ext cx="1422" cy="265"/>
            </a:xfrm>
            <a:prstGeom prst="rect">
              <a:avLst/>
            </a:prstGeom>
            <a:noFill/>
            <a:ln w="6350">
              <a:noFill/>
              <a:miter lim="800000"/>
              <a:headEnd/>
              <a:tailEnd/>
            </a:ln>
          </p:spPr>
          <p:txBody>
            <a:bodyPr wrap="none">
              <a:spAutoFit/>
            </a:bodyPr>
            <a:lstStyle/>
            <a:p>
              <a:pPr eaLnBrk="0" hangingPunct="0"/>
              <a:r>
                <a:rPr lang="en-US">
                  <a:latin typeface="Tahoma" pitchFamily="34" charset="0"/>
                </a:rPr>
                <a:t>SINHVIÊN_ĐIỂM</a:t>
              </a:r>
            </a:p>
          </p:txBody>
        </p:sp>
        <p:sp>
          <p:nvSpPr>
            <p:cNvPr id="20" name="Text Box 14">
              <a:extLst>
                <a:ext uri="{FF2B5EF4-FFF2-40B4-BE49-F238E27FC236}">
                  <a16:creationId xmlns:a16="http://schemas.microsoft.com/office/drawing/2014/main" id="{69A2E97D-A57F-D96A-34FA-1318753B542E}"/>
                </a:ext>
              </a:extLst>
            </p:cNvPr>
            <p:cNvSpPr txBox="1">
              <a:spLocks noChangeArrowheads="1"/>
            </p:cNvSpPr>
            <p:nvPr/>
          </p:nvSpPr>
          <p:spPr bwMode="auto">
            <a:xfrm>
              <a:off x="2240" y="1619"/>
              <a:ext cx="1209" cy="265"/>
            </a:xfrm>
            <a:prstGeom prst="rect">
              <a:avLst/>
            </a:prstGeom>
            <a:noFill/>
            <a:ln w="6350">
              <a:noFill/>
              <a:miter lim="800000"/>
              <a:headEnd/>
              <a:tailEnd/>
            </a:ln>
          </p:spPr>
          <p:txBody>
            <a:bodyPr wrap="none">
              <a:spAutoFit/>
            </a:bodyPr>
            <a:lstStyle/>
            <a:p>
              <a:pPr eaLnBrk="0" hangingPunct="0"/>
              <a:r>
                <a:rPr lang="en-US">
                  <a:latin typeface="Tahoma" pitchFamily="34" charset="0"/>
                </a:rPr>
                <a:t>MÔNHỌC_MỞ</a:t>
              </a:r>
            </a:p>
          </p:txBody>
        </p:sp>
        <p:sp>
          <p:nvSpPr>
            <p:cNvPr id="21" name="Text Box 15">
              <a:extLst>
                <a:ext uri="{FF2B5EF4-FFF2-40B4-BE49-F238E27FC236}">
                  <a16:creationId xmlns:a16="http://schemas.microsoft.com/office/drawing/2014/main" id="{563AC886-1F48-FFDB-1739-9DD8521F7BCD}"/>
                </a:ext>
              </a:extLst>
            </p:cNvPr>
            <p:cNvSpPr txBox="1">
              <a:spLocks noChangeArrowheads="1"/>
            </p:cNvSpPr>
            <p:nvPr/>
          </p:nvSpPr>
          <p:spPr bwMode="auto">
            <a:xfrm>
              <a:off x="4403" y="1390"/>
              <a:ext cx="1256" cy="265"/>
            </a:xfrm>
            <a:prstGeom prst="rect">
              <a:avLst/>
            </a:prstGeom>
            <a:noFill/>
            <a:ln w="6350">
              <a:noFill/>
              <a:miter lim="800000"/>
              <a:headEnd/>
              <a:tailEnd/>
            </a:ln>
          </p:spPr>
          <p:txBody>
            <a:bodyPr wrap="none">
              <a:spAutoFit/>
            </a:bodyPr>
            <a:lstStyle/>
            <a:p>
              <a:pPr eaLnBrk="0" hangingPunct="0"/>
              <a:r>
                <a:rPr lang="en-US">
                  <a:latin typeface="Tahoma" pitchFamily="34" charset="0"/>
                </a:rPr>
                <a:t>MÔNHỌC_SAU</a:t>
              </a:r>
            </a:p>
          </p:txBody>
        </p:sp>
        <p:sp>
          <p:nvSpPr>
            <p:cNvPr id="22" name="Text Box 16">
              <a:extLst>
                <a:ext uri="{FF2B5EF4-FFF2-40B4-BE49-F238E27FC236}">
                  <a16:creationId xmlns:a16="http://schemas.microsoft.com/office/drawing/2014/main" id="{F8CA38B2-DD51-0394-AF00-886C4DFED2D2}"/>
                </a:ext>
              </a:extLst>
            </p:cNvPr>
            <p:cNvSpPr txBox="1">
              <a:spLocks noChangeArrowheads="1"/>
            </p:cNvSpPr>
            <p:nvPr/>
          </p:nvSpPr>
          <p:spPr bwMode="auto">
            <a:xfrm>
              <a:off x="3438" y="1893"/>
              <a:ext cx="1511" cy="265"/>
            </a:xfrm>
            <a:prstGeom prst="rect">
              <a:avLst/>
            </a:prstGeom>
            <a:noFill/>
            <a:ln w="6350">
              <a:noFill/>
              <a:miter lim="800000"/>
              <a:headEnd/>
              <a:tailEnd/>
            </a:ln>
          </p:spPr>
          <p:txBody>
            <a:bodyPr wrap="none">
              <a:spAutoFit/>
            </a:bodyPr>
            <a:lstStyle/>
            <a:p>
              <a:pPr eaLnBrk="0" hangingPunct="0"/>
              <a:r>
                <a:rPr lang="en-US">
                  <a:latin typeface="Tahoma" pitchFamily="34" charset="0"/>
                </a:rPr>
                <a:t>MÔNHỌC_TRƯỚC</a:t>
              </a:r>
            </a:p>
          </p:txBody>
        </p:sp>
        <p:sp>
          <p:nvSpPr>
            <p:cNvPr id="23" name="Text Box 17">
              <a:extLst>
                <a:ext uri="{FF2B5EF4-FFF2-40B4-BE49-F238E27FC236}">
                  <a16:creationId xmlns:a16="http://schemas.microsoft.com/office/drawing/2014/main" id="{F9A77DA8-8F9A-25CD-3468-2CA966EAA1C6}"/>
                </a:ext>
              </a:extLst>
            </p:cNvPr>
            <p:cNvSpPr txBox="1">
              <a:spLocks noChangeArrowheads="1"/>
            </p:cNvSpPr>
            <p:nvPr/>
          </p:nvSpPr>
          <p:spPr bwMode="auto">
            <a:xfrm>
              <a:off x="3038" y="2986"/>
              <a:ext cx="1643" cy="265"/>
            </a:xfrm>
            <a:prstGeom prst="rect">
              <a:avLst/>
            </a:prstGeom>
            <a:noFill/>
            <a:ln w="6350">
              <a:noFill/>
              <a:miter lim="800000"/>
              <a:headEnd/>
              <a:tailEnd/>
            </a:ln>
          </p:spPr>
          <p:txBody>
            <a:bodyPr wrap="none">
              <a:spAutoFit/>
            </a:bodyPr>
            <a:lstStyle/>
            <a:p>
              <a:pPr eaLnBrk="0" hangingPunct="0"/>
              <a:r>
                <a:rPr lang="en-US">
                  <a:latin typeface="Tahoma" pitchFamily="34" charset="0"/>
                </a:rPr>
                <a:t>KẾTQUẢ_HỌCPHẦN</a:t>
              </a:r>
            </a:p>
          </p:txBody>
        </p:sp>
      </p:grpSp>
    </p:spTree>
    <p:extLst>
      <p:ext uri="{BB962C8B-B14F-4D97-AF65-F5344CB8AC3E}">
        <p14:creationId xmlns:p14="http://schemas.microsoft.com/office/powerpoint/2010/main" val="35465262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0D1736-2828-81D4-C475-D7178244357B}"/>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FF83160A-07F0-9E45-F0D2-DC01A8B30517}"/>
              </a:ext>
            </a:extLst>
          </p:cNvPr>
          <p:cNvSpPr>
            <a:spLocks noGrp="1"/>
          </p:cNvSpPr>
          <p:nvPr>
            <p:ph type="ftr" sz="quarter" idx="11"/>
          </p:nvPr>
        </p:nvSpPr>
        <p:spPr/>
        <p:txBody>
          <a:bodyPr/>
          <a:lstStyle/>
          <a:p>
            <a:r>
              <a:rPr lang="nl-NL"/>
              <a:t>Faculty of Information Technology</a:t>
            </a:r>
            <a:endParaRPr lang="nl-NL" dirty="0"/>
          </a:p>
        </p:txBody>
      </p:sp>
      <p:sp>
        <p:nvSpPr>
          <p:cNvPr id="4" name="Slide Number Placeholder 3">
            <a:extLst>
              <a:ext uri="{FF2B5EF4-FFF2-40B4-BE49-F238E27FC236}">
                <a16:creationId xmlns:a16="http://schemas.microsoft.com/office/drawing/2014/main" id="{FC9695B0-9FD2-C3A7-CF08-6B0932E685F6}"/>
              </a:ext>
            </a:extLst>
          </p:cNvPr>
          <p:cNvSpPr>
            <a:spLocks noGrp="1"/>
          </p:cNvSpPr>
          <p:nvPr>
            <p:ph type="sldNum" sz="quarter" idx="12"/>
          </p:nvPr>
        </p:nvSpPr>
        <p:spPr/>
        <p:txBody>
          <a:bodyPr/>
          <a:lstStyle/>
          <a:p>
            <a:fld id="{0A297500-7527-634B-90F4-69D0994C32B4}" type="slidenum">
              <a:rPr lang="nl-NL" smtClean="0"/>
              <a:t>46</a:t>
            </a:fld>
            <a:endParaRPr lang="nl-NL"/>
          </a:p>
        </p:txBody>
      </p:sp>
      <p:sp>
        <p:nvSpPr>
          <p:cNvPr id="5" name="Title 4">
            <a:extLst>
              <a:ext uri="{FF2B5EF4-FFF2-40B4-BE49-F238E27FC236}">
                <a16:creationId xmlns:a16="http://schemas.microsoft.com/office/drawing/2014/main" id="{6932F679-1B7E-6894-8493-DAFCCB92764D}"/>
              </a:ext>
            </a:extLst>
          </p:cNvPr>
          <p:cNvSpPr>
            <a:spLocks noGrp="1"/>
          </p:cNvSpPr>
          <p:nvPr>
            <p:ph type="title"/>
          </p:nvPr>
        </p:nvSpPr>
        <p:spPr/>
        <p:txBody>
          <a:bodyPr/>
          <a:lstStyle/>
          <a:p>
            <a:r>
              <a:rPr lang="en-VN" dirty="0"/>
              <a:t>Lược đồ CSDL (Database Schema) (5)</a:t>
            </a:r>
          </a:p>
        </p:txBody>
      </p:sp>
      <p:sp>
        <p:nvSpPr>
          <p:cNvPr id="7" name="TextBox 6">
            <a:extLst>
              <a:ext uri="{FF2B5EF4-FFF2-40B4-BE49-F238E27FC236}">
                <a16:creationId xmlns:a16="http://schemas.microsoft.com/office/drawing/2014/main" id="{CC9CDE16-80F5-AE01-D525-330CA38F2859}"/>
              </a:ext>
            </a:extLst>
          </p:cNvPr>
          <p:cNvSpPr txBox="1"/>
          <p:nvPr/>
        </p:nvSpPr>
        <p:spPr>
          <a:xfrm>
            <a:off x="2275424" y="5912963"/>
            <a:ext cx="6097978" cy="338554"/>
          </a:xfrm>
          <a:prstGeom prst="rect">
            <a:avLst/>
          </a:prstGeom>
          <a:noFill/>
        </p:spPr>
        <p:txBody>
          <a:bodyPr wrap="square">
            <a:spAutoFit/>
          </a:bodyPr>
          <a:lstStyle/>
          <a:p>
            <a:pPr algn="just"/>
            <a:r>
              <a:rPr lang="en-US" sz="1600" i="1" dirty="0" err="1"/>
              <a:t>Ví</a:t>
            </a:r>
            <a:r>
              <a:rPr lang="en-US" sz="1600" i="1" dirty="0"/>
              <a:t> </a:t>
            </a:r>
            <a:r>
              <a:rPr lang="en-US" sz="1600" i="1" dirty="0" err="1"/>
              <a:t>dụ</a:t>
            </a:r>
            <a:r>
              <a:rPr lang="en-US" sz="1600" i="1" dirty="0"/>
              <a:t>: </a:t>
            </a:r>
            <a:r>
              <a:rPr lang="en-US" sz="1600" i="1" dirty="0" err="1"/>
              <a:t>lược</a:t>
            </a:r>
            <a:r>
              <a:rPr lang="en-US" sz="1600" i="1" dirty="0"/>
              <a:t> </a:t>
            </a:r>
            <a:r>
              <a:rPr lang="en-US" sz="1600" i="1" dirty="0" err="1"/>
              <a:t>đồ</a:t>
            </a:r>
            <a:r>
              <a:rPr lang="en-US" sz="1600" i="1" dirty="0"/>
              <a:t> </a:t>
            </a:r>
            <a:r>
              <a:rPr lang="en-US" sz="1600" i="1" dirty="0" err="1"/>
              <a:t>phân</a:t>
            </a:r>
            <a:r>
              <a:rPr lang="en-US" sz="1600" i="1" dirty="0"/>
              <a:t> </a:t>
            </a:r>
            <a:r>
              <a:rPr lang="en-US" sz="1600" i="1" dirty="0" err="1"/>
              <a:t>cấp</a:t>
            </a:r>
            <a:endParaRPr lang="en-US" sz="1600" i="1" dirty="0"/>
          </a:p>
        </p:txBody>
      </p:sp>
      <p:graphicFrame>
        <p:nvGraphicFramePr>
          <p:cNvPr id="2" name="Group 96">
            <a:extLst>
              <a:ext uri="{FF2B5EF4-FFF2-40B4-BE49-F238E27FC236}">
                <a16:creationId xmlns:a16="http://schemas.microsoft.com/office/drawing/2014/main" id="{7B1CB4D8-7ABC-FC20-1403-2E905A9ECD57}"/>
              </a:ext>
            </a:extLst>
          </p:cNvPr>
          <p:cNvGraphicFramePr>
            <a:graphicFrameLocks noGrp="1"/>
          </p:cNvGraphicFramePr>
          <p:nvPr>
            <p:extLst>
              <p:ext uri="{D42A27DB-BD31-4B8C-83A1-F6EECF244321}">
                <p14:modId xmlns:p14="http://schemas.microsoft.com/office/powerpoint/2010/main" val="740973030"/>
              </p:ext>
            </p:extLst>
          </p:nvPr>
        </p:nvGraphicFramePr>
        <p:xfrm>
          <a:off x="4213761" y="1222317"/>
          <a:ext cx="4953000" cy="838201"/>
        </p:xfrm>
        <a:graphic>
          <a:graphicData uri="http://schemas.openxmlformats.org/drawingml/2006/table">
            <a:tbl>
              <a:tblPr/>
              <a:tblGrid>
                <a:gridCol w="1077913">
                  <a:extLst>
                    <a:ext uri="{9D8B030D-6E8A-4147-A177-3AD203B41FA5}">
                      <a16:colId xmlns:a16="http://schemas.microsoft.com/office/drawing/2014/main" val="20000"/>
                    </a:ext>
                  </a:extLst>
                </a:gridCol>
                <a:gridCol w="968375">
                  <a:extLst>
                    <a:ext uri="{9D8B030D-6E8A-4147-A177-3AD203B41FA5}">
                      <a16:colId xmlns:a16="http://schemas.microsoft.com/office/drawing/2014/main" val="20001"/>
                    </a:ext>
                  </a:extLst>
                </a:gridCol>
                <a:gridCol w="930275">
                  <a:extLst>
                    <a:ext uri="{9D8B030D-6E8A-4147-A177-3AD203B41FA5}">
                      <a16:colId xmlns:a16="http://schemas.microsoft.com/office/drawing/2014/main" val="20002"/>
                    </a:ext>
                  </a:extLst>
                </a:gridCol>
                <a:gridCol w="1976437">
                  <a:extLst>
                    <a:ext uri="{9D8B030D-6E8A-4147-A177-3AD203B41FA5}">
                      <a16:colId xmlns:a16="http://schemas.microsoft.com/office/drawing/2014/main" val="20003"/>
                    </a:ext>
                  </a:extLst>
                </a:gridCol>
              </a:tblGrid>
              <a:tr h="407988">
                <a:tc gridSpan="4">
                  <a:txBody>
                    <a:bodyPr/>
                    <a:lstStyle/>
                    <a:p>
                      <a:pPr marL="0" marR="0" lvl="0" indent="0" algn="ctr"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1600" b="0" i="0" u="none" strike="noStrike" cap="none" normalizeH="0" baseline="0">
                          <a:ln>
                            <a:noFill/>
                          </a:ln>
                          <a:solidFill>
                            <a:schemeClr val="tx1"/>
                          </a:solidFill>
                          <a:effectLst/>
                          <a:latin typeface="Arial" pitchFamily="34" charset="0"/>
                          <a:ea typeface="ＭＳ Ｐゴシック" pitchFamily="34" charset="-128"/>
                        </a:rPr>
                        <a:t>PHÒNGBAN</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0000"/>
                  </a:ext>
                </a:extLst>
              </a:tr>
              <a:tr h="430213">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1600" b="0" i="0" u="none" strike="noStrike" cap="none" normalizeH="0" baseline="0">
                          <a:ln>
                            <a:noFill/>
                          </a:ln>
                          <a:solidFill>
                            <a:schemeClr val="tx1"/>
                          </a:solidFill>
                          <a:effectLst/>
                          <a:latin typeface="Arial" pitchFamily="34" charset="0"/>
                          <a:ea typeface="ＭＳ Ｐゴシック" pitchFamily="34" charset="-128"/>
                        </a:rPr>
                        <a:t>TÊNPHG</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1600" b="0" i="0" u="none" strike="noStrike" cap="none" normalizeH="0" baseline="0">
                          <a:ln>
                            <a:noFill/>
                          </a:ln>
                          <a:solidFill>
                            <a:schemeClr val="tx1"/>
                          </a:solidFill>
                          <a:effectLst/>
                          <a:latin typeface="Arial" pitchFamily="34" charset="0"/>
                          <a:ea typeface="ＭＳ Ｐゴシック" pitchFamily="34" charset="-128"/>
                        </a:rPr>
                        <a:t>MÃPHG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1600" b="0" i="0" u="none" strike="noStrike" cap="none" normalizeH="0" baseline="0">
                          <a:ln>
                            <a:noFill/>
                          </a:ln>
                          <a:solidFill>
                            <a:schemeClr val="tx1"/>
                          </a:solidFill>
                          <a:effectLst/>
                          <a:latin typeface="Arial" pitchFamily="34" charset="0"/>
                          <a:ea typeface="ＭＳ Ｐゴシック" pitchFamily="34" charset="-128"/>
                        </a:rPr>
                        <a:t>TRPHG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1600" b="0" i="0" u="none" strike="noStrike" cap="none" normalizeH="0" baseline="0">
                          <a:ln>
                            <a:noFill/>
                          </a:ln>
                          <a:solidFill>
                            <a:schemeClr val="tx1"/>
                          </a:solidFill>
                          <a:effectLst/>
                          <a:latin typeface="Arial" pitchFamily="34" charset="0"/>
                          <a:ea typeface="ＭＳ Ｐゴシック" pitchFamily="34" charset="-128"/>
                        </a:rPr>
                        <a:t>NG_NHẬNCHỨC</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6" name="Group 121">
            <a:extLst>
              <a:ext uri="{FF2B5EF4-FFF2-40B4-BE49-F238E27FC236}">
                <a16:creationId xmlns:a16="http://schemas.microsoft.com/office/drawing/2014/main" id="{04EAC183-ABB6-46B3-D725-C8D63629F9CB}"/>
              </a:ext>
            </a:extLst>
          </p:cNvPr>
          <p:cNvGraphicFramePr>
            <a:graphicFrameLocks noGrp="1"/>
          </p:cNvGraphicFramePr>
          <p:nvPr>
            <p:extLst>
              <p:ext uri="{D42A27DB-BD31-4B8C-83A1-F6EECF244321}">
                <p14:modId xmlns:p14="http://schemas.microsoft.com/office/powerpoint/2010/main" val="2099121178"/>
              </p:ext>
            </p:extLst>
          </p:nvPr>
        </p:nvGraphicFramePr>
        <p:xfrm>
          <a:off x="2842161" y="3051117"/>
          <a:ext cx="3548063" cy="717762"/>
        </p:xfrm>
        <a:graphic>
          <a:graphicData uri="http://schemas.openxmlformats.org/drawingml/2006/table">
            <a:tbl>
              <a:tblPr/>
              <a:tblGrid>
                <a:gridCol w="652463">
                  <a:extLst>
                    <a:ext uri="{9D8B030D-6E8A-4147-A177-3AD203B41FA5}">
                      <a16:colId xmlns:a16="http://schemas.microsoft.com/office/drawing/2014/main" val="20000"/>
                    </a:ext>
                  </a:extLst>
                </a:gridCol>
                <a:gridCol w="863600">
                  <a:extLst>
                    <a:ext uri="{9D8B030D-6E8A-4147-A177-3AD203B41FA5}">
                      <a16:colId xmlns:a16="http://schemas.microsoft.com/office/drawing/2014/main" val="20001"/>
                    </a:ext>
                  </a:extLst>
                </a:gridCol>
                <a:gridCol w="1101725">
                  <a:extLst>
                    <a:ext uri="{9D8B030D-6E8A-4147-A177-3AD203B41FA5}">
                      <a16:colId xmlns:a16="http://schemas.microsoft.com/office/drawing/2014/main" val="20002"/>
                    </a:ext>
                  </a:extLst>
                </a:gridCol>
                <a:gridCol w="930275">
                  <a:extLst>
                    <a:ext uri="{9D8B030D-6E8A-4147-A177-3AD203B41FA5}">
                      <a16:colId xmlns:a16="http://schemas.microsoft.com/office/drawing/2014/main" val="20003"/>
                    </a:ext>
                  </a:extLst>
                </a:gridCol>
              </a:tblGrid>
              <a:tr h="334963">
                <a:tc gridSpan="4">
                  <a:txBody>
                    <a:bodyPr/>
                    <a:lstStyle/>
                    <a:p>
                      <a:pPr marL="0" marR="0" lvl="0" indent="0" algn="ctr"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1600" b="0" i="0" u="none" strike="noStrike" cap="none" normalizeH="0" baseline="0">
                          <a:ln>
                            <a:noFill/>
                          </a:ln>
                          <a:solidFill>
                            <a:schemeClr val="tx1"/>
                          </a:solidFill>
                          <a:effectLst/>
                          <a:latin typeface="Arial" pitchFamily="34" charset="0"/>
                          <a:ea typeface="ＭＳ Ｐゴシック" pitchFamily="34" charset="-128"/>
                        </a:rPr>
                        <a:t>NHÂNVIÊN</a:t>
                      </a:r>
                    </a:p>
                  </a:txBody>
                  <a:tcPr marT="45667" marB="45667"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0000"/>
                  </a:ext>
                </a:extLst>
              </a:tr>
              <a:tr h="382588">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1600" b="0" i="0" u="none" strike="noStrike" cap="none" normalizeH="0" baseline="0">
                          <a:ln>
                            <a:noFill/>
                          </a:ln>
                          <a:solidFill>
                            <a:schemeClr val="tx1"/>
                          </a:solidFill>
                          <a:effectLst/>
                          <a:latin typeface="Arial" pitchFamily="34" charset="0"/>
                          <a:ea typeface="ＭＳ Ｐゴシック" pitchFamily="34" charset="-128"/>
                        </a:rPr>
                        <a:t>TÊN</a:t>
                      </a:r>
                    </a:p>
                  </a:txBody>
                  <a:tcPr marT="45667" marB="4566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1600" b="0" i="0" u="none" strike="noStrike" cap="none" normalizeH="0" baseline="0">
                          <a:ln>
                            <a:noFill/>
                          </a:ln>
                          <a:solidFill>
                            <a:schemeClr val="tx1"/>
                          </a:solidFill>
                          <a:effectLst/>
                          <a:latin typeface="Arial" pitchFamily="34" charset="0"/>
                          <a:ea typeface="ＭＳ Ｐゴシック" pitchFamily="34" charset="-128"/>
                        </a:rPr>
                        <a:t>MÃNV</a:t>
                      </a:r>
                    </a:p>
                  </a:txBody>
                  <a:tcPr marT="45667" marB="4566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1600" b="0" i="0" u="none" strike="noStrike" cap="none" normalizeH="0" baseline="0">
                          <a:ln>
                            <a:noFill/>
                          </a:ln>
                          <a:solidFill>
                            <a:schemeClr val="tx1"/>
                          </a:solidFill>
                          <a:effectLst/>
                          <a:latin typeface="Arial" pitchFamily="34" charset="0"/>
                          <a:ea typeface="ＭＳ Ｐゴシック" pitchFamily="34" charset="-128"/>
                        </a:rPr>
                        <a:t>NGSINH</a:t>
                      </a:r>
                    </a:p>
                  </a:txBody>
                  <a:tcPr marT="45667" marB="4566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1600" b="0" i="0" u="none" strike="noStrike" cap="none" normalizeH="0" baseline="0">
                          <a:ln>
                            <a:noFill/>
                          </a:ln>
                          <a:solidFill>
                            <a:schemeClr val="tx1"/>
                          </a:solidFill>
                          <a:effectLst/>
                          <a:latin typeface="Arial" pitchFamily="34" charset="0"/>
                          <a:ea typeface="ＭＳ Ｐゴシック" pitchFamily="34" charset="-128"/>
                        </a:rPr>
                        <a:t>ĐCHỈ</a:t>
                      </a:r>
                    </a:p>
                  </a:txBody>
                  <a:tcPr marT="45667" marB="4566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24" name="Group 120">
            <a:extLst>
              <a:ext uri="{FF2B5EF4-FFF2-40B4-BE49-F238E27FC236}">
                <a16:creationId xmlns:a16="http://schemas.microsoft.com/office/drawing/2014/main" id="{D14F00DD-2045-66AF-67A0-23B3AC294B89}"/>
              </a:ext>
            </a:extLst>
          </p:cNvPr>
          <p:cNvGraphicFramePr>
            <a:graphicFrameLocks noGrp="1"/>
          </p:cNvGraphicFramePr>
          <p:nvPr>
            <p:extLst>
              <p:ext uri="{D42A27DB-BD31-4B8C-83A1-F6EECF244321}">
                <p14:modId xmlns:p14="http://schemas.microsoft.com/office/powerpoint/2010/main" val="2263038552"/>
              </p:ext>
            </p:extLst>
          </p:nvPr>
        </p:nvGraphicFramePr>
        <p:xfrm>
          <a:off x="7029986" y="3082867"/>
          <a:ext cx="3051175" cy="670168"/>
        </p:xfrm>
        <a:graphic>
          <a:graphicData uri="http://schemas.openxmlformats.org/drawingml/2006/table">
            <a:tbl>
              <a:tblPr/>
              <a:tblGrid>
                <a:gridCol w="920750">
                  <a:extLst>
                    <a:ext uri="{9D8B030D-6E8A-4147-A177-3AD203B41FA5}">
                      <a16:colId xmlns:a16="http://schemas.microsoft.com/office/drawing/2014/main" val="20000"/>
                    </a:ext>
                  </a:extLst>
                </a:gridCol>
                <a:gridCol w="814388">
                  <a:extLst>
                    <a:ext uri="{9D8B030D-6E8A-4147-A177-3AD203B41FA5}">
                      <a16:colId xmlns:a16="http://schemas.microsoft.com/office/drawing/2014/main" val="20001"/>
                    </a:ext>
                  </a:extLst>
                </a:gridCol>
                <a:gridCol w="1316037">
                  <a:extLst>
                    <a:ext uri="{9D8B030D-6E8A-4147-A177-3AD203B41FA5}">
                      <a16:colId xmlns:a16="http://schemas.microsoft.com/office/drawing/2014/main" val="20002"/>
                    </a:ext>
                  </a:extLst>
                </a:gridCol>
              </a:tblGrid>
              <a:tr h="334963">
                <a:tc gridSpan="3">
                  <a:txBody>
                    <a:bodyPr/>
                    <a:lstStyle/>
                    <a:p>
                      <a:pPr marL="0" marR="0" lvl="0" indent="0" algn="ctr"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1600" b="0" i="0" u="none" strike="noStrike" cap="none" normalizeH="0" baseline="0">
                          <a:ln>
                            <a:noFill/>
                          </a:ln>
                          <a:solidFill>
                            <a:schemeClr val="tx1"/>
                          </a:solidFill>
                          <a:effectLst/>
                          <a:latin typeface="Arial" pitchFamily="34" charset="0"/>
                          <a:ea typeface="ＭＳ Ｐゴシック" pitchFamily="34" charset="-128"/>
                        </a:rPr>
                        <a:t>ĐỀÁN</a:t>
                      </a:r>
                    </a:p>
                  </a:txBody>
                  <a:tcPr marT="45622" marB="4562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0000"/>
                  </a:ext>
                </a:extLst>
              </a:tr>
              <a:tr h="334963">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1600" b="0" i="0" u="none" strike="noStrike" cap="none" normalizeH="0" baseline="0">
                          <a:ln>
                            <a:noFill/>
                          </a:ln>
                          <a:solidFill>
                            <a:schemeClr val="tx1"/>
                          </a:solidFill>
                          <a:effectLst/>
                          <a:latin typeface="Arial" pitchFamily="34" charset="0"/>
                          <a:ea typeface="ＭＳ Ｐゴシック" pitchFamily="34" charset="-128"/>
                        </a:rPr>
                        <a:t>TÊNĐA</a:t>
                      </a:r>
                    </a:p>
                  </a:txBody>
                  <a:tcPr marT="45622" marB="4562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1600" b="0" i="0" u="none" strike="noStrike" cap="none" normalizeH="0" baseline="0">
                          <a:ln>
                            <a:noFill/>
                          </a:ln>
                          <a:solidFill>
                            <a:schemeClr val="tx1"/>
                          </a:solidFill>
                          <a:effectLst/>
                          <a:latin typeface="Arial" pitchFamily="34" charset="0"/>
                          <a:ea typeface="ＭＳ Ｐゴシック" pitchFamily="34" charset="-128"/>
                        </a:rPr>
                        <a:t>MÃĐA</a:t>
                      </a:r>
                    </a:p>
                  </a:txBody>
                  <a:tcPr marT="45622" marB="456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1600" b="0" i="0" u="none" strike="noStrike" cap="none" normalizeH="0" baseline="0">
                          <a:ln>
                            <a:noFill/>
                          </a:ln>
                          <a:solidFill>
                            <a:schemeClr val="tx1"/>
                          </a:solidFill>
                          <a:effectLst/>
                          <a:latin typeface="Arial" pitchFamily="34" charset="0"/>
                          <a:ea typeface="ＭＳ Ｐゴシック" pitchFamily="34" charset="-128"/>
                        </a:rPr>
                        <a:t>ĐĐIỂM_ĐA</a:t>
                      </a:r>
                    </a:p>
                  </a:txBody>
                  <a:tcPr marT="45622" marB="4562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25" name="Group 124">
            <a:extLst>
              <a:ext uri="{FF2B5EF4-FFF2-40B4-BE49-F238E27FC236}">
                <a16:creationId xmlns:a16="http://schemas.microsoft.com/office/drawing/2014/main" id="{80C4F4F0-059A-D539-DEAB-679123C08A51}"/>
              </a:ext>
            </a:extLst>
          </p:cNvPr>
          <p:cNvGraphicFramePr>
            <a:graphicFrameLocks noGrp="1"/>
          </p:cNvGraphicFramePr>
          <p:nvPr>
            <p:extLst>
              <p:ext uri="{D42A27DB-BD31-4B8C-83A1-F6EECF244321}">
                <p14:modId xmlns:p14="http://schemas.microsoft.com/office/powerpoint/2010/main" val="1726260920"/>
              </p:ext>
            </p:extLst>
          </p:nvPr>
        </p:nvGraphicFramePr>
        <p:xfrm>
          <a:off x="5204361" y="4894205"/>
          <a:ext cx="1979613" cy="735240"/>
        </p:xfrm>
        <a:graphic>
          <a:graphicData uri="http://schemas.openxmlformats.org/drawingml/2006/table">
            <a:tbl>
              <a:tblPr/>
              <a:tblGrid>
                <a:gridCol w="1176338">
                  <a:extLst>
                    <a:ext uri="{9D8B030D-6E8A-4147-A177-3AD203B41FA5}">
                      <a16:colId xmlns:a16="http://schemas.microsoft.com/office/drawing/2014/main" val="20000"/>
                    </a:ext>
                  </a:extLst>
                </a:gridCol>
                <a:gridCol w="803275">
                  <a:extLst>
                    <a:ext uri="{9D8B030D-6E8A-4147-A177-3AD203B41FA5}">
                      <a16:colId xmlns:a16="http://schemas.microsoft.com/office/drawing/2014/main" val="20001"/>
                    </a:ext>
                  </a:extLst>
                </a:gridCol>
              </a:tblGrid>
              <a:tr h="334963">
                <a:tc gridSpan="2">
                  <a:txBody>
                    <a:bodyPr/>
                    <a:lstStyle/>
                    <a:p>
                      <a:pPr marL="0" marR="0" lvl="0" indent="0" algn="ctr"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1600" b="0" i="0" u="none" strike="noStrike" cap="none" normalizeH="0" baseline="0">
                          <a:ln>
                            <a:noFill/>
                          </a:ln>
                          <a:solidFill>
                            <a:schemeClr val="tx1"/>
                          </a:solidFill>
                          <a:effectLst/>
                          <a:latin typeface="Arial" pitchFamily="34" charset="0"/>
                          <a:ea typeface="ＭＳ Ｐゴシック" pitchFamily="34" charset="-128"/>
                        </a:rPr>
                        <a:t>NGƯỜIQUẢNLÝ</a:t>
                      </a:r>
                    </a:p>
                  </a:txBody>
                  <a:tcPr marT="45675" marB="456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400050">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1600" b="0" i="0" u="none" strike="noStrike" cap="none" normalizeH="0" baseline="0">
                          <a:ln>
                            <a:noFill/>
                          </a:ln>
                          <a:solidFill>
                            <a:schemeClr val="tx1"/>
                          </a:solidFill>
                          <a:effectLst/>
                          <a:latin typeface="Arial" pitchFamily="34" charset="0"/>
                          <a:ea typeface="ＭＳ Ｐゴシック" pitchFamily="34" charset="-128"/>
                        </a:rPr>
                        <a:t>TÊN_NQL</a:t>
                      </a:r>
                    </a:p>
                  </a:txBody>
                  <a:tcPr marT="45675" marB="4567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1600" b="0" i="0" u="none" strike="noStrike" cap="none" normalizeH="0" baseline="0">
                          <a:ln>
                            <a:noFill/>
                          </a:ln>
                          <a:solidFill>
                            <a:schemeClr val="tx1"/>
                          </a:solidFill>
                          <a:effectLst/>
                          <a:latin typeface="Arial" pitchFamily="34" charset="0"/>
                          <a:ea typeface="ＭＳ Ｐゴシック" pitchFamily="34" charset="-128"/>
                        </a:rPr>
                        <a:t>MÃNV</a:t>
                      </a:r>
                    </a:p>
                  </a:txBody>
                  <a:tcPr marT="45675" marB="4567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26" name="Group 122">
            <a:extLst>
              <a:ext uri="{FF2B5EF4-FFF2-40B4-BE49-F238E27FC236}">
                <a16:creationId xmlns:a16="http://schemas.microsoft.com/office/drawing/2014/main" id="{E2411F30-04C2-B80E-71CD-895E95B30382}"/>
              </a:ext>
            </a:extLst>
          </p:cNvPr>
          <p:cNvGraphicFramePr>
            <a:graphicFrameLocks noGrp="1"/>
          </p:cNvGraphicFramePr>
          <p:nvPr>
            <p:extLst>
              <p:ext uri="{D42A27DB-BD31-4B8C-83A1-F6EECF244321}">
                <p14:modId xmlns:p14="http://schemas.microsoft.com/office/powerpoint/2010/main" val="3329200027"/>
              </p:ext>
            </p:extLst>
          </p:nvPr>
        </p:nvGraphicFramePr>
        <p:xfrm>
          <a:off x="2384961" y="4894205"/>
          <a:ext cx="2590800" cy="735226"/>
        </p:xfrm>
        <a:graphic>
          <a:graphicData uri="http://schemas.openxmlformats.org/drawingml/2006/table">
            <a:tbl>
              <a:tblPr/>
              <a:tblGrid>
                <a:gridCol w="893763">
                  <a:extLst>
                    <a:ext uri="{9D8B030D-6E8A-4147-A177-3AD203B41FA5}">
                      <a16:colId xmlns:a16="http://schemas.microsoft.com/office/drawing/2014/main" val="20000"/>
                    </a:ext>
                  </a:extLst>
                </a:gridCol>
                <a:gridCol w="671512">
                  <a:extLst>
                    <a:ext uri="{9D8B030D-6E8A-4147-A177-3AD203B41FA5}">
                      <a16:colId xmlns:a16="http://schemas.microsoft.com/office/drawing/2014/main" val="20001"/>
                    </a:ext>
                  </a:extLst>
                </a:gridCol>
                <a:gridCol w="1025525">
                  <a:extLst>
                    <a:ext uri="{9D8B030D-6E8A-4147-A177-3AD203B41FA5}">
                      <a16:colId xmlns:a16="http://schemas.microsoft.com/office/drawing/2014/main" val="20002"/>
                    </a:ext>
                  </a:extLst>
                </a:gridCol>
              </a:tblGrid>
              <a:tr h="334963">
                <a:tc gridSpan="3">
                  <a:txBody>
                    <a:bodyPr/>
                    <a:lstStyle/>
                    <a:p>
                      <a:pPr marL="0" marR="0" lvl="0" indent="0" algn="ctr"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1600" b="0" i="0" u="none" strike="noStrike" cap="none" normalizeH="0" baseline="0">
                          <a:ln>
                            <a:noFill/>
                          </a:ln>
                          <a:solidFill>
                            <a:schemeClr val="tx1"/>
                          </a:solidFill>
                          <a:effectLst/>
                          <a:latin typeface="Arial" pitchFamily="34" charset="0"/>
                          <a:ea typeface="ＭＳ Ｐゴシック" pitchFamily="34" charset="-128"/>
                        </a:rPr>
                        <a:t>THÂNNHÂN</a:t>
                      </a:r>
                    </a:p>
                  </a:txBody>
                  <a:tcPr marT="45668" marB="45668"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0000"/>
                  </a:ext>
                </a:extLst>
              </a:tr>
              <a:tr h="400050">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1600" b="0" i="0" u="none" strike="noStrike" cap="none" normalizeH="0" baseline="0">
                          <a:ln>
                            <a:noFill/>
                          </a:ln>
                          <a:solidFill>
                            <a:schemeClr val="tx1"/>
                          </a:solidFill>
                          <a:effectLst/>
                          <a:latin typeface="Arial" pitchFamily="34" charset="0"/>
                          <a:ea typeface="ＭＳ Ｐゴシック" pitchFamily="34" charset="-128"/>
                        </a:rPr>
                        <a:t>TÊNTN</a:t>
                      </a:r>
                    </a:p>
                  </a:txBody>
                  <a:tcPr marT="45668" marB="4566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1600" b="0" i="0" u="none" strike="noStrike" cap="none" normalizeH="0" baseline="0">
                          <a:ln>
                            <a:noFill/>
                          </a:ln>
                          <a:solidFill>
                            <a:schemeClr val="tx1"/>
                          </a:solidFill>
                          <a:effectLst/>
                          <a:latin typeface="Arial" pitchFamily="34" charset="0"/>
                          <a:ea typeface="ＭＳ Ｐゴシック" pitchFamily="34" charset="-128"/>
                        </a:rPr>
                        <a:t>PHÁI</a:t>
                      </a:r>
                    </a:p>
                  </a:txBody>
                  <a:tcPr marT="45668" marB="4566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1600" b="0" i="0" u="none" strike="noStrike" cap="none" normalizeH="0" baseline="0">
                          <a:ln>
                            <a:noFill/>
                          </a:ln>
                          <a:solidFill>
                            <a:schemeClr val="tx1"/>
                          </a:solidFill>
                          <a:effectLst/>
                          <a:latin typeface="Arial" pitchFamily="34" charset="0"/>
                          <a:ea typeface="ＭＳ Ｐゴシック" pitchFamily="34" charset="-128"/>
                        </a:rPr>
                        <a:t>NGSINH</a:t>
                      </a:r>
                    </a:p>
                  </a:txBody>
                  <a:tcPr marT="45668" marB="4566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27" name="Group 125">
            <a:extLst>
              <a:ext uri="{FF2B5EF4-FFF2-40B4-BE49-F238E27FC236}">
                <a16:creationId xmlns:a16="http://schemas.microsoft.com/office/drawing/2014/main" id="{8E137FDC-EE2D-5927-58FF-535FA6023596}"/>
              </a:ext>
            </a:extLst>
          </p:cNvPr>
          <p:cNvGraphicFramePr>
            <a:graphicFrameLocks noGrp="1"/>
          </p:cNvGraphicFramePr>
          <p:nvPr>
            <p:extLst>
              <p:ext uri="{D42A27DB-BD31-4B8C-83A1-F6EECF244321}">
                <p14:modId xmlns:p14="http://schemas.microsoft.com/office/powerpoint/2010/main" val="2848500470"/>
              </p:ext>
            </p:extLst>
          </p:nvPr>
        </p:nvGraphicFramePr>
        <p:xfrm>
          <a:off x="7718961" y="4665605"/>
          <a:ext cx="2362200" cy="949326"/>
        </p:xfrm>
        <a:graphic>
          <a:graphicData uri="http://schemas.openxmlformats.org/drawingml/2006/table">
            <a:tbl>
              <a:tblPr/>
              <a:tblGrid>
                <a:gridCol w="665163">
                  <a:extLst>
                    <a:ext uri="{9D8B030D-6E8A-4147-A177-3AD203B41FA5}">
                      <a16:colId xmlns:a16="http://schemas.microsoft.com/office/drawing/2014/main" val="20000"/>
                    </a:ext>
                  </a:extLst>
                </a:gridCol>
                <a:gridCol w="884237">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tblGrid>
              <a:tr h="369888">
                <a:tc gridSpan="3">
                  <a:txBody>
                    <a:bodyPr/>
                    <a:lstStyle/>
                    <a:p>
                      <a:pPr marL="0" marR="0" lvl="0" indent="0" algn="ctr"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1600" b="0" i="0" u="none" strike="noStrike" cap="none" normalizeH="0" baseline="0">
                          <a:ln>
                            <a:noFill/>
                          </a:ln>
                          <a:solidFill>
                            <a:schemeClr val="tx1"/>
                          </a:solidFill>
                          <a:effectLst/>
                          <a:latin typeface="Arial" pitchFamily="34" charset="0"/>
                          <a:ea typeface="ＭＳ Ｐゴシック" pitchFamily="34" charset="-128"/>
                        </a:rPr>
                        <a:t>NHÂNCÔNG</a:t>
                      </a:r>
                    </a:p>
                  </a:txBody>
                  <a:tcPr marT="45735" marB="4573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79438">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1600" b="0" i="0" u="none" strike="noStrike" cap="none" normalizeH="0" baseline="0">
                          <a:ln>
                            <a:noFill/>
                          </a:ln>
                          <a:solidFill>
                            <a:schemeClr val="tx1"/>
                          </a:solidFill>
                          <a:effectLst/>
                          <a:latin typeface="Arial" pitchFamily="34" charset="0"/>
                          <a:ea typeface="ＭＳ Ｐゴシック" pitchFamily="34" charset="-128"/>
                        </a:rPr>
                        <a:t>TÊN</a:t>
                      </a:r>
                    </a:p>
                  </a:txBody>
                  <a:tcPr marT="45735" marB="4573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1600" b="0" i="0" u="none" strike="noStrike" cap="none" normalizeH="0" baseline="0">
                          <a:ln>
                            <a:noFill/>
                          </a:ln>
                          <a:solidFill>
                            <a:schemeClr val="tx1"/>
                          </a:solidFill>
                          <a:effectLst/>
                          <a:latin typeface="Arial" pitchFamily="34" charset="0"/>
                          <a:ea typeface="ＭＳ Ｐゴシック" pitchFamily="34" charset="-128"/>
                        </a:rPr>
                        <a:t>MÃNV</a:t>
                      </a:r>
                    </a:p>
                  </a:txBody>
                  <a:tcPr marT="45735" marB="4573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1600" b="0" i="0" u="none" strike="noStrike" cap="none" normalizeH="0" baseline="0">
                          <a:ln>
                            <a:noFill/>
                          </a:ln>
                          <a:solidFill>
                            <a:schemeClr val="tx1"/>
                          </a:solidFill>
                          <a:effectLst/>
                          <a:latin typeface="Arial" pitchFamily="34" charset="0"/>
                          <a:ea typeface="ＭＳ Ｐゴシック" pitchFamily="34" charset="-128"/>
                        </a:rPr>
                        <a:t>THỜIGIAN</a:t>
                      </a:r>
                    </a:p>
                  </a:txBody>
                  <a:tcPr marT="45735" marB="4573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8" name="Freeform 77">
            <a:extLst>
              <a:ext uri="{FF2B5EF4-FFF2-40B4-BE49-F238E27FC236}">
                <a16:creationId xmlns:a16="http://schemas.microsoft.com/office/drawing/2014/main" id="{BD4395B6-BA1A-B94E-B960-5E63472CEA31}"/>
              </a:ext>
            </a:extLst>
          </p:cNvPr>
          <p:cNvSpPr>
            <a:spLocks/>
          </p:cNvSpPr>
          <p:nvPr/>
        </p:nvSpPr>
        <p:spPr bwMode="auto">
          <a:xfrm flipV="1">
            <a:off x="4289961" y="2593917"/>
            <a:ext cx="4114800" cy="457200"/>
          </a:xfrm>
          <a:custGeom>
            <a:avLst/>
            <a:gdLst>
              <a:gd name="T0" fmla="*/ 0 w 1920"/>
              <a:gd name="T1" fmla="*/ 0 h 432"/>
              <a:gd name="T2" fmla="*/ 0 w 1920"/>
              <a:gd name="T3" fmla="*/ 2147483647 h 432"/>
              <a:gd name="T4" fmla="*/ 2147483647 w 1920"/>
              <a:gd name="T5" fmla="*/ 2147483647 h 432"/>
              <a:gd name="T6" fmla="*/ 2147483647 w 1920"/>
              <a:gd name="T7" fmla="*/ 0 h 432"/>
              <a:gd name="T8" fmla="*/ 0 60000 65536"/>
              <a:gd name="T9" fmla="*/ 0 60000 65536"/>
              <a:gd name="T10" fmla="*/ 0 60000 65536"/>
              <a:gd name="T11" fmla="*/ 0 60000 65536"/>
              <a:gd name="T12" fmla="*/ 0 w 1920"/>
              <a:gd name="T13" fmla="*/ 0 h 432"/>
              <a:gd name="T14" fmla="*/ 1920 w 1920"/>
              <a:gd name="T15" fmla="*/ 432 h 432"/>
            </a:gdLst>
            <a:ahLst/>
            <a:cxnLst>
              <a:cxn ang="T8">
                <a:pos x="T0" y="T1"/>
              </a:cxn>
              <a:cxn ang="T9">
                <a:pos x="T2" y="T3"/>
              </a:cxn>
              <a:cxn ang="T10">
                <a:pos x="T4" y="T5"/>
              </a:cxn>
              <a:cxn ang="T11">
                <a:pos x="T6" y="T7"/>
              </a:cxn>
            </a:cxnLst>
            <a:rect l="T12" t="T13" r="T14" b="T15"/>
            <a:pathLst>
              <a:path w="1920" h="432">
                <a:moveTo>
                  <a:pt x="0" y="0"/>
                </a:moveTo>
                <a:lnTo>
                  <a:pt x="0" y="432"/>
                </a:lnTo>
                <a:lnTo>
                  <a:pt x="1920" y="432"/>
                </a:lnTo>
                <a:lnTo>
                  <a:pt x="1920" y="0"/>
                </a:lnTo>
              </a:path>
            </a:pathLst>
          </a:custGeom>
          <a:noFill/>
          <a:ln w="6350">
            <a:solidFill>
              <a:srgbClr val="000000"/>
            </a:solidFill>
            <a:round/>
            <a:headEnd/>
            <a:tailEnd/>
          </a:ln>
        </p:spPr>
        <p:txBody>
          <a:bodyPr wrap="none" anchor="ctr"/>
          <a:lstStyle/>
          <a:p>
            <a:endParaRPr lang="vi-VN"/>
          </a:p>
        </p:txBody>
      </p:sp>
      <p:sp>
        <p:nvSpPr>
          <p:cNvPr id="29" name="Freeform 78">
            <a:extLst>
              <a:ext uri="{FF2B5EF4-FFF2-40B4-BE49-F238E27FC236}">
                <a16:creationId xmlns:a16="http://schemas.microsoft.com/office/drawing/2014/main" id="{E58B11AF-5903-A4E0-FDC5-69B20B514C83}"/>
              </a:ext>
            </a:extLst>
          </p:cNvPr>
          <p:cNvSpPr>
            <a:spLocks/>
          </p:cNvSpPr>
          <p:nvPr/>
        </p:nvSpPr>
        <p:spPr bwMode="auto">
          <a:xfrm flipV="1">
            <a:off x="3756561" y="4422717"/>
            <a:ext cx="2819400" cy="457200"/>
          </a:xfrm>
          <a:custGeom>
            <a:avLst/>
            <a:gdLst>
              <a:gd name="T0" fmla="*/ 0 w 1920"/>
              <a:gd name="T1" fmla="*/ 0 h 432"/>
              <a:gd name="T2" fmla="*/ 0 w 1920"/>
              <a:gd name="T3" fmla="*/ 2147483647 h 432"/>
              <a:gd name="T4" fmla="*/ 2147483647 w 1920"/>
              <a:gd name="T5" fmla="*/ 2147483647 h 432"/>
              <a:gd name="T6" fmla="*/ 2147483647 w 1920"/>
              <a:gd name="T7" fmla="*/ 0 h 432"/>
              <a:gd name="T8" fmla="*/ 0 60000 65536"/>
              <a:gd name="T9" fmla="*/ 0 60000 65536"/>
              <a:gd name="T10" fmla="*/ 0 60000 65536"/>
              <a:gd name="T11" fmla="*/ 0 60000 65536"/>
              <a:gd name="T12" fmla="*/ 0 w 1920"/>
              <a:gd name="T13" fmla="*/ 0 h 432"/>
              <a:gd name="T14" fmla="*/ 1920 w 1920"/>
              <a:gd name="T15" fmla="*/ 432 h 432"/>
            </a:gdLst>
            <a:ahLst/>
            <a:cxnLst>
              <a:cxn ang="T8">
                <a:pos x="T0" y="T1"/>
              </a:cxn>
              <a:cxn ang="T9">
                <a:pos x="T2" y="T3"/>
              </a:cxn>
              <a:cxn ang="T10">
                <a:pos x="T4" y="T5"/>
              </a:cxn>
              <a:cxn ang="T11">
                <a:pos x="T6" y="T7"/>
              </a:cxn>
            </a:cxnLst>
            <a:rect l="T12" t="T13" r="T14" b="T15"/>
            <a:pathLst>
              <a:path w="1920" h="432">
                <a:moveTo>
                  <a:pt x="0" y="0"/>
                </a:moveTo>
                <a:lnTo>
                  <a:pt x="0" y="432"/>
                </a:lnTo>
                <a:lnTo>
                  <a:pt x="1920" y="432"/>
                </a:lnTo>
                <a:lnTo>
                  <a:pt x="1920" y="0"/>
                </a:lnTo>
              </a:path>
            </a:pathLst>
          </a:custGeom>
          <a:noFill/>
          <a:ln w="6350">
            <a:solidFill>
              <a:srgbClr val="000000"/>
            </a:solidFill>
            <a:round/>
            <a:headEnd/>
            <a:tailEnd/>
          </a:ln>
        </p:spPr>
        <p:txBody>
          <a:bodyPr wrap="none" anchor="ctr"/>
          <a:lstStyle/>
          <a:p>
            <a:endParaRPr lang="vi-VN"/>
          </a:p>
        </p:txBody>
      </p:sp>
      <p:sp>
        <p:nvSpPr>
          <p:cNvPr id="30" name="Line 79">
            <a:extLst>
              <a:ext uri="{FF2B5EF4-FFF2-40B4-BE49-F238E27FC236}">
                <a16:creationId xmlns:a16="http://schemas.microsoft.com/office/drawing/2014/main" id="{ADFDDA67-6467-F9B4-C9CD-47B35AADC584}"/>
              </a:ext>
            </a:extLst>
          </p:cNvPr>
          <p:cNvSpPr>
            <a:spLocks noChangeShapeType="1"/>
          </p:cNvSpPr>
          <p:nvPr/>
        </p:nvSpPr>
        <p:spPr bwMode="auto">
          <a:xfrm>
            <a:off x="8861961" y="3736917"/>
            <a:ext cx="0" cy="914400"/>
          </a:xfrm>
          <a:prstGeom prst="line">
            <a:avLst/>
          </a:prstGeom>
          <a:noFill/>
          <a:ln w="6350">
            <a:solidFill>
              <a:srgbClr val="000000"/>
            </a:solidFill>
            <a:round/>
            <a:headEnd/>
            <a:tailEnd/>
          </a:ln>
        </p:spPr>
        <p:txBody>
          <a:bodyPr wrap="none" anchor="ctr"/>
          <a:lstStyle/>
          <a:p>
            <a:endParaRPr lang="vi-VN"/>
          </a:p>
        </p:txBody>
      </p:sp>
      <p:sp>
        <p:nvSpPr>
          <p:cNvPr id="31" name="Line 80">
            <a:extLst>
              <a:ext uri="{FF2B5EF4-FFF2-40B4-BE49-F238E27FC236}">
                <a16:creationId xmlns:a16="http://schemas.microsoft.com/office/drawing/2014/main" id="{E44C5B5B-63C0-63E2-60D1-D4ECA15E3A4E}"/>
              </a:ext>
            </a:extLst>
          </p:cNvPr>
          <p:cNvSpPr>
            <a:spLocks noChangeShapeType="1"/>
          </p:cNvSpPr>
          <p:nvPr/>
        </p:nvSpPr>
        <p:spPr bwMode="auto">
          <a:xfrm>
            <a:off x="5128161" y="3813117"/>
            <a:ext cx="0" cy="609600"/>
          </a:xfrm>
          <a:prstGeom prst="line">
            <a:avLst/>
          </a:prstGeom>
          <a:noFill/>
          <a:ln w="6350">
            <a:solidFill>
              <a:srgbClr val="000000"/>
            </a:solidFill>
            <a:round/>
            <a:headEnd/>
            <a:tailEnd/>
          </a:ln>
        </p:spPr>
        <p:txBody>
          <a:bodyPr wrap="none" anchor="ctr"/>
          <a:lstStyle/>
          <a:p>
            <a:endParaRPr lang="vi-VN"/>
          </a:p>
        </p:txBody>
      </p:sp>
      <p:sp>
        <p:nvSpPr>
          <p:cNvPr id="32" name="Line 81">
            <a:extLst>
              <a:ext uri="{FF2B5EF4-FFF2-40B4-BE49-F238E27FC236}">
                <a16:creationId xmlns:a16="http://schemas.microsoft.com/office/drawing/2014/main" id="{D89C5EDE-2FB7-2666-2982-60CA32CE18E6}"/>
              </a:ext>
            </a:extLst>
          </p:cNvPr>
          <p:cNvSpPr>
            <a:spLocks noChangeShapeType="1"/>
          </p:cNvSpPr>
          <p:nvPr/>
        </p:nvSpPr>
        <p:spPr bwMode="auto">
          <a:xfrm>
            <a:off x="6728361" y="2060517"/>
            <a:ext cx="0" cy="533400"/>
          </a:xfrm>
          <a:prstGeom prst="line">
            <a:avLst/>
          </a:prstGeom>
          <a:noFill/>
          <a:ln w="6350">
            <a:solidFill>
              <a:srgbClr val="000000"/>
            </a:solidFill>
            <a:round/>
            <a:headEnd/>
            <a:tailEnd/>
          </a:ln>
        </p:spPr>
        <p:txBody>
          <a:bodyPr wrap="none" anchor="ctr"/>
          <a:lstStyle/>
          <a:p>
            <a:endParaRPr lang="vi-VN"/>
          </a:p>
        </p:txBody>
      </p:sp>
      <p:sp>
        <p:nvSpPr>
          <p:cNvPr id="33" name="Text Box 82">
            <a:extLst>
              <a:ext uri="{FF2B5EF4-FFF2-40B4-BE49-F238E27FC236}">
                <a16:creationId xmlns:a16="http://schemas.microsoft.com/office/drawing/2014/main" id="{2FB0ED1A-77F6-75FD-34BC-79B1D0CD52D0}"/>
              </a:ext>
            </a:extLst>
          </p:cNvPr>
          <p:cNvSpPr txBox="1">
            <a:spLocks noChangeArrowheads="1"/>
          </p:cNvSpPr>
          <p:nvPr/>
        </p:nvSpPr>
        <p:spPr bwMode="auto">
          <a:xfrm>
            <a:off x="1470561" y="3279717"/>
            <a:ext cx="804863" cy="336550"/>
          </a:xfrm>
          <a:prstGeom prst="rect">
            <a:avLst/>
          </a:prstGeom>
          <a:noFill/>
          <a:ln w="6350">
            <a:noFill/>
            <a:miter lim="800000"/>
            <a:headEnd/>
            <a:tailEnd/>
          </a:ln>
        </p:spPr>
        <p:txBody>
          <a:bodyPr wrap="none">
            <a:spAutoFit/>
          </a:bodyPr>
          <a:lstStyle/>
          <a:p>
            <a:pPr eaLnBrk="0" hangingPunct="0"/>
            <a:r>
              <a:rPr lang="en-US" sz="1600">
                <a:latin typeface="Tahoma" pitchFamily="34" charset="0"/>
              </a:rPr>
              <a:t>Mức 2:</a:t>
            </a:r>
          </a:p>
        </p:txBody>
      </p:sp>
      <p:sp>
        <p:nvSpPr>
          <p:cNvPr id="34" name="Text Box 83">
            <a:extLst>
              <a:ext uri="{FF2B5EF4-FFF2-40B4-BE49-F238E27FC236}">
                <a16:creationId xmlns:a16="http://schemas.microsoft.com/office/drawing/2014/main" id="{33D86C8C-92F2-E560-4A59-F3905DD5933F}"/>
              </a:ext>
            </a:extLst>
          </p:cNvPr>
          <p:cNvSpPr txBox="1">
            <a:spLocks noChangeArrowheads="1"/>
          </p:cNvSpPr>
          <p:nvPr/>
        </p:nvSpPr>
        <p:spPr bwMode="auto">
          <a:xfrm>
            <a:off x="1470561" y="1527117"/>
            <a:ext cx="804863" cy="336550"/>
          </a:xfrm>
          <a:prstGeom prst="rect">
            <a:avLst/>
          </a:prstGeom>
          <a:noFill/>
          <a:ln w="6350">
            <a:noFill/>
            <a:miter lim="800000"/>
            <a:headEnd/>
            <a:tailEnd/>
          </a:ln>
        </p:spPr>
        <p:txBody>
          <a:bodyPr wrap="none">
            <a:spAutoFit/>
          </a:bodyPr>
          <a:lstStyle/>
          <a:p>
            <a:pPr eaLnBrk="0" hangingPunct="0"/>
            <a:r>
              <a:rPr lang="en-US" sz="1600">
                <a:latin typeface="Tahoma" pitchFamily="34" charset="0"/>
              </a:rPr>
              <a:t>Mức 1:</a:t>
            </a:r>
          </a:p>
        </p:txBody>
      </p:sp>
      <p:sp>
        <p:nvSpPr>
          <p:cNvPr id="35" name="Text Box 84">
            <a:extLst>
              <a:ext uri="{FF2B5EF4-FFF2-40B4-BE49-F238E27FC236}">
                <a16:creationId xmlns:a16="http://schemas.microsoft.com/office/drawing/2014/main" id="{FDECD55C-28AB-D15A-4702-FD0CDEC20D48}"/>
              </a:ext>
            </a:extLst>
          </p:cNvPr>
          <p:cNvSpPr txBox="1">
            <a:spLocks noChangeArrowheads="1"/>
          </p:cNvSpPr>
          <p:nvPr/>
        </p:nvSpPr>
        <p:spPr bwMode="auto">
          <a:xfrm>
            <a:off x="1470561" y="5199005"/>
            <a:ext cx="804863" cy="336550"/>
          </a:xfrm>
          <a:prstGeom prst="rect">
            <a:avLst/>
          </a:prstGeom>
          <a:noFill/>
          <a:ln w="6350">
            <a:noFill/>
            <a:miter lim="800000"/>
            <a:headEnd/>
            <a:tailEnd/>
          </a:ln>
        </p:spPr>
        <p:txBody>
          <a:bodyPr wrap="none">
            <a:spAutoFit/>
          </a:bodyPr>
          <a:lstStyle/>
          <a:p>
            <a:pPr eaLnBrk="0" hangingPunct="0"/>
            <a:r>
              <a:rPr lang="en-US" sz="1600">
                <a:latin typeface="Tahoma" pitchFamily="34" charset="0"/>
              </a:rPr>
              <a:t>Mức 3:</a:t>
            </a:r>
          </a:p>
        </p:txBody>
      </p:sp>
    </p:spTree>
    <p:extLst>
      <p:ext uri="{BB962C8B-B14F-4D97-AF65-F5344CB8AC3E}">
        <p14:creationId xmlns:p14="http://schemas.microsoft.com/office/powerpoint/2010/main" val="6573125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29CE908-98B4-0C08-9208-548904B28C2D}"/>
              </a:ext>
            </a:extLst>
          </p:cNvPr>
          <p:cNvSpPr>
            <a:spLocks noGrp="1"/>
          </p:cNvSpPr>
          <p:nvPr>
            <p:ph idx="1"/>
          </p:nvPr>
        </p:nvSpPr>
        <p:spPr>
          <a:xfrm>
            <a:off x="576000" y="1656000"/>
            <a:ext cx="11041200" cy="1419028"/>
          </a:xfrm>
        </p:spPr>
        <p:txBody>
          <a:bodyPr>
            <a:normAutofit fontScale="92500" lnSpcReduction="20000"/>
          </a:bodyPr>
          <a:lstStyle/>
          <a:p>
            <a:pPr>
              <a:lnSpc>
                <a:spcPct val="150000"/>
              </a:lnSpc>
            </a:pPr>
            <a:r>
              <a:rPr lang="en-US" sz="2400" dirty="0" err="1"/>
              <a:t>Thể</a:t>
            </a:r>
            <a:r>
              <a:rPr lang="en-US" sz="2400" dirty="0"/>
              <a:t> </a:t>
            </a:r>
            <a:r>
              <a:rPr lang="en-US" sz="2400" dirty="0" err="1"/>
              <a:t>hiện</a:t>
            </a:r>
            <a:r>
              <a:rPr lang="en-US" sz="2400" dirty="0"/>
              <a:t> CSDL (Database Instance </a:t>
            </a:r>
            <a:r>
              <a:rPr lang="en-US" sz="2400" dirty="0" err="1"/>
              <a:t>hoặc</a:t>
            </a:r>
            <a:r>
              <a:rPr lang="en-US" sz="2400" dirty="0"/>
              <a:t> Database Status)</a:t>
            </a:r>
          </a:p>
          <a:p>
            <a:pPr lvl="1">
              <a:lnSpc>
                <a:spcPct val="150000"/>
              </a:lnSpc>
            </a:pPr>
            <a:r>
              <a:rPr lang="en-US" sz="2000" dirty="0" err="1"/>
              <a:t>Là</a:t>
            </a:r>
            <a:r>
              <a:rPr lang="en-US" sz="2000" dirty="0"/>
              <a:t> </a:t>
            </a:r>
            <a:r>
              <a:rPr lang="en-US" sz="2000" dirty="0" err="1"/>
              <a:t>dữ</a:t>
            </a:r>
            <a:r>
              <a:rPr lang="en-US" sz="2000" dirty="0"/>
              <a:t> </a:t>
            </a:r>
            <a:r>
              <a:rPr lang="en-US" sz="2000" dirty="0" err="1"/>
              <a:t>liệu</a:t>
            </a:r>
            <a:r>
              <a:rPr lang="en-US" sz="2000" dirty="0"/>
              <a:t> </a:t>
            </a:r>
            <a:r>
              <a:rPr lang="en-US" sz="2000" dirty="0" err="1"/>
              <a:t>hiện</a:t>
            </a:r>
            <a:r>
              <a:rPr lang="en-US" sz="2000" dirty="0"/>
              <a:t> </a:t>
            </a:r>
            <a:r>
              <a:rPr lang="en-US" sz="2000" dirty="0" err="1"/>
              <a:t>thời</a:t>
            </a:r>
            <a:r>
              <a:rPr lang="en-US" sz="2000" dirty="0"/>
              <a:t> </a:t>
            </a:r>
            <a:r>
              <a:rPr lang="en-US" sz="2000" dirty="0" err="1"/>
              <a:t>được</a:t>
            </a:r>
            <a:r>
              <a:rPr lang="en-US" sz="2000" dirty="0"/>
              <a:t> </a:t>
            </a:r>
            <a:r>
              <a:rPr lang="en-US" sz="2000" dirty="0" err="1"/>
              <a:t>lưu</a:t>
            </a:r>
            <a:r>
              <a:rPr lang="en-US" sz="2000" dirty="0"/>
              <a:t> </a:t>
            </a:r>
            <a:r>
              <a:rPr lang="en-US" sz="2000" dirty="0" err="1"/>
              <a:t>trữ</a:t>
            </a:r>
            <a:r>
              <a:rPr lang="en-US" sz="2000" dirty="0"/>
              <a:t> </a:t>
            </a:r>
            <a:r>
              <a:rPr lang="en-US" sz="2000" dirty="0" err="1"/>
              <a:t>trong</a:t>
            </a:r>
            <a:r>
              <a:rPr lang="en-US" sz="2000" dirty="0"/>
              <a:t> CSDL </a:t>
            </a:r>
            <a:r>
              <a:rPr lang="en-US" sz="2000" dirty="0" err="1"/>
              <a:t>ở</a:t>
            </a:r>
            <a:r>
              <a:rPr lang="en-US" sz="2000" dirty="0"/>
              <a:t> </a:t>
            </a:r>
            <a:r>
              <a:rPr lang="en-US" sz="2000" dirty="0" err="1"/>
              <a:t>một</a:t>
            </a:r>
            <a:r>
              <a:rPr lang="en-US" sz="2000" dirty="0"/>
              <a:t> </a:t>
            </a:r>
            <a:r>
              <a:rPr lang="en-US" sz="2000" dirty="0" err="1"/>
              <a:t>thời</a:t>
            </a:r>
            <a:r>
              <a:rPr lang="en-US" sz="2000" dirty="0"/>
              <a:t> </a:t>
            </a:r>
            <a:r>
              <a:rPr lang="en-US" sz="2000" dirty="0" err="1"/>
              <a:t>điểm</a:t>
            </a:r>
            <a:r>
              <a:rPr lang="en-US" sz="2000" dirty="0"/>
              <a:t> </a:t>
            </a:r>
            <a:r>
              <a:rPr lang="en-US" sz="2000" dirty="0" err="1"/>
              <a:t>nào</a:t>
            </a:r>
            <a:r>
              <a:rPr lang="en-US" sz="2000" dirty="0"/>
              <a:t> </a:t>
            </a:r>
            <a:r>
              <a:rPr lang="en-US" sz="2000" dirty="0" err="1"/>
              <a:t>đó</a:t>
            </a:r>
            <a:endParaRPr lang="en-US" sz="2000" dirty="0"/>
          </a:p>
          <a:p>
            <a:pPr lvl="1">
              <a:lnSpc>
                <a:spcPct val="150000"/>
              </a:lnSpc>
            </a:pPr>
            <a:r>
              <a:rPr lang="en-US" sz="2000" dirty="0" err="1"/>
              <a:t>Tình</a:t>
            </a:r>
            <a:r>
              <a:rPr lang="en-US" sz="2000" dirty="0"/>
              <a:t> </a:t>
            </a:r>
            <a:r>
              <a:rPr lang="en-US" sz="2000" dirty="0" err="1"/>
              <a:t>trạng</a:t>
            </a:r>
            <a:r>
              <a:rPr lang="en-US" sz="2000" dirty="0"/>
              <a:t> </a:t>
            </a:r>
            <a:r>
              <a:rPr lang="en-US" sz="2000" dirty="0" err="1"/>
              <a:t>của</a:t>
            </a:r>
            <a:r>
              <a:rPr lang="en-US" sz="2000" dirty="0"/>
              <a:t> CSDL</a:t>
            </a:r>
          </a:p>
          <a:p>
            <a:pPr>
              <a:lnSpc>
                <a:spcPct val="150000"/>
              </a:lnSpc>
            </a:pPr>
            <a:endParaRPr lang="en-VN" sz="2400" dirty="0"/>
          </a:p>
        </p:txBody>
      </p:sp>
      <p:sp>
        <p:nvSpPr>
          <p:cNvPr id="3" name="Footer Placeholder 2">
            <a:extLst>
              <a:ext uri="{FF2B5EF4-FFF2-40B4-BE49-F238E27FC236}">
                <a16:creationId xmlns:a16="http://schemas.microsoft.com/office/drawing/2014/main" id="{1774DE3A-FE8A-B94E-6BAA-B7D066DA245D}"/>
              </a:ext>
            </a:extLst>
          </p:cNvPr>
          <p:cNvSpPr>
            <a:spLocks noGrp="1"/>
          </p:cNvSpPr>
          <p:nvPr>
            <p:ph type="ftr" sz="quarter" idx="11"/>
          </p:nvPr>
        </p:nvSpPr>
        <p:spPr/>
        <p:txBody>
          <a:bodyPr/>
          <a:lstStyle/>
          <a:p>
            <a:r>
              <a:rPr lang="nl-NL"/>
              <a:t>Faculty of Information Technology</a:t>
            </a:r>
            <a:endParaRPr lang="nl-NL" dirty="0"/>
          </a:p>
        </p:txBody>
      </p:sp>
      <p:sp>
        <p:nvSpPr>
          <p:cNvPr id="4" name="Slide Number Placeholder 3">
            <a:extLst>
              <a:ext uri="{FF2B5EF4-FFF2-40B4-BE49-F238E27FC236}">
                <a16:creationId xmlns:a16="http://schemas.microsoft.com/office/drawing/2014/main" id="{81F1B221-842E-F42B-70F9-53690A4E5F2E}"/>
              </a:ext>
            </a:extLst>
          </p:cNvPr>
          <p:cNvSpPr>
            <a:spLocks noGrp="1"/>
          </p:cNvSpPr>
          <p:nvPr>
            <p:ph type="sldNum" sz="quarter" idx="12"/>
          </p:nvPr>
        </p:nvSpPr>
        <p:spPr/>
        <p:txBody>
          <a:bodyPr/>
          <a:lstStyle/>
          <a:p>
            <a:fld id="{0A297500-7527-634B-90F4-69D0994C32B4}" type="slidenum">
              <a:rPr lang="nl-NL" smtClean="0"/>
              <a:t>47</a:t>
            </a:fld>
            <a:endParaRPr lang="nl-NL"/>
          </a:p>
        </p:txBody>
      </p:sp>
      <p:sp>
        <p:nvSpPr>
          <p:cNvPr id="5" name="Title 4">
            <a:extLst>
              <a:ext uri="{FF2B5EF4-FFF2-40B4-BE49-F238E27FC236}">
                <a16:creationId xmlns:a16="http://schemas.microsoft.com/office/drawing/2014/main" id="{79AF8F7F-2EFF-4C98-7DA8-05349BEE3ADD}"/>
              </a:ext>
            </a:extLst>
          </p:cNvPr>
          <p:cNvSpPr>
            <a:spLocks noGrp="1"/>
          </p:cNvSpPr>
          <p:nvPr>
            <p:ph type="title"/>
          </p:nvPr>
        </p:nvSpPr>
        <p:spPr/>
        <p:txBody>
          <a:bodyPr/>
          <a:lstStyle/>
          <a:p>
            <a:r>
              <a:rPr lang="en-VN" dirty="0"/>
              <a:t>Thể hiện CSDL (Database Instance/Database Status)</a:t>
            </a:r>
          </a:p>
        </p:txBody>
      </p:sp>
      <p:pic>
        <p:nvPicPr>
          <p:cNvPr id="6" name="Picture 7">
            <a:extLst>
              <a:ext uri="{FF2B5EF4-FFF2-40B4-BE49-F238E27FC236}">
                <a16:creationId xmlns:a16="http://schemas.microsoft.com/office/drawing/2014/main" id="{581ADC87-30B4-D3BA-2E6E-1E563CFFB6C2}"/>
              </a:ext>
            </a:extLst>
          </p:cNvPr>
          <p:cNvPicPr>
            <a:picLocks noChangeAspect="1" noChangeArrowheads="1"/>
          </p:cNvPicPr>
          <p:nvPr/>
        </p:nvPicPr>
        <p:blipFill>
          <a:blip r:embed="rId2" cstate="print"/>
          <a:srcRect/>
          <a:stretch>
            <a:fillRect/>
          </a:stretch>
        </p:blipFill>
        <p:spPr bwMode="auto">
          <a:xfrm>
            <a:off x="4060199" y="3075028"/>
            <a:ext cx="3867150" cy="1238250"/>
          </a:xfrm>
          <a:prstGeom prst="rect">
            <a:avLst/>
          </a:prstGeom>
          <a:noFill/>
          <a:ln w="9525">
            <a:noFill/>
            <a:miter lim="800000"/>
            <a:headEnd/>
            <a:tailEnd/>
          </a:ln>
        </p:spPr>
      </p:pic>
      <p:pic>
        <p:nvPicPr>
          <p:cNvPr id="7" name="Picture 8">
            <a:extLst>
              <a:ext uri="{FF2B5EF4-FFF2-40B4-BE49-F238E27FC236}">
                <a16:creationId xmlns:a16="http://schemas.microsoft.com/office/drawing/2014/main" id="{B4947BE3-A0D1-3AF6-551A-1551A3B68E92}"/>
              </a:ext>
            </a:extLst>
          </p:cNvPr>
          <p:cNvPicPr>
            <a:picLocks noChangeAspect="1" noChangeArrowheads="1"/>
          </p:cNvPicPr>
          <p:nvPr/>
        </p:nvPicPr>
        <p:blipFill>
          <a:blip r:embed="rId3" cstate="print"/>
          <a:srcRect/>
          <a:stretch>
            <a:fillRect/>
          </a:stretch>
        </p:blipFill>
        <p:spPr bwMode="auto">
          <a:xfrm>
            <a:off x="7946399" y="2922628"/>
            <a:ext cx="3133725" cy="828675"/>
          </a:xfrm>
          <a:prstGeom prst="rect">
            <a:avLst/>
          </a:prstGeom>
          <a:noFill/>
          <a:ln w="9525">
            <a:noFill/>
            <a:miter lim="800000"/>
            <a:headEnd/>
            <a:tailEnd/>
          </a:ln>
        </p:spPr>
      </p:pic>
      <p:pic>
        <p:nvPicPr>
          <p:cNvPr id="8" name="Picture 9">
            <a:extLst>
              <a:ext uri="{FF2B5EF4-FFF2-40B4-BE49-F238E27FC236}">
                <a16:creationId xmlns:a16="http://schemas.microsoft.com/office/drawing/2014/main" id="{3D2FFDB0-2925-9C97-AB25-C01E0AAF57D6}"/>
              </a:ext>
            </a:extLst>
          </p:cNvPr>
          <p:cNvPicPr>
            <a:picLocks noChangeAspect="1" noChangeArrowheads="1"/>
          </p:cNvPicPr>
          <p:nvPr/>
        </p:nvPicPr>
        <p:blipFill>
          <a:blip r:embed="rId4" cstate="print"/>
          <a:srcRect/>
          <a:stretch>
            <a:fillRect/>
          </a:stretch>
        </p:blipFill>
        <p:spPr bwMode="auto">
          <a:xfrm>
            <a:off x="4060199" y="4446628"/>
            <a:ext cx="3781425" cy="1257300"/>
          </a:xfrm>
          <a:prstGeom prst="rect">
            <a:avLst/>
          </a:prstGeom>
          <a:noFill/>
          <a:ln w="9525">
            <a:noFill/>
            <a:miter lim="800000"/>
            <a:headEnd/>
            <a:tailEnd/>
          </a:ln>
        </p:spPr>
      </p:pic>
      <p:pic>
        <p:nvPicPr>
          <p:cNvPr id="9" name="Picture 10">
            <a:extLst>
              <a:ext uri="{FF2B5EF4-FFF2-40B4-BE49-F238E27FC236}">
                <a16:creationId xmlns:a16="http://schemas.microsoft.com/office/drawing/2014/main" id="{C698031C-13E0-1AB3-75E3-C35492F3473C}"/>
              </a:ext>
            </a:extLst>
          </p:cNvPr>
          <p:cNvPicPr>
            <a:picLocks noChangeAspect="1" noChangeArrowheads="1"/>
          </p:cNvPicPr>
          <p:nvPr/>
        </p:nvPicPr>
        <p:blipFill>
          <a:blip r:embed="rId5" cstate="print"/>
          <a:srcRect/>
          <a:stretch>
            <a:fillRect/>
          </a:stretch>
        </p:blipFill>
        <p:spPr bwMode="auto">
          <a:xfrm>
            <a:off x="8251199" y="3913228"/>
            <a:ext cx="2495550" cy="1228725"/>
          </a:xfrm>
          <a:prstGeom prst="rect">
            <a:avLst/>
          </a:prstGeom>
          <a:noFill/>
          <a:ln w="9525">
            <a:noFill/>
            <a:miter lim="800000"/>
            <a:headEnd/>
            <a:tailEnd/>
          </a:ln>
        </p:spPr>
      </p:pic>
      <p:pic>
        <p:nvPicPr>
          <p:cNvPr id="10" name="Picture 11">
            <a:extLst>
              <a:ext uri="{FF2B5EF4-FFF2-40B4-BE49-F238E27FC236}">
                <a16:creationId xmlns:a16="http://schemas.microsoft.com/office/drawing/2014/main" id="{8E65BBD8-F36D-7286-D6A9-1131F73C2905}"/>
              </a:ext>
            </a:extLst>
          </p:cNvPr>
          <p:cNvPicPr>
            <a:picLocks noChangeAspect="1" noChangeArrowheads="1"/>
          </p:cNvPicPr>
          <p:nvPr/>
        </p:nvPicPr>
        <p:blipFill>
          <a:blip r:embed="rId6" cstate="print"/>
          <a:srcRect/>
          <a:stretch>
            <a:fillRect/>
          </a:stretch>
        </p:blipFill>
        <p:spPr bwMode="auto">
          <a:xfrm>
            <a:off x="8251199" y="5284828"/>
            <a:ext cx="2343150" cy="1047750"/>
          </a:xfrm>
          <a:prstGeom prst="rect">
            <a:avLst/>
          </a:prstGeom>
          <a:noFill/>
          <a:ln w="9525">
            <a:noFill/>
            <a:miter lim="800000"/>
            <a:headEnd/>
            <a:tailEnd/>
          </a:ln>
        </p:spPr>
      </p:pic>
    </p:spTree>
    <p:extLst>
      <p:ext uri="{BB962C8B-B14F-4D97-AF65-F5344CB8AC3E}">
        <p14:creationId xmlns:p14="http://schemas.microsoft.com/office/powerpoint/2010/main" val="31721832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EA6B589-B29A-836E-760C-8FCB6AB3CCBE}"/>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01077D8-09C9-5E04-AC6B-5954FFA6E3EA}"/>
              </a:ext>
            </a:extLst>
          </p:cNvPr>
          <p:cNvSpPr>
            <a:spLocks noGrp="1"/>
          </p:cNvSpPr>
          <p:nvPr>
            <p:ph idx="1"/>
          </p:nvPr>
        </p:nvSpPr>
        <p:spPr/>
        <p:txBody>
          <a:bodyPr>
            <a:normAutofit fontScale="92500" lnSpcReduction="20000"/>
          </a:bodyPr>
          <a:lstStyle/>
          <a:p>
            <a:r>
              <a:rPr lang="vi-VN" sz="3200" dirty="0"/>
              <a:t>Giới thiệu</a:t>
            </a:r>
          </a:p>
          <a:p>
            <a:r>
              <a:rPr lang="vi-VN" sz="3200" dirty="0"/>
              <a:t>Quá trình phát triển </a:t>
            </a:r>
          </a:p>
          <a:p>
            <a:r>
              <a:rPr lang="vi-VN" sz="3200" dirty="0"/>
              <a:t>Định nghĩa</a:t>
            </a:r>
          </a:p>
          <a:p>
            <a:r>
              <a:rPr lang="vi-VN" sz="3200" dirty="0"/>
              <a:t>Một số đặc tính của CSDL</a:t>
            </a:r>
          </a:p>
          <a:p>
            <a:r>
              <a:rPr lang="vi-VN" sz="3200" dirty="0"/>
              <a:t>Các vai trò trong CSDL</a:t>
            </a:r>
          </a:p>
          <a:p>
            <a:r>
              <a:rPr lang="vi-VN" sz="3200" dirty="0"/>
              <a:t>Các tính năng của HQT CSDL</a:t>
            </a:r>
          </a:p>
          <a:p>
            <a:r>
              <a:rPr lang="vi-VN" sz="3200" dirty="0"/>
              <a:t>Khái niệm mô tả CSDL</a:t>
            </a:r>
          </a:p>
          <a:p>
            <a:r>
              <a:rPr lang="vi-VN" sz="3200" b="1" dirty="0">
                <a:solidFill>
                  <a:srgbClr val="005E77"/>
                </a:solidFill>
              </a:rPr>
              <a:t>Kiến trúc ba lược đồ</a:t>
            </a:r>
          </a:p>
          <a:p>
            <a:r>
              <a:rPr lang="vi-VN" sz="3200" dirty="0"/>
              <a:t>Ngôn ngữ CSDL</a:t>
            </a:r>
          </a:p>
          <a:p>
            <a:endParaRPr lang="vi-VN" sz="3200" dirty="0"/>
          </a:p>
        </p:txBody>
      </p:sp>
      <p:sp>
        <p:nvSpPr>
          <p:cNvPr id="5" name="Title 4">
            <a:extLst>
              <a:ext uri="{FF2B5EF4-FFF2-40B4-BE49-F238E27FC236}">
                <a16:creationId xmlns:a16="http://schemas.microsoft.com/office/drawing/2014/main" id="{BF5FFAFF-7748-B358-AD13-8F9237FE50A2}"/>
              </a:ext>
            </a:extLst>
          </p:cNvPr>
          <p:cNvSpPr>
            <a:spLocks noGrp="1"/>
          </p:cNvSpPr>
          <p:nvPr>
            <p:ph type="title"/>
          </p:nvPr>
        </p:nvSpPr>
        <p:spPr/>
        <p:txBody>
          <a:bodyPr/>
          <a:lstStyle/>
          <a:p>
            <a:r>
              <a:rPr lang="vi-VN" dirty="0"/>
              <a:t>Nội dung</a:t>
            </a:r>
          </a:p>
        </p:txBody>
      </p:sp>
      <p:sp>
        <p:nvSpPr>
          <p:cNvPr id="6" name="Slide Number Placeholder 5">
            <a:extLst>
              <a:ext uri="{FF2B5EF4-FFF2-40B4-BE49-F238E27FC236}">
                <a16:creationId xmlns:a16="http://schemas.microsoft.com/office/drawing/2014/main" id="{192FFDEE-C37F-ED9E-6DD0-80EA0C3AA77C}"/>
              </a:ext>
            </a:extLst>
          </p:cNvPr>
          <p:cNvSpPr>
            <a:spLocks noGrp="1"/>
          </p:cNvSpPr>
          <p:nvPr>
            <p:ph type="sldNum" sz="quarter" idx="12"/>
          </p:nvPr>
        </p:nvSpPr>
        <p:spPr/>
        <p:txBody>
          <a:bodyPr/>
          <a:lstStyle/>
          <a:p>
            <a:fld id="{0A297500-7527-634B-90F4-69D0994C32B4}" type="slidenum">
              <a:rPr lang="vi-VN" smtClean="0"/>
              <a:t>48</a:t>
            </a:fld>
            <a:endParaRPr lang="vi-VN" dirty="0"/>
          </a:p>
        </p:txBody>
      </p:sp>
      <p:sp>
        <p:nvSpPr>
          <p:cNvPr id="7" name="Footer Placeholder 6">
            <a:extLst>
              <a:ext uri="{FF2B5EF4-FFF2-40B4-BE49-F238E27FC236}">
                <a16:creationId xmlns:a16="http://schemas.microsoft.com/office/drawing/2014/main" id="{88920811-3564-2B4D-C706-A21B0E02FA8E}"/>
              </a:ext>
            </a:extLst>
          </p:cNvPr>
          <p:cNvSpPr>
            <a:spLocks noGrp="1"/>
          </p:cNvSpPr>
          <p:nvPr>
            <p:ph type="ftr" sz="quarter" idx="11"/>
          </p:nvPr>
        </p:nvSpPr>
        <p:spPr/>
        <p:txBody>
          <a:bodyPr/>
          <a:lstStyle/>
          <a:p>
            <a:r>
              <a:rPr lang="vi-VN" dirty="0"/>
              <a:t>Faculty of Information Technology</a:t>
            </a:r>
          </a:p>
        </p:txBody>
      </p:sp>
    </p:spTree>
    <p:extLst>
      <p:ext uri="{BB962C8B-B14F-4D97-AF65-F5344CB8AC3E}">
        <p14:creationId xmlns:p14="http://schemas.microsoft.com/office/powerpoint/2010/main" val="21506032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8DDB790-8D9A-911A-9A7F-D808CF4ED152}"/>
              </a:ext>
            </a:extLst>
          </p:cNvPr>
          <p:cNvSpPr>
            <a:spLocks noGrp="1"/>
          </p:cNvSpPr>
          <p:nvPr>
            <p:ph idx="1"/>
          </p:nvPr>
        </p:nvSpPr>
        <p:spPr/>
        <p:txBody>
          <a:bodyPr/>
          <a:lstStyle/>
          <a:p>
            <a:pPr>
              <a:lnSpc>
                <a:spcPct val="150000"/>
              </a:lnSpc>
            </a:pPr>
            <a:r>
              <a:rPr lang="en-VN" dirty="0">
                <a:solidFill>
                  <a:srgbClr val="0E6FC7"/>
                </a:solidFill>
              </a:rPr>
              <a:t>Kiến trúc ba lược đồ đảm bảo: Độc lập dữ liệu</a:t>
            </a:r>
          </a:p>
          <a:p>
            <a:pPr lvl="1">
              <a:lnSpc>
                <a:spcPct val="150000"/>
              </a:lnSpc>
            </a:pPr>
            <a:r>
              <a:rPr lang="en-US" dirty="0" err="1"/>
              <a:t>Độc</a:t>
            </a:r>
            <a:r>
              <a:rPr lang="en-US" dirty="0"/>
              <a:t> </a:t>
            </a:r>
            <a:r>
              <a:rPr lang="en-US" dirty="0" err="1"/>
              <a:t>lập</a:t>
            </a:r>
            <a:r>
              <a:rPr lang="en-US" dirty="0"/>
              <a:t> logic</a:t>
            </a:r>
          </a:p>
          <a:p>
            <a:pPr lvl="2">
              <a:lnSpc>
                <a:spcPct val="150000"/>
              </a:lnSpc>
            </a:pPr>
            <a:r>
              <a:rPr lang="en-US" dirty="0" err="1"/>
              <a:t>Khả</a:t>
            </a:r>
            <a:r>
              <a:rPr lang="en-US" dirty="0"/>
              <a:t> </a:t>
            </a:r>
            <a:r>
              <a:rPr lang="en-US" dirty="0" err="1"/>
              <a:t>năng</a:t>
            </a:r>
            <a:r>
              <a:rPr lang="en-US" dirty="0"/>
              <a:t> </a:t>
            </a:r>
            <a:r>
              <a:rPr lang="en-US" dirty="0" err="1"/>
              <a:t>thay</a:t>
            </a:r>
            <a:r>
              <a:rPr lang="en-US" dirty="0"/>
              <a:t> </a:t>
            </a:r>
            <a:r>
              <a:rPr lang="en-US" dirty="0" err="1"/>
              <a:t>đổi</a:t>
            </a:r>
            <a:r>
              <a:rPr lang="en-US" dirty="0"/>
              <a:t> </a:t>
            </a:r>
            <a:r>
              <a:rPr lang="en-US" dirty="0" err="1"/>
              <a:t>lược</a:t>
            </a:r>
            <a:r>
              <a:rPr lang="en-US" dirty="0"/>
              <a:t> </a:t>
            </a:r>
            <a:r>
              <a:rPr lang="en-US" dirty="0" err="1"/>
              <a:t>đồ</a:t>
            </a:r>
            <a:r>
              <a:rPr lang="en-US" dirty="0"/>
              <a:t> </a:t>
            </a:r>
            <a:r>
              <a:rPr lang="en-US" dirty="0" err="1"/>
              <a:t>luận</a:t>
            </a:r>
            <a:r>
              <a:rPr lang="en-US" dirty="0"/>
              <a:t> </a:t>
            </a:r>
            <a:r>
              <a:rPr lang="en-US" dirty="0" err="1"/>
              <a:t>lý</a:t>
            </a:r>
            <a:r>
              <a:rPr lang="en-US" dirty="0"/>
              <a:t> </a:t>
            </a:r>
            <a:r>
              <a:rPr lang="en-US" dirty="0" err="1"/>
              <a:t>mà</a:t>
            </a:r>
            <a:r>
              <a:rPr lang="en-US" dirty="0"/>
              <a:t> </a:t>
            </a:r>
            <a:r>
              <a:rPr lang="en-US" dirty="0" err="1"/>
              <a:t>không</a:t>
            </a:r>
            <a:r>
              <a:rPr lang="en-US" dirty="0"/>
              <a:t> </a:t>
            </a:r>
            <a:r>
              <a:rPr lang="en-US" dirty="0" err="1"/>
              <a:t>thay</a:t>
            </a:r>
            <a:r>
              <a:rPr lang="en-US" dirty="0"/>
              <a:t> </a:t>
            </a:r>
            <a:r>
              <a:rPr lang="en-US" dirty="0" err="1"/>
              <a:t>đổi</a:t>
            </a:r>
            <a:r>
              <a:rPr lang="en-US" dirty="0"/>
              <a:t> </a:t>
            </a:r>
            <a:r>
              <a:rPr lang="en-US" dirty="0" err="1"/>
              <a:t>lược</a:t>
            </a:r>
            <a:r>
              <a:rPr lang="en-US" dirty="0"/>
              <a:t> </a:t>
            </a:r>
            <a:r>
              <a:rPr lang="en-US" dirty="0" err="1"/>
              <a:t>đồ</a:t>
            </a:r>
            <a:r>
              <a:rPr lang="en-US" dirty="0"/>
              <a:t> </a:t>
            </a:r>
            <a:r>
              <a:rPr lang="en-US" dirty="0" err="1"/>
              <a:t>ngoài</a:t>
            </a:r>
            <a:r>
              <a:rPr lang="en-US" dirty="0"/>
              <a:t> </a:t>
            </a:r>
            <a:r>
              <a:rPr lang="en-US" dirty="0" err="1"/>
              <a:t>hoặc</a:t>
            </a:r>
            <a:r>
              <a:rPr lang="en-US" dirty="0"/>
              <a:t> </a:t>
            </a:r>
            <a:r>
              <a:rPr lang="en-US" dirty="0" err="1"/>
              <a:t>các</a:t>
            </a:r>
            <a:r>
              <a:rPr lang="en-US" dirty="0"/>
              <a:t> CTƯD</a:t>
            </a:r>
          </a:p>
          <a:p>
            <a:pPr lvl="1">
              <a:lnSpc>
                <a:spcPct val="150000"/>
              </a:lnSpc>
            </a:pPr>
            <a:r>
              <a:rPr lang="en-US" dirty="0" err="1"/>
              <a:t>Độc</a:t>
            </a:r>
            <a:r>
              <a:rPr lang="en-US" dirty="0"/>
              <a:t> </a:t>
            </a:r>
            <a:r>
              <a:rPr lang="en-US" dirty="0" err="1"/>
              <a:t>lập</a:t>
            </a:r>
            <a:r>
              <a:rPr lang="en-US" dirty="0"/>
              <a:t> </a:t>
            </a:r>
            <a:r>
              <a:rPr lang="en-US" dirty="0" err="1"/>
              <a:t>vật</a:t>
            </a:r>
            <a:r>
              <a:rPr lang="en-US" dirty="0"/>
              <a:t> </a:t>
            </a:r>
            <a:r>
              <a:rPr lang="en-US" dirty="0" err="1"/>
              <a:t>lý</a:t>
            </a:r>
            <a:endParaRPr lang="en-US" dirty="0"/>
          </a:p>
          <a:p>
            <a:pPr lvl="2">
              <a:lnSpc>
                <a:spcPct val="150000"/>
              </a:lnSpc>
            </a:pPr>
            <a:r>
              <a:rPr lang="en-US" dirty="0" err="1"/>
              <a:t>Khả</a:t>
            </a:r>
            <a:r>
              <a:rPr lang="en-US" dirty="0"/>
              <a:t> </a:t>
            </a:r>
            <a:r>
              <a:rPr lang="en-US" dirty="0" err="1"/>
              <a:t>năng</a:t>
            </a:r>
            <a:r>
              <a:rPr lang="en-US" dirty="0"/>
              <a:t> </a:t>
            </a:r>
            <a:r>
              <a:rPr lang="en-US" dirty="0" err="1"/>
              <a:t>thay</a:t>
            </a:r>
            <a:r>
              <a:rPr lang="en-US" dirty="0"/>
              <a:t> </a:t>
            </a:r>
            <a:r>
              <a:rPr lang="en-US" dirty="0" err="1"/>
              <a:t>đổi</a:t>
            </a:r>
            <a:r>
              <a:rPr lang="en-US" dirty="0"/>
              <a:t> </a:t>
            </a:r>
            <a:r>
              <a:rPr lang="en-US" dirty="0" err="1"/>
              <a:t>lược</a:t>
            </a:r>
            <a:r>
              <a:rPr lang="en-US" dirty="0"/>
              <a:t> </a:t>
            </a:r>
            <a:r>
              <a:rPr lang="en-US" dirty="0" err="1"/>
              <a:t>đồ</a:t>
            </a:r>
            <a:r>
              <a:rPr lang="en-US" dirty="0"/>
              <a:t> </a:t>
            </a:r>
            <a:r>
              <a:rPr lang="en-US" dirty="0" err="1"/>
              <a:t>trong</a:t>
            </a:r>
            <a:r>
              <a:rPr lang="en-US" dirty="0"/>
              <a:t> </a:t>
            </a:r>
            <a:r>
              <a:rPr lang="en-US" dirty="0" err="1"/>
              <a:t>mà</a:t>
            </a:r>
            <a:r>
              <a:rPr lang="en-US" dirty="0"/>
              <a:t> </a:t>
            </a:r>
            <a:r>
              <a:rPr lang="en-US" dirty="0" err="1"/>
              <a:t>không</a:t>
            </a:r>
            <a:r>
              <a:rPr lang="en-US" dirty="0"/>
              <a:t> </a:t>
            </a:r>
            <a:r>
              <a:rPr lang="en-US" dirty="0" err="1"/>
              <a:t>làm</a:t>
            </a:r>
            <a:r>
              <a:rPr lang="en-US" dirty="0"/>
              <a:t> </a:t>
            </a:r>
            <a:r>
              <a:rPr lang="en-US" dirty="0" err="1"/>
              <a:t>thay</a:t>
            </a:r>
            <a:r>
              <a:rPr lang="en-US" dirty="0"/>
              <a:t> </a:t>
            </a:r>
            <a:r>
              <a:rPr lang="en-US" dirty="0" err="1"/>
              <a:t>đổi</a:t>
            </a:r>
            <a:r>
              <a:rPr lang="en-US" dirty="0"/>
              <a:t> </a:t>
            </a:r>
            <a:r>
              <a:rPr lang="en-US" dirty="0" err="1"/>
              <a:t>lược</a:t>
            </a:r>
            <a:r>
              <a:rPr lang="en-US" dirty="0"/>
              <a:t> </a:t>
            </a:r>
            <a:r>
              <a:rPr lang="en-US" dirty="0" err="1"/>
              <a:t>đồ</a:t>
            </a:r>
            <a:r>
              <a:rPr lang="en-US" dirty="0"/>
              <a:t> </a:t>
            </a:r>
            <a:r>
              <a:rPr lang="en-US" dirty="0" err="1"/>
              <a:t>luận</a:t>
            </a:r>
            <a:r>
              <a:rPr lang="en-US" dirty="0"/>
              <a:t> </a:t>
            </a:r>
            <a:r>
              <a:rPr lang="en-US" dirty="0" err="1"/>
              <a:t>lý</a:t>
            </a:r>
            <a:r>
              <a:rPr lang="en-US" dirty="0"/>
              <a:t> </a:t>
            </a:r>
            <a:r>
              <a:rPr lang="en-US" dirty="0" err="1"/>
              <a:t>cũng</a:t>
            </a:r>
            <a:r>
              <a:rPr lang="en-US" dirty="0"/>
              <a:t> </a:t>
            </a:r>
            <a:r>
              <a:rPr lang="en-US" dirty="0" err="1"/>
              <a:t>như</a:t>
            </a:r>
            <a:r>
              <a:rPr lang="en-US" dirty="0"/>
              <a:t> </a:t>
            </a:r>
            <a:r>
              <a:rPr lang="en-US" dirty="0" err="1"/>
              <a:t>lược</a:t>
            </a:r>
            <a:r>
              <a:rPr lang="en-US" dirty="0"/>
              <a:t> </a:t>
            </a:r>
            <a:r>
              <a:rPr lang="en-US" dirty="0" err="1"/>
              <a:t>đồ</a:t>
            </a:r>
            <a:r>
              <a:rPr lang="en-US" dirty="0"/>
              <a:t> </a:t>
            </a:r>
            <a:r>
              <a:rPr lang="en-US" dirty="0" err="1"/>
              <a:t>ngoài</a:t>
            </a:r>
            <a:endParaRPr lang="en-US" dirty="0"/>
          </a:p>
          <a:p>
            <a:pPr lvl="1">
              <a:lnSpc>
                <a:spcPct val="150000"/>
              </a:lnSpc>
            </a:pPr>
            <a:endParaRPr lang="en-VN" dirty="0"/>
          </a:p>
        </p:txBody>
      </p:sp>
      <p:sp>
        <p:nvSpPr>
          <p:cNvPr id="3" name="Footer Placeholder 2">
            <a:extLst>
              <a:ext uri="{FF2B5EF4-FFF2-40B4-BE49-F238E27FC236}">
                <a16:creationId xmlns:a16="http://schemas.microsoft.com/office/drawing/2014/main" id="{E2ABAA1C-1A68-309E-A118-555AEB99869B}"/>
              </a:ext>
            </a:extLst>
          </p:cNvPr>
          <p:cNvSpPr>
            <a:spLocks noGrp="1"/>
          </p:cNvSpPr>
          <p:nvPr>
            <p:ph type="ftr" sz="quarter" idx="11"/>
          </p:nvPr>
        </p:nvSpPr>
        <p:spPr/>
        <p:txBody>
          <a:bodyPr/>
          <a:lstStyle/>
          <a:p>
            <a:r>
              <a:rPr lang="nl-NL"/>
              <a:t>Faculty of Information Technology</a:t>
            </a:r>
            <a:endParaRPr lang="nl-NL" dirty="0"/>
          </a:p>
        </p:txBody>
      </p:sp>
      <p:sp>
        <p:nvSpPr>
          <p:cNvPr id="4" name="Slide Number Placeholder 3">
            <a:extLst>
              <a:ext uri="{FF2B5EF4-FFF2-40B4-BE49-F238E27FC236}">
                <a16:creationId xmlns:a16="http://schemas.microsoft.com/office/drawing/2014/main" id="{C8D4EDB1-6BB1-082E-2DC0-59291790F439}"/>
              </a:ext>
            </a:extLst>
          </p:cNvPr>
          <p:cNvSpPr>
            <a:spLocks noGrp="1"/>
          </p:cNvSpPr>
          <p:nvPr>
            <p:ph type="sldNum" sz="quarter" idx="12"/>
          </p:nvPr>
        </p:nvSpPr>
        <p:spPr/>
        <p:txBody>
          <a:bodyPr/>
          <a:lstStyle/>
          <a:p>
            <a:fld id="{0A297500-7527-634B-90F4-69D0994C32B4}" type="slidenum">
              <a:rPr lang="nl-NL" smtClean="0"/>
              <a:t>49</a:t>
            </a:fld>
            <a:endParaRPr lang="nl-NL"/>
          </a:p>
        </p:txBody>
      </p:sp>
      <p:sp>
        <p:nvSpPr>
          <p:cNvPr id="5" name="Title 4">
            <a:extLst>
              <a:ext uri="{FF2B5EF4-FFF2-40B4-BE49-F238E27FC236}">
                <a16:creationId xmlns:a16="http://schemas.microsoft.com/office/drawing/2014/main" id="{B2D7715C-C5F8-73BF-9B52-43AD1D5AE62A}"/>
              </a:ext>
            </a:extLst>
          </p:cNvPr>
          <p:cNvSpPr>
            <a:spLocks noGrp="1"/>
          </p:cNvSpPr>
          <p:nvPr>
            <p:ph type="title"/>
          </p:nvPr>
        </p:nvSpPr>
        <p:spPr/>
        <p:txBody>
          <a:bodyPr/>
          <a:lstStyle/>
          <a:p>
            <a:r>
              <a:rPr lang="en-VN" dirty="0"/>
              <a:t>Kiến trúc ba lược đồ (1)</a:t>
            </a:r>
          </a:p>
        </p:txBody>
      </p:sp>
    </p:spTree>
    <p:extLst>
      <p:ext uri="{BB962C8B-B14F-4D97-AF65-F5344CB8AC3E}">
        <p14:creationId xmlns:p14="http://schemas.microsoft.com/office/powerpoint/2010/main" val="63155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94B07B-274F-6364-C9E8-A25CA0A56F00}"/>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4136218B-A157-88A8-E066-5E5E0E39DAD4}"/>
              </a:ext>
            </a:extLst>
          </p:cNvPr>
          <p:cNvSpPr>
            <a:spLocks noGrp="1"/>
          </p:cNvSpPr>
          <p:nvPr>
            <p:ph type="ftr" sz="quarter" idx="11"/>
          </p:nvPr>
        </p:nvSpPr>
        <p:spPr/>
        <p:txBody>
          <a:bodyPr/>
          <a:lstStyle/>
          <a:p>
            <a:r>
              <a:rPr lang="vi-VN" dirty="0"/>
              <a:t>Faculty of Information Technology</a:t>
            </a:r>
          </a:p>
        </p:txBody>
      </p:sp>
      <p:sp>
        <p:nvSpPr>
          <p:cNvPr id="4" name="Slide Number Placeholder 3">
            <a:extLst>
              <a:ext uri="{FF2B5EF4-FFF2-40B4-BE49-F238E27FC236}">
                <a16:creationId xmlns:a16="http://schemas.microsoft.com/office/drawing/2014/main" id="{9878BC21-E4BF-47FB-84E0-84C66F1F4F2B}"/>
              </a:ext>
            </a:extLst>
          </p:cNvPr>
          <p:cNvSpPr>
            <a:spLocks noGrp="1"/>
          </p:cNvSpPr>
          <p:nvPr>
            <p:ph type="sldNum" sz="quarter" idx="12"/>
          </p:nvPr>
        </p:nvSpPr>
        <p:spPr/>
        <p:txBody>
          <a:bodyPr/>
          <a:lstStyle/>
          <a:p>
            <a:fld id="{0A297500-7527-634B-90F4-69D0994C32B4}" type="slidenum">
              <a:rPr lang="vi-VN" smtClean="0"/>
              <a:t>5</a:t>
            </a:fld>
            <a:endParaRPr lang="vi-VN" dirty="0"/>
          </a:p>
        </p:txBody>
      </p:sp>
      <p:sp>
        <p:nvSpPr>
          <p:cNvPr id="5" name="Title 4">
            <a:extLst>
              <a:ext uri="{FF2B5EF4-FFF2-40B4-BE49-F238E27FC236}">
                <a16:creationId xmlns:a16="http://schemas.microsoft.com/office/drawing/2014/main" id="{ADE7D5EE-55C4-E5B0-76D5-501C495214E8}"/>
              </a:ext>
            </a:extLst>
          </p:cNvPr>
          <p:cNvSpPr>
            <a:spLocks noGrp="1"/>
          </p:cNvSpPr>
          <p:nvPr>
            <p:ph type="title"/>
          </p:nvPr>
        </p:nvSpPr>
        <p:spPr/>
        <p:txBody>
          <a:bodyPr/>
          <a:lstStyle/>
          <a:p>
            <a:r>
              <a:rPr lang="vi-VN" dirty="0"/>
              <a:t>Giới thiệu</a:t>
            </a:r>
          </a:p>
        </p:txBody>
      </p:sp>
      <p:pic>
        <p:nvPicPr>
          <p:cNvPr id="2" name="Picture 1">
            <a:extLst>
              <a:ext uri="{FF2B5EF4-FFF2-40B4-BE49-F238E27FC236}">
                <a16:creationId xmlns:a16="http://schemas.microsoft.com/office/drawing/2014/main" id="{7D5B349D-74B0-059B-C755-61E5415177F4}"/>
              </a:ext>
            </a:extLst>
          </p:cNvPr>
          <p:cNvPicPr>
            <a:picLocks noChangeAspect="1"/>
          </p:cNvPicPr>
          <p:nvPr/>
        </p:nvPicPr>
        <p:blipFill>
          <a:blip r:embed="rId2"/>
          <a:stretch>
            <a:fillRect/>
          </a:stretch>
        </p:blipFill>
        <p:spPr>
          <a:xfrm>
            <a:off x="1846082" y="1494788"/>
            <a:ext cx="2174922" cy="1222030"/>
          </a:xfrm>
          <a:prstGeom prst="rect">
            <a:avLst/>
          </a:prstGeom>
        </p:spPr>
      </p:pic>
      <p:pic>
        <p:nvPicPr>
          <p:cNvPr id="16" name="Picture 15">
            <a:extLst>
              <a:ext uri="{FF2B5EF4-FFF2-40B4-BE49-F238E27FC236}">
                <a16:creationId xmlns:a16="http://schemas.microsoft.com/office/drawing/2014/main" id="{DB5EC1DF-22A7-BF88-9310-97BCA231EA1C}"/>
              </a:ext>
            </a:extLst>
          </p:cNvPr>
          <p:cNvPicPr>
            <a:picLocks noChangeAspect="1"/>
          </p:cNvPicPr>
          <p:nvPr/>
        </p:nvPicPr>
        <p:blipFill>
          <a:blip r:embed="rId3"/>
          <a:stretch>
            <a:fillRect/>
          </a:stretch>
        </p:blipFill>
        <p:spPr>
          <a:xfrm>
            <a:off x="1842189" y="2820776"/>
            <a:ext cx="2205564" cy="1547187"/>
          </a:xfrm>
          <a:prstGeom prst="rect">
            <a:avLst/>
          </a:prstGeom>
        </p:spPr>
      </p:pic>
      <p:pic>
        <p:nvPicPr>
          <p:cNvPr id="17" name="Picture 16">
            <a:extLst>
              <a:ext uri="{FF2B5EF4-FFF2-40B4-BE49-F238E27FC236}">
                <a16:creationId xmlns:a16="http://schemas.microsoft.com/office/drawing/2014/main" id="{FBDF1C8F-17FA-624C-B416-C08927BBF783}"/>
              </a:ext>
            </a:extLst>
          </p:cNvPr>
          <p:cNvPicPr>
            <a:picLocks noChangeAspect="1"/>
          </p:cNvPicPr>
          <p:nvPr/>
        </p:nvPicPr>
        <p:blipFill>
          <a:blip r:embed="rId4"/>
          <a:stretch>
            <a:fillRect/>
          </a:stretch>
        </p:blipFill>
        <p:spPr>
          <a:xfrm>
            <a:off x="1980356" y="4616839"/>
            <a:ext cx="1845690" cy="1250742"/>
          </a:xfrm>
          <a:prstGeom prst="rect">
            <a:avLst/>
          </a:prstGeom>
        </p:spPr>
      </p:pic>
      <p:sp>
        <p:nvSpPr>
          <p:cNvPr id="18" name="Pentagon 17">
            <a:extLst>
              <a:ext uri="{FF2B5EF4-FFF2-40B4-BE49-F238E27FC236}">
                <a16:creationId xmlns:a16="http://schemas.microsoft.com/office/drawing/2014/main" id="{8F499303-3201-92E4-4BF2-A75C0BBFD525}"/>
              </a:ext>
            </a:extLst>
          </p:cNvPr>
          <p:cNvSpPr/>
          <p:nvPr/>
        </p:nvSpPr>
        <p:spPr bwMode="auto">
          <a:xfrm>
            <a:off x="4179242" y="3082579"/>
            <a:ext cx="1546643" cy="867374"/>
          </a:xfrm>
          <a:prstGeom prst="homePlate">
            <a:avLst/>
          </a:prstGeom>
          <a:solidFill>
            <a:schemeClr val="accent5">
              <a:lumMod val="60000"/>
              <a:lumOff val="40000"/>
            </a:schemeClr>
          </a:solidFill>
          <a:ln w="12700">
            <a:noFill/>
            <a:miter lim="800000"/>
            <a:headEnd/>
            <a:tailEnd/>
          </a:ln>
        </p:spPr>
        <p:txBody>
          <a:bodyPr rtlCol="0" anchor="ctr">
            <a:spAutoFit/>
          </a:bodyPr>
          <a:lstStyle/>
          <a:p>
            <a:pPr algn="ctr">
              <a:lnSpc>
                <a:spcPct val="130000"/>
              </a:lnSpc>
            </a:pPr>
            <a:endParaRPr lang="vi-VN" sz="2000" b="1" dirty="0">
              <a:latin typeface="Cambria" charset="0"/>
              <a:cs typeface="Cambria" charset="0"/>
            </a:endParaRPr>
          </a:p>
        </p:txBody>
      </p:sp>
      <p:sp>
        <p:nvSpPr>
          <p:cNvPr id="19" name="TextBox 18">
            <a:extLst>
              <a:ext uri="{FF2B5EF4-FFF2-40B4-BE49-F238E27FC236}">
                <a16:creationId xmlns:a16="http://schemas.microsoft.com/office/drawing/2014/main" id="{F023FBFB-D1A9-B41D-55BB-A491CDFE9E6B}"/>
              </a:ext>
            </a:extLst>
          </p:cNvPr>
          <p:cNvSpPr txBox="1"/>
          <p:nvPr/>
        </p:nvSpPr>
        <p:spPr>
          <a:xfrm>
            <a:off x="4132217" y="4007429"/>
            <a:ext cx="1715534" cy="523220"/>
          </a:xfrm>
          <a:prstGeom prst="rect">
            <a:avLst/>
          </a:prstGeom>
          <a:noFill/>
        </p:spPr>
        <p:txBody>
          <a:bodyPr wrap="none" rtlCol="0">
            <a:spAutoFit/>
          </a:bodyPr>
          <a:lstStyle/>
          <a:p>
            <a:r>
              <a:rPr lang="vi-VN" sz="1400" dirty="0">
                <a:solidFill>
                  <a:srgbClr val="0070C0"/>
                </a:solidFill>
              </a:rPr>
              <a:t>Tìm hiểu, phân tích</a:t>
            </a:r>
          </a:p>
          <a:p>
            <a:r>
              <a:rPr lang="vi-VN" sz="1400" dirty="0">
                <a:solidFill>
                  <a:srgbClr val="0070C0"/>
                </a:solidFill>
              </a:rPr>
              <a:t>Thiết kế</a:t>
            </a:r>
          </a:p>
        </p:txBody>
      </p:sp>
      <p:pic>
        <p:nvPicPr>
          <p:cNvPr id="20" name="Picture 19">
            <a:extLst>
              <a:ext uri="{FF2B5EF4-FFF2-40B4-BE49-F238E27FC236}">
                <a16:creationId xmlns:a16="http://schemas.microsoft.com/office/drawing/2014/main" id="{124F7E42-9954-0ACB-5687-3C79750AC880}"/>
              </a:ext>
            </a:extLst>
          </p:cNvPr>
          <p:cNvPicPr>
            <a:picLocks noChangeAspect="1"/>
          </p:cNvPicPr>
          <p:nvPr/>
        </p:nvPicPr>
        <p:blipFill>
          <a:blip r:embed="rId5"/>
          <a:stretch>
            <a:fillRect/>
          </a:stretch>
        </p:blipFill>
        <p:spPr>
          <a:xfrm>
            <a:off x="5847370" y="1765026"/>
            <a:ext cx="1733441" cy="1516761"/>
          </a:xfrm>
          <a:prstGeom prst="rect">
            <a:avLst/>
          </a:prstGeom>
        </p:spPr>
      </p:pic>
      <p:pic>
        <p:nvPicPr>
          <p:cNvPr id="21" name="Picture 20">
            <a:extLst>
              <a:ext uri="{FF2B5EF4-FFF2-40B4-BE49-F238E27FC236}">
                <a16:creationId xmlns:a16="http://schemas.microsoft.com/office/drawing/2014/main" id="{D3FE77B8-22A1-E331-7692-7D871B2BAEDF}"/>
              </a:ext>
            </a:extLst>
          </p:cNvPr>
          <p:cNvPicPr>
            <a:picLocks noChangeAspect="1"/>
          </p:cNvPicPr>
          <p:nvPr/>
        </p:nvPicPr>
        <p:blipFill>
          <a:blip r:embed="rId6"/>
          <a:stretch>
            <a:fillRect/>
          </a:stretch>
        </p:blipFill>
        <p:spPr>
          <a:xfrm>
            <a:off x="5830661" y="3681156"/>
            <a:ext cx="2401021" cy="921939"/>
          </a:xfrm>
          <a:prstGeom prst="rect">
            <a:avLst/>
          </a:prstGeom>
        </p:spPr>
      </p:pic>
      <p:sp>
        <p:nvSpPr>
          <p:cNvPr id="22" name="Pentagon 21">
            <a:extLst>
              <a:ext uri="{FF2B5EF4-FFF2-40B4-BE49-F238E27FC236}">
                <a16:creationId xmlns:a16="http://schemas.microsoft.com/office/drawing/2014/main" id="{76A67C1B-7890-AB8B-142E-05919178D968}"/>
              </a:ext>
            </a:extLst>
          </p:cNvPr>
          <p:cNvSpPr/>
          <p:nvPr/>
        </p:nvSpPr>
        <p:spPr bwMode="auto">
          <a:xfrm>
            <a:off x="8061524" y="2685469"/>
            <a:ext cx="1086830" cy="867374"/>
          </a:xfrm>
          <a:prstGeom prst="homePlate">
            <a:avLst/>
          </a:prstGeom>
          <a:solidFill>
            <a:schemeClr val="accent5">
              <a:lumMod val="60000"/>
              <a:lumOff val="40000"/>
            </a:schemeClr>
          </a:solidFill>
          <a:ln w="12700">
            <a:noFill/>
            <a:miter lim="800000"/>
            <a:headEnd/>
            <a:tailEnd/>
          </a:ln>
        </p:spPr>
        <p:txBody>
          <a:bodyPr rtlCol="0" anchor="ctr">
            <a:spAutoFit/>
          </a:bodyPr>
          <a:lstStyle/>
          <a:p>
            <a:pPr algn="ctr">
              <a:lnSpc>
                <a:spcPct val="130000"/>
              </a:lnSpc>
            </a:pPr>
            <a:endParaRPr lang="vi-VN" sz="2000" b="1" dirty="0">
              <a:latin typeface="Cambria" charset="0"/>
              <a:cs typeface="Cambria" charset="0"/>
            </a:endParaRPr>
          </a:p>
        </p:txBody>
      </p:sp>
      <p:sp>
        <p:nvSpPr>
          <p:cNvPr id="23" name="Flowchart: Magnetic Disk 17">
            <a:extLst>
              <a:ext uri="{FF2B5EF4-FFF2-40B4-BE49-F238E27FC236}">
                <a16:creationId xmlns:a16="http://schemas.microsoft.com/office/drawing/2014/main" id="{7F9FD4A2-C7AD-A97C-0705-C510E9632753}"/>
              </a:ext>
            </a:extLst>
          </p:cNvPr>
          <p:cNvSpPr/>
          <p:nvPr/>
        </p:nvSpPr>
        <p:spPr bwMode="auto">
          <a:xfrm>
            <a:off x="9357360" y="1854670"/>
            <a:ext cx="940525" cy="1442139"/>
          </a:xfrm>
          <a:prstGeom prst="flowChartMagneticDisk">
            <a:avLst/>
          </a:prstGeom>
          <a:solidFill>
            <a:schemeClr val="bg1">
              <a:lumMod val="85000"/>
            </a:schemeClr>
          </a:solidFill>
          <a:ln w="12700">
            <a:solidFill>
              <a:schemeClr val="tx1"/>
            </a:solidFill>
            <a:miter lim="800000"/>
            <a:headEnd/>
            <a:tailEnd/>
          </a:ln>
        </p:spPr>
        <p:txBody>
          <a:bodyPr rtlCol="0" anchor="ctr">
            <a:spAutoFit/>
          </a:bodyPr>
          <a:lstStyle/>
          <a:p>
            <a:pPr algn="ctr">
              <a:lnSpc>
                <a:spcPct val="130000"/>
              </a:lnSpc>
            </a:pPr>
            <a:endParaRPr lang="vi-VN" sz="2000" b="1" dirty="0">
              <a:latin typeface="Cambria" charset="0"/>
              <a:cs typeface="Cambria" charset="0"/>
            </a:endParaRPr>
          </a:p>
        </p:txBody>
      </p:sp>
      <p:sp>
        <p:nvSpPr>
          <p:cNvPr id="24" name="TextBox 23">
            <a:extLst>
              <a:ext uri="{FF2B5EF4-FFF2-40B4-BE49-F238E27FC236}">
                <a16:creationId xmlns:a16="http://schemas.microsoft.com/office/drawing/2014/main" id="{445EA81C-F664-C51E-1449-7E024D0AAD84}"/>
              </a:ext>
            </a:extLst>
          </p:cNvPr>
          <p:cNvSpPr txBox="1"/>
          <p:nvPr/>
        </p:nvSpPr>
        <p:spPr>
          <a:xfrm>
            <a:off x="9554228" y="3343836"/>
            <a:ext cx="663964" cy="307777"/>
          </a:xfrm>
          <a:prstGeom prst="rect">
            <a:avLst/>
          </a:prstGeom>
          <a:noFill/>
        </p:spPr>
        <p:txBody>
          <a:bodyPr wrap="none" rtlCol="0">
            <a:spAutoFit/>
          </a:bodyPr>
          <a:lstStyle/>
          <a:p>
            <a:r>
              <a:rPr lang="vi-VN" sz="1400" dirty="0">
                <a:solidFill>
                  <a:srgbClr val="0070C0"/>
                </a:solidFill>
              </a:rPr>
              <a:t>CSDL</a:t>
            </a:r>
          </a:p>
        </p:txBody>
      </p:sp>
      <p:sp>
        <p:nvSpPr>
          <p:cNvPr id="25" name="TextBox 24">
            <a:extLst>
              <a:ext uri="{FF2B5EF4-FFF2-40B4-BE49-F238E27FC236}">
                <a16:creationId xmlns:a16="http://schemas.microsoft.com/office/drawing/2014/main" id="{48577A2D-3B58-2288-68EB-1EB890D65910}"/>
              </a:ext>
            </a:extLst>
          </p:cNvPr>
          <p:cNvSpPr txBox="1"/>
          <p:nvPr/>
        </p:nvSpPr>
        <p:spPr>
          <a:xfrm>
            <a:off x="8103326" y="3615543"/>
            <a:ext cx="752129" cy="307777"/>
          </a:xfrm>
          <a:prstGeom prst="rect">
            <a:avLst/>
          </a:prstGeom>
          <a:noFill/>
        </p:spPr>
        <p:txBody>
          <a:bodyPr wrap="none" rtlCol="0">
            <a:spAutoFit/>
          </a:bodyPr>
          <a:lstStyle/>
          <a:p>
            <a:r>
              <a:rPr lang="vi-VN" sz="1400" dirty="0">
                <a:solidFill>
                  <a:srgbClr val="0070C0"/>
                </a:solidFill>
              </a:rPr>
              <a:t>Cài đặt</a:t>
            </a:r>
          </a:p>
        </p:txBody>
      </p:sp>
      <p:pic>
        <p:nvPicPr>
          <p:cNvPr id="26" name="Picture 25">
            <a:extLst>
              <a:ext uri="{FF2B5EF4-FFF2-40B4-BE49-F238E27FC236}">
                <a16:creationId xmlns:a16="http://schemas.microsoft.com/office/drawing/2014/main" id="{3FAD87D6-BB8E-ED56-7899-343FDA04C892}"/>
              </a:ext>
            </a:extLst>
          </p:cNvPr>
          <p:cNvPicPr>
            <a:picLocks noChangeAspect="1"/>
          </p:cNvPicPr>
          <p:nvPr/>
        </p:nvPicPr>
        <p:blipFill>
          <a:blip r:embed="rId7"/>
          <a:stretch>
            <a:fillRect/>
          </a:stretch>
        </p:blipFill>
        <p:spPr>
          <a:xfrm>
            <a:off x="9063446" y="4503818"/>
            <a:ext cx="1480429" cy="1480429"/>
          </a:xfrm>
          <a:prstGeom prst="rect">
            <a:avLst/>
          </a:prstGeom>
        </p:spPr>
      </p:pic>
      <p:sp>
        <p:nvSpPr>
          <p:cNvPr id="27" name="Up-Down Arrow 26">
            <a:extLst>
              <a:ext uri="{FF2B5EF4-FFF2-40B4-BE49-F238E27FC236}">
                <a16:creationId xmlns:a16="http://schemas.microsoft.com/office/drawing/2014/main" id="{2E823A8C-B369-C63E-2C41-3CF8812EB18E}"/>
              </a:ext>
            </a:extLst>
          </p:cNvPr>
          <p:cNvSpPr/>
          <p:nvPr/>
        </p:nvSpPr>
        <p:spPr bwMode="auto">
          <a:xfrm>
            <a:off x="9545464" y="3725271"/>
            <a:ext cx="590441" cy="694944"/>
          </a:xfrm>
          <a:prstGeom prst="upDownArrow">
            <a:avLst/>
          </a:prstGeom>
          <a:solidFill>
            <a:schemeClr val="accent5">
              <a:lumMod val="60000"/>
              <a:lumOff val="40000"/>
            </a:schemeClr>
          </a:solidFill>
          <a:ln w="12700">
            <a:noFill/>
            <a:miter lim="800000"/>
            <a:headEnd/>
            <a:tailEnd/>
          </a:ln>
        </p:spPr>
        <p:txBody>
          <a:bodyPr rtlCol="0" anchor="ctr">
            <a:spAutoFit/>
          </a:bodyPr>
          <a:lstStyle/>
          <a:p>
            <a:pPr algn="ctr">
              <a:lnSpc>
                <a:spcPct val="130000"/>
              </a:lnSpc>
            </a:pPr>
            <a:endParaRPr lang="vi-VN" sz="2000" b="1" dirty="0">
              <a:latin typeface="Cambria" charset="0"/>
              <a:cs typeface="Cambria" charset="0"/>
            </a:endParaRPr>
          </a:p>
        </p:txBody>
      </p:sp>
      <p:sp>
        <p:nvSpPr>
          <p:cNvPr id="28" name="TextBox 27">
            <a:extLst>
              <a:ext uri="{FF2B5EF4-FFF2-40B4-BE49-F238E27FC236}">
                <a16:creationId xmlns:a16="http://schemas.microsoft.com/office/drawing/2014/main" id="{402ECE41-39A3-6763-AD47-1A3FC734DDBD}"/>
              </a:ext>
            </a:extLst>
          </p:cNvPr>
          <p:cNvSpPr txBox="1"/>
          <p:nvPr/>
        </p:nvSpPr>
        <p:spPr>
          <a:xfrm>
            <a:off x="6452181" y="3312484"/>
            <a:ext cx="763351" cy="307777"/>
          </a:xfrm>
          <a:prstGeom prst="rect">
            <a:avLst/>
          </a:prstGeom>
          <a:noFill/>
        </p:spPr>
        <p:txBody>
          <a:bodyPr wrap="none" rtlCol="0">
            <a:spAutoFit/>
          </a:bodyPr>
          <a:lstStyle/>
          <a:p>
            <a:r>
              <a:rPr lang="vi-VN" sz="1400" dirty="0">
                <a:solidFill>
                  <a:srgbClr val="0070C0"/>
                </a:solidFill>
              </a:rPr>
              <a:t>Dữ liệu</a:t>
            </a:r>
          </a:p>
        </p:txBody>
      </p:sp>
      <p:sp>
        <p:nvSpPr>
          <p:cNvPr id="29" name="TextBox 28">
            <a:extLst>
              <a:ext uri="{FF2B5EF4-FFF2-40B4-BE49-F238E27FC236}">
                <a16:creationId xmlns:a16="http://schemas.microsoft.com/office/drawing/2014/main" id="{D3B5DECC-CD95-A4B8-EA6F-2F9F1F03B164}"/>
              </a:ext>
            </a:extLst>
          </p:cNvPr>
          <p:cNvSpPr txBox="1"/>
          <p:nvPr/>
        </p:nvSpPr>
        <p:spPr>
          <a:xfrm>
            <a:off x="5872191" y="4623995"/>
            <a:ext cx="2246810" cy="523220"/>
          </a:xfrm>
          <a:prstGeom prst="rect">
            <a:avLst/>
          </a:prstGeom>
          <a:noFill/>
        </p:spPr>
        <p:txBody>
          <a:bodyPr wrap="square" rtlCol="0">
            <a:spAutoFit/>
          </a:bodyPr>
          <a:lstStyle/>
          <a:p>
            <a:r>
              <a:rPr lang="vi-VN" sz="1400" dirty="0">
                <a:solidFill>
                  <a:srgbClr val="0070C0"/>
                </a:solidFill>
              </a:rPr>
              <a:t>Qui trình, qui định, giao diện, v.v…</a:t>
            </a:r>
          </a:p>
        </p:txBody>
      </p:sp>
    </p:spTree>
    <p:extLst>
      <p:ext uri="{BB962C8B-B14F-4D97-AF65-F5344CB8AC3E}">
        <p14:creationId xmlns:p14="http://schemas.microsoft.com/office/powerpoint/2010/main" val="17835432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BD3097D-F1F8-7696-41ED-73AA0E7D89E7}"/>
              </a:ext>
            </a:extLst>
          </p:cNvPr>
          <p:cNvSpPr>
            <a:spLocks noGrp="1"/>
          </p:cNvSpPr>
          <p:nvPr>
            <p:ph type="ftr" sz="quarter" idx="11"/>
          </p:nvPr>
        </p:nvSpPr>
        <p:spPr/>
        <p:txBody>
          <a:bodyPr/>
          <a:lstStyle/>
          <a:p>
            <a:r>
              <a:rPr lang="nl-NL"/>
              <a:t>Faculty of Information Technology</a:t>
            </a:r>
            <a:endParaRPr lang="nl-NL" dirty="0"/>
          </a:p>
        </p:txBody>
      </p:sp>
      <p:sp>
        <p:nvSpPr>
          <p:cNvPr id="4" name="Slide Number Placeholder 3">
            <a:extLst>
              <a:ext uri="{FF2B5EF4-FFF2-40B4-BE49-F238E27FC236}">
                <a16:creationId xmlns:a16="http://schemas.microsoft.com/office/drawing/2014/main" id="{7399FD0F-93F1-970D-36AA-C8116F343EBE}"/>
              </a:ext>
            </a:extLst>
          </p:cNvPr>
          <p:cNvSpPr>
            <a:spLocks noGrp="1"/>
          </p:cNvSpPr>
          <p:nvPr>
            <p:ph type="sldNum" sz="quarter" idx="12"/>
          </p:nvPr>
        </p:nvSpPr>
        <p:spPr/>
        <p:txBody>
          <a:bodyPr/>
          <a:lstStyle/>
          <a:p>
            <a:fld id="{0A297500-7527-634B-90F4-69D0994C32B4}" type="slidenum">
              <a:rPr lang="nl-NL" smtClean="0"/>
              <a:t>50</a:t>
            </a:fld>
            <a:endParaRPr lang="nl-NL"/>
          </a:p>
        </p:txBody>
      </p:sp>
      <p:sp>
        <p:nvSpPr>
          <p:cNvPr id="5" name="Title 4">
            <a:extLst>
              <a:ext uri="{FF2B5EF4-FFF2-40B4-BE49-F238E27FC236}">
                <a16:creationId xmlns:a16="http://schemas.microsoft.com/office/drawing/2014/main" id="{9647F71E-982C-FC7A-0B32-B90F694607AC}"/>
              </a:ext>
            </a:extLst>
          </p:cNvPr>
          <p:cNvSpPr>
            <a:spLocks noGrp="1"/>
          </p:cNvSpPr>
          <p:nvPr>
            <p:ph type="title"/>
          </p:nvPr>
        </p:nvSpPr>
        <p:spPr/>
        <p:txBody>
          <a:bodyPr/>
          <a:lstStyle/>
          <a:p>
            <a:r>
              <a:rPr lang="en-VN" dirty="0"/>
              <a:t>Kiến trúc ba lược đồ (2)</a:t>
            </a:r>
          </a:p>
        </p:txBody>
      </p:sp>
      <p:grpSp>
        <p:nvGrpSpPr>
          <p:cNvPr id="6" name="Group 74">
            <a:extLst>
              <a:ext uri="{FF2B5EF4-FFF2-40B4-BE49-F238E27FC236}">
                <a16:creationId xmlns:a16="http://schemas.microsoft.com/office/drawing/2014/main" id="{352E6D48-71EB-28CC-2D59-CA908593268C}"/>
              </a:ext>
            </a:extLst>
          </p:cNvPr>
          <p:cNvGrpSpPr>
            <a:grpSpLocks/>
          </p:cNvGrpSpPr>
          <p:nvPr/>
        </p:nvGrpSpPr>
        <p:grpSpPr bwMode="auto">
          <a:xfrm>
            <a:off x="1943099" y="1415418"/>
            <a:ext cx="8305800" cy="4648200"/>
            <a:chOff x="288" y="1152"/>
            <a:chExt cx="5280" cy="2928"/>
          </a:xfrm>
        </p:grpSpPr>
        <p:sp>
          <p:nvSpPr>
            <p:cNvPr id="7" name="Rectangle 73">
              <a:extLst>
                <a:ext uri="{FF2B5EF4-FFF2-40B4-BE49-F238E27FC236}">
                  <a16:creationId xmlns:a16="http://schemas.microsoft.com/office/drawing/2014/main" id="{B6AEA668-7AB0-B681-4175-D219CE5BB7FE}"/>
                </a:ext>
              </a:extLst>
            </p:cNvPr>
            <p:cNvSpPr>
              <a:spLocks noChangeArrowheads="1"/>
            </p:cNvSpPr>
            <p:nvPr/>
          </p:nvSpPr>
          <p:spPr bwMode="auto">
            <a:xfrm>
              <a:off x="288" y="2112"/>
              <a:ext cx="5280" cy="912"/>
            </a:xfrm>
            <a:prstGeom prst="rect">
              <a:avLst/>
            </a:prstGeom>
            <a:solidFill>
              <a:srgbClr val="FF99CC">
                <a:alpha val="54901"/>
              </a:srgbClr>
            </a:solidFill>
            <a:ln w="12700">
              <a:solidFill>
                <a:srgbClr val="FF99CC"/>
              </a:solidFill>
              <a:miter lim="800000"/>
              <a:headEnd/>
              <a:tailEnd/>
            </a:ln>
          </p:spPr>
          <p:txBody>
            <a:bodyPr anchor="ctr">
              <a:spAutoFit/>
            </a:bodyPr>
            <a:lstStyle/>
            <a:p>
              <a:endParaRPr lang="vi-VN"/>
            </a:p>
          </p:txBody>
        </p:sp>
        <p:sp>
          <p:nvSpPr>
            <p:cNvPr id="8" name="Rectangle 69">
              <a:extLst>
                <a:ext uri="{FF2B5EF4-FFF2-40B4-BE49-F238E27FC236}">
                  <a16:creationId xmlns:a16="http://schemas.microsoft.com/office/drawing/2014/main" id="{09C6D0B2-E37D-E9E3-8AD2-65769AE215C4}"/>
                </a:ext>
              </a:extLst>
            </p:cNvPr>
            <p:cNvSpPr>
              <a:spLocks noChangeArrowheads="1"/>
            </p:cNvSpPr>
            <p:nvPr/>
          </p:nvSpPr>
          <p:spPr bwMode="auto">
            <a:xfrm>
              <a:off x="288" y="3024"/>
              <a:ext cx="5280" cy="1056"/>
            </a:xfrm>
            <a:prstGeom prst="rect">
              <a:avLst/>
            </a:prstGeom>
            <a:solidFill>
              <a:srgbClr val="FFCC99">
                <a:alpha val="54901"/>
              </a:srgbClr>
            </a:solidFill>
            <a:ln w="12700">
              <a:solidFill>
                <a:srgbClr val="FFCC99"/>
              </a:solidFill>
              <a:miter lim="800000"/>
              <a:headEnd/>
              <a:tailEnd/>
            </a:ln>
          </p:spPr>
          <p:txBody>
            <a:bodyPr anchor="ctr">
              <a:spAutoFit/>
            </a:bodyPr>
            <a:lstStyle/>
            <a:p>
              <a:endParaRPr lang="vi-VN" dirty="0"/>
            </a:p>
          </p:txBody>
        </p:sp>
        <p:sp>
          <p:nvSpPr>
            <p:cNvPr id="9" name="Rectangle 67">
              <a:extLst>
                <a:ext uri="{FF2B5EF4-FFF2-40B4-BE49-F238E27FC236}">
                  <a16:creationId xmlns:a16="http://schemas.microsoft.com/office/drawing/2014/main" id="{ADB43D65-9B03-1493-1628-3C8D374518CC}"/>
                </a:ext>
              </a:extLst>
            </p:cNvPr>
            <p:cNvSpPr>
              <a:spLocks noChangeArrowheads="1"/>
            </p:cNvSpPr>
            <p:nvPr/>
          </p:nvSpPr>
          <p:spPr bwMode="auto">
            <a:xfrm>
              <a:off x="288" y="1152"/>
              <a:ext cx="5280" cy="960"/>
            </a:xfrm>
            <a:prstGeom prst="rect">
              <a:avLst/>
            </a:prstGeom>
            <a:solidFill>
              <a:srgbClr val="99CCFF">
                <a:alpha val="54901"/>
              </a:srgbClr>
            </a:solidFill>
            <a:ln w="12700">
              <a:solidFill>
                <a:srgbClr val="99CCFF"/>
              </a:solidFill>
              <a:miter lim="800000"/>
              <a:headEnd/>
              <a:tailEnd/>
            </a:ln>
          </p:spPr>
          <p:txBody>
            <a:bodyPr anchor="ctr">
              <a:spAutoFit/>
            </a:bodyPr>
            <a:lstStyle/>
            <a:p>
              <a:endParaRPr lang="vi-VN"/>
            </a:p>
          </p:txBody>
        </p:sp>
        <p:grpSp>
          <p:nvGrpSpPr>
            <p:cNvPr id="10" name="Group 28">
              <a:extLst>
                <a:ext uri="{FF2B5EF4-FFF2-40B4-BE49-F238E27FC236}">
                  <a16:creationId xmlns:a16="http://schemas.microsoft.com/office/drawing/2014/main" id="{E5BDA7FA-C95E-BF22-3E41-89F5E6E996D9}"/>
                </a:ext>
              </a:extLst>
            </p:cNvPr>
            <p:cNvGrpSpPr>
              <a:grpSpLocks/>
            </p:cNvGrpSpPr>
            <p:nvPr/>
          </p:nvGrpSpPr>
          <p:grpSpPr bwMode="auto">
            <a:xfrm>
              <a:off x="2255" y="1201"/>
              <a:ext cx="720" cy="575"/>
              <a:chOff x="2880" y="1391"/>
              <a:chExt cx="720" cy="575"/>
            </a:xfrm>
          </p:grpSpPr>
          <p:grpSp>
            <p:nvGrpSpPr>
              <p:cNvPr id="43" name="Group 10">
                <a:extLst>
                  <a:ext uri="{FF2B5EF4-FFF2-40B4-BE49-F238E27FC236}">
                    <a16:creationId xmlns:a16="http://schemas.microsoft.com/office/drawing/2014/main" id="{365C4407-6E3D-41F5-15AC-0FD09D561F86}"/>
                  </a:ext>
                </a:extLst>
              </p:cNvPr>
              <p:cNvGrpSpPr>
                <a:grpSpLocks/>
              </p:cNvGrpSpPr>
              <p:nvPr/>
            </p:nvGrpSpPr>
            <p:grpSpPr bwMode="auto">
              <a:xfrm>
                <a:off x="3107" y="1391"/>
                <a:ext cx="205" cy="385"/>
                <a:chOff x="515" y="1775"/>
                <a:chExt cx="239" cy="529"/>
              </a:xfrm>
            </p:grpSpPr>
            <p:sp>
              <p:nvSpPr>
                <p:cNvPr id="45" name="Oval 11">
                  <a:extLst>
                    <a:ext uri="{FF2B5EF4-FFF2-40B4-BE49-F238E27FC236}">
                      <a16:creationId xmlns:a16="http://schemas.microsoft.com/office/drawing/2014/main" id="{F1040D64-0F1E-23E7-D0FF-CAFDB901281F}"/>
                    </a:ext>
                  </a:extLst>
                </p:cNvPr>
                <p:cNvSpPr>
                  <a:spLocks noChangeArrowheads="1"/>
                </p:cNvSpPr>
                <p:nvPr/>
              </p:nvSpPr>
              <p:spPr bwMode="auto">
                <a:xfrm>
                  <a:off x="534" y="1775"/>
                  <a:ext cx="200" cy="197"/>
                </a:xfrm>
                <a:prstGeom prst="ellipse">
                  <a:avLst/>
                </a:prstGeom>
                <a:noFill/>
                <a:ln w="12700">
                  <a:solidFill>
                    <a:schemeClr val="tx1"/>
                  </a:solidFill>
                  <a:round/>
                  <a:headEnd/>
                  <a:tailEnd/>
                </a:ln>
              </p:spPr>
              <p:txBody>
                <a:bodyPr wrap="none" anchor="ctr"/>
                <a:lstStyle/>
                <a:p>
                  <a:endParaRPr lang="vi-VN"/>
                </a:p>
              </p:txBody>
            </p:sp>
            <p:grpSp>
              <p:nvGrpSpPr>
                <p:cNvPr id="46" name="Group 12">
                  <a:extLst>
                    <a:ext uri="{FF2B5EF4-FFF2-40B4-BE49-F238E27FC236}">
                      <a16:creationId xmlns:a16="http://schemas.microsoft.com/office/drawing/2014/main" id="{521C94D7-9F75-F12C-CBF5-6A5E6F55C8B1}"/>
                    </a:ext>
                  </a:extLst>
                </p:cNvPr>
                <p:cNvGrpSpPr>
                  <a:grpSpLocks/>
                </p:cNvGrpSpPr>
                <p:nvPr/>
              </p:nvGrpSpPr>
              <p:grpSpPr bwMode="auto">
                <a:xfrm>
                  <a:off x="515" y="2146"/>
                  <a:ext cx="239" cy="158"/>
                  <a:chOff x="515" y="2146"/>
                  <a:chExt cx="239" cy="158"/>
                </a:xfrm>
              </p:grpSpPr>
              <p:sp>
                <p:nvSpPr>
                  <p:cNvPr id="50" name="Line 13">
                    <a:extLst>
                      <a:ext uri="{FF2B5EF4-FFF2-40B4-BE49-F238E27FC236}">
                        <a16:creationId xmlns:a16="http://schemas.microsoft.com/office/drawing/2014/main" id="{E3EEA0F9-C748-57B0-54FE-33B6CEB4F326}"/>
                      </a:ext>
                    </a:extLst>
                  </p:cNvPr>
                  <p:cNvSpPr>
                    <a:spLocks noChangeShapeType="1"/>
                  </p:cNvSpPr>
                  <p:nvPr/>
                </p:nvSpPr>
                <p:spPr bwMode="auto">
                  <a:xfrm flipH="1">
                    <a:off x="515" y="2146"/>
                    <a:ext cx="120" cy="158"/>
                  </a:xfrm>
                  <a:prstGeom prst="line">
                    <a:avLst/>
                  </a:prstGeom>
                  <a:noFill/>
                  <a:ln w="12700">
                    <a:solidFill>
                      <a:schemeClr val="tx1"/>
                    </a:solidFill>
                    <a:round/>
                    <a:headEnd/>
                    <a:tailEnd/>
                  </a:ln>
                </p:spPr>
                <p:txBody>
                  <a:bodyPr/>
                  <a:lstStyle/>
                  <a:p>
                    <a:endParaRPr lang="vi-VN"/>
                  </a:p>
                </p:txBody>
              </p:sp>
              <p:sp>
                <p:nvSpPr>
                  <p:cNvPr id="51" name="Line 14">
                    <a:extLst>
                      <a:ext uri="{FF2B5EF4-FFF2-40B4-BE49-F238E27FC236}">
                        <a16:creationId xmlns:a16="http://schemas.microsoft.com/office/drawing/2014/main" id="{39BD1796-A8EE-092A-F2BE-C78347E012BC}"/>
                      </a:ext>
                    </a:extLst>
                  </p:cNvPr>
                  <p:cNvSpPr>
                    <a:spLocks noChangeShapeType="1"/>
                  </p:cNvSpPr>
                  <p:nvPr/>
                </p:nvSpPr>
                <p:spPr bwMode="auto">
                  <a:xfrm>
                    <a:off x="634" y="2146"/>
                    <a:ext cx="120" cy="158"/>
                  </a:xfrm>
                  <a:prstGeom prst="line">
                    <a:avLst/>
                  </a:prstGeom>
                  <a:noFill/>
                  <a:ln w="12700">
                    <a:solidFill>
                      <a:schemeClr val="tx1"/>
                    </a:solidFill>
                    <a:round/>
                    <a:headEnd/>
                    <a:tailEnd/>
                  </a:ln>
                </p:spPr>
                <p:txBody>
                  <a:bodyPr/>
                  <a:lstStyle/>
                  <a:p>
                    <a:endParaRPr lang="vi-VN"/>
                  </a:p>
                </p:txBody>
              </p:sp>
            </p:grpSp>
            <p:grpSp>
              <p:nvGrpSpPr>
                <p:cNvPr id="47" name="Group 15">
                  <a:extLst>
                    <a:ext uri="{FF2B5EF4-FFF2-40B4-BE49-F238E27FC236}">
                      <a16:creationId xmlns:a16="http://schemas.microsoft.com/office/drawing/2014/main" id="{B99EB5DC-8D13-2C5F-D23B-870457F6BE6B}"/>
                    </a:ext>
                  </a:extLst>
                </p:cNvPr>
                <p:cNvGrpSpPr>
                  <a:grpSpLocks/>
                </p:cNvGrpSpPr>
                <p:nvPr/>
              </p:nvGrpSpPr>
              <p:grpSpPr bwMode="auto">
                <a:xfrm>
                  <a:off x="516" y="1980"/>
                  <a:ext cx="237" cy="162"/>
                  <a:chOff x="516" y="1980"/>
                  <a:chExt cx="237" cy="162"/>
                </a:xfrm>
              </p:grpSpPr>
              <p:sp>
                <p:nvSpPr>
                  <p:cNvPr id="48" name="Line 16">
                    <a:extLst>
                      <a:ext uri="{FF2B5EF4-FFF2-40B4-BE49-F238E27FC236}">
                        <a16:creationId xmlns:a16="http://schemas.microsoft.com/office/drawing/2014/main" id="{24CCCEDD-0C9E-048D-FA8A-39ECDF364AA6}"/>
                      </a:ext>
                    </a:extLst>
                  </p:cNvPr>
                  <p:cNvSpPr>
                    <a:spLocks noChangeShapeType="1"/>
                  </p:cNvSpPr>
                  <p:nvPr/>
                </p:nvSpPr>
                <p:spPr bwMode="auto">
                  <a:xfrm>
                    <a:off x="634" y="1980"/>
                    <a:ext cx="0" cy="162"/>
                  </a:xfrm>
                  <a:prstGeom prst="line">
                    <a:avLst/>
                  </a:prstGeom>
                  <a:noFill/>
                  <a:ln w="12700">
                    <a:solidFill>
                      <a:schemeClr val="tx1"/>
                    </a:solidFill>
                    <a:round/>
                    <a:headEnd/>
                    <a:tailEnd/>
                  </a:ln>
                </p:spPr>
                <p:txBody>
                  <a:bodyPr/>
                  <a:lstStyle/>
                  <a:p>
                    <a:endParaRPr lang="vi-VN"/>
                  </a:p>
                </p:txBody>
              </p:sp>
              <p:sp>
                <p:nvSpPr>
                  <p:cNvPr id="49" name="Line 17">
                    <a:extLst>
                      <a:ext uri="{FF2B5EF4-FFF2-40B4-BE49-F238E27FC236}">
                        <a16:creationId xmlns:a16="http://schemas.microsoft.com/office/drawing/2014/main" id="{45699A2F-F53B-C6E1-56DB-A456B2833F75}"/>
                      </a:ext>
                    </a:extLst>
                  </p:cNvPr>
                  <p:cNvSpPr>
                    <a:spLocks noChangeShapeType="1"/>
                  </p:cNvSpPr>
                  <p:nvPr/>
                </p:nvSpPr>
                <p:spPr bwMode="auto">
                  <a:xfrm>
                    <a:off x="516" y="2040"/>
                    <a:ext cx="237" cy="0"/>
                  </a:xfrm>
                  <a:prstGeom prst="line">
                    <a:avLst/>
                  </a:prstGeom>
                  <a:noFill/>
                  <a:ln w="12700">
                    <a:solidFill>
                      <a:schemeClr val="tx1"/>
                    </a:solidFill>
                    <a:round/>
                    <a:headEnd/>
                    <a:tailEnd/>
                  </a:ln>
                </p:spPr>
                <p:txBody>
                  <a:bodyPr/>
                  <a:lstStyle/>
                  <a:p>
                    <a:endParaRPr lang="vi-VN"/>
                  </a:p>
                </p:txBody>
              </p:sp>
            </p:grpSp>
          </p:grpSp>
          <p:sp>
            <p:nvSpPr>
              <p:cNvPr id="44" name="Rectangle 18">
                <a:extLst>
                  <a:ext uri="{FF2B5EF4-FFF2-40B4-BE49-F238E27FC236}">
                    <a16:creationId xmlns:a16="http://schemas.microsoft.com/office/drawing/2014/main" id="{FDC97E31-F3F1-9819-F2AF-9593EF24ADD0}"/>
                  </a:ext>
                </a:extLst>
              </p:cNvPr>
              <p:cNvSpPr>
                <a:spLocks noChangeArrowheads="1"/>
              </p:cNvSpPr>
              <p:nvPr/>
            </p:nvSpPr>
            <p:spPr bwMode="auto">
              <a:xfrm>
                <a:off x="2880" y="1776"/>
                <a:ext cx="720" cy="190"/>
              </a:xfrm>
              <a:prstGeom prst="rect">
                <a:avLst/>
              </a:prstGeom>
              <a:noFill/>
              <a:ln w="12700">
                <a:noFill/>
                <a:miter lim="800000"/>
                <a:headEnd/>
                <a:tailEnd/>
              </a:ln>
            </p:spPr>
            <p:txBody>
              <a:bodyPr lIns="90488" tIns="44450" rIns="90488" bIns="44450" anchor="ctr">
                <a:spAutoFit/>
              </a:bodyPr>
              <a:lstStyle/>
              <a:p>
                <a:pPr eaLnBrk="0" hangingPunct="0"/>
                <a:r>
                  <a:rPr lang="fr-FR" sz="1400"/>
                  <a:t>Người dùng</a:t>
                </a:r>
              </a:p>
            </p:txBody>
          </p:sp>
        </p:grpSp>
        <p:sp>
          <p:nvSpPr>
            <p:cNvPr id="11" name="Rectangle 29">
              <a:extLst>
                <a:ext uri="{FF2B5EF4-FFF2-40B4-BE49-F238E27FC236}">
                  <a16:creationId xmlns:a16="http://schemas.microsoft.com/office/drawing/2014/main" id="{03720C31-EC9F-83C1-6278-4FDE28820E58}"/>
                </a:ext>
              </a:extLst>
            </p:cNvPr>
            <p:cNvSpPr>
              <a:spLocks noChangeArrowheads="1"/>
            </p:cNvSpPr>
            <p:nvPr/>
          </p:nvSpPr>
          <p:spPr bwMode="auto">
            <a:xfrm>
              <a:off x="2010" y="1825"/>
              <a:ext cx="1162" cy="239"/>
            </a:xfrm>
            <a:prstGeom prst="rect">
              <a:avLst/>
            </a:prstGeom>
            <a:noFill/>
            <a:ln w="12700">
              <a:solidFill>
                <a:schemeClr val="tx1"/>
              </a:solidFill>
              <a:miter lim="800000"/>
              <a:headEnd/>
              <a:tailEnd/>
            </a:ln>
          </p:spPr>
          <p:txBody>
            <a:bodyPr wrap="none" anchor="ctr">
              <a:spAutoFit/>
            </a:bodyPr>
            <a:lstStyle/>
            <a:p>
              <a:r>
                <a:rPr lang="en-US"/>
                <a:t>Lược đồ ngoài 1</a:t>
              </a:r>
            </a:p>
          </p:txBody>
        </p:sp>
        <p:sp>
          <p:nvSpPr>
            <p:cNvPr id="12" name="Rectangle 30">
              <a:extLst>
                <a:ext uri="{FF2B5EF4-FFF2-40B4-BE49-F238E27FC236}">
                  <a16:creationId xmlns:a16="http://schemas.microsoft.com/office/drawing/2014/main" id="{D19CDB0C-B10F-38FC-C40F-CC673DA0CA88}"/>
                </a:ext>
              </a:extLst>
            </p:cNvPr>
            <p:cNvSpPr>
              <a:spLocks noChangeArrowheads="1"/>
            </p:cNvSpPr>
            <p:nvPr/>
          </p:nvSpPr>
          <p:spPr bwMode="auto">
            <a:xfrm>
              <a:off x="3978" y="1825"/>
              <a:ext cx="1163" cy="239"/>
            </a:xfrm>
            <a:prstGeom prst="rect">
              <a:avLst/>
            </a:prstGeom>
            <a:noFill/>
            <a:ln w="12700">
              <a:solidFill>
                <a:schemeClr val="tx1"/>
              </a:solidFill>
              <a:miter lim="800000"/>
              <a:headEnd/>
              <a:tailEnd/>
            </a:ln>
          </p:spPr>
          <p:txBody>
            <a:bodyPr wrap="none" anchor="ctr">
              <a:spAutoFit/>
            </a:bodyPr>
            <a:lstStyle/>
            <a:p>
              <a:r>
                <a:rPr lang="en-US"/>
                <a:t>Lược đồ ngoài n</a:t>
              </a:r>
            </a:p>
          </p:txBody>
        </p:sp>
        <p:sp>
          <p:nvSpPr>
            <p:cNvPr id="13" name="Text Box 32">
              <a:extLst>
                <a:ext uri="{FF2B5EF4-FFF2-40B4-BE49-F238E27FC236}">
                  <a16:creationId xmlns:a16="http://schemas.microsoft.com/office/drawing/2014/main" id="{552CCBC4-FC78-8141-708E-CB814C305A0E}"/>
                </a:ext>
              </a:extLst>
            </p:cNvPr>
            <p:cNvSpPr txBox="1">
              <a:spLocks noChangeArrowheads="1"/>
            </p:cNvSpPr>
            <p:nvPr/>
          </p:nvSpPr>
          <p:spPr bwMode="auto">
            <a:xfrm>
              <a:off x="3311" y="1825"/>
              <a:ext cx="576" cy="231"/>
            </a:xfrm>
            <a:prstGeom prst="rect">
              <a:avLst/>
            </a:prstGeom>
            <a:noFill/>
            <a:ln w="12700">
              <a:noFill/>
              <a:miter lim="800000"/>
              <a:headEnd/>
              <a:tailEnd/>
            </a:ln>
          </p:spPr>
          <p:txBody>
            <a:bodyPr>
              <a:spAutoFit/>
            </a:bodyPr>
            <a:lstStyle/>
            <a:p>
              <a:r>
                <a:rPr lang="en-US">
                  <a:latin typeface="Tahoma" pitchFamily="34" charset="0"/>
                </a:rPr>
                <a:t>…</a:t>
              </a:r>
            </a:p>
          </p:txBody>
        </p:sp>
        <p:sp>
          <p:nvSpPr>
            <p:cNvPr id="14" name="Rectangle 33">
              <a:extLst>
                <a:ext uri="{FF2B5EF4-FFF2-40B4-BE49-F238E27FC236}">
                  <a16:creationId xmlns:a16="http://schemas.microsoft.com/office/drawing/2014/main" id="{64A41FCB-CBA5-0BC7-CC9B-E8CE2A7459C0}"/>
                </a:ext>
              </a:extLst>
            </p:cNvPr>
            <p:cNvSpPr>
              <a:spLocks noChangeArrowheads="1"/>
            </p:cNvSpPr>
            <p:nvPr/>
          </p:nvSpPr>
          <p:spPr bwMode="auto">
            <a:xfrm>
              <a:off x="2996" y="2451"/>
              <a:ext cx="1112" cy="233"/>
            </a:xfrm>
            <a:prstGeom prst="rect">
              <a:avLst/>
            </a:prstGeom>
            <a:noFill/>
            <a:ln w="12700">
              <a:solidFill>
                <a:schemeClr val="tx1"/>
              </a:solidFill>
              <a:miter lim="800000"/>
              <a:headEnd/>
              <a:tailEnd/>
            </a:ln>
          </p:spPr>
          <p:txBody>
            <a:bodyPr wrap="none" anchor="ctr">
              <a:spAutoFit/>
            </a:bodyPr>
            <a:lstStyle/>
            <a:p>
              <a:r>
                <a:rPr lang="en-US"/>
                <a:t>Lược đồ luận lý</a:t>
              </a:r>
            </a:p>
          </p:txBody>
        </p:sp>
        <p:sp>
          <p:nvSpPr>
            <p:cNvPr id="15" name="Rectangle 34">
              <a:extLst>
                <a:ext uri="{FF2B5EF4-FFF2-40B4-BE49-F238E27FC236}">
                  <a16:creationId xmlns:a16="http://schemas.microsoft.com/office/drawing/2014/main" id="{637BC3A2-010D-F75B-1EAF-DE86467C81AB}"/>
                </a:ext>
              </a:extLst>
            </p:cNvPr>
            <p:cNvSpPr>
              <a:spLocks noChangeArrowheads="1"/>
            </p:cNvSpPr>
            <p:nvPr/>
          </p:nvSpPr>
          <p:spPr bwMode="auto">
            <a:xfrm>
              <a:off x="3066" y="3121"/>
              <a:ext cx="1029" cy="239"/>
            </a:xfrm>
            <a:prstGeom prst="rect">
              <a:avLst/>
            </a:prstGeom>
            <a:noFill/>
            <a:ln w="12700">
              <a:solidFill>
                <a:schemeClr val="tx1"/>
              </a:solidFill>
              <a:miter lim="800000"/>
              <a:headEnd/>
              <a:tailEnd/>
            </a:ln>
          </p:spPr>
          <p:txBody>
            <a:bodyPr wrap="none" anchor="ctr">
              <a:spAutoFit/>
            </a:bodyPr>
            <a:lstStyle/>
            <a:p>
              <a:r>
                <a:rPr lang="en-US"/>
                <a:t>Lược đồ trong</a:t>
              </a:r>
            </a:p>
          </p:txBody>
        </p:sp>
        <p:grpSp>
          <p:nvGrpSpPr>
            <p:cNvPr id="16" name="Group 38">
              <a:extLst>
                <a:ext uri="{FF2B5EF4-FFF2-40B4-BE49-F238E27FC236}">
                  <a16:creationId xmlns:a16="http://schemas.microsoft.com/office/drawing/2014/main" id="{EA7D02DC-6782-8176-5239-ADD2ADA3A6CF}"/>
                </a:ext>
              </a:extLst>
            </p:cNvPr>
            <p:cNvGrpSpPr>
              <a:grpSpLocks/>
            </p:cNvGrpSpPr>
            <p:nvPr/>
          </p:nvGrpSpPr>
          <p:grpSpPr bwMode="auto">
            <a:xfrm>
              <a:off x="2927" y="3600"/>
              <a:ext cx="1296" cy="432"/>
              <a:chOff x="2208" y="3552"/>
              <a:chExt cx="1296" cy="432"/>
            </a:xfrm>
          </p:grpSpPr>
          <p:sp>
            <p:nvSpPr>
              <p:cNvPr id="40" name="AutoShape 35">
                <a:extLst>
                  <a:ext uri="{FF2B5EF4-FFF2-40B4-BE49-F238E27FC236}">
                    <a16:creationId xmlns:a16="http://schemas.microsoft.com/office/drawing/2014/main" id="{4F804E6E-5610-7CA6-296B-048969FB9569}"/>
                  </a:ext>
                </a:extLst>
              </p:cNvPr>
              <p:cNvSpPr>
                <a:spLocks noChangeArrowheads="1"/>
              </p:cNvSpPr>
              <p:nvPr/>
            </p:nvSpPr>
            <p:spPr bwMode="auto">
              <a:xfrm>
                <a:off x="2208" y="3552"/>
                <a:ext cx="336" cy="432"/>
              </a:xfrm>
              <a:prstGeom prst="flowChartMagneticDisk">
                <a:avLst/>
              </a:prstGeom>
              <a:noFill/>
              <a:ln w="12700">
                <a:solidFill>
                  <a:schemeClr val="tx1"/>
                </a:solidFill>
                <a:round/>
                <a:headEnd/>
                <a:tailEnd/>
              </a:ln>
            </p:spPr>
            <p:txBody>
              <a:bodyPr wrap="none" anchor="ctr">
                <a:spAutoFit/>
              </a:bodyPr>
              <a:lstStyle/>
              <a:p>
                <a:endParaRPr lang="vi-VN"/>
              </a:p>
            </p:txBody>
          </p:sp>
          <p:sp>
            <p:nvSpPr>
              <p:cNvPr id="41" name="AutoShape 36">
                <a:extLst>
                  <a:ext uri="{FF2B5EF4-FFF2-40B4-BE49-F238E27FC236}">
                    <a16:creationId xmlns:a16="http://schemas.microsoft.com/office/drawing/2014/main" id="{2B0B252F-BB43-D673-0862-48468BB32BD6}"/>
                  </a:ext>
                </a:extLst>
              </p:cNvPr>
              <p:cNvSpPr>
                <a:spLocks noChangeArrowheads="1"/>
              </p:cNvSpPr>
              <p:nvPr/>
            </p:nvSpPr>
            <p:spPr bwMode="auto">
              <a:xfrm>
                <a:off x="2688" y="3552"/>
                <a:ext cx="336" cy="432"/>
              </a:xfrm>
              <a:prstGeom prst="flowChartMagneticDisk">
                <a:avLst/>
              </a:prstGeom>
              <a:noFill/>
              <a:ln w="12700">
                <a:solidFill>
                  <a:schemeClr val="tx1"/>
                </a:solidFill>
                <a:round/>
                <a:headEnd/>
                <a:tailEnd/>
              </a:ln>
            </p:spPr>
            <p:txBody>
              <a:bodyPr wrap="none" anchor="ctr">
                <a:spAutoFit/>
              </a:bodyPr>
              <a:lstStyle/>
              <a:p>
                <a:endParaRPr lang="vi-VN"/>
              </a:p>
            </p:txBody>
          </p:sp>
          <p:sp>
            <p:nvSpPr>
              <p:cNvPr id="42" name="AutoShape 37">
                <a:extLst>
                  <a:ext uri="{FF2B5EF4-FFF2-40B4-BE49-F238E27FC236}">
                    <a16:creationId xmlns:a16="http://schemas.microsoft.com/office/drawing/2014/main" id="{34E18315-A278-2773-690C-B26C24BEDFCB}"/>
                  </a:ext>
                </a:extLst>
              </p:cNvPr>
              <p:cNvSpPr>
                <a:spLocks noChangeArrowheads="1"/>
              </p:cNvSpPr>
              <p:nvPr/>
            </p:nvSpPr>
            <p:spPr bwMode="auto">
              <a:xfrm>
                <a:off x="3168" y="3552"/>
                <a:ext cx="336" cy="432"/>
              </a:xfrm>
              <a:prstGeom prst="flowChartMagneticDisk">
                <a:avLst/>
              </a:prstGeom>
              <a:noFill/>
              <a:ln w="12700">
                <a:solidFill>
                  <a:schemeClr val="tx1"/>
                </a:solidFill>
                <a:round/>
                <a:headEnd/>
                <a:tailEnd/>
              </a:ln>
            </p:spPr>
            <p:txBody>
              <a:bodyPr wrap="none" anchor="ctr">
                <a:spAutoFit/>
              </a:bodyPr>
              <a:lstStyle/>
              <a:p>
                <a:endParaRPr lang="vi-VN"/>
              </a:p>
            </p:txBody>
          </p:sp>
        </p:grpSp>
        <p:sp>
          <p:nvSpPr>
            <p:cNvPr id="17" name="Line 45">
              <a:extLst>
                <a:ext uri="{FF2B5EF4-FFF2-40B4-BE49-F238E27FC236}">
                  <a16:creationId xmlns:a16="http://schemas.microsoft.com/office/drawing/2014/main" id="{C63668E8-99B5-45D4-8786-AC6B1DA1294F}"/>
                </a:ext>
              </a:extLst>
            </p:cNvPr>
            <p:cNvSpPr>
              <a:spLocks noChangeShapeType="1"/>
            </p:cNvSpPr>
            <p:nvPr/>
          </p:nvSpPr>
          <p:spPr bwMode="auto">
            <a:xfrm>
              <a:off x="3599" y="2688"/>
              <a:ext cx="1" cy="432"/>
            </a:xfrm>
            <a:prstGeom prst="line">
              <a:avLst/>
            </a:prstGeom>
            <a:noFill/>
            <a:ln w="12700">
              <a:solidFill>
                <a:schemeClr val="tx1"/>
              </a:solidFill>
              <a:round/>
              <a:headEnd type="triangle" w="med" len="med"/>
              <a:tailEnd type="triangle" w="med" len="med"/>
            </a:ln>
          </p:spPr>
          <p:txBody>
            <a:bodyPr anchor="ctr">
              <a:spAutoFit/>
            </a:bodyPr>
            <a:lstStyle/>
            <a:p>
              <a:endParaRPr lang="vi-VN"/>
            </a:p>
          </p:txBody>
        </p:sp>
        <p:sp>
          <p:nvSpPr>
            <p:cNvPr id="18" name="Line 46">
              <a:extLst>
                <a:ext uri="{FF2B5EF4-FFF2-40B4-BE49-F238E27FC236}">
                  <a16:creationId xmlns:a16="http://schemas.microsoft.com/office/drawing/2014/main" id="{199440C0-6E40-08CA-DD00-099F8A1D2D64}"/>
                </a:ext>
              </a:extLst>
            </p:cNvPr>
            <p:cNvSpPr>
              <a:spLocks noChangeShapeType="1"/>
            </p:cNvSpPr>
            <p:nvPr/>
          </p:nvSpPr>
          <p:spPr bwMode="auto">
            <a:xfrm>
              <a:off x="2639" y="2064"/>
              <a:ext cx="432" cy="384"/>
            </a:xfrm>
            <a:prstGeom prst="line">
              <a:avLst/>
            </a:prstGeom>
            <a:noFill/>
            <a:ln w="12700">
              <a:solidFill>
                <a:schemeClr val="tx1"/>
              </a:solidFill>
              <a:round/>
              <a:headEnd type="triangle" w="med" len="med"/>
              <a:tailEnd type="triangle" w="med" len="med"/>
            </a:ln>
          </p:spPr>
          <p:txBody>
            <a:bodyPr wrap="none" anchor="ctr">
              <a:spAutoFit/>
            </a:bodyPr>
            <a:lstStyle/>
            <a:p>
              <a:endParaRPr lang="vi-VN"/>
            </a:p>
          </p:txBody>
        </p:sp>
        <p:sp>
          <p:nvSpPr>
            <p:cNvPr id="19" name="Line 47">
              <a:extLst>
                <a:ext uri="{FF2B5EF4-FFF2-40B4-BE49-F238E27FC236}">
                  <a16:creationId xmlns:a16="http://schemas.microsoft.com/office/drawing/2014/main" id="{D2E28690-8FD6-CE0A-1834-50D3B9D16A3D}"/>
                </a:ext>
              </a:extLst>
            </p:cNvPr>
            <p:cNvSpPr>
              <a:spLocks noChangeShapeType="1"/>
            </p:cNvSpPr>
            <p:nvPr/>
          </p:nvSpPr>
          <p:spPr bwMode="auto">
            <a:xfrm flipH="1">
              <a:off x="4031" y="2064"/>
              <a:ext cx="528" cy="384"/>
            </a:xfrm>
            <a:prstGeom prst="line">
              <a:avLst/>
            </a:prstGeom>
            <a:noFill/>
            <a:ln w="12700">
              <a:solidFill>
                <a:schemeClr val="tx1"/>
              </a:solidFill>
              <a:round/>
              <a:headEnd type="triangle" w="med" len="med"/>
              <a:tailEnd type="triangle" w="med" len="med"/>
            </a:ln>
          </p:spPr>
          <p:txBody>
            <a:bodyPr wrap="none" anchor="ctr">
              <a:spAutoFit/>
            </a:bodyPr>
            <a:lstStyle/>
            <a:p>
              <a:endParaRPr lang="vi-VN"/>
            </a:p>
          </p:txBody>
        </p:sp>
        <p:grpSp>
          <p:nvGrpSpPr>
            <p:cNvPr id="20" name="Group 48">
              <a:extLst>
                <a:ext uri="{FF2B5EF4-FFF2-40B4-BE49-F238E27FC236}">
                  <a16:creationId xmlns:a16="http://schemas.microsoft.com/office/drawing/2014/main" id="{14565D73-BFDF-1E0A-3DD1-082F01A52A23}"/>
                </a:ext>
              </a:extLst>
            </p:cNvPr>
            <p:cNvGrpSpPr>
              <a:grpSpLocks/>
            </p:cNvGrpSpPr>
            <p:nvPr/>
          </p:nvGrpSpPr>
          <p:grpSpPr bwMode="auto">
            <a:xfrm>
              <a:off x="4223" y="1201"/>
              <a:ext cx="720" cy="575"/>
              <a:chOff x="2880" y="1391"/>
              <a:chExt cx="720" cy="575"/>
            </a:xfrm>
          </p:grpSpPr>
          <p:grpSp>
            <p:nvGrpSpPr>
              <p:cNvPr id="31" name="Group 49">
                <a:extLst>
                  <a:ext uri="{FF2B5EF4-FFF2-40B4-BE49-F238E27FC236}">
                    <a16:creationId xmlns:a16="http://schemas.microsoft.com/office/drawing/2014/main" id="{25D8F958-504A-9985-2765-FD7D12C6C208}"/>
                  </a:ext>
                </a:extLst>
              </p:cNvPr>
              <p:cNvGrpSpPr>
                <a:grpSpLocks/>
              </p:cNvGrpSpPr>
              <p:nvPr/>
            </p:nvGrpSpPr>
            <p:grpSpPr bwMode="auto">
              <a:xfrm>
                <a:off x="3107" y="1391"/>
                <a:ext cx="205" cy="385"/>
                <a:chOff x="515" y="1775"/>
                <a:chExt cx="239" cy="529"/>
              </a:xfrm>
            </p:grpSpPr>
            <p:sp>
              <p:nvSpPr>
                <p:cNvPr id="33" name="Oval 50">
                  <a:extLst>
                    <a:ext uri="{FF2B5EF4-FFF2-40B4-BE49-F238E27FC236}">
                      <a16:creationId xmlns:a16="http://schemas.microsoft.com/office/drawing/2014/main" id="{5733AE93-2916-8EBD-0A20-450B0455F9CE}"/>
                    </a:ext>
                  </a:extLst>
                </p:cNvPr>
                <p:cNvSpPr>
                  <a:spLocks noChangeArrowheads="1"/>
                </p:cNvSpPr>
                <p:nvPr/>
              </p:nvSpPr>
              <p:spPr bwMode="auto">
                <a:xfrm>
                  <a:off x="534" y="1775"/>
                  <a:ext cx="200" cy="197"/>
                </a:xfrm>
                <a:prstGeom prst="ellipse">
                  <a:avLst/>
                </a:prstGeom>
                <a:noFill/>
                <a:ln w="12700">
                  <a:solidFill>
                    <a:schemeClr val="tx1"/>
                  </a:solidFill>
                  <a:round/>
                  <a:headEnd/>
                  <a:tailEnd/>
                </a:ln>
              </p:spPr>
              <p:txBody>
                <a:bodyPr wrap="none" anchor="ctr"/>
                <a:lstStyle/>
                <a:p>
                  <a:endParaRPr lang="vi-VN"/>
                </a:p>
              </p:txBody>
            </p:sp>
            <p:grpSp>
              <p:nvGrpSpPr>
                <p:cNvPr id="34" name="Group 51">
                  <a:extLst>
                    <a:ext uri="{FF2B5EF4-FFF2-40B4-BE49-F238E27FC236}">
                      <a16:creationId xmlns:a16="http://schemas.microsoft.com/office/drawing/2014/main" id="{2CC392E3-BD50-D0B1-0677-58967D4AE8CF}"/>
                    </a:ext>
                  </a:extLst>
                </p:cNvPr>
                <p:cNvGrpSpPr>
                  <a:grpSpLocks/>
                </p:cNvGrpSpPr>
                <p:nvPr/>
              </p:nvGrpSpPr>
              <p:grpSpPr bwMode="auto">
                <a:xfrm>
                  <a:off x="515" y="2146"/>
                  <a:ext cx="239" cy="158"/>
                  <a:chOff x="515" y="2146"/>
                  <a:chExt cx="239" cy="158"/>
                </a:xfrm>
              </p:grpSpPr>
              <p:sp>
                <p:nvSpPr>
                  <p:cNvPr id="38" name="Line 52">
                    <a:extLst>
                      <a:ext uri="{FF2B5EF4-FFF2-40B4-BE49-F238E27FC236}">
                        <a16:creationId xmlns:a16="http://schemas.microsoft.com/office/drawing/2014/main" id="{2EABFEA4-0270-B0B9-F0B8-A167E7084922}"/>
                      </a:ext>
                    </a:extLst>
                  </p:cNvPr>
                  <p:cNvSpPr>
                    <a:spLocks noChangeShapeType="1"/>
                  </p:cNvSpPr>
                  <p:nvPr/>
                </p:nvSpPr>
                <p:spPr bwMode="auto">
                  <a:xfrm flipH="1">
                    <a:off x="515" y="2146"/>
                    <a:ext cx="120" cy="158"/>
                  </a:xfrm>
                  <a:prstGeom prst="line">
                    <a:avLst/>
                  </a:prstGeom>
                  <a:noFill/>
                  <a:ln w="12700">
                    <a:solidFill>
                      <a:schemeClr val="tx1"/>
                    </a:solidFill>
                    <a:round/>
                    <a:headEnd/>
                    <a:tailEnd/>
                  </a:ln>
                </p:spPr>
                <p:txBody>
                  <a:bodyPr/>
                  <a:lstStyle/>
                  <a:p>
                    <a:endParaRPr lang="vi-VN"/>
                  </a:p>
                </p:txBody>
              </p:sp>
              <p:sp>
                <p:nvSpPr>
                  <p:cNvPr id="39" name="Line 53">
                    <a:extLst>
                      <a:ext uri="{FF2B5EF4-FFF2-40B4-BE49-F238E27FC236}">
                        <a16:creationId xmlns:a16="http://schemas.microsoft.com/office/drawing/2014/main" id="{8F4F7C78-BEAA-645F-6711-305AF2DB2B2E}"/>
                      </a:ext>
                    </a:extLst>
                  </p:cNvPr>
                  <p:cNvSpPr>
                    <a:spLocks noChangeShapeType="1"/>
                  </p:cNvSpPr>
                  <p:nvPr/>
                </p:nvSpPr>
                <p:spPr bwMode="auto">
                  <a:xfrm>
                    <a:off x="634" y="2146"/>
                    <a:ext cx="120" cy="158"/>
                  </a:xfrm>
                  <a:prstGeom prst="line">
                    <a:avLst/>
                  </a:prstGeom>
                  <a:noFill/>
                  <a:ln w="12700">
                    <a:solidFill>
                      <a:schemeClr val="tx1"/>
                    </a:solidFill>
                    <a:round/>
                    <a:headEnd/>
                    <a:tailEnd/>
                  </a:ln>
                </p:spPr>
                <p:txBody>
                  <a:bodyPr/>
                  <a:lstStyle/>
                  <a:p>
                    <a:endParaRPr lang="vi-VN"/>
                  </a:p>
                </p:txBody>
              </p:sp>
            </p:grpSp>
            <p:grpSp>
              <p:nvGrpSpPr>
                <p:cNvPr id="35" name="Group 54">
                  <a:extLst>
                    <a:ext uri="{FF2B5EF4-FFF2-40B4-BE49-F238E27FC236}">
                      <a16:creationId xmlns:a16="http://schemas.microsoft.com/office/drawing/2014/main" id="{1328FA39-18C2-6D30-3247-02F45C35A077}"/>
                    </a:ext>
                  </a:extLst>
                </p:cNvPr>
                <p:cNvGrpSpPr>
                  <a:grpSpLocks/>
                </p:cNvGrpSpPr>
                <p:nvPr/>
              </p:nvGrpSpPr>
              <p:grpSpPr bwMode="auto">
                <a:xfrm>
                  <a:off x="516" y="1980"/>
                  <a:ext cx="237" cy="162"/>
                  <a:chOff x="516" y="1980"/>
                  <a:chExt cx="237" cy="162"/>
                </a:xfrm>
              </p:grpSpPr>
              <p:sp>
                <p:nvSpPr>
                  <p:cNvPr id="36" name="Line 55">
                    <a:extLst>
                      <a:ext uri="{FF2B5EF4-FFF2-40B4-BE49-F238E27FC236}">
                        <a16:creationId xmlns:a16="http://schemas.microsoft.com/office/drawing/2014/main" id="{7DDE6779-DF6D-3A19-C584-A01581B3AE18}"/>
                      </a:ext>
                    </a:extLst>
                  </p:cNvPr>
                  <p:cNvSpPr>
                    <a:spLocks noChangeShapeType="1"/>
                  </p:cNvSpPr>
                  <p:nvPr/>
                </p:nvSpPr>
                <p:spPr bwMode="auto">
                  <a:xfrm>
                    <a:off x="634" y="1980"/>
                    <a:ext cx="0" cy="162"/>
                  </a:xfrm>
                  <a:prstGeom prst="line">
                    <a:avLst/>
                  </a:prstGeom>
                  <a:noFill/>
                  <a:ln w="12700">
                    <a:solidFill>
                      <a:schemeClr val="tx1"/>
                    </a:solidFill>
                    <a:round/>
                    <a:headEnd/>
                    <a:tailEnd/>
                  </a:ln>
                </p:spPr>
                <p:txBody>
                  <a:bodyPr/>
                  <a:lstStyle/>
                  <a:p>
                    <a:endParaRPr lang="vi-VN"/>
                  </a:p>
                </p:txBody>
              </p:sp>
              <p:sp>
                <p:nvSpPr>
                  <p:cNvPr id="37" name="Line 56">
                    <a:extLst>
                      <a:ext uri="{FF2B5EF4-FFF2-40B4-BE49-F238E27FC236}">
                        <a16:creationId xmlns:a16="http://schemas.microsoft.com/office/drawing/2014/main" id="{D82811C0-BE5C-9F55-0FA3-B1A429352474}"/>
                      </a:ext>
                    </a:extLst>
                  </p:cNvPr>
                  <p:cNvSpPr>
                    <a:spLocks noChangeShapeType="1"/>
                  </p:cNvSpPr>
                  <p:nvPr/>
                </p:nvSpPr>
                <p:spPr bwMode="auto">
                  <a:xfrm>
                    <a:off x="516" y="2040"/>
                    <a:ext cx="237" cy="0"/>
                  </a:xfrm>
                  <a:prstGeom prst="line">
                    <a:avLst/>
                  </a:prstGeom>
                  <a:noFill/>
                  <a:ln w="12700">
                    <a:solidFill>
                      <a:schemeClr val="tx1"/>
                    </a:solidFill>
                    <a:round/>
                    <a:headEnd/>
                    <a:tailEnd/>
                  </a:ln>
                </p:spPr>
                <p:txBody>
                  <a:bodyPr/>
                  <a:lstStyle/>
                  <a:p>
                    <a:endParaRPr lang="vi-VN"/>
                  </a:p>
                </p:txBody>
              </p:sp>
            </p:grpSp>
          </p:grpSp>
          <p:sp>
            <p:nvSpPr>
              <p:cNvPr id="32" name="Rectangle 57">
                <a:extLst>
                  <a:ext uri="{FF2B5EF4-FFF2-40B4-BE49-F238E27FC236}">
                    <a16:creationId xmlns:a16="http://schemas.microsoft.com/office/drawing/2014/main" id="{8C714240-324B-475B-78BD-F3F746987F35}"/>
                  </a:ext>
                </a:extLst>
              </p:cNvPr>
              <p:cNvSpPr>
                <a:spLocks noChangeArrowheads="1"/>
              </p:cNvSpPr>
              <p:nvPr/>
            </p:nvSpPr>
            <p:spPr bwMode="auto">
              <a:xfrm>
                <a:off x="2880" y="1776"/>
                <a:ext cx="720" cy="190"/>
              </a:xfrm>
              <a:prstGeom prst="rect">
                <a:avLst/>
              </a:prstGeom>
              <a:noFill/>
              <a:ln w="12700">
                <a:noFill/>
                <a:miter lim="800000"/>
                <a:headEnd/>
                <a:tailEnd/>
              </a:ln>
            </p:spPr>
            <p:txBody>
              <a:bodyPr lIns="90488" tIns="44450" rIns="90488" bIns="44450" anchor="ctr">
                <a:spAutoFit/>
              </a:bodyPr>
              <a:lstStyle/>
              <a:p>
                <a:pPr eaLnBrk="0" hangingPunct="0"/>
                <a:r>
                  <a:rPr lang="fr-FR" sz="1400"/>
                  <a:t>Người dùng</a:t>
                </a:r>
              </a:p>
            </p:txBody>
          </p:sp>
        </p:grpSp>
        <p:sp>
          <p:nvSpPr>
            <p:cNvPr id="21" name="Text Box 59">
              <a:extLst>
                <a:ext uri="{FF2B5EF4-FFF2-40B4-BE49-F238E27FC236}">
                  <a16:creationId xmlns:a16="http://schemas.microsoft.com/office/drawing/2014/main" id="{F489F982-0DC0-7DE8-292C-71D3C977A156}"/>
                </a:ext>
              </a:extLst>
            </p:cNvPr>
            <p:cNvSpPr txBox="1">
              <a:spLocks noChangeArrowheads="1"/>
            </p:cNvSpPr>
            <p:nvPr/>
          </p:nvSpPr>
          <p:spPr bwMode="auto">
            <a:xfrm>
              <a:off x="1631" y="2160"/>
              <a:ext cx="1104" cy="330"/>
            </a:xfrm>
            <a:prstGeom prst="rect">
              <a:avLst/>
            </a:prstGeom>
            <a:noFill/>
            <a:ln w="12700">
              <a:noFill/>
              <a:miter lim="800000"/>
              <a:headEnd/>
              <a:tailEnd/>
            </a:ln>
          </p:spPr>
          <p:txBody>
            <a:bodyPr>
              <a:spAutoFit/>
            </a:bodyPr>
            <a:lstStyle/>
            <a:p>
              <a:r>
                <a:rPr lang="en-US" sz="1400">
                  <a:latin typeface="Tahoma" pitchFamily="34" charset="0"/>
                </a:rPr>
                <a:t>Ánh xạ ngoài/</a:t>
              </a:r>
              <a:br>
                <a:rPr lang="en-US" sz="1400">
                  <a:latin typeface="Tahoma" pitchFamily="34" charset="0"/>
                </a:rPr>
              </a:br>
              <a:r>
                <a:rPr lang="en-US" sz="1400">
                  <a:latin typeface="Tahoma" pitchFamily="34" charset="0"/>
                </a:rPr>
                <a:t>Ánh xạ luận lý</a:t>
              </a:r>
            </a:p>
          </p:txBody>
        </p:sp>
        <p:sp>
          <p:nvSpPr>
            <p:cNvPr id="22" name="Text Box 61">
              <a:extLst>
                <a:ext uri="{FF2B5EF4-FFF2-40B4-BE49-F238E27FC236}">
                  <a16:creationId xmlns:a16="http://schemas.microsoft.com/office/drawing/2014/main" id="{5655E388-2E48-0F10-C1A7-1758586147C0}"/>
                </a:ext>
              </a:extLst>
            </p:cNvPr>
            <p:cNvSpPr txBox="1">
              <a:spLocks noChangeArrowheads="1"/>
            </p:cNvSpPr>
            <p:nvPr/>
          </p:nvSpPr>
          <p:spPr bwMode="auto">
            <a:xfrm>
              <a:off x="432" y="1584"/>
              <a:ext cx="960" cy="192"/>
            </a:xfrm>
            <a:prstGeom prst="rect">
              <a:avLst/>
            </a:prstGeom>
            <a:noFill/>
            <a:ln w="12700">
              <a:noFill/>
              <a:miter lim="800000"/>
              <a:headEnd/>
              <a:tailEnd/>
            </a:ln>
          </p:spPr>
          <p:txBody>
            <a:bodyPr>
              <a:spAutoFit/>
            </a:bodyPr>
            <a:lstStyle/>
            <a:p>
              <a:r>
                <a:rPr lang="en-US" sz="1400" b="1">
                  <a:latin typeface="Tahoma" pitchFamily="34" charset="0"/>
                </a:rPr>
                <a:t>Mức ngoài</a:t>
              </a:r>
            </a:p>
          </p:txBody>
        </p:sp>
        <p:sp>
          <p:nvSpPr>
            <p:cNvPr id="23" name="Text Box 62">
              <a:extLst>
                <a:ext uri="{FF2B5EF4-FFF2-40B4-BE49-F238E27FC236}">
                  <a16:creationId xmlns:a16="http://schemas.microsoft.com/office/drawing/2014/main" id="{B019C35B-B969-2520-898E-CFC756D0DF83}"/>
                </a:ext>
              </a:extLst>
            </p:cNvPr>
            <p:cNvSpPr txBox="1">
              <a:spLocks noChangeArrowheads="1"/>
            </p:cNvSpPr>
            <p:nvPr/>
          </p:nvSpPr>
          <p:spPr bwMode="auto">
            <a:xfrm>
              <a:off x="431" y="2448"/>
              <a:ext cx="1104" cy="194"/>
            </a:xfrm>
            <a:prstGeom prst="rect">
              <a:avLst/>
            </a:prstGeom>
            <a:noFill/>
            <a:ln w="12700">
              <a:noFill/>
              <a:miter lim="800000"/>
              <a:headEnd/>
              <a:tailEnd/>
            </a:ln>
          </p:spPr>
          <p:txBody>
            <a:bodyPr>
              <a:spAutoFit/>
            </a:bodyPr>
            <a:lstStyle/>
            <a:p>
              <a:r>
                <a:rPr lang="en-US" sz="1400" b="1" dirty="0" err="1">
                  <a:latin typeface="Tahoma" pitchFamily="34" charset="0"/>
                </a:rPr>
                <a:t>Mức</a:t>
              </a:r>
              <a:r>
                <a:rPr lang="en-US" sz="1400" b="1" dirty="0">
                  <a:latin typeface="Tahoma" pitchFamily="34" charset="0"/>
                </a:rPr>
                <a:t> </a:t>
              </a:r>
              <a:r>
                <a:rPr lang="en-US" sz="1400" b="1" dirty="0" err="1">
                  <a:latin typeface="Tahoma" pitchFamily="34" charset="0"/>
                </a:rPr>
                <a:t>luận</a:t>
              </a:r>
              <a:r>
                <a:rPr lang="en-US" sz="1400" b="1" dirty="0">
                  <a:latin typeface="Tahoma" pitchFamily="34" charset="0"/>
                </a:rPr>
                <a:t> </a:t>
              </a:r>
              <a:r>
                <a:rPr lang="en-US" sz="1400" b="1" dirty="0" err="1">
                  <a:latin typeface="Tahoma" pitchFamily="34" charset="0"/>
                </a:rPr>
                <a:t>lý</a:t>
              </a:r>
              <a:endParaRPr lang="en-US" sz="1400" b="1" dirty="0">
                <a:latin typeface="Tahoma" pitchFamily="34" charset="0"/>
              </a:endParaRPr>
            </a:p>
          </p:txBody>
        </p:sp>
        <p:sp>
          <p:nvSpPr>
            <p:cNvPr id="24" name="Text Box 63">
              <a:extLst>
                <a:ext uri="{FF2B5EF4-FFF2-40B4-BE49-F238E27FC236}">
                  <a16:creationId xmlns:a16="http://schemas.microsoft.com/office/drawing/2014/main" id="{83093008-24AD-ABDE-337E-7337DB5AC050}"/>
                </a:ext>
              </a:extLst>
            </p:cNvPr>
            <p:cNvSpPr txBox="1">
              <a:spLocks noChangeArrowheads="1"/>
            </p:cNvSpPr>
            <p:nvPr/>
          </p:nvSpPr>
          <p:spPr bwMode="auto">
            <a:xfrm>
              <a:off x="432" y="3408"/>
              <a:ext cx="1104" cy="192"/>
            </a:xfrm>
            <a:prstGeom prst="rect">
              <a:avLst/>
            </a:prstGeom>
            <a:noFill/>
            <a:ln w="12700">
              <a:noFill/>
              <a:miter lim="800000"/>
              <a:headEnd/>
              <a:tailEnd/>
            </a:ln>
          </p:spPr>
          <p:txBody>
            <a:bodyPr>
              <a:spAutoFit/>
            </a:bodyPr>
            <a:lstStyle/>
            <a:p>
              <a:r>
                <a:rPr lang="en-US" sz="1400" b="1">
                  <a:latin typeface="Tahoma" pitchFamily="34" charset="0"/>
                </a:rPr>
                <a:t>Mức trong</a:t>
              </a:r>
            </a:p>
          </p:txBody>
        </p:sp>
        <p:sp>
          <p:nvSpPr>
            <p:cNvPr id="25" name="Text Box 64">
              <a:extLst>
                <a:ext uri="{FF2B5EF4-FFF2-40B4-BE49-F238E27FC236}">
                  <a16:creationId xmlns:a16="http://schemas.microsoft.com/office/drawing/2014/main" id="{879C6C7D-40FD-1287-D783-2CC8ABEF354D}"/>
                </a:ext>
              </a:extLst>
            </p:cNvPr>
            <p:cNvSpPr txBox="1">
              <a:spLocks noChangeArrowheads="1"/>
            </p:cNvSpPr>
            <p:nvPr/>
          </p:nvSpPr>
          <p:spPr bwMode="auto">
            <a:xfrm>
              <a:off x="1679" y="2698"/>
              <a:ext cx="1104" cy="330"/>
            </a:xfrm>
            <a:prstGeom prst="rect">
              <a:avLst/>
            </a:prstGeom>
            <a:noFill/>
            <a:ln w="12700">
              <a:noFill/>
              <a:miter lim="800000"/>
              <a:headEnd/>
              <a:tailEnd/>
            </a:ln>
          </p:spPr>
          <p:txBody>
            <a:bodyPr>
              <a:spAutoFit/>
            </a:bodyPr>
            <a:lstStyle/>
            <a:p>
              <a:r>
                <a:rPr lang="en-US" sz="1400">
                  <a:latin typeface="Tahoma" pitchFamily="34" charset="0"/>
                </a:rPr>
                <a:t>Ánh xạ luận lý/</a:t>
              </a:r>
              <a:br>
                <a:rPr lang="en-US" sz="1400">
                  <a:latin typeface="Tahoma" pitchFamily="34" charset="0"/>
                </a:rPr>
              </a:br>
              <a:r>
                <a:rPr lang="en-US" sz="1400">
                  <a:latin typeface="Tahoma" pitchFamily="34" charset="0"/>
                </a:rPr>
                <a:t>Ánh xạ trong</a:t>
              </a:r>
            </a:p>
          </p:txBody>
        </p:sp>
        <p:grpSp>
          <p:nvGrpSpPr>
            <p:cNvPr id="26" name="Group 72">
              <a:extLst>
                <a:ext uri="{FF2B5EF4-FFF2-40B4-BE49-F238E27FC236}">
                  <a16:creationId xmlns:a16="http://schemas.microsoft.com/office/drawing/2014/main" id="{EA59CF2E-611B-6156-A537-C8EFEEF763B8}"/>
                </a:ext>
              </a:extLst>
            </p:cNvPr>
            <p:cNvGrpSpPr>
              <a:grpSpLocks/>
            </p:cNvGrpSpPr>
            <p:nvPr/>
          </p:nvGrpSpPr>
          <p:grpSpPr bwMode="auto">
            <a:xfrm>
              <a:off x="3071" y="3360"/>
              <a:ext cx="1009" cy="288"/>
              <a:chOff x="3167" y="3360"/>
              <a:chExt cx="1009" cy="288"/>
            </a:xfrm>
          </p:grpSpPr>
          <p:sp>
            <p:nvSpPr>
              <p:cNvPr id="27" name="Line 39">
                <a:extLst>
                  <a:ext uri="{FF2B5EF4-FFF2-40B4-BE49-F238E27FC236}">
                    <a16:creationId xmlns:a16="http://schemas.microsoft.com/office/drawing/2014/main" id="{6F8BFFA1-0F2C-A2AC-E7C2-84E1C84254B6}"/>
                  </a:ext>
                </a:extLst>
              </p:cNvPr>
              <p:cNvSpPr>
                <a:spLocks noChangeShapeType="1"/>
              </p:cNvSpPr>
              <p:nvPr/>
            </p:nvSpPr>
            <p:spPr bwMode="auto">
              <a:xfrm>
                <a:off x="3167" y="3504"/>
                <a:ext cx="1008" cy="0"/>
              </a:xfrm>
              <a:prstGeom prst="line">
                <a:avLst/>
              </a:prstGeom>
              <a:noFill/>
              <a:ln w="12700">
                <a:solidFill>
                  <a:schemeClr val="tx1"/>
                </a:solidFill>
                <a:round/>
                <a:headEnd/>
                <a:tailEnd/>
              </a:ln>
            </p:spPr>
            <p:txBody>
              <a:bodyPr wrap="none" anchor="ctr">
                <a:spAutoFit/>
              </a:bodyPr>
              <a:lstStyle/>
              <a:p>
                <a:endParaRPr lang="vi-VN"/>
              </a:p>
            </p:txBody>
          </p:sp>
          <p:sp>
            <p:nvSpPr>
              <p:cNvPr id="28" name="Line 40">
                <a:extLst>
                  <a:ext uri="{FF2B5EF4-FFF2-40B4-BE49-F238E27FC236}">
                    <a16:creationId xmlns:a16="http://schemas.microsoft.com/office/drawing/2014/main" id="{D271EA57-FE12-CA81-9B9D-9129E82E7BD3}"/>
                  </a:ext>
                </a:extLst>
              </p:cNvPr>
              <p:cNvSpPr>
                <a:spLocks noChangeShapeType="1"/>
              </p:cNvSpPr>
              <p:nvPr/>
            </p:nvSpPr>
            <p:spPr bwMode="auto">
              <a:xfrm flipH="1">
                <a:off x="3167" y="3504"/>
                <a:ext cx="1" cy="144"/>
              </a:xfrm>
              <a:prstGeom prst="line">
                <a:avLst/>
              </a:prstGeom>
              <a:noFill/>
              <a:ln w="12700">
                <a:solidFill>
                  <a:schemeClr val="tx1"/>
                </a:solidFill>
                <a:round/>
                <a:headEnd/>
                <a:tailEnd/>
              </a:ln>
            </p:spPr>
            <p:txBody>
              <a:bodyPr anchor="ctr">
                <a:spAutoFit/>
              </a:bodyPr>
              <a:lstStyle/>
              <a:p>
                <a:endParaRPr lang="vi-VN"/>
              </a:p>
            </p:txBody>
          </p:sp>
          <p:sp>
            <p:nvSpPr>
              <p:cNvPr id="29" name="Line 42">
                <a:extLst>
                  <a:ext uri="{FF2B5EF4-FFF2-40B4-BE49-F238E27FC236}">
                    <a16:creationId xmlns:a16="http://schemas.microsoft.com/office/drawing/2014/main" id="{FF6C7DF4-DBF0-0757-3603-4CD8B9FC35B3}"/>
                  </a:ext>
                </a:extLst>
              </p:cNvPr>
              <p:cNvSpPr>
                <a:spLocks noChangeShapeType="1"/>
              </p:cNvSpPr>
              <p:nvPr/>
            </p:nvSpPr>
            <p:spPr bwMode="auto">
              <a:xfrm flipH="1">
                <a:off x="4175" y="3504"/>
                <a:ext cx="1" cy="144"/>
              </a:xfrm>
              <a:prstGeom prst="line">
                <a:avLst/>
              </a:prstGeom>
              <a:noFill/>
              <a:ln w="12700">
                <a:solidFill>
                  <a:schemeClr val="tx1"/>
                </a:solidFill>
                <a:round/>
                <a:headEnd/>
                <a:tailEnd/>
              </a:ln>
            </p:spPr>
            <p:txBody>
              <a:bodyPr anchor="ctr">
                <a:spAutoFit/>
              </a:bodyPr>
              <a:lstStyle/>
              <a:p>
                <a:endParaRPr lang="vi-VN"/>
              </a:p>
            </p:txBody>
          </p:sp>
          <p:sp>
            <p:nvSpPr>
              <p:cNvPr id="30" name="Line 71">
                <a:extLst>
                  <a:ext uri="{FF2B5EF4-FFF2-40B4-BE49-F238E27FC236}">
                    <a16:creationId xmlns:a16="http://schemas.microsoft.com/office/drawing/2014/main" id="{43613818-4416-22D9-6D3F-D78EECF8B963}"/>
                  </a:ext>
                </a:extLst>
              </p:cNvPr>
              <p:cNvSpPr>
                <a:spLocks noChangeShapeType="1"/>
              </p:cNvSpPr>
              <p:nvPr/>
            </p:nvSpPr>
            <p:spPr bwMode="auto">
              <a:xfrm>
                <a:off x="3696" y="3360"/>
                <a:ext cx="0" cy="288"/>
              </a:xfrm>
              <a:prstGeom prst="line">
                <a:avLst/>
              </a:prstGeom>
              <a:noFill/>
              <a:ln w="12700">
                <a:solidFill>
                  <a:schemeClr val="tx1"/>
                </a:solidFill>
                <a:round/>
                <a:headEnd/>
                <a:tailEnd/>
              </a:ln>
            </p:spPr>
            <p:txBody>
              <a:bodyPr anchor="ctr">
                <a:spAutoFit/>
              </a:bodyPr>
              <a:lstStyle/>
              <a:p>
                <a:endParaRPr lang="vi-VN"/>
              </a:p>
            </p:txBody>
          </p:sp>
        </p:grpSp>
      </p:grpSp>
    </p:spTree>
    <p:extLst>
      <p:ext uri="{BB962C8B-B14F-4D97-AF65-F5344CB8AC3E}">
        <p14:creationId xmlns:p14="http://schemas.microsoft.com/office/powerpoint/2010/main" val="19022983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83B006A-47AB-4715-78AC-3C677140A20E}"/>
              </a:ext>
            </a:extLst>
          </p:cNvPr>
          <p:cNvSpPr>
            <a:spLocks noGrp="1"/>
          </p:cNvSpPr>
          <p:nvPr>
            <p:ph idx="1"/>
          </p:nvPr>
        </p:nvSpPr>
        <p:spPr/>
        <p:txBody>
          <a:bodyPr>
            <a:normAutofit/>
          </a:bodyPr>
          <a:lstStyle/>
          <a:p>
            <a:r>
              <a:rPr lang="en-US" sz="2400" dirty="0" err="1">
                <a:solidFill>
                  <a:srgbClr val="0E6FC7"/>
                </a:solidFill>
              </a:rPr>
              <a:t>Mức</a:t>
            </a:r>
            <a:r>
              <a:rPr lang="en-US" sz="2400" dirty="0">
                <a:solidFill>
                  <a:srgbClr val="0E6FC7"/>
                </a:solidFill>
              </a:rPr>
              <a:t> </a:t>
            </a:r>
            <a:r>
              <a:rPr lang="en-US" sz="2400" dirty="0" err="1">
                <a:solidFill>
                  <a:srgbClr val="0E6FC7"/>
                </a:solidFill>
              </a:rPr>
              <a:t>trong</a:t>
            </a:r>
            <a:r>
              <a:rPr lang="en-US" sz="2400" dirty="0">
                <a:solidFill>
                  <a:srgbClr val="0E6FC7"/>
                </a:solidFill>
              </a:rPr>
              <a:t> (</a:t>
            </a:r>
            <a:r>
              <a:rPr lang="en-US" sz="2400" dirty="0" err="1">
                <a:solidFill>
                  <a:srgbClr val="0E6FC7"/>
                </a:solidFill>
              </a:rPr>
              <a:t>lược</a:t>
            </a:r>
            <a:r>
              <a:rPr lang="en-US" sz="2400" dirty="0">
                <a:solidFill>
                  <a:srgbClr val="0E6FC7"/>
                </a:solidFill>
              </a:rPr>
              <a:t> </a:t>
            </a:r>
            <a:r>
              <a:rPr lang="en-US" sz="2400" dirty="0" err="1">
                <a:solidFill>
                  <a:srgbClr val="0E6FC7"/>
                </a:solidFill>
              </a:rPr>
              <a:t>đồ</a:t>
            </a:r>
            <a:r>
              <a:rPr lang="en-US" sz="2400" dirty="0">
                <a:solidFill>
                  <a:srgbClr val="0E6FC7"/>
                </a:solidFill>
              </a:rPr>
              <a:t> </a:t>
            </a:r>
            <a:r>
              <a:rPr lang="en-US" sz="2400" dirty="0" err="1">
                <a:solidFill>
                  <a:srgbClr val="0E6FC7"/>
                </a:solidFill>
              </a:rPr>
              <a:t>trong</a:t>
            </a:r>
            <a:r>
              <a:rPr lang="en-US" sz="2400" dirty="0">
                <a:solidFill>
                  <a:srgbClr val="0E6FC7"/>
                </a:solidFill>
              </a:rPr>
              <a:t>)</a:t>
            </a:r>
          </a:p>
          <a:p>
            <a:pPr lvl="1"/>
            <a:r>
              <a:rPr lang="en-US" sz="1800" dirty="0" err="1"/>
              <a:t>Mô</a:t>
            </a:r>
            <a:r>
              <a:rPr lang="en-US" sz="1800" dirty="0"/>
              <a:t> </a:t>
            </a:r>
            <a:r>
              <a:rPr lang="en-US" sz="1800" dirty="0" err="1"/>
              <a:t>tả</a:t>
            </a:r>
            <a:r>
              <a:rPr lang="en-US" sz="1800" dirty="0"/>
              <a:t> </a:t>
            </a:r>
            <a:r>
              <a:rPr lang="en-US" sz="1800" dirty="0" err="1"/>
              <a:t>cấu</a:t>
            </a:r>
            <a:r>
              <a:rPr lang="en-US" sz="1800" dirty="0"/>
              <a:t> </a:t>
            </a:r>
            <a:r>
              <a:rPr lang="en-US" sz="1800" dirty="0" err="1"/>
              <a:t>trúc</a:t>
            </a:r>
            <a:r>
              <a:rPr lang="en-US" sz="1800" dirty="0"/>
              <a:t> </a:t>
            </a:r>
            <a:r>
              <a:rPr lang="en-US" sz="1800" dirty="0" err="1"/>
              <a:t>lưu</a:t>
            </a:r>
            <a:r>
              <a:rPr lang="en-US" sz="1800" dirty="0"/>
              <a:t> </a:t>
            </a:r>
            <a:r>
              <a:rPr lang="en-US" sz="1800" dirty="0" err="1"/>
              <a:t>trữ</a:t>
            </a:r>
            <a:r>
              <a:rPr lang="en-US" sz="1800" dirty="0"/>
              <a:t> </a:t>
            </a:r>
            <a:r>
              <a:rPr lang="en-US" sz="1800" dirty="0" err="1"/>
              <a:t>vật</a:t>
            </a:r>
            <a:r>
              <a:rPr lang="en-US" sz="1800" dirty="0"/>
              <a:t> </a:t>
            </a:r>
            <a:r>
              <a:rPr lang="en-US" sz="1800" dirty="0" err="1"/>
              <a:t>lý</a:t>
            </a:r>
            <a:r>
              <a:rPr lang="en-US" sz="1800" dirty="0"/>
              <a:t> CSDL</a:t>
            </a:r>
          </a:p>
          <a:p>
            <a:r>
              <a:rPr lang="en-US" sz="2400" dirty="0" err="1">
                <a:solidFill>
                  <a:srgbClr val="0E6FC7"/>
                </a:solidFill>
              </a:rPr>
              <a:t>Mức</a:t>
            </a:r>
            <a:r>
              <a:rPr lang="en-US" sz="2400" dirty="0">
                <a:solidFill>
                  <a:srgbClr val="0E6FC7"/>
                </a:solidFill>
              </a:rPr>
              <a:t> </a:t>
            </a:r>
            <a:r>
              <a:rPr lang="en-US" sz="2400" dirty="0" err="1">
                <a:solidFill>
                  <a:srgbClr val="0E6FC7"/>
                </a:solidFill>
              </a:rPr>
              <a:t>luận</a:t>
            </a:r>
            <a:r>
              <a:rPr lang="en-US" sz="2400" dirty="0">
                <a:solidFill>
                  <a:srgbClr val="0E6FC7"/>
                </a:solidFill>
              </a:rPr>
              <a:t> </a:t>
            </a:r>
            <a:r>
              <a:rPr lang="en-US" sz="2400" dirty="0" err="1">
                <a:solidFill>
                  <a:srgbClr val="0E6FC7"/>
                </a:solidFill>
              </a:rPr>
              <a:t>lý</a:t>
            </a:r>
            <a:r>
              <a:rPr lang="en-US" sz="2400" dirty="0">
                <a:solidFill>
                  <a:srgbClr val="0E6FC7"/>
                </a:solidFill>
              </a:rPr>
              <a:t> (</a:t>
            </a:r>
            <a:r>
              <a:rPr lang="en-US" sz="2400" dirty="0" err="1">
                <a:solidFill>
                  <a:srgbClr val="0E6FC7"/>
                </a:solidFill>
              </a:rPr>
              <a:t>lược</a:t>
            </a:r>
            <a:r>
              <a:rPr lang="en-US" sz="2400" dirty="0">
                <a:solidFill>
                  <a:srgbClr val="0E6FC7"/>
                </a:solidFill>
              </a:rPr>
              <a:t> </a:t>
            </a:r>
            <a:r>
              <a:rPr lang="en-US" sz="2400" dirty="0" err="1">
                <a:solidFill>
                  <a:srgbClr val="0E6FC7"/>
                </a:solidFill>
              </a:rPr>
              <a:t>đồ</a:t>
            </a:r>
            <a:r>
              <a:rPr lang="en-US" sz="2400" dirty="0">
                <a:solidFill>
                  <a:srgbClr val="0E6FC7"/>
                </a:solidFill>
              </a:rPr>
              <a:t> </a:t>
            </a:r>
            <a:r>
              <a:rPr lang="en-US" sz="2400" dirty="0" err="1">
                <a:solidFill>
                  <a:srgbClr val="0E6FC7"/>
                </a:solidFill>
              </a:rPr>
              <a:t>quan</a:t>
            </a:r>
            <a:r>
              <a:rPr lang="en-US" sz="2400" dirty="0">
                <a:solidFill>
                  <a:srgbClr val="0E6FC7"/>
                </a:solidFill>
              </a:rPr>
              <a:t> </a:t>
            </a:r>
            <a:r>
              <a:rPr lang="en-US" sz="2400" dirty="0" err="1">
                <a:solidFill>
                  <a:srgbClr val="0E6FC7"/>
                </a:solidFill>
              </a:rPr>
              <a:t>niệm</a:t>
            </a:r>
            <a:r>
              <a:rPr lang="en-US" sz="2400" dirty="0">
                <a:solidFill>
                  <a:srgbClr val="0E6FC7"/>
                </a:solidFill>
              </a:rPr>
              <a:t>)</a:t>
            </a:r>
          </a:p>
          <a:p>
            <a:pPr lvl="1"/>
            <a:r>
              <a:rPr lang="en-US" sz="1800" dirty="0" err="1"/>
              <a:t>Mô</a:t>
            </a:r>
            <a:r>
              <a:rPr lang="en-US" sz="1800" dirty="0"/>
              <a:t> </a:t>
            </a:r>
            <a:r>
              <a:rPr lang="en-US" sz="1800" dirty="0" err="1"/>
              <a:t>tả</a:t>
            </a:r>
            <a:r>
              <a:rPr lang="en-US" sz="1800" dirty="0"/>
              <a:t> </a:t>
            </a:r>
            <a:r>
              <a:rPr lang="en-US" sz="1800" dirty="0" err="1"/>
              <a:t>cấu</a:t>
            </a:r>
            <a:r>
              <a:rPr lang="en-US" sz="1800" dirty="0"/>
              <a:t> </a:t>
            </a:r>
            <a:r>
              <a:rPr lang="en-US" sz="1800" dirty="0" err="1"/>
              <a:t>trúc</a:t>
            </a:r>
            <a:r>
              <a:rPr lang="en-US" sz="1800" dirty="0"/>
              <a:t> </a:t>
            </a:r>
            <a:r>
              <a:rPr lang="en-US" sz="1800" dirty="0" err="1"/>
              <a:t>của</a:t>
            </a:r>
            <a:r>
              <a:rPr lang="en-US" sz="1800" dirty="0"/>
              <a:t> </a:t>
            </a:r>
            <a:r>
              <a:rPr lang="en-US" sz="1800" dirty="0" err="1"/>
              <a:t>toàn</a:t>
            </a:r>
            <a:r>
              <a:rPr lang="en-US" sz="1800" dirty="0"/>
              <a:t> </a:t>
            </a:r>
            <a:r>
              <a:rPr lang="en-US" sz="1800" dirty="0" err="1"/>
              <a:t>thể</a:t>
            </a:r>
            <a:r>
              <a:rPr lang="en-US" sz="1800" dirty="0"/>
              <a:t> CSDL </a:t>
            </a:r>
            <a:r>
              <a:rPr lang="en-US" sz="1800" dirty="0" err="1"/>
              <a:t>cho</a:t>
            </a:r>
            <a:r>
              <a:rPr lang="en-US" sz="1800" dirty="0"/>
              <a:t> 1 </a:t>
            </a:r>
            <a:r>
              <a:rPr lang="en-US" sz="1800" dirty="0" err="1"/>
              <a:t>cộng</a:t>
            </a:r>
            <a:r>
              <a:rPr lang="en-US" sz="1800" dirty="0"/>
              <a:t> </a:t>
            </a:r>
            <a:r>
              <a:rPr lang="en-US" sz="1800" dirty="0" err="1"/>
              <a:t>đồng</a:t>
            </a:r>
            <a:r>
              <a:rPr lang="en-US" sz="1800" dirty="0"/>
              <a:t> </a:t>
            </a:r>
            <a:r>
              <a:rPr lang="en-US" sz="1800" dirty="0" err="1"/>
              <a:t>người</a:t>
            </a:r>
            <a:r>
              <a:rPr lang="en-US" sz="1800" dirty="0"/>
              <a:t> </a:t>
            </a:r>
            <a:r>
              <a:rPr lang="en-US" sz="1800" dirty="0" err="1"/>
              <a:t>sử</a:t>
            </a:r>
            <a:r>
              <a:rPr lang="en-US" sz="1800" dirty="0"/>
              <a:t> </a:t>
            </a:r>
            <a:r>
              <a:rPr lang="en-US" sz="1800" dirty="0" err="1"/>
              <a:t>dụng</a:t>
            </a:r>
            <a:r>
              <a:rPr lang="en-US" sz="1800" dirty="0"/>
              <a:t>, </a:t>
            </a:r>
            <a:r>
              <a:rPr lang="en-US" sz="1800" dirty="0" err="1"/>
              <a:t>gồm</a:t>
            </a:r>
            <a:r>
              <a:rPr lang="en-US" sz="1800" dirty="0"/>
              <a:t> </a:t>
            </a:r>
            <a:r>
              <a:rPr lang="en-US" sz="1800" dirty="0" err="1"/>
              <a:t>thực</a:t>
            </a:r>
            <a:r>
              <a:rPr lang="en-US" sz="1800" dirty="0"/>
              <a:t> </a:t>
            </a:r>
            <a:r>
              <a:rPr lang="en-US" sz="1800" dirty="0" err="1"/>
              <a:t>thể</a:t>
            </a:r>
            <a:r>
              <a:rPr lang="en-US" sz="1800" dirty="0"/>
              <a:t>, </a:t>
            </a:r>
            <a:r>
              <a:rPr lang="en-US" sz="1800" dirty="0" err="1"/>
              <a:t>kiểu</a:t>
            </a:r>
            <a:r>
              <a:rPr lang="en-US" sz="1800" dirty="0"/>
              <a:t> </a:t>
            </a:r>
            <a:r>
              <a:rPr lang="en-US" sz="1800" dirty="0" err="1"/>
              <a:t>dữ</a:t>
            </a:r>
            <a:r>
              <a:rPr lang="en-US" sz="1800" dirty="0"/>
              <a:t> </a:t>
            </a:r>
            <a:r>
              <a:rPr lang="en-US" sz="1800" dirty="0" err="1"/>
              <a:t>liệu</a:t>
            </a:r>
            <a:r>
              <a:rPr lang="en-US" sz="1800" dirty="0"/>
              <a:t>, </a:t>
            </a:r>
            <a:r>
              <a:rPr lang="en-US" sz="1800" dirty="0" err="1"/>
              <a:t>mối</a:t>
            </a:r>
            <a:r>
              <a:rPr lang="en-US" sz="1800" dirty="0"/>
              <a:t> </a:t>
            </a:r>
            <a:r>
              <a:rPr lang="en-US" sz="1800" dirty="0" err="1"/>
              <a:t>liên</a:t>
            </a:r>
            <a:r>
              <a:rPr lang="en-US" sz="1800" dirty="0"/>
              <a:t> </a:t>
            </a:r>
            <a:r>
              <a:rPr lang="en-US" sz="1800" dirty="0" err="1"/>
              <a:t>hệ</a:t>
            </a:r>
            <a:r>
              <a:rPr lang="en-US" sz="1800" dirty="0"/>
              <a:t> </a:t>
            </a:r>
            <a:r>
              <a:rPr lang="en-US" sz="1800" dirty="0" err="1"/>
              <a:t>và</a:t>
            </a:r>
            <a:r>
              <a:rPr lang="en-US" sz="1800" dirty="0"/>
              <a:t> </a:t>
            </a:r>
            <a:r>
              <a:rPr lang="en-US" sz="1800" dirty="0" err="1"/>
              <a:t>ràng</a:t>
            </a:r>
            <a:r>
              <a:rPr lang="en-US" sz="1800" dirty="0"/>
              <a:t> </a:t>
            </a:r>
            <a:r>
              <a:rPr lang="en-US" sz="1800" dirty="0" err="1"/>
              <a:t>buộc</a:t>
            </a:r>
            <a:endParaRPr lang="en-US" sz="1800" dirty="0"/>
          </a:p>
          <a:p>
            <a:pPr lvl="1"/>
            <a:r>
              <a:rPr lang="en-US" sz="1800" dirty="0"/>
              <a:t>Che </a:t>
            </a:r>
            <a:r>
              <a:rPr lang="en-US" sz="1800" dirty="0" err="1"/>
              <a:t>bớt</a:t>
            </a:r>
            <a:r>
              <a:rPr lang="en-US" sz="1800" dirty="0"/>
              <a:t> </a:t>
            </a:r>
            <a:r>
              <a:rPr lang="en-US" sz="1800" dirty="0" err="1"/>
              <a:t>các</a:t>
            </a:r>
            <a:r>
              <a:rPr lang="en-US" sz="1800" dirty="0"/>
              <a:t> chi </a:t>
            </a:r>
            <a:r>
              <a:rPr lang="en-US" sz="1800" dirty="0" err="1"/>
              <a:t>tiết</a:t>
            </a:r>
            <a:r>
              <a:rPr lang="en-US" sz="1800" dirty="0"/>
              <a:t> </a:t>
            </a:r>
            <a:r>
              <a:rPr lang="en-US" sz="1800" dirty="0" err="1"/>
              <a:t>của</a:t>
            </a:r>
            <a:r>
              <a:rPr lang="en-US" sz="1800" dirty="0"/>
              <a:t> </a:t>
            </a:r>
            <a:r>
              <a:rPr lang="en-US" sz="1800" dirty="0" err="1"/>
              <a:t>cấu</a:t>
            </a:r>
            <a:r>
              <a:rPr lang="en-US" sz="1800" dirty="0"/>
              <a:t> </a:t>
            </a:r>
            <a:r>
              <a:rPr lang="en-US" sz="1800" dirty="0" err="1"/>
              <a:t>trúc</a:t>
            </a:r>
            <a:r>
              <a:rPr lang="en-US" sz="1800" dirty="0"/>
              <a:t> </a:t>
            </a:r>
            <a:r>
              <a:rPr lang="en-US" sz="1800" dirty="0" err="1"/>
              <a:t>lưu</a:t>
            </a:r>
            <a:r>
              <a:rPr lang="en-US" sz="1800" dirty="0"/>
              <a:t> </a:t>
            </a:r>
            <a:r>
              <a:rPr lang="en-US" sz="1800" dirty="0" err="1"/>
              <a:t>trữ</a:t>
            </a:r>
            <a:r>
              <a:rPr lang="en-US" sz="1800" dirty="0"/>
              <a:t> </a:t>
            </a:r>
            <a:r>
              <a:rPr lang="en-US" sz="1800" dirty="0" err="1"/>
              <a:t>vật</a:t>
            </a:r>
            <a:r>
              <a:rPr lang="en-US" sz="1800" dirty="0"/>
              <a:t> </a:t>
            </a:r>
            <a:r>
              <a:rPr lang="en-US" sz="1800" dirty="0" err="1"/>
              <a:t>lý</a:t>
            </a:r>
            <a:endParaRPr lang="en-US" sz="1800" dirty="0"/>
          </a:p>
          <a:p>
            <a:r>
              <a:rPr lang="en-US" sz="2400" dirty="0" err="1">
                <a:solidFill>
                  <a:srgbClr val="0E6FC7"/>
                </a:solidFill>
              </a:rPr>
              <a:t>Mức</a:t>
            </a:r>
            <a:r>
              <a:rPr lang="en-US" sz="2400" dirty="0">
                <a:solidFill>
                  <a:srgbClr val="0E6FC7"/>
                </a:solidFill>
              </a:rPr>
              <a:t> </a:t>
            </a:r>
            <a:r>
              <a:rPr lang="en-US" sz="2400" dirty="0" err="1">
                <a:solidFill>
                  <a:srgbClr val="0E6FC7"/>
                </a:solidFill>
              </a:rPr>
              <a:t>ngoài</a:t>
            </a:r>
            <a:r>
              <a:rPr lang="en-US" sz="2400" dirty="0">
                <a:solidFill>
                  <a:srgbClr val="0E6FC7"/>
                </a:solidFill>
              </a:rPr>
              <a:t> (</a:t>
            </a:r>
            <a:r>
              <a:rPr lang="en-US" sz="2400" dirty="0" err="1">
                <a:solidFill>
                  <a:srgbClr val="0E6FC7"/>
                </a:solidFill>
              </a:rPr>
              <a:t>lược</a:t>
            </a:r>
            <a:r>
              <a:rPr lang="en-US" sz="2400" dirty="0">
                <a:solidFill>
                  <a:srgbClr val="0E6FC7"/>
                </a:solidFill>
              </a:rPr>
              <a:t> </a:t>
            </a:r>
            <a:r>
              <a:rPr lang="en-US" sz="2400" dirty="0" err="1">
                <a:solidFill>
                  <a:srgbClr val="0E6FC7"/>
                </a:solidFill>
              </a:rPr>
              <a:t>đồ</a:t>
            </a:r>
            <a:r>
              <a:rPr lang="en-US" sz="2400" dirty="0">
                <a:solidFill>
                  <a:srgbClr val="0E6FC7"/>
                </a:solidFill>
              </a:rPr>
              <a:t> </a:t>
            </a:r>
            <a:r>
              <a:rPr lang="en-US" sz="2400" dirty="0" err="1">
                <a:solidFill>
                  <a:srgbClr val="0E6FC7"/>
                </a:solidFill>
              </a:rPr>
              <a:t>ngoài</a:t>
            </a:r>
            <a:r>
              <a:rPr lang="en-US" sz="2400" dirty="0">
                <a:solidFill>
                  <a:srgbClr val="0E6FC7"/>
                </a:solidFill>
              </a:rPr>
              <a:t>)</a:t>
            </a:r>
          </a:p>
          <a:p>
            <a:pPr lvl="1"/>
            <a:r>
              <a:rPr lang="en-US" sz="1800" dirty="0" err="1"/>
              <a:t>Còn</a:t>
            </a:r>
            <a:r>
              <a:rPr lang="en-US" sz="1800" dirty="0"/>
              <a:t> </a:t>
            </a:r>
            <a:r>
              <a:rPr lang="en-US" sz="1800" dirty="0" err="1"/>
              <a:t>gọi</a:t>
            </a:r>
            <a:r>
              <a:rPr lang="en-US" sz="1800" dirty="0"/>
              <a:t> </a:t>
            </a:r>
            <a:r>
              <a:rPr lang="en-US" sz="1800" dirty="0" err="1"/>
              <a:t>là</a:t>
            </a:r>
            <a:r>
              <a:rPr lang="en-US" sz="1800" dirty="0"/>
              <a:t> </a:t>
            </a:r>
            <a:r>
              <a:rPr lang="en-US" sz="1800" dirty="0" err="1"/>
              <a:t>mức</a:t>
            </a:r>
            <a:r>
              <a:rPr lang="en-US" sz="1800" dirty="0"/>
              <a:t> </a:t>
            </a:r>
            <a:r>
              <a:rPr lang="en-US" sz="1800" dirty="0" err="1"/>
              <a:t>khung</a:t>
            </a:r>
            <a:r>
              <a:rPr lang="en-US" sz="1800" dirty="0"/>
              <a:t> </a:t>
            </a:r>
            <a:r>
              <a:rPr lang="en-US" sz="1800" dirty="0" err="1"/>
              <a:t>nhìn</a:t>
            </a:r>
            <a:r>
              <a:rPr lang="en-US" sz="1800" dirty="0"/>
              <a:t> (view)</a:t>
            </a:r>
          </a:p>
          <a:p>
            <a:pPr lvl="1"/>
            <a:r>
              <a:rPr lang="en-US" sz="1800" dirty="0" err="1"/>
              <a:t>Mô</a:t>
            </a:r>
            <a:r>
              <a:rPr lang="en-US" sz="1800" dirty="0"/>
              <a:t> </a:t>
            </a:r>
            <a:r>
              <a:rPr lang="en-US" sz="1800" dirty="0" err="1"/>
              <a:t>tả</a:t>
            </a:r>
            <a:r>
              <a:rPr lang="en-US" sz="1800" dirty="0"/>
              <a:t> </a:t>
            </a:r>
            <a:r>
              <a:rPr lang="en-US" sz="1800" dirty="0" err="1"/>
              <a:t>một</a:t>
            </a:r>
            <a:r>
              <a:rPr lang="en-US" sz="1800" dirty="0"/>
              <a:t> </a:t>
            </a:r>
            <a:r>
              <a:rPr lang="en-US" sz="1800" dirty="0" err="1"/>
              <a:t>phần</a:t>
            </a:r>
            <a:r>
              <a:rPr lang="en-US" sz="1800" dirty="0"/>
              <a:t> </a:t>
            </a:r>
            <a:r>
              <a:rPr lang="en-US" sz="1800" dirty="0" err="1"/>
              <a:t>của</a:t>
            </a:r>
            <a:r>
              <a:rPr lang="en-US" sz="1800" dirty="0"/>
              <a:t> CSDL </a:t>
            </a:r>
            <a:r>
              <a:rPr lang="en-US" sz="1800" dirty="0" err="1"/>
              <a:t>mà</a:t>
            </a:r>
            <a:r>
              <a:rPr lang="en-US" sz="1800" dirty="0"/>
              <a:t> 1 </a:t>
            </a:r>
            <a:r>
              <a:rPr lang="en-US" sz="1800" dirty="0" err="1"/>
              <a:t>nhóm</a:t>
            </a:r>
            <a:r>
              <a:rPr lang="en-US" sz="1800" dirty="0"/>
              <a:t> </a:t>
            </a:r>
            <a:r>
              <a:rPr lang="en-US" sz="1800" dirty="0" err="1"/>
              <a:t>người</a:t>
            </a:r>
            <a:r>
              <a:rPr lang="en-US" sz="1800" dirty="0"/>
              <a:t> </a:t>
            </a:r>
            <a:r>
              <a:rPr lang="en-US" sz="1800" dirty="0" err="1"/>
              <a:t>dùng</a:t>
            </a:r>
            <a:r>
              <a:rPr lang="en-US" sz="1800" dirty="0"/>
              <a:t> </a:t>
            </a:r>
            <a:r>
              <a:rPr lang="en-US" sz="1800" dirty="0" err="1"/>
              <a:t>quan</a:t>
            </a:r>
            <a:r>
              <a:rPr lang="en-US" sz="1800" dirty="0"/>
              <a:t> </a:t>
            </a:r>
            <a:r>
              <a:rPr lang="en-US" sz="1800" dirty="0" err="1"/>
              <a:t>tâm</a:t>
            </a:r>
            <a:r>
              <a:rPr lang="en-US" sz="1800" dirty="0"/>
              <a:t> </a:t>
            </a:r>
            <a:r>
              <a:rPr lang="en-US" sz="1800" dirty="0" err="1"/>
              <a:t>đến</a:t>
            </a:r>
            <a:r>
              <a:rPr lang="en-US" sz="1800" dirty="0"/>
              <a:t> </a:t>
            </a:r>
            <a:r>
              <a:rPr lang="en-US" sz="1800" dirty="0" err="1"/>
              <a:t>và</a:t>
            </a:r>
            <a:r>
              <a:rPr lang="en-US" sz="1800" dirty="0"/>
              <a:t> </a:t>
            </a:r>
            <a:r>
              <a:rPr lang="en-US" sz="1800" dirty="0" err="1"/>
              <a:t>che</a:t>
            </a:r>
            <a:r>
              <a:rPr lang="en-US" sz="1800" dirty="0"/>
              <a:t> </a:t>
            </a:r>
            <a:r>
              <a:rPr lang="en-US" sz="1800" dirty="0" err="1"/>
              <a:t>dấu</a:t>
            </a:r>
            <a:r>
              <a:rPr lang="en-US" sz="1800" dirty="0"/>
              <a:t> </a:t>
            </a:r>
            <a:r>
              <a:rPr lang="en-US" sz="1800" dirty="0" err="1"/>
              <a:t>phần</a:t>
            </a:r>
            <a:r>
              <a:rPr lang="en-US" sz="1800" dirty="0"/>
              <a:t> </a:t>
            </a:r>
            <a:r>
              <a:rPr lang="en-US" sz="1800" dirty="0" err="1"/>
              <a:t>còn</a:t>
            </a:r>
            <a:r>
              <a:rPr lang="en-US" sz="1800" dirty="0"/>
              <a:t> </a:t>
            </a:r>
            <a:r>
              <a:rPr lang="en-US" sz="1800" dirty="0" err="1"/>
              <a:t>lại</a:t>
            </a:r>
            <a:r>
              <a:rPr lang="en-US" sz="1800" dirty="0"/>
              <a:t> </a:t>
            </a:r>
            <a:r>
              <a:rPr lang="en-US" sz="1800" dirty="0" err="1"/>
              <a:t>của</a:t>
            </a:r>
            <a:r>
              <a:rPr lang="en-US" sz="1800" dirty="0"/>
              <a:t> CSDL </a:t>
            </a:r>
            <a:r>
              <a:rPr lang="en-US" sz="1800" dirty="0" err="1"/>
              <a:t>đối</a:t>
            </a:r>
            <a:r>
              <a:rPr lang="en-US" sz="1800" dirty="0"/>
              <a:t> </a:t>
            </a:r>
            <a:r>
              <a:rPr lang="en-US" sz="1800" dirty="0" err="1"/>
              <a:t>với</a:t>
            </a:r>
            <a:r>
              <a:rPr lang="en-US" sz="1800" dirty="0"/>
              <a:t> </a:t>
            </a:r>
            <a:r>
              <a:rPr lang="en-US" sz="1800" dirty="0" err="1"/>
              <a:t>nhóm</a:t>
            </a:r>
            <a:r>
              <a:rPr lang="en-US" sz="1800" dirty="0"/>
              <a:t> </a:t>
            </a:r>
            <a:r>
              <a:rPr lang="en-US" sz="1800" dirty="0" err="1"/>
              <a:t>người</a:t>
            </a:r>
            <a:r>
              <a:rPr lang="en-US" sz="1800" dirty="0"/>
              <a:t> </a:t>
            </a:r>
            <a:r>
              <a:rPr lang="en-US" sz="1800" dirty="0" err="1"/>
              <a:t>dùng</a:t>
            </a:r>
            <a:r>
              <a:rPr lang="en-US" sz="1800" dirty="0"/>
              <a:t> </a:t>
            </a:r>
            <a:r>
              <a:rPr lang="en-US" sz="1800" dirty="0" err="1"/>
              <a:t>đó</a:t>
            </a:r>
            <a:endParaRPr lang="en-US" sz="1800" dirty="0"/>
          </a:p>
          <a:p>
            <a:endParaRPr lang="en-VN" sz="2400" dirty="0"/>
          </a:p>
        </p:txBody>
      </p:sp>
      <p:sp>
        <p:nvSpPr>
          <p:cNvPr id="3" name="Footer Placeholder 2">
            <a:extLst>
              <a:ext uri="{FF2B5EF4-FFF2-40B4-BE49-F238E27FC236}">
                <a16:creationId xmlns:a16="http://schemas.microsoft.com/office/drawing/2014/main" id="{A575ECDB-4EB4-11C8-48D5-FF36B9FA0EF9}"/>
              </a:ext>
            </a:extLst>
          </p:cNvPr>
          <p:cNvSpPr>
            <a:spLocks noGrp="1"/>
          </p:cNvSpPr>
          <p:nvPr>
            <p:ph type="ftr" sz="quarter" idx="11"/>
          </p:nvPr>
        </p:nvSpPr>
        <p:spPr/>
        <p:txBody>
          <a:bodyPr/>
          <a:lstStyle/>
          <a:p>
            <a:r>
              <a:rPr lang="nl-NL"/>
              <a:t>Faculty of Information Technology</a:t>
            </a:r>
            <a:endParaRPr lang="nl-NL" dirty="0"/>
          </a:p>
        </p:txBody>
      </p:sp>
      <p:sp>
        <p:nvSpPr>
          <p:cNvPr id="4" name="Slide Number Placeholder 3">
            <a:extLst>
              <a:ext uri="{FF2B5EF4-FFF2-40B4-BE49-F238E27FC236}">
                <a16:creationId xmlns:a16="http://schemas.microsoft.com/office/drawing/2014/main" id="{18DC68DD-5C7A-203D-A5EC-74146ABFCF6A}"/>
              </a:ext>
            </a:extLst>
          </p:cNvPr>
          <p:cNvSpPr>
            <a:spLocks noGrp="1"/>
          </p:cNvSpPr>
          <p:nvPr>
            <p:ph type="sldNum" sz="quarter" idx="12"/>
          </p:nvPr>
        </p:nvSpPr>
        <p:spPr/>
        <p:txBody>
          <a:bodyPr/>
          <a:lstStyle/>
          <a:p>
            <a:fld id="{0A297500-7527-634B-90F4-69D0994C32B4}" type="slidenum">
              <a:rPr lang="nl-NL" smtClean="0"/>
              <a:t>51</a:t>
            </a:fld>
            <a:endParaRPr lang="nl-NL"/>
          </a:p>
        </p:txBody>
      </p:sp>
      <p:sp>
        <p:nvSpPr>
          <p:cNvPr id="5" name="Title 4">
            <a:extLst>
              <a:ext uri="{FF2B5EF4-FFF2-40B4-BE49-F238E27FC236}">
                <a16:creationId xmlns:a16="http://schemas.microsoft.com/office/drawing/2014/main" id="{24EDA098-01D8-C134-310C-AF98D26BFFBC}"/>
              </a:ext>
            </a:extLst>
          </p:cNvPr>
          <p:cNvSpPr>
            <a:spLocks noGrp="1"/>
          </p:cNvSpPr>
          <p:nvPr>
            <p:ph type="title"/>
          </p:nvPr>
        </p:nvSpPr>
        <p:spPr/>
        <p:txBody>
          <a:bodyPr/>
          <a:lstStyle/>
          <a:p>
            <a:r>
              <a:rPr lang="en-VN" dirty="0"/>
              <a:t>Kiến trúc ba lược đồ (2)</a:t>
            </a:r>
          </a:p>
        </p:txBody>
      </p:sp>
    </p:spTree>
    <p:extLst>
      <p:ext uri="{BB962C8B-B14F-4D97-AF65-F5344CB8AC3E}">
        <p14:creationId xmlns:p14="http://schemas.microsoft.com/office/powerpoint/2010/main" val="5315190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9C307B-9009-B45B-DCC8-B812B083FC09}"/>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EBBDFBEB-5150-9A94-ABEB-2B73693FCFCD}"/>
              </a:ext>
            </a:extLst>
          </p:cNvPr>
          <p:cNvSpPr>
            <a:spLocks noGrp="1"/>
          </p:cNvSpPr>
          <p:nvPr>
            <p:ph type="ftr" sz="quarter" idx="11"/>
          </p:nvPr>
        </p:nvSpPr>
        <p:spPr/>
        <p:txBody>
          <a:bodyPr/>
          <a:lstStyle/>
          <a:p>
            <a:r>
              <a:rPr lang="vi-VN" dirty="0"/>
              <a:t>Faculty of Information Technology</a:t>
            </a:r>
          </a:p>
        </p:txBody>
      </p:sp>
      <p:sp>
        <p:nvSpPr>
          <p:cNvPr id="4" name="Slide Number Placeholder 3">
            <a:extLst>
              <a:ext uri="{FF2B5EF4-FFF2-40B4-BE49-F238E27FC236}">
                <a16:creationId xmlns:a16="http://schemas.microsoft.com/office/drawing/2014/main" id="{1C6DA7B8-DB4A-AE27-AB05-AD992D1E5355}"/>
              </a:ext>
            </a:extLst>
          </p:cNvPr>
          <p:cNvSpPr>
            <a:spLocks noGrp="1"/>
          </p:cNvSpPr>
          <p:nvPr>
            <p:ph type="sldNum" sz="quarter" idx="12"/>
          </p:nvPr>
        </p:nvSpPr>
        <p:spPr/>
        <p:txBody>
          <a:bodyPr/>
          <a:lstStyle/>
          <a:p>
            <a:fld id="{0A297500-7527-634B-90F4-69D0994C32B4}" type="slidenum">
              <a:rPr lang="vi-VN" smtClean="0"/>
              <a:t>52</a:t>
            </a:fld>
            <a:endParaRPr lang="vi-VN" dirty="0"/>
          </a:p>
        </p:txBody>
      </p:sp>
      <p:sp>
        <p:nvSpPr>
          <p:cNvPr id="5" name="Title 4">
            <a:extLst>
              <a:ext uri="{FF2B5EF4-FFF2-40B4-BE49-F238E27FC236}">
                <a16:creationId xmlns:a16="http://schemas.microsoft.com/office/drawing/2014/main" id="{7669414B-B972-33FD-37AA-E0816FC2CE5A}"/>
              </a:ext>
            </a:extLst>
          </p:cNvPr>
          <p:cNvSpPr>
            <a:spLocks noGrp="1"/>
          </p:cNvSpPr>
          <p:nvPr>
            <p:ph type="title"/>
          </p:nvPr>
        </p:nvSpPr>
        <p:spPr/>
        <p:txBody>
          <a:bodyPr/>
          <a:lstStyle/>
          <a:p>
            <a:r>
              <a:rPr lang="vi-VN" dirty="0"/>
              <a:t>Kiến trúc ba lược đồ (3)</a:t>
            </a:r>
          </a:p>
        </p:txBody>
      </p:sp>
      <p:grpSp>
        <p:nvGrpSpPr>
          <p:cNvPr id="146" name="Group 145">
            <a:extLst>
              <a:ext uri="{FF2B5EF4-FFF2-40B4-BE49-F238E27FC236}">
                <a16:creationId xmlns:a16="http://schemas.microsoft.com/office/drawing/2014/main" id="{A93F8C1B-16CD-1500-248A-D932A460D984}"/>
              </a:ext>
            </a:extLst>
          </p:cNvPr>
          <p:cNvGrpSpPr/>
          <p:nvPr/>
        </p:nvGrpSpPr>
        <p:grpSpPr>
          <a:xfrm>
            <a:off x="2792432" y="1252176"/>
            <a:ext cx="8032175" cy="4950251"/>
            <a:chOff x="2287482" y="1224918"/>
            <a:chExt cx="8305801" cy="5075239"/>
          </a:xfrm>
        </p:grpSpPr>
        <p:sp>
          <p:nvSpPr>
            <p:cNvPr id="143" name="Rectangle 69">
              <a:extLst>
                <a:ext uri="{FF2B5EF4-FFF2-40B4-BE49-F238E27FC236}">
                  <a16:creationId xmlns:a16="http://schemas.microsoft.com/office/drawing/2014/main" id="{86770D1D-FBCD-DC27-E6C0-BEF4B3356E37}"/>
                </a:ext>
              </a:extLst>
            </p:cNvPr>
            <p:cNvSpPr>
              <a:spLocks noChangeArrowheads="1"/>
            </p:cNvSpPr>
            <p:nvPr/>
          </p:nvSpPr>
          <p:spPr bwMode="auto">
            <a:xfrm>
              <a:off x="2287482" y="4212157"/>
              <a:ext cx="8305800" cy="2088000"/>
            </a:xfrm>
            <a:prstGeom prst="rect">
              <a:avLst/>
            </a:prstGeom>
            <a:solidFill>
              <a:srgbClr val="FFCC99">
                <a:alpha val="54901"/>
              </a:srgbClr>
            </a:solidFill>
            <a:ln w="12700">
              <a:solidFill>
                <a:srgbClr val="FFCC99"/>
              </a:solidFill>
              <a:miter lim="800000"/>
              <a:headEnd/>
              <a:tailEnd/>
            </a:ln>
          </p:spPr>
          <p:txBody>
            <a:bodyPr anchor="ctr">
              <a:spAutoFit/>
            </a:bodyPr>
            <a:lstStyle/>
            <a:p>
              <a:endParaRPr lang="vi-VN" dirty="0"/>
            </a:p>
          </p:txBody>
        </p:sp>
        <p:sp>
          <p:nvSpPr>
            <p:cNvPr id="98" name="Rectangle 73">
              <a:extLst>
                <a:ext uri="{FF2B5EF4-FFF2-40B4-BE49-F238E27FC236}">
                  <a16:creationId xmlns:a16="http://schemas.microsoft.com/office/drawing/2014/main" id="{52FEC707-1BA5-ABC1-2941-48DB89432842}"/>
                </a:ext>
              </a:extLst>
            </p:cNvPr>
            <p:cNvSpPr>
              <a:spLocks noChangeArrowheads="1"/>
            </p:cNvSpPr>
            <p:nvPr/>
          </p:nvSpPr>
          <p:spPr bwMode="auto">
            <a:xfrm>
              <a:off x="2287483" y="2748918"/>
              <a:ext cx="8305800" cy="1447800"/>
            </a:xfrm>
            <a:prstGeom prst="rect">
              <a:avLst/>
            </a:prstGeom>
            <a:solidFill>
              <a:srgbClr val="FF99CC">
                <a:alpha val="54901"/>
              </a:srgbClr>
            </a:solidFill>
            <a:ln w="12700">
              <a:solidFill>
                <a:srgbClr val="FF99CC"/>
              </a:solidFill>
              <a:miter lim="800000"/>
              <a:headEnd/>
              <a:tailEnd/>
            </a:ln>
          </p:spPr>
          <p:txBody>
            <a:bodyPr anchor="ctr">
              <a:spAutoFit/>
            </a:bodyPr>
            <a:lstStyle/>
            <a:p>
              <a:endParaRPr lang="vi-VN" dirty="0"/>
            </a:p>
          </p:txBody>
        </p:sp>
        <p:sp>
          <p:nvSpPr>
            <p:cNvPr id="100" name="Rectangle 67">
              <a:extLst>
                <a:ext uri="{FF2B5EF4-FFF2-40B4-BE49-F238E27FC236}">
                  <a16:creationId xmlns:a16="http://schemas.microsoft.com/office/drawing/2014/main" id="{D11140EF-90AB-4FAA-A61F-C9D7C8BD268A}"/>
                </a:ext>
              </a:extLst>
            </p:cNvPr>
            <p:cNvSpPr>
              <a:spLocks noChangeArrowheads="1"/>
            </p:cNvSpPr>
            <p:nvPr/>
          </p:nvSpPr>
          <p:spPr bwMode="auto">
            <a:xfrm>
              <a:off x="2287483" y="1224918"/>
              <a:ext cx="8305800" cy="1524000"/>
            </a:xfrm>
            <a:prstGeom prst="rect">
              <a:avLst/>
            </a:prstGeom>
            <a:solidFill>
              <a:srgbClr val="99CCFF">
                <a:alpha val="54901"/>
              </a:srgbClr>
            </a:solidFill>
            <a:ln w="12700">
              <a:solidFill>
                <a:srgbClr val="99CCFF"/>
              </a:solidFill>
              <a:miter lim="800000"/>
              <a:headEnd/>
              <a:tailEnd/>
            </a:ln>
          </p:spPr>
          <p:txBody>
            <a:bodyPr anchor="ctr">
              <a:spAutoFit/>
            </a:bodyPr>
            <a:lstStyle/>
            <a:p>
              <a:endParaRPr lang="vi-VN" dirty="0"/>
            </a:p>
          </p:txBody>
        </p:sp>
        <p:grpSp>
          <p:nvGrpSpPr>
            <p:cNvPr id="102" name="Group 10">
              <a:extLst>
                <a:ext uri="{FF2B5EF4-FFF2-40B4-BE49-F238E27FC236}">
                  <a16:creationId xmlns:a16="http://schemas.microsoft.com/office/drawing/2014/main" id="{B68D9FC7-44BA-688D-BED3-FA9371DCBAE9}"/>
                </a:ext>
              </a:extLst>
            </p:cNvPr>
            <p:cNvGrpSpPr>
              <a:grpSpLocks/>
            </p:cNvGrpSpPr>
            <p:nvPr/>
          </p:nvGrpSpPr>
          <p:grpSpPr bwMode="auto">
            <a:xfrm>
              <a:off x="5738794" y="1302706"/>
              <a:ext cx="322479" cy="611188"/>
              <a:chOff x="515" y="1775"/>
              <a:chExt cx="239" cy="529"/>
            </a:xfrm>
          </p:grpSpPr>
          <p:sp>
            <p:nvSpPr>
              <p:cNvPr id="104" name="Oval 11">
                <a:extLst>
                  <a:ext uri="{FF2B5EF4-FFF2-40B4-BE49-F238E27FC236}">
                    <a16:creationId xmlns:a16="http://schemas.microsoft.com/office/drawing/2014/main" id="{DAC3F55F-709D-5157-BF05-41D1A1EE269F}"/>
                  </a:ext>
                </a:extLst>
              </p:cNvPr>
              <p:cNvSpPr>
                <a:spLocks noChangeArrowheads="1"/>
              </p:cNvSpPr>
              <p:nvPr/>
            </p:nvSpPr>
            <p:spPr bwMode="auto">
              <a:xfrm>
                <a:off x="534" y="1775"/>
                <a:ext cx="200" cy="197"/>
              </a:xfrm>
              <a:prstGeom prst="ellipse">
                <a:avLst/>
              </a:prstGeom>
              <a:noFill/>
              <a:ln w="12700">
                <a:solidFill>
                  <a:schemeClr val="tx1"/>
                </a:solidFill>
                <a:round/>
                <a:headEnd/>
                <a:tailEnd/>
              </a:ln>
            </p:spPr>
            <p:txBody>
              <a:bodyPr wrap="none" anchor="ctr"/>
              <a:lstStyle/>
              <a:p>
                <a:endParaRPr lang="vi-VN" dirty="0"/>
              </a:p>
            </p:txBody>
          </p:sp>
          <p:grpSp>
            <p:nvGrpSpPr>
              <p:cNvPr id="105" name="Group 12">
                <a:extLst>
                  <a:ext uri="{FF2B5EF4-FFF2-40B4-BE49-F238E27FC236}">
                    <a16:creationId xmlns:a16="http://schemas.microsoft.com/office/drawing/2014/main" id="{2EA4C1AC-C2CE-3F46-0825-0DECA26D7421}"/>
                  </a:ext>
                </a:extLst>
              </p:cNvPr>
              <p:cNvGrpSpPr>
                <a:grpSpLocks/>
              </p:cNvGrpSpPr>
              <p:nvPr/>
            </p:nvGrpSpPr>
            <p:grpSpPr bwMode="auto">
              <a:xfrm>
                <a:off x="515" y="2146"/>
                <a:ext cx="239" cy="158"/>
                <a:chOff x="515" y="2146"/>
                <a:chExt cx="239" cy="158"/>
              </a:xfrm>
            </p:grpSpPr>
            <p:sp>
              <p:nvSpPr>
                <p:cNvPr id="109" name="Line 13">
                  <a:extLst>
                    <a:ext uri="{FF2B5EF4-FFF2-40B4-BE49-F238E27FC236}">
                      <a16:creationId xmlns:a16="http://schemas.microsoft.com/office/drawing/2014/main" id="{2ABC4951-EB8A-B2CD-DA1E-C97869980309}"/>
                    </a:ext>
                  </a:extLst>
                </p:cNvPr>
                <p:cNvSpPr>
                  <a:spLocks noChangeShapeType="1"/>
                </p:cNvSpPr>
                <p:nvPr/>
              </p:nvSpPr>
              <p:spPr bwMode="auto">
                <a:xfrm flipH="1">
                  <a:off x="515" y="2146"/>
                  <a:ext cx="120" cy="158"/>
                </a:xfrm>
                <a:prstGeom prst="line">
                  <a:avLst/>
                </a:prstGeom>
                <a:noFill/>
                <a:ln w="12700">
                  <a:solidFill>
                    <a:schemeClr val="tx1"/>
                  </a:solidFill>
                  <a:round/>
                  <a:headEnd/>
                  <a:tailEnd/>
                </a:ln>
              </p:spPr>
              <p:txBody>
                <a:bodyPr/>
                <a:lstStyle/>
                <a:p>
                  <a:endParaRPr lang="vi-VN" dirty="0"/>
                </a:p>
              </p:txBody>
            </p:sp>
            <p:sp>
              <p:nvSpPr>
                <p:cNvPr id="110" name="Line 14">
                  <a:extLst>
                    <a:ext uri="{FF2B5EF4-FFF2-40B4-BE49-F238E27FC236}">
                      <a16:creationId xmlns:a16="http://schemas.microsoft.com/office/drawing/2014/main" id="{E0C227B8-E507-EA38-8A3F-D9DE9AF3B6D9}"/>
                    </a:ext>
                  </a:extLst>
                </p:cNvPr>
                <p:cNvSpPr>
                  <a:spLocks noChangeShapeType="1"/>
                </p:cNvSpPr>
                <p:nvPr/>
              </p:nvSpPr>
              <p:spPr bwMode="auto">
                <a:xfrm>
                  <a:off x="634" y="2146"/>
                  <a:ext cx="120" cy="158"/>
                </a:xfrm>
                <a:prstGeom prst="line">
                  <a:avLst/>
                </a:prstGeom>
                <a:noFill/>
                <a:ln w="12700">
                  <a:solidFill>
                    <a:schemeClr val="tx1"/>
                  </a:solidFill>
                  <a:round/>
                  <a:headEnd/>
                  <a:tailEnd/>
                </a:ln>
              </p:spPr>
              <p:txBody>
                <a:bodyPr/>
                <a:lstStyle/>
                <a:p>
                  <a:endParaRPr lang="vi-VN" dirty="0"/>
                </a:p>
              </p:txBody>
            </p:sp>
          </p:grpSp>
          <p:grpSp>
            <p:nvGrpSpPr>
              <p:cNvPr id="106" name="Group 15">
                <a:extLst>
                  <a:ext uri="{FF2B5EF4-FFF2-40B4-BE49-F238E27FC236}">
                    <a16:creationId xmlns:a16="http://schemas.microsoft.com/office/drawing/2014/main" id="{2DCFC5A9-E53B-1AE0-D011-AD8E50ADCB1E}"/>
                  </a:ext>
                </a:extLst>
              </p:cNvPr>
              <p:cNvGrpSpPr>
                <a:grpSpLocks/>
              </p:cNvGrpSpPr>
              <p:nvPr/>
            </p:nvGrpSpPr>
            <p:grpSpPr bwMode="auto">
              <a:xfrm>
                <a:off x="516" y="1980"/>
                <a:ext cx="237" cy="162"/>
                <a:chOff x="516" y="1980"/>
                <a:chExt cx="237" cy="162"/>
              </a:xfrm>
            </p:grpSpPr>
            <p:sp>
              <p:nvSpPr>
                <p:cNvPr id="107" name="Line 16">
                  <a:extLst>
                    <a:ext uri="{FF2B5EF4-FFF2-40B4-BE49-F238E27FC236}">
                      <a16:creationId xmlns:a16="http://schemas.microsoft.com/office/drawing/2014/main" id="{170DDE5C-9B89-AE52-6383-1F28000EE52B}"/>
                    </a:ext>
                  </a:extLst>
                </p:cNvPr>
                <p:cNvSpPr>
                  <a:spLocks noChangeShapeType="1"/>
                </p:cNvSpPr>
                <p:nvPr/>
              </p:nvSpPr>
              <p:spPr bwMode="auto">
                <a:xfrm>
                  <a:off x="634" y="1980"/>
                  <a:ext cx="0" cy="162"/>
                </a:xfrm>
                <a:prstGeom prst="line">
                  <a:avLst/>
                </a:prstGeom>
                <a:noFill/>
                <a:ln w="12700">
                  <a:solidFill>
                    <a:schemeClr val="tx1"/>
                  </a:solidFill>
                  <a:round/>
                  <a:headEnd/>
                  <a:tailEnd/>
                </a:ln>
              </p:spPr>
              <p:txBody>
                <a:bodyPr/>
                <a:lstStyle/>
                <a:p>
                  <a:endParaRPr lang="vi-VN" dirty="0"/>
                </a:p>
              </p:txBody>
            </p:sp>
            <p:sp>
              <p:nvSpPr>
                <p:cNvPr id="108" name="Line 17">
                  <a:extLst>
                    <a:ext uri="{FF2B5EF4-FFF2-40B4-BE49-F238E27FC236}">
                      <a16:creationId xmlns:a16="http://schemas.microsoft.com/office/drawing/2014/main" id="{F4211D11-81F0-D9A9-1A93-49F06E4BD2BC}"/>
                    </a:ext>
                  </a:extLst>
                </p:cNvPr>
                <p:cNvSpPr>
                  <a:spLocks noChangeShapeType="1"/>
                </p:cNvSpPr>
                <p:nvPr/>
              </p:nvSpPr>
              <p:spPr bwMode="auto">
                <a:xfrm>
                  <a:off x="516" y="2040"/>
                  <a:ext cx="237" cy="0"/>
                </a:xfrm>
                <a:prstGeom prst="line">
                  <a:avLst/>
                </a:prstGeom>
                <a:noFill/>
                <a:ln w="12700">
                  <a:solidFill>
                    <a:schemeClr val="tx1"/>
                  </a:solidFill>
                  <a:round/>
                  <a:headEnd/>
                  <a:tailEnd/>
                </a:ln>
              </p:spPr>
              <p:txBody>
                <a:bodyPr/>
                <a:lstStyle/>
                <a:p>
                  <a:endParaRPr lang="vi-VN" dirty="0"/>
                </a:p>
              </p:txBody>
            </p:sp>
          </p:grpSp>
        </p:grpSp>
        <p:sp>
          <p:nvSpPr>
            <p:cNvPr id="103" name="Rectangle 18">
              <a:extLst>
                <a:ext uri="{FF2B5EF4-FFF2-40B4-BE49-F238E27FC236}">
                  <a16:creationId xmlns:a16="http://schemas.microsoft.com/office/drawing/2014/main" id="{7AD27017-1358-8E8C-4A9B-E0B541EFB606}"/>
                </a:ext>
              </a:extLst>
            </p:cNvPr>
            <p:cNvSpPr>
              <a:spLocks noChangeArrowheads="1"/>
            </p:cNvSpPr>
            <p:nvPr/>
          </p:nvSpPr>
          <p:spPr bwMode="auto">
            <a:xfrm>
              <a:off x="5381708" y="1927489"/>
              <a:ext cx="1132609" cy="274434"/>
            </a:xfrm>
            <a:prstGeom prst="rect">
              <a:avLst/>
            </a:prstGeom>
            <a:noFill/>
            <a:ln w="12700">
              <a:noFill/>
              <a:miter lim="800000"/>
              <a:headEnd/>
              <a:tailEnd/>
            </a:ln>
          </p:spPr>
          <p:txBody>
            <a:bodyPr lIns="90488" tIns="44450" rIns="90488" bIns="44450" anchor="ctr">
              <a:spAutoFit/>
            </a:bodyPr>
            <a:lstStyle/>
            <a:p>
              <a:pPr eaLnBrk="0" hangingPunct="0"/>
              <a:r>
                <a:rPr lang="vi-VN" sz="1200" dirty="0"/>
                <a:t>Người dùng</a:t>
              </a:r>
            </a:p>
          </p:txBody>
        </p:sp>
        <p:sp>
          <p:nvSpPr>
            <p:cNvPr id="111" name="Rectangle 29">
              <a:extLst>
                <a:ext uri="{FF2B5EF4-FFF2-40B4-BE49-F238E27FC236}">
                  <a16:creationId xmlns:a16="http://schemas.microsoft.com/office/drawing/2014/main" id="{CD383E41-4C40-3401-67A4-644EC50F8651}"/>
                </a:ext>
              </a:extLst>
            </p:cNvPr>
            <p:cNvSpPr>
              <a:spLocks noChangeArrowheads="1"/>
            </p:cNvSpPr>
            <p:nvPr/>
          </p:nvSpPr>
          <p:spPr bwMode="auto">
            <a:xfrm>
              <a:off x="4996307" y="2216555"/>
              <a:ext cx="1701682" cy="461665"/>
            </a:xfrm>
            <a:prstGeom prst="rect">
              <a:avLst/>
            </a:prstGeom>
            <a:noFill/>
            <a:ln w="12700">
              <a:solidFill>
                <a:schemeClr val="tx1"/>
              </a:solidFill>
              <a:miter lim="800000"/>
              <a:headEnd/>
              <a:tailEnd/>
            </a:ln>
          </p:spPr>
          <p:txBody>
            <a:bodyPr wrap="square" anchor="ctr">
              <a:spAutoFit/>
            </a:bodyPr>
            <a:lstStyle/>
            <a:p>
              <a:pPr algn="ctr"/>
              <a:r>
                <a:rPr lang="vi-VN" sz="1200" dirty="0"/>
                <a:t>View dữ liệu cho nhân viên</a:t>
              </a:r>
            </a:p>
          </p:txBody>
        </p:sp>
        <p:sp>
          <p:nvSpPr>
            <p:cNvPr id="112" name="Rectangle 30">
              <a:extLst>
                <a:ext uri="{FF2B5EF4-FFF2-40B4-BE49-F238E27FC236}">
                  <a16:creationId xmlns:a16="http://schemas.microsoft.com/office/drawing/2014/main" id="{1670E4AB-4E9F-A327-A85F-DC59924F9ADC}"/>
                </a:ext>
              </a:extLst>
            </p:cNvPr>
            <p:cNvSpPr>
              <a:spLocks noChangeArrowheads="1"/>
            </p:cNvSpPr>
            <p:nvPr/>
          </p:nvSpPr>
          <p:spPr bwMode="auto">
            <a:xfrm>
              <a:off x="8099969" y="2216555"/>
              <a:ext cx="2001920" cy="461665"/>
            </a:xfrm>
            <a:prstGeom prst="rect">
              <a:avLst/>
            </a:prstGeom>
            <a:noFill/>
            <a:ln w="12700">
              <a:solidFill>
                <a:schemeClr val="tx1"/>
              </a:solidFill>
              <a:miter lim="800000"/>
              <a:headEnd/>
              <a:tailEnd/>
            </a:ln>
          </p:spPr>
          <p:txBody>
            <a:bodyPr wrap="square" anchor="ctr">
              <a:spAutoFit/>
            </a:bodyPr>
            <a:lstStyle/>
            <a:p>
              <a:pPr algn="ctr"/>
              <a:r>
                <a:rPr lang="vi-VN" sz="1200" dirty="0"/>
                <a:t>View dữ liệu cho phòng nhân sự</a:t>
              </a:r>
            </a:p>
          </p:txBody>
        </p:sp>
        <p:sp>
          <p:nvSpPr>
            <p:cNvPr id="113" name="Text Box 32">
              <a:extLst>
                <a:ext uri="{FF2B5EF4-FFF2-40B4-BE49-F238E27FC236}">
                  <a16:creationId xmlns:a16="http://schemas.microsoft.com/office/drawing/2014/main" id="{27E6E4B6-7D01-65ED-C882-89330915924A}"/>
                </a:ext>
              </a:extLst>
            </p:cNvPr>
            <p:cNvSpPr txBox="1">
              <a:spLocks noChangeArrowheads="1"/>
            </p:cNvSpPr>
            <p:nvPr/>
          </p:nvSpPr>
          <p:spPr bwMode="auto">
            <a:xfrm>
              <a:off x="6987325" y="2258318"/>
              <a:ext cx="906087" cy="369332"/>
            </a:xfrm>
            <a:prstGeom prst="rect">
              <a:avLst/>
            </a:prstGeom>
            <a:noFill/>
            <a:ln w="12700">
              <a:noFill/>
              <a:miter lim="800000"/>
              <a:headEnd/>
              <a:tailEnd/>
            </a:ln>
          </p:spPr>
          <p:txBody>
            <a:bodyPr>
              <a:spAutoFit/>
            </a:bodyPr>
            <a:lstStyle/>
            <a:p>
              <a:pPr algn="ctr"/>
              <a:r>
                <a:rPr lang="vi-VN" b="1" dirty="0">
                  <a:latin typeface="Tahoma" pitchFamily="34" charset="0"/>
                </a:rPr>
                <a:t>…</a:t>
              </a:r>
            </a:p>
          </p:txBody>
        </p:sp>
        <p:sp>
          <p:nvSpPr>
            <p:cNvPr id="114" name="Rectangle 33">
              <a:extLst>
                <a:ext uri="{FF2B5EF4-FFF2-40B4-BE49-F238E27FC236}">
                  <a16:creationId xmlns:a16="http://schemas.microsoft.com/office/drawing/2014/main" id="{DE6329E7-6C5D-533E-C185-80ACDA9BE32D}"/>
                </a:ext>
              </a:extLst>
            </p:cNvPr>
            <p:cNvSpPr>
              <a:spLocks noChangeArrowheads="1"/>
            </p:cNvSpPr>
            <p:nvPr/>
          </p:nvSpPr>
          <p:spPr bwMode="auto">
            <a:xfrm>
              <a:off x="6176709" y="3210415"/>
              <a:ext cx="3433406" cy="523220"/>
            </a:xfrm>
            <a:prstGeom prst="rect">
              <a:avLst/>
            </a:prstGeom>
            <a:noFill/>
            <a:ln w="12700">
              <a:solidFill>
                <a:schemeClr val="tx1"/>
              </a:solidFill>
              <a:miter lim="800000"/>
              <a:headEnd/>
              <a:tailEnd/>
            </a:ln>
          </p:spPr>
          <p:txBody>
            <a:bodyPr wrap="square" anchor="ctr">
              <a:spAutoFit/>
            </a:bodyPr>
            <a:lstStyle/>
            <a:p>
              <a:pPr algn="ctr"/>
              <a:r>
                <a:rPr lang="vi-VN" sz="1400" dirty="0"/>
                <a:t>Lược đồ dữ liệu quản lý nhân viên gồm các cấu trúc độc lập với mức dưới</a:t>
              </a:r>
            </a:p>
          </p:txBody>
        </p:sp>
        <p:sp>
          <p:nvSpPr>
            <p:cNvPr id="115" name="Rectangle 34">
              <a:extLst>
                <a:ext uri="{FF2B5EF4-FFF2-40B4-BE49-F238E27FC236}">
                  <a16:creationId xmlns:a16="http://schemas.microsoft.com/office/drawing/2014/main" id="{F45AAFCC-EE7E-5150-A204-B5D356DE587C}"/>
                </a:ext>
              </a:extLst>
            </p:cNvPr>
            <p:cNvSpPr>
              <a:spLocks noChangeArrowheads="1"/>
            </p:cNvSpPr>
            <p:nvPr/>
          </p:nvSpPr>
          <p:spPr bwMode="auto">
            <a:xfrm>
              <a:off x="7128134" y="4328781"/>
              <a:ext cx="1316386" cy="307777"/>
            </a:xfrm>
            <a:prstGeom prst="rect">
              <a:avLst/>
            </a:prstGeom>
            <a:noFill/>
            <a:ln w="12700">
              <a:solidFill>
                <a:schemeClr val="tx1"/>
              </a:solidFill>
              <a:miter lim="800000"/>
              <a:headEnd/>
              <a:tailEnd/>
            </a:ln>
          </p:spPr>
          <p:txBody>
            <a:bodyPr wrap="none" anchor="ctr">
              <a:spAutoFit/>
            </a:bodyPr>
            <a:lstStyle/>
            <a:p>
              <a:r>
                <a:rPr lang="vi-VN" sz="1400" dirty="0"/>
                <a:t>Lược đồ trong</a:t>
              </a:r>
            </a:p>
          </p:txBody>
        </p:sp>
        <p:sp>
          <p:nvSpPr>
            <p:cNvPr id="116" name="AutoShape 35">
              <a:extLst>
                <a:ext uri="{FF2B5EF4-FFF2-40B4-BE49-F238E27FC236}">
                  <a16:creationId xmlns:a16="http://schemas.microsoft.com/office/drawing/2014/main" id="{13C699BB-47BB-2253-6E33-896446EA6748}"/>
                </a:ext>
              </a:extLst>
            </p:cNvPr>
            <p:cNvSpPr>
              <a:spLocks noChangeArrowheads="1"/>
            </p:cNvSpPr>
            <p:nvPr/>
          </p:nvSpPr>
          <p:spPr bwMode="auto">
            <a:xfrm>
              <a:off x="5327830" y="5167938"/>
              <a:ext cx="1304972" cy="917079"/>
            </a:xfrm>
            <a:prstGeom prst="flowChartMagneticDisk">
              <a:avLst/>
            </a:prstGeom>
            <a:noFill/>
            <a:ln w="12700">
              <a:solidFill>
                <a:schemeClr val="tx1"/>
              </a:solidFill>
              <a:round/>
              <a:headEnd/>
              <a:tailEnd/>
            </a:ln>
          </p:spPr>
          <p:txBody>
            <a:bodyPr wrap="square" anchor="ctr">
              <a:spAutoFit/>
            </a:bodyPr>
            <a:lstStyle/>
            <a:p>
              <a:pPr algn="ctr"/>
              <a:r>
                <a:rPr lang="vi-VN" sz="1200" dirty="0"/>
                <a:t>File dữ liệu  hồ sơ nhân viên</a:t>
              </a:r>
            </a:p>
          </p:txBody>
        </p:sp>
        <p:sp>
          <p:nvSpPr>
            <p:cNvPr id="117" name="AutoShape 36">
              <a:extLst>
                <a:ext uri="{FF2B5EF4-FFF2-40B4-BE49-F238E27FC236}">
                  <a16:creationId xmlns:a16="http://schemas.microsoft.com/office/drawing/2014/main" id="{269D1F4A-0B0B-2B53-C963-CBC81F3FE636}"/>
                </a:ext>
              </a:extLst>
            </p:cNvPr>
            <p:cNvSpPr>
              <a:spLocks noChangeArrowheads="1"/>
            </p:cNvSpPr>
            <p:nvPr/>
          </p:nvSpPr>
          <p:spPr bwMode="auto">
            <a:xfrm>
              <a:off x="7352665" y="4878846"/>
              <a:ext cx="812519" cy="1283910"/>
            </a:xfrm>
            <a:prstGeom prst="flowChartMagneticDisk">
              <a:avLst/>
            </a:prstGeom>
            <a:noFill/>
            <a:ln w="12700">
              <a:solidFill>
                <a:schemeClr val="tx1"/>
              </a:solidFill>
              <a:round/>
              <a:headEnd/>
              <a:tailEnd/>
            </a:ln>
          </p:spPr>
          <p:txBody>
            <a:bodyPr wrap="square" anchor="ctr">
              <a:spAutoFit/>
            </a:bodyPr>
            <a:lstStyle/>
            <a:p>
              <a:pPr algn="ctr"/>
              <a:r>
                <a:rPr lang="vi-VN" sz="1200" dirty="0"/>
                <a:t>File chấm công</a:t>
              </a:r>
            </a:p>
          </p:txBody>
        </p:sp>
        <p:sp>
          <p:nvSpPr>
            <p:cNvPr id="118" name="AutoShape 37">
              <a:extLst>
                <a:ext uri="{FF2B5EF4-FFF2-40B4-BE49-F238E27FC236}">
                  <a16:creationId xmlns:a16="http://schemas.microsoft.com/office/drawing/2014/main" id="{B862F50F-24AC-7385-74DD-AB192210A4D5}"/>
                </a:ext>
              </a:extLst>
            </p:cNvPr>
            <p:cNvSpPr>
              <a:spLocks noChangeArrowheads="1"/>
            </p:cNvSpPr>
            <p:nvPr/>
          </p:nvSpPr>
          <p:spPr bwMode="auto">
            <a:xfrm>
              <a:off x="8939043" y="5258531"/>
              <a:ext cx="926857" cy="550247"/>
            </a:xfrm>
            <a:prstGeom prst="flowChartMagneticDisk">
              <a:avLst/>
            </a:prstGeom>
            <a:noFill/>
            <a:ln w="12700">
              <a:solidFill>
                <a:schemeClr val="tx1"/>
              </a:solidFill>
              <a:round/>
              <a:headEnd/>
              <a:tailEnd/>
            </a:ln>
          </p:spPr>
          <p:txBody>
            <a:bodyPr wrap="none" anchor="ctr">
              <a:spAutoFit/>
            </a:bodyPr>
            <a:lstStyle/>
            <a:p>
              <a:r>
                <a:rPr lang="vi-VN" sz="1200" dirty="0"/>
                <a:t>File lịch sử</a:t>
              </a:r>
            </a:p>
          </p:txBody>
        </p:sp>
        <p:sp>
          <p:nvSpPr>
            <p:cNvPr id="119" name="Line 45">
              <a:extLst>
                <a:ext uri="{FF2B5EF4-FFF2-40B4-BE49-F238E27FC236}">
                  <a16:creationId xmlns:a16="http://schemas.microsoft.com/office/drawing/2014/main" id="{04EF33F6-A389-DB94-2EF8-BF0E544327D2}"/>
                </a:ext>
              </a:extLst>
            </p:cNvPr>
            <p:cNvSpPr>
              <a:spLocks noChangeShapeType="1"/>
            </p:cNvSpPr>
            <p:nvPr/>
          </p:nvSpPr>
          <p:spPr bwMode="auto">
            <a:xfrm>
              <a:off x="7786327" y="3817305"/>
              <a:ext cx="0" cy="521745"/>
            </a:xfrm>
            <a:prstGeom prst="line">
              <a:avLst/>
            </a:prstGeom>
            <a:noFill/>
            <a:ln w="12700">
              <a:solidFill>
                <a:schemeClr val="tx1"/>
              </a:solidFill>
              <a:round/>
              <a:headEnd type="triangle" w="med" len="med"/>
              <a:tailEnd type="triangle" w="med" len="med"/>
            </a:ln>
          </p:spPr>
          <p:txBody>
            <a:bodyPr wrap="square" anchor="ctr">
              <a:spAutoFit/>
            </a:bodyPr>
            <a:lstStyle/>
            <a:p>
              <a:endParaRPr lang="vi-VN" dirty="0"/>
            </a:p>
          </p:txBody>
        </p:sp>
        <p:sp>
          <p:nvSpPr>
            <p:cNvPr id="120" name="Line 46">
              <a:extLst>
                <a:ext uri="{FF2B5EF4-FFF2-40B4-BE49-F238E27FC236}">
                  <a16:creationId xmlns:a16="http://schemas.microsoft.com/office/drawing/2014/main" id="{9D7456B4-537D-C565-5C5B-A59588A05A20}"/>
                </a:ext>
              </a:extLst>
            </p:cNvPr>
            <p:cNvSpPr>
              <a:spLocks noChangeShapeType="1"/>
            </p:cNvSpPr>
            <p:nvPr/>
          </p:nvSpPr>
          <p:spPr bwMode="auto">
            <a:xfrm>
              <a:off x="5985766" y="2672718"/>
              <a:ext cx="621733" cy="429975"/>
            </a:xfrm>
            <a:prstGeom prst="line">
              <a:avLst/>
            </a:prstGeom>
            <a:noFill/>
            <a:ln w="12700">
              <a:solidFill>
                <a:schemeClr val="tx1"/>
              </a:solidFill>
              <a:round/>
              <a:headEnd type="triangle" w="med" len="med"/>
              <a:tailEnd type="triangle" w="med" len="med"/>
            </a:ln>
          </p:spPr>
          <p:txBody>
            <a:bodyPr wrap="square" anchor="ctr">
              <a:spAutoFit/>
            </a:bodyPr>
            <a:lstStyle/>
            <a:p>
              <a:endParaRPr lang="vi-VN" dirty="0"/>
            </a:p>
          </p:txBody>
        </p:sp>
        <p:sp>
          <p:nvSpPr>
            <p:cNvPr id="121" name="Line 47">
              <a:extLst>
                <a:ext uri="{FF2B5EF4-FFF2-40B4-BE49-F238E27FC236}">
                  <a16:creationId xmlns:a16="http://schemas.microsoft.com/office/drawing/2014/main" id="{E6ED3585-C589-9037-ED2A-1B5A8377D3F1}"/>
                </a:ext>
              </a:extLst>
            </p:cNvPr>
            <p:cNvSpPr>
              <a:spLocks noChangeShapeType="1"/>
            </p:cNvSpPr>
            <p:nvPr/>
          </p:nvSpPr>
          <p:spPr bwMode="auto">
            <a:xfrm flipH="1">
              <a:off x="8276153" y="2672718"/>
              <a:ext cx="729904" cy="460160"/>
            </a:xfrm>
            <a:prstGeom prst="line">
              <a:avLst/>
            </a:prstGeom>
            <a:noFill/>
            <a:ln w="12700">
              <a:solidFill>
                <a:schemeClr val="tx1"/>
              </a:solidFill>
              <a:round/>
              <a:headEnd type="triangle" w="med" len="med"/>
              <a:tailEnd type="triangle" w="med" len="med"/>
            </a:ln>
          </p:spPr>
          <p:txBody>
            <a:bodyPr wrap="square" anchor="ctr">
              <a:spAutoFit/>
            </a:bodyPr>
            <a:lstStyle/>
            <a:p>
              <a:endParaRPr lang="vi-VN" dirty="0"/>
            </a:p>
          </p:txBody>
        </p:sp>
        <p:grpSp>
          <p:nvGrpSpPr>
            <p:cNvPr id="123" name="Group 49">
              <a:extLst>
                <a:ext uri="{FF2B5EF4-FFF2-40B4-BE49-F238E27FC236}">
                  <a16:creationId xmlns:a16="http://schemas.microsoft.com/office/drawing/2014/main" id="{D575EF85-AA97-C7E8-540A-72046F822425}"/>
                </a:ext>
              </a:extLst>
            </p:cNvPr>
            <p:cNvGrpSpPr>
              <a:grpSpLocks/>
            </p:cNvGrpSpPr>
            <p:nvPr/>
          </p:nvGrpSpPr>
          <p:grpSpPr bwMode="auto">
            <a:xfrm>
              <a:off x="8834592" y="1302706"/>
              <a:ext cx="322479" cy="611188"/>
              <a:chOff x="515" y="1775"/>
              <a:chExt cx="239" cy="529"/>
            </a:xfrm>
          </p:grpSpPr>
          <p:sp>
            <p:nvSpPr>
              <p:cNvPr id="125" name="Oval 50">
                <a:extLst>
                  <a:ext uri="{FF2B5EF4-FFF2-40B4-BE49-F238E27FC236}">
                    <a16:creationId xmlns:a16="http://schemas.microsoft.com/office/drawing/2014/main" id="{1921FB94-498D-8E49-D78E-43E976BE232D}"/>
                  </a:ext>
                </a:extLst>
              </p:cNvPr>
              <p:cNvSpPr>
                <a:spLocks noChangeArrowheads="1"/>
              </p:cNvSpPr>
              <p:nvPr/>
            </p:nvSpPr>
            <p:spPr bwMode="auto">
              <a:xfrm>
                <a:off x="534" y="1775"/>
                <a:ext cx="200" cy="197"/>
              </a:xfrm>
              <a:prstGeom prst="ellipse">
                <a:avLst/>
              </a:prstGeom>
              <a:noFill/>
              <a:ln w="12700">
                <a:solidFill>
                  <a:schemeClr val="tx1"/>
                </a:solidFill>
                <a:round/>
                <a:headEnd/>
                <a:tailEnd/>
              </a:ln>
            </p:spPr>
            <p:txBody>
              <a:bodyPr wrap="none" anchor="ctr"/>
              <a:lstStyle/>
              <a:p>
                <a:endParaRPr lang="vi-VN" dirty="0"/>
              </a:p>
            </p:txBody>
          </p:sp>
          <p:grpSp>
            <p:nvGrpSpPr>
              <p:cNvPr id="126" name="Group 51">
                <a:extLst>
                  <a:ext uri="{FF2B5EF4-FFF2-40B4-BE49-F238E27FC236}">
                    <a16:creationId xmlns:a16="http://schemas.microsoft.com/office/drawing/2014/main" id="{29EA8BC5-2B50-605B-F804-6E80CFA755FE}"/>
                  </a:ext>
                </a:extLst>
              </p:cNvPr>
              <p:cNvGrpSpPr>
                <a:grpSpLocks/>
              </p:cNvGrpSpPr>
              <p:nvPr/>
            </p:nvGrpSpPr>
            <p:grpSpPr bwMode="auto">
              <a:xfrm>
                <a:off x="515" y="2146"/>
                <a:ext cx="239" cy="158"/>
                <a:chOff x="515" y="2146"/>
                <a:chExt cx="239" cy="158"/>
              </a:xfrm>
            </p:grpSpPr>
            <p:sp>
              <p:nvSpPr>
                <p:cNvPr id="130" name="Line 52">
                  <a:extLst>
                    <a:ext uri="{FF2B5EF4-FFF2-40B4-BE49-F238E27FC236}">
                      <a16:creationId xmlns:a16="http://schemas.microsoft.com/office/drawing/2014/main" id="{FCBB6F31-2E3A-1E82-358B-27A498704B08}"/>
                    </a:ext>
                  </a:extLst>
                </p:cNvPr>
                <p:cNvSpPr>
                  <a:spLocks noChangeShapeType="1"/>
                </p:cNvSpPr>
                <p:nvPr/>
              </p:nvSpPr>
              <p:spPr bwMode="auto">
                <a:xfrm flipH="1">
                  <a:off x="515" y="2146"/>
                  <a:ext cx="120" cy="158"/>
                </a:xfrm>
                <a:prstGeom prst="line">
                  <a:avLst/>
                </a:prstGeom>
                <a:noFill/>
                <a:ln w="12700">
                  <a:solidFill>
                    <a:schemeClr val="tx1"/>
                  </a:solidFill>
                  <a:round/>
                  <a:headEnd/>
                  <a:tailEnd/>
                </a:ln>
              </p:spPr>
              <p:txBody>
                <a:bodyPr/>
                <a:lstStyle/>
                <a:p>
                  <a:endParaRPr lang="vi-VN" dirty="0"/>
                </a:p>
              </p:txBody>
            </p:sp>
            <p:sp>
              <p:nvSpPr>
                <p:cNvPr id="131" name="Line 53">
                  <a:extLst>
                    <a:ext uri="{FF2B5EF4-FFF2-40B4-BE49-F238E27FC236}">
                      <a16:creationId xmlns:a16="http://schemas.microsoft.com/office/drawing/2014/main" id="{B5AE5FB9-07AC-1576-A6B6-98232FED5461}"/>
                    </a:ext>
                  </a:extLst>
                </p:cNvPr>
                <p:cNvSpPr>
                  <a:spLocks noChangeShapeType="1"/>
                </p:cNvSpPr>
                <p:nvPr/>
              </p:nvSpPr>
              <p:spPr bwMode="auto">
                <a:xfrm>
                  <a:off x="634" y="2146"/>
                  <a:ext cx="120" cy="158"/>
                </a:xfrm>
                <a:prstGeom prst="line">
                  <a:avLst/>
                </a:prstGeom>
                <a:noFill/>
                <a:ln w="12700">
                  <a:solidFill>
                    <a:schemeClr val="tx1"/>
                  </a:solidFill>
                  <a:round/>
                  <a:headEnd/>
                  <a:tailEnd/>
                </a:ln>
              </p:spPr>
              <p:txBody>
                <a:bodyPr/>
                <a:lstStyle/>
                <a:p>
                  <a:endParaRPr lang="vi-VN" dirty="0"/>
                </a:p>
              </p:txBody>
            </p:sp>
          </p:grpSp>
          <p:grpSp>
            <p:nvGrpSpPr>
              <p:cNvPr id="127" name="Group 54">
                <a:extLst>
                  <a:ext uri="{FF2B5EF4-FFF2-40B4-BE49-F238E27FC236}">
                    <a16:creationId xmlns:a16="http://schemas.microsoft.com/office/drawing/2014/main" id="{01EBC08F-015F-CD7A-CBAE-926B4B4B5D94}"/>
                  </a:ext>
                </a:extLst>
              </p:cNvPr>
              <p:cNvGrpSpPr>
                <a:grpSpLocks/>
              </p:cNvGrpSpPr>
              <p:nvPr/>
            </p:nvGrpSpPr>
            <p:grpSpPr bwMode="auto">
              <a:xfrm>
                <a:off x="516" y="1980"/>
                <a:ext cx="237" cy="162"/>
                <a:chOff x="516" y="1980"/>
                <a:chExt cx="237" cy="162"/>
              </a:xfrm>
            </p:grpSpPr>
            <p:sp>
              <p:nvSpPr>
                <p:cNvPr id="128" name="Line 55">
                  <a:extLst>
                    <a:ext uri="{FF2B5EF4-FFF2-40B4-BE49-F238E27FC236}">
                      <a16:creationId xmlns:a16="http://schemas.microsoft.com/office/drawing/2014/main" id="{3C79D717-1E60-62CB-1FF3-E9A778F5C36E}"/>
                    </a:ext>
                  </a:extLst>
                </p:cNvPr>
                <p:cNvSpPr>
                  <a:spLocks noChangeShapeType="1"/>
                </p:cNvSpPr>
                <p:nvPr/>
              </p:nvSpPr>
              <p:spPr bwMode="auto">
                <a:xfrm>
                  <a:off x="634" y="1980"/>
                  <a:ext cx="0" cy="162"/>
                </a:xfrm>
                <a:prstGeom prst="line">
                  <a:avLst/>
                </a:prstGeom>
                <a:noFill/>
                <a:ln w="12700">
                  <a:solidFill>
                    <a:schemeClr val="tx1"/>
                  </a:solidFill>
                  <a:round/>
                  <a:headEnd/>
                  <a:tailEnd/>
                </a:ln>
              </p:spPr>
              <p:txBody>
                <a:bodyPr/>
                <a:lstStyle/>
                <a:p>
                  <a:endParaRPr lang="vi-VN" dirty="0"/>
                </a:p>
              </p:txBody>
            </p:sp>
            <p:sp>
              <p:nvSpPr>
                <p:cNvPr id="129" name="Line 56">
                  <a:extLst>
                    <a:ext uri="{FF2B5EF4-FFF2-40B4-BE49-F238E27FC236}">
                      <a16:creationId xmlns:a16="http://schemas.microsoft.com/office/drawing/2014/main" id="{38746739-BD08-ABAE-BE6F-47777F991889}"/>
                    </a:ext>
                  </a:extLst>
                </p:cNvPr>
                <p:cNvSpPr>
                  <a:spLocks noChangeShapeType="1"/>
                </p:cNvSpPr>
                <p:nvPr/>
              </p:nvSpPr>
              <p:spPr bwMode="auto">
                <a:xfrm>
                  <a:off x="516" y="2040"/>
                  <a:ext cx="237" cy="0"/>
                </a:xfrm>
                <a:prstGeom prst="line">
                  <a:avLst/>
                </a:prstGeom>
                <a:noFill/>
                <a:ln w="12700">
                  <a:solidFill>
                    <a:schemeClr val="tx1"/>
                  </a:solidFill>
                  <a:round/>
                  <a:headEnd/>
                  <a:tailEnd/>
                </a:ln>
              </p:spPr>
              <p:txBody>
                <a:bodyPr/>
                <a:lstStyle/>
                <a:p>
                  <a:endParaRPr lang="vi-VN" dirty="0"/>
                </a:p>
              </p:txBody>
            </p:sp>
          </p:grpSp>
        </p:grpSp>
        <p:sp>
          <p:nvSpPr>
            <p:cNvPr id="124" name="Rectangle 57">
              <a:extLst>
                <a:ext uri="{FF2B5EF4-FFF2-40B4-BE49-F238E27FC236}">
                  <a16:creationId xmlns:a16="http://schemas.microsoft.com/office/drawing/2014/main" id="{793F9CC6-8C57-FE24-0E52-EDCC98A0155D}"/>
                </a:ext>
              </a:extLst>
            </p:cNvPr>
            <p:cNvSpPr>
              <a:spLocks noChangeArrowheads="1"/>
            </p:cNvSpPr>
            <p:nvPr/>
          </p:nvSpPr>
          <p:spPr bwMode="auto">
            <a:xfrm>
              <a:off x="8477506" y="1927489"/>
              <a:ext cx="1132609" cy="274434"/>
            </a:xfrm>
            <a:prstGeom prst="rect">
              <a:avLst/>
            </a:prstGeom>
            <a:noFill/>
            <a:ln w="12700">
              <a:noFill/>
              <a:miter lim="800000"/>
              <a:headEnd/>
              <a:tailEnd/>
            </a:ln>
          </p:spPr>
          <p:txBody>
            <a:bodyPr lIns="90488" tIns="44450" rIns="90488" bIns="44450" anchor="ctr">
              <a:spAutoFit/>
            </a:bodyPr>
            <a:lstStyle/>
            <a:p>
              <a:pPr eaLnBrk="0" hangingPunct="0"/>
              <a:r>
                <a:rPr lang="vi-VN" sz="1200" dirty="0"/>
                <a:t>Người dùng</a:t>
              </a:r>
            </a:p>
          </p:txBody>
        </p:sp>
        <p:sp>
          <p:nvSpPr>
            <p:cNvPr id="132" name="Text Box 59">
              <a:extLst>
                <a:ext uri="{FF2B5EF4-FFF2-40B4-BE49-F238E27FC236}">
                  <a16:creationId xmlns:a16="http://schemas.microsoft.com/office/drawing/2014/main" id="{E8BE5FAD-EC70-4D5F-F905-07A091BF0C0E}"/>
                </a:ext>
              </a:extLst>
            </p:cNvPr>
            <p:cNvSpPr txBox="1">
              <a:spLocks noChangeArrowheads="1"/>
            </p:cNvSpPr>
            <p:nvPr/>
          </p:nvSpPr>
          <p:spPr bwMode="auto">
            <a:xfrm>
              <a:off x="4400114" y="2825118"/>
              <a:ext cx="1736667" cy="523875"/>
            </a:xfrm>
            <a:prstGeom prst="rect">
              <a:avLst/>
            </a:prstGeom>
            <a:noFill/>
            <a:ln w="12700">
              <a:noFill/>
              <a:miter lim="800000"/>
              <a:headEnd/>
              <a:tailEnd/>
            </a:ln>
          </p:spPr>
          <p:txBody>
            <a:bodyPr>
              <a:spAutoFit/>
            </a:bodyPr>
            <a:lstStyle/>
            <a:p>
              <a:r>
                <a:rPr lang="vi-VN" sz="1400" dirty="0">
                  <a:latin typeface="Tahoma" pitchFamily="34" charset="0"/>
                </a:rPr>
                <a:t>Ánh xạ ngoài/</a:t>
              </a:r>
              <a:br>
                <a:rPr lang="vi-VN" sz="1400" dirty="0">
                  <a:latin typeface="Tahoma" pitchFamily="34" charset="0"/>
                </a:rPr>
              </a:br>
              <a:r>
                <a:rPr lang="vi-VN" sz="1400" dirty="0">
                  <a:latin typeface="Tahoma" pitchFamily="34" charset="0"/>
                </a:rPr>
                <a:t>Ánh xạ luận lý</a:t>
              </a:r>
            </a:p>
          </p:txBody>
        </p:sp>
        <p:sp>
          <p:nvSpPr>
            <p:cNvPr id="133" name="Text Box 61">
              <a:extLst>
                <a:ext uri="{FF2B5EF4-FFF2-40B4-BE49-F238E27FC236}">
                  <a16:creationId xmlns:a16="http://schemas.microsoft.com/office/drawing/2014/main" id="{E74602D2-4E6D-CE7D-3FFE-225EA9FE661A}"/>
                </a:ext>
              </a:extLst>
            </p:cNvPr>
            <p:cNvSpPr txBox="1">
              <a:spLocks noChangeArrowheads="1"/>
            </p:cNvSpPr>
            <p:nvPr/>
          </p:nvSpPr>
          <p:spPr bwMode="auto">
            <a:xfrm>
              <a:off x="2514005" y="1910718"/>
              <a:ext cx="1510145" cy="304800"/>
            </a:xfrm>
            <a:prstGeom prst="rect">
              <a:avLst/>
            </a:prstGeom>
            <a:noFill/>
            <a:ln w="12700">
              <a:noFill/>
              <a:miter lim="800000"/>
              <a:headEnd/>
              <a:tailEnd/>
            </a:ln>
          </p:spPr>
          <p:txBody>
            <a:bodyPr>
              <a:spAutoFit/>
            </a:bodyPr>
            <a:lstStyle/>
            <a:p>
              <a:r>
                <a:rPr lang="vi-VN" sz="1400" b="1" dirty="0">
                  <a:latin typeface="Tahoma" pitchFamily="34" charset="0"/>
                </a:rPr>
                <a:t>Mức ngoài</a:t>
              </a:r>
            </a:p>
          </p:txBody>
        </p:sp>
        <p:sp>
          <p:nvSpPr>
            <p:cNvPr id="134" name="Text Box 62">
              <a:extLst>
                <a:ext uri="{FF2B5EF4-FFF2-40B4-BE49-F238E27FC236}">
                  <a16:creationId xmlns:a16="http://schemas.microsoft.com/office/drawing/2014/main" id="{37B7D70D-8D84-C178-667F-6BCAB343BF96}"/>
                </a:ext>
              </a:extLst>
            </p:cNvPr>
            <p:cNvSpPr txBox="1">
              <a:spLocks noChangeArrowheads="1"/>
            </p:cNvSpPr>
            <p:nvPr/>
          </p:nvSpPr>
          <p:spPr bwMode="auto">
            <a:xfrm>
              <a:off x="2512432" y="3282318"/>
              <a:ext cx="1736667" cy="304800"/>
            </a:xfrm>
            <a:prstGeom prst="rect">
              <a:avLst/>
            </a:prstGeom>
            <a:noFill/>
            <a:ln w="12700">
              <a:noFill/>
              <a:miter lim="800000"/>
              <a:headEnd/>
              <a:tailEnd/>
            </a:ln>
          </p:spPr>
          <p:txBody>
            <a:bodyPr>
              <a:spAutoFit/>
            </a:bodyPr>
            <a:lstStyle/>
            <a:p>
              <a:r>
                <a:rPr lang="vi-VN" sz="1400" b="1" dirty="0">
                  <a:latin typeface="Tahoma" pitchFamily="34" charset="0"/>
                </a:rPr>
                <a:t>Mức luận lý</a:t>
              </a:r>
            </a:p>
          </p:txBody>
        </p:sp>
        <p:sp>
          <p:nvSpPr>
            <p:cNvPr id="135" name="Text Box 63">
              <a:extLst>
                <a:ext uri="{FF2B5EF4-FFF2-40B4-BE49-F238E27FC236}">
                  <a16:creationId xmlns:a16="http://schemas.microsoft.com/office/drawing/2014/main" id="{1368FB39-74F5-F2B6-C7CD-D6B241802ECF}"/>
                </a:ext>
              </a:extLst>
            </p:cNvPr>
            <p:cNvSpPr txBox="1">
              <a:spLocks noChangeArrowheads="1"/>
            </p:cNvSpPr>
            <p:nvPr/>
          </p:nvSpPr>
          <p:spPr bwMode="auto">
            <a:xfrm>
              <a:off x="2514005" y="4806318"/>
              <a:ext cx="1736667" cy="304800"/>
            </a:xfrm>
            <a:prstGeom prst="rect">
              <a:avLst/>
            </a:prstGeom>
            <a:noFill/>
            <a:ln w="12700">
              <a:noFill/>
              <a:miter lim="800000"/>
              <a:headEnd/>
              <a:tailEnd/>
            </a:ln>
          </p:spPr>
          <p:txBody>
            <a:bodyPr>
              <a:spAutoFit/>
            </a:bodyPr>
            <a:lstStyle/>
            <a:p>
              <a:r>
                <a:rPr lang="vi-VN" sz="1400" b="1" dirty="0">
                  <a:latin typeface="Tahoma" pitchFamily="34" charset="0"/>
                </a:rPr>
                <a:t>Mức trong</a:t>
              </a:r>
            </a:p>
          </p:txBody>
        </p:sp>
        <p:sp>
          <p:nvSpPr>
            <p:cNvPr id="136" name="Text Box 64">
              <a:extLst>
                <a:ext uri="{FF2B5EF4-FFF2-40B4-BE49-F238E27FC236}">
                  <a16:creationId xmlns:a16="http://schemas.microsoft.com/office/drawing/2014/main" id="{3F7DB83D-D022-A6B3-C59C-33F139B7E0FE}"/>
                </a:ext>
              </a:extLst>
            </p:cNvPr>
            <p:cNvSpPr txBox="1">
              <a:spLocks noChangeArrowheads="1"/>
            </p:cNvSpPr>
            <p:nvPr/>
          </p:nvSpPr>
          <p:spPr bwMode="auto">
            <a:xfrm>
              <a:off x="4376290" y="3736473"/>
              <a:ext cx="1736667" cy="523875"/>
            </a:xfrm>
            <a:prstGeom prst="rect">
              <a:avLst/>
            </a:prstGeom>
            <a:noFill/>
            <a:ln w="12700">
              <a:noFill/>
              <a:miter lim="800000"/>
              <a:headEnd/>
              <a:tailEnd/>
            </a:ln>
          </p:spPr>
          <p:txBody>
            <a:bodyPr>
              <a:spAutoFit/>
            </a:bodyPr>
            <a:lstStyle/>
            <a:p>
              <a:r>
                <a:rPr lang="vi-VN" sz="1400" dirty="0">
                  <a:latin typeface="Tahoma" pitchFamily="34" charset="0"/>
                </a:rPr>
                <a:t>Ánh xạ luận lý/</a:t>
              </a:r>
              <a:br>
                <a:rPr lang="vi-VN" sz="1400" dirty="0">
                  <a:latin typeface="Tahoma" pitchFamily="34" charset="0"/>
                </a:rPr>
              </a:br>
              <a:r>
                <a:rPr lang="vi-VN" sz="1400" dirty="0">
                  <a:latin typeface="Tahoma" pitchFamily="34" charset="0"/>
                </a:rPr>
                <a:t>Ánh xạ trong</a:t>
              </a:r>
            </a:p>
          </p:txBody>
        </p:sp>
        <p:sp>
          <p:nvSpPr>
            <p:cNvPr id="138" name="Line 39">
              <a:extLst>
                <a:ext uri="{FF2B5EF4-FFF2-40B4-BE49-F238E27FC236}">
                  <a16:creationId xmlns:a16="http://schemas.microsoft.com/office/drawing/2014/main" id="{6C02BF64-333D-9A16-019A-26783BE1CB64}"/>
                </a:ext>
              </a:extLst>
            </p:cNvPr>
            <p:cNvSpPr>
              <a:spLocks noChangeShapeType="1"/>
            </p:cNvSpPr>
            <p:nvPr/>
          </p:nvSpPr>
          <p:spPr bwMode="auto">
            <a:xfrm>
              <a:off x="5985768" y="4772984"/>
              <a:ext cx="3416704" cy="0"/>
            </a:xfrm>
            <a:prstGeom prst="line">
              <a:avLst/>
            </a:prstGeom>
            <a:noFill/>
            <a:ln w="12700">
              <a:solidFill>
                <a:schemeClr val="tx1"/>
              </a:solidFill>
              <a:round/>
              <a:headEnd/>
              <a:tailEnd/>
            </a:ln>
          </p:spPr>
          <p:txBody>
            <a:bodyPr wrap="square" anchor="ctr">
              <a:spAutoFit/>
            </a:bodyPr>
            <a:lstStyle/>
            <a:p>
              <a:endParaRPr lang="vi-VN" sz="1400" dirty="0"/>
            </a:p>
          </p:txBody>
        </p:sp>
        <p:sp>
          <p:nvSpPr>
            <p:cNvPr id="139" name="Line 40">
              <a:extLst>
                <a:ext uri="{FF2B5EF4-FFF2-40B4-BE49-F238E27FC236}">
                  <a16:creationId xmlns:a16="http://schemas.microsoft.com/office/drawing/2014/main" id="{9C33F83B-476F-C4CF-D124-525FB85A7755}"/>
                </a:ext>
              </a:extLst>
            </p:cNvPr>
            <p:cNvSpPr>
              <a:spLocks noChangeShapeType="1"/>
            </p:cNvSpPr>
            <p:nvPr/>
          </p:nvSpPr>
          <p:spPr bwMode="auto">
            <a:xfrm>
              <a:off x="5985766" y="4772984"/>
              <a:ext cx="0" cy="338134"/>
            </a:xfrm>
            <a:prstGeom prst="line">
              <a:avLst/>
            </a:prstGeom>
            <a:noFill/>
            <a:ln w="12700">
              <a:solidFill>
                <a:schemeClr val="tx1"/>
              </a:solidFill>
              <a:round/>
              <a:headEnd/>
              <a:tailEnd/>
            </a:ln>
          </p:spPr>
          <p:txBody>
            <a:bodyPr wrap="square" anchor="ctr">
              <a:spAutoFit/>
            </a:bodyPr>
            <a:lstStyle/>
            <a:p>
              <a:endParaRPr lang="vi-VN" sz="1400" dirty="0"/>
            </a:p>
          </p:txBody>
        </p:sp>
        <p:sp>
          <p:nvSpPr>
            <p:cNvPr id="140" name="Line 42">
              <a:extLst>
                <a:ext uri="{FF2B5EF4-FFF2-40B4-BE49-F238E27FC236}">
                  <a16:creationId xmlns:a16="http://schemas.microsoft.com/office/drawing/2014/main" id="{DD18C860-62F3-CA21-6B92-24D48AC3E332}"/>
                </a:ext>
              </a:extLst>
            </p:cNvPr>
            <p:cNvSpPr>
              <a:spLocks noChangeShapeType="1"/>
            </p:cNvSpPr>
            <p:nvPr/>
          </p:nvSpPr>
          <p:spPr bwMode="auto">
            <a:xfrm flipH="1">
              <a:off x="9404045" y="4788859"/>
              <a:ext cx="0" cy="465138"/>
            </a:xfrm>
            <a:prstGeom prst="line">
              <a:avLst/>
            </a:prstGeom>
            <a:noFill/>
            <a:ln w="12700">
              <a:solidFill>
                <a:schemeClr val="tx1"/>
              </a:solidFill>
              <a:round/>
              <a:headEnd/>
              <a:tailEnd/>
            </a:ln>
          </p:spPr>
          <p:txBody>
            <a:bodyPr wrap="square" anchor="ctr">
              <a:spAutoFit/>
            </a:bodyPr>
            <a:lstStyle/>
            <a:p>
              <a:endParaRPr lang="vi-VN" sz="1400" dirty="0"/>
            </a:p>
          </p:txBody>
        </p:sp>
        <p:sp>
          <p:nvSpPr>
            <p:cNvPr id="141" name="Line 71">
              <a:extLst>
                <a:ext uri="{FF2B5EF4-FFF2-40B4-BE49-F238E27FC236}">
                  <a16:creationId xmlns:a16="http://schemas.microsoft.com/office/drawing/2014/main" id="{DA580803-2260-0DA4-2801-656DB94D62E1}"/>
                </a:ext>
              </a:extLst>
            </p:cNvPr>
            <p:cNvSpPr>
              <a:spLocks noChangeShapeType="1"/>
            </p:cNvSpPr>
            <p:nvPr/>
          </p:nvSpPr>
          <p:spPr bwMode="auto">
            <a:xfrm flipH="1">
              <a:off x="7786931" y="4636459"/>
              <a:ext cx="0" cy="249238"/>
            </a:xfrm>
            <a:prstGeom prst="line">
              <a:avLst/>
            </a:prstGeom>
            <a:noFill/>
            <a:ln w="12700">
              <a:solidFill>
                <a:schemeClr val="tx1"/>
              </a:solidFill>
              <a:round/>
              <a:headEnd/>
              <a:tailEnd/>
            </a:ln>
          </p:spPr>
          <p:txBody>
            <a:bodyPr wrap="square" anchor="ctr">
              <a:spAutoFit/>
            </a:bodyPr>
            <a:lstStyle/>
            <a:p>
              <a:endParaRPr lang="vi-VN" sz="1400" dirty="0"/>
            </a:p>
          </p:txBody>
        </p:sp>
      </p:grpSp>
      <p:sp>
        <p:nvSpPr>
          <p:cNvPr id="145" name="TextBox 144">
            <a:extLst>
              <a:ext uri="{FF2B5EF4-FFF2-40B4-BE49-F238E27FC236}">
                <a16:creationId xmlns:a16="http://schemas.microsoft.com/office/drawing/2014/main" id="{D05B01DA-809C-90C5-D481-225395514757}"/>
              </a:ext>
            </a:extLst>
          </p:cNvPr>
          <p:cNvSpPr txBox="1"/>
          <p:nvPr/>
        </p:nvSpPr>
        <p:spPr>
          <a:xfrm>
            <a:off x="582245" y="1252176"/>
            <a:ext cx="6097978" cy="461665"/>
          </a:xfrm>
          <a:prstGeom prst="rect">
            <a:avLst/>
          </a:prstGeom>
          <a:noFill/>
        </p:spPr>
        <p:txBody>
          <a:bodyPr wrap="square">
            <a:spAutoFit/>
          </a:bodyPr>
          <a:lstStyle/>
          <a:p>
            <a:pPr marL="285750" indent="-285750">
              <a:buFont typeface="Arial" panose="020B0604020202020204" pitchFamily="34" charset="0"/>
              <a:buChar char="•"/>
            </a:pPr>
            <a:r>
              <a:rPr lang="en-US" sz="2400" dirty="0" err="1"/>
              <a:t>Ví</a:t>
            </a:r>
            <a:r>
              <a:rPr lang="en-US" sz="2400" dirty="0"/>
              <a:t> </a:t>
            </a:r>
            <a:r>
              <a:rPr lang="en-US" sz="2400" dirty="0" err="1"/>
              <a:t>dụ</a:t>
            </a:r>
            <a:r>
              <a:rPr lang="en-US" sz="2400" dirty="0"/>
              <a:t>:</a:t>
            </a:r>
          </a:p>
        </p:txBody>
      </p:sp>
    </p:spTree>
    <p:extLst>
      <p:ext uri="{BB962C8B-B14F-4D97-AF65-F5344CB8AC3E}">
        <p14:creationId xmlns:p14="http://schemas.microsoft.com/office/powerpoint/2010/main" val="35889776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578D029-D4A2-685C-AA81-3117157CD548}"/>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22D826D-B519-36C7-63DB-E6C7A5281050}"/>
              </a:ext>
            </a:extLst>
          </p:cNvPr>
          <p:cNvSpPr>
            <a:spLocks noGrp="1"/>
          </p:cNvSpPr>
          <p:nvPr>
            <p:ph idx="1"/>
          </p:nvPr>
        </p:nvSpPr>
        <p:spPr/>
        <p:txBody>
          <a:bodyPr>
            <a:normAutofit fontScale="92500" lnSpcReduction="20000"/>
          </a:bodyPr>
          <a:lstStyle/>
          <a:p>
            <a:r>
              <a:rPr lang="vi-VN" sz="3200" dirty="0"/>
              <a:t>Giới thiệu</a:t>
            </a:r>
          </a:p>
          <a:p>
            <a:r>
              <a:rPr lang="vi-VN" sz="3200" dirty="0"/>
              <a:t>Quá trình phát triển </a:t>
            </a:r>
          </a:p>
          <a:p>
            <a:r>
              <a:rPr lang="vi-VN" sz="3200" dirty="0"/>
              <a:t>Định nghĩa</a:t>
            </a:r>
          </a:p>
          <a:p>
            <a:r>
              <a:rPr lang="vi-VN" sz="3200" dirty="0"/>
              <a:t>Một số đặc tính của CSDL</a:t>
            </a:r>
          </a:p>
          <a:p>
            <a:r>
              <a:rPr lang="vi-VN" sz="3200" dirty="0"/>
              <a:t>Các vai trò trong CSDL</a:t>
            </a:r>
          </a:p>
          <a:p>
            <a:r>
              <a:rPr lang="vi-VN" sz="3200" dirty="0"/>
              <a:t>Các tính năng của HQT CSDL</a:t>
            </a:r>
          </a:p>
          <a:p>
            <a:r>
              <a:rPr lang="vi-VN" sz="3200" dirty="0"/>
              <a:t>Khái niệm mô tả CSDL</a:t>
            </a:r>
          </a:p>
          <a:p>
            <a:r>
              <a:rPr lang="vi-VN" sz="3200" dirty="0"/>
              <a:t>Kiến trúc ba lược đồ</a:t>
            </a:r>
          </a:p>
          <a:p>
            <a:r>
              <a:rPr lang="vi-VN" sz="3200" b="1" dirty="0">
                <a:solidFill>
                  <a:srgbClr val="005E77"/>
                </a:solidFill>
              </a:rPr>
              <a:t>Ngôn ngữ CSDL</a:t>
            </a:r>
          </a:p>
          <a:p>
            <a:endParaRPr lang="vi-VN" sz="3200" dirty="0"/>
          </a:p>
        </p:txBody>
      </p:sp>
      <p:sp>
        <p:nvSpPr>
          <p:cNvPr id="5" name="Title 4">
            <a:extLst>
              <a:ext uri="{FF2B5EF4-FFF2-40B4-BE49-F238E27FC236}">
                <a16:creationId xmlns:a16="http://schemas.microsoft.com/office/drawing/2014/main" id="{FE91F7FE-D10E-6486-0F09-4F568158DB8B}"/>
              </a:ext>
            </a:extLst>
          </p:cNvPr>
          <p:cNvSpPr>
            <a:spLocks noGrp="1"/>
          </p:cNvSpPr>
          <p:nvPr>
            <p:ph type="title"/>
          </p:nvPr>
        </p:nvSpPr>
        <p:spPr/>
        <p:txBody>
          <a:bodyPr/>
          <a:lstStyle/>
          <a:p>
            <a:r>
              <a:rPr lang="vi-VN" dirty="0"/>
              <a:t>Nội dung</a:t>
            </a:r>
          </a:p>
        </p:txBody>
      </p:sp>
      <p:sp>
        <p:nvSpPr>
          <p:cNvPr id="6" name="Slide Number Placeholder 5">
            <a:extLst>
              <a:ext uri="{FF2B5EF4-FFF2-40B4-BE49-F238E27FC236}">
                <a16:creationId xmlns:a16="http://schemas.microsoft.com/office/drawing/2014/main" id="{742B1156-0DF5-E96E-FC04-F81A29659D14}"/>
              </a:ext>
            </a:extLst>
          </p:cNvPr>
          <p:cNvSpPr>
            <a:spLocks noGrp="1"/>
          </p:cNvSpPr>
          <p:nvPr>
            <p:ph type="sldNum" sz="quarter" idx="12"/>
          </p:nvPr>
        </p:nvSpPr>
        <p:spPr/>
        <p:txBody>
          <a:bodyPr/>
          <a:lstStyle/>
          <a:p>
            <a:fld id="{0A297500-7527-634B-90F4-69D0994C32B4}" type="slidenum">
              <a:rPr lang="vi-VN" smtClean="0"/>
              <a:t>53</a:t>
            </a:fld>
            <a:endParaRPr lang="vi-VN" dirty="0"/>
          </a:p>
        </p:txBody>
      </p:sp>
      <p:sp>
        <p:nvSpPr>
          <p:cNvPr id="7" name="Footer Placeholder 6">
            <a:extLst>
              <a:ext uri="{FF2B5EF4-FFF2-40B4-BE49-F238E27FC236}">
                <a16:creationId xmlns:a16="http://schemas.microsoft.com/office/drawing/2014/main" id="{17666802-755B-4020-CE82-3025CFB4DAC3}"/>
              </a:ext>
            </a:extLst>
          </p:cNvPr>
          <p:cNvSpPr>
            <a:spLocks noGrp="1"/>
          </p:cNvSpPr>
          <p:nvPr>
            <p:ph type="ftr" sz="quarter" idx="11"/>
          </p:nvPr>
        </p:nvSpPr>
        <p:spPr/>
        <p:txBody>
          <a:bodyPr/>
          <a:lstStyle/>
          <a:p>
            <a:r>
              <a:rPr lang="vi-VN" dirty="0"/>
              <a:t>Faculty of Information Technology</a:t>
            </a:r>
          </a:p>
        </p:txBody>
      </p:sp>
    </p:spTree>
    <p:extLst>
      <p:ext uri="{BB962C8B-B14F-4D97-AF65-F5344CB8AC3E}">
        <p14:creationId xmlns:p14="http://schemas.microsoft.com/office/powerpoint/2010/main" val="36974466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C5D27AF-4D2B-73A3-8016-D42365C13EB5}"/>
              </a:ext>
            </a:extLst>
          </p:cNvPr>
          <p:cNvSpPr>
            <a:spLocks noGrp="1"/>
          </p:cNvSpPr>
          <p:nvPr>
            <p:ph idx="1"/>
          </p:nvPr>
        </p:nvSpPr>
        <p:spPr>
          <a:xfrm>
            <a:off x="576000" y="1656000"/>
            <a:ext cx="7297340" cy="4464000"/>
          </a:xfrm>
        </p:spPr>
        <p:txBody>
          <a:bodyPr>
            <a:normAutofit fontScale="62500" lnSpcReduction="20000"/>
          </a:bodyPr>
          <a:lstStyle/>
          <a:p>
            <a:pPr>
              <a:lnSpc>
                <a:spcPct val="150000"/>
              </a:lnSpc>
            </a:pPr>
            <a:r>
              <a:rPr lang="en-US" dirty="0" err="1">
                <a:solidFill>
                  <a:srgbClr val="0E6FC7"/>
                </a:solidFill>
              </a:rPr>
              <a:t>Ngôn</a:t>
            </a:r>
            <a:r>
              <a:rPr lang="en-US" dirty="0">
                <a:solidFill>
                  <a:srgbClr val="0E6FC7"/>
                </a:solidFill>
              </a:rPr>
              <a:t> </a:t>
            </a:r>
            <a:r>
              <a:rPr lang="en-US" dirty="0" err="1">
                <a:solidFill>
                  <a:srgbClr val="0E6FC7"/>
                </a:solidFill>
              </a:rPr>
              <a:t>ngữ</a:t>
            </a:r>
            <a:r>
              <a:rPr lang="en-US" dirty="0">
                <a:solidFill>
                  <a:srgbClr val="0E6FC7"/>
                </a:solidFill>
              </a:rPr>
              <a:t> </a:t>
            </a:r>
            <a:r>
              <a:rPr lang="en-US" dirty="0" err="1">
                <a:solidFill>
                  <a:srgbClr val="0E6FC7"/>
                </a:solidFill>
              </a:rPr>
              <a:t>định</a:t>
            </a:r>
            <a:r>
              <a:rPr lang="en-US" dirty="0">
                <a:solidFill>
                  <a:srgbClr val="0E6FC7"/>
                </a:solidFill>
              </a:rPr>
              <a:t> </a:t>
            </a:r>
            <a:r>
              <a:rPr lang="en-US" dirty="0" err="1">
                <a:solidFill>
                  <a:srgbClr val="0E6FC7"/>
                </a:solidFill>
              </a:rPr>
              <a:t>nghĩa</a:t>
            </a:r>
            <a:r>
              <a:rPr lang="en-US" dirty="0">
                <a:solidFill>
                  <a:srgbClr val="0E6FC7"/>
                </a:solidFill>
              </a:rPr>
              <a:t> </a:t>
            </a:r>
            <a:r>
              <a:rPr lang="en-US" dirty="0" err="1">
                <a:solidFill>
                  <a:srgbClr val="0E6FC7"/>
                </a:solidFill>
              </a:rPr>
              <a:t>dữ</a:t>
            </a:r>
            <a:r>
              <a:rPr lang="en-US" dirty="0">
                <a:solidFill>
                  <a:srgbClr val="0E6FC7"/>
                </a:solidFill>
              </a:rPr>
              <a:t> </a:t>
            </a:r>
            <a:r>
              <a:rPr lang="en-US" dirty="0" err="1">
                <a:solidFill>
                  <a:srgbClr val="0E6FC7"/>
                </a:solidFill>
              </a:rPr>
              <a:t>liệu</a:t>
            </a:r>
            <a:r>
              <a:rPr lang="en-US" dirty="0">
                <a:solidFill>
                  <a:srgbClr val="0E6FC7"/>
                </a:solidFill>
              </a:rPr>
              <a:t> (DDL – Data Definition Language)</a:t>
            </a:r>
          </a:p>
          <a:p>
            <a:pPr lvl="1">
              <a:lnSpc>
                <a:spcPct val="150000"/>
              </a:lnSpc>
            </a:pPr>
            <a:r>
              <a:rPr lang="en-US" dirty="0" err="1"/>
              <a:t>Định</a:t>
            </a:r>
            <a:r>
              <a:rPr lang="en-US" dirty="0"/>
              <a:t> </a:t>
            </a:r>
            <a:r>
              <a:rPr lang="en-US" dirty="0" err="1"/>
              <a:t>nghĩa</a:t>
            </a:r>
            <a:r>
              <a:rPr lang="en-US" dirty="0"/>
              <a:t> </a:t>
            </a:r>
            <a:r>
              <a:rPr lang="en-US" dirty="0" err="1"/>
              <a:t>cấu</a:t>
            </a:r>
            <a:r>
              <a:rPr lang="en-US" dirty="0"/>
              <a:t> </a:t>
            </a:r>
            <a:r>
              <a:rPr lang="en-US" dirty="0" err="1"/>
              <a:t>trúc</a:t>
            </a:r>
            <a:r>
              <a:rPr lang="en-US" dirty="0"/>
              <a:t> </a:t>
            </a:r>
            <a:r>
              <a:rPr lang="en-US" dirty="0" err="1"/>
              <a:t>lược</a:t>
            </a:r>
            <a:r>
              <a:rPr lang="en-US" dirty="0"/>
              <a:t> </a:t>
            </a:r>
            <a:r>
              <a:rPr lang="en-US" dirty="0" err="1"/>
              <a:t>đồ</a:t>
            </a:r>
            <a:r>
              <a:rPr lang="en-US" dirty="0"/>
              <a:t> CSDL</a:t>
            </a:r>
          </a:p>
          <a:p>
            <a:pPr lvl="1">
              <a:lnSpc>
                <a:spcPct val="150000"/>
              </a:lnSpc>
            </a:pPr>
            <a:r>
              <a:rPr lang="en-US" dirty="0" err="1"/>
              <a:t>Lưu</a:t>
            </a:r>
            <a:r>
              <a:rPr lang="en-US" dirty="0"/>
              <a:t> </a:t>
            </a:r>
            <a:r>
              <a:rPr lang="en-US" dirty="0" err="1"/>
              <a:t>trữ</a:t>
            </a:r>
            <a:r>
              <a:rPr lang="en-US" dirty="0"/>
              <a:t> </a:t>
            </a:r>
            <a:r>
              <a:rPr lang="en-US" dirty="0" err="1"/>
              <a:t>mô</a:t>
            </a:r>
            <a:r>
              <a:rPr lang="en-US" dirty="0"/>
              <a:t> </a:t>
            </a:r>
            <a:r>
              <a:rPr lang="en-US" dirty="0" err="1"/>
              <a:t>tả</a:t>
            </a:r>
            <a:r>
              <a:rPr lang="en-US" dirty="0"/>
              <a:t> </a:t>
            </a:r>
            <a:r>
              <a:rPr lang="en-US" dirty="0" err="1"/>
              <a:t>lược</a:t>
            </a:r>
            <a:r>
              <a:rPr lang="en-US" dirty="0"/>
              <a:t> </a:t>
            </a:r>
            <a:r>
              <a:rPr lang="en-US" dirty="0" err="1"/>
              <a:t>đồ</a:t>
            </a:r>
            <a:r>
              <a:rPr lang="en-US" dirty="0"/>
              <a:t> CSDL </a:t>
            </a:r>
            <a:r>
              <a:rPr lang="en-US" dirty="0" err="1"/>
              <a:t>trong</a:t>
            </a:r>
            <a:r>
              <a:rPr lang="en-US" dirty="0"/>
              <a:t> catalog </a:t>
            </a:r>
            <a:r>
              <a:rPr lang="en-US" dirty="0" err="1"/>
              <a:t>của</a:t>
            </a:r>
            <a:r>
              <a:rPr lang="en-US" dirty="0"/>
              <a:t> HQT CSDL </a:t>
            </a:r>
          </a:p>
          <a:p>
            <a:pPr>
              <a:lnSpc>
                <a:spcPct val="150000"/>
              </a:lnSpc>
            </a:pPr>
            <a:r>
              <a:rPr lang="en-US" dirty="0" err="1">
                <a:solidFill>
                  <a:srgbClr val="0E6FC7"/>
                </a:solidFill>
              </a:rPr>
              <a:t>Ngôn</a:t>
            </a:r>
            <a:r>
              <a:rPr lang="en-US" dirty="0">
                <a:solidFill>
                  <a:srgbClr val="0E6FC7"/>
                </a:solidFill>
              </a:rPr>
              <a:t> </a:t>
            </a:r>
            <a:r>
              <a:rPr lang="en-US" dirty="0" err="1">
                <a:solidFill>
                  <a:srgbClr val="0E6FC7"/>
                </a:solidFill>
              </a:rPr>
              <a:t>ngữ</a:t>
            </a:r>
            <a:r>
              <a:rPr lang="en-US" dirty="0">
                <a:solidFill>
                  <a:srgbClr val="0E6FC7"/>
                </a:solidFill>
              </a:rPr>
              <a:t> </a:t>
            </a:r>
            <a:r>
              <a:rPr lang="en-US" dirty="0" err="1">
                <a:solidFill>
                  <a:srgbClr val="0E6FC7"/>
                </a:solidFill>
              </a:rPr>
              <a:t>lưu</a:t>
            </a:r>
            <a:r>
              <a:rPr lang="en-US" dirty="0">
                <a:solidFill>
                  <a:srgbClr val="0E6FC7"/>
                </a:solidFill>
              </a:rPr>
              <a:t> </a:t>
            </a:r>
            <a:r>
              <a:rPr lang="en-US" dirty="0" err="1">
                <a:solidFill>
                  <a:srgbClr val="0E6FC7"/>
                </a:solidFill>
              </a:rPr>
              <a:t>trữ</a:t>
            </a:r>
            <a:r>
              <a:rPr lang="en-US" dirty="0">
                <a:solidFill>
                  <a:srgbClr val="0E6FC7"/>
                </a:solidFill>
              </a:rPr>
              <a:t> </a:t>
            </a:r>
            <a:r>
              <a:rPr lang="en-US" dirty="0" err="1">
                <a:solidFill>
                  <a:srgbClr val="0E6FC7"/>
                </a:solidFill>
              </a:rPr>
              <a:t>dữ</a:t>
            </a:r>
            <a:r>
              <a:rPr lang="en-US" dirty="0">
                <a:solidFill>
                  <a:srgbClr val="0E6FC7"/>
                </a:solidFill>
              </a:rPr>
              <a:t> </a:t>
            </a:r>
            <a:r>
              <a:rPr lang="en-US" dirty="0" err="1">
                <a:solidFill>
                  <a:srgbClr val="0E6FC7"/>
                </a:solidFill>
              </a:rPr>
              <a:t>liệu</a:t>
            </a:r>
            <a:r>
              <a:rPr lang="en-US" dirty="0">
                <a:solidFill>
                  <a:srgbClr val="0E6FC7"/>
                </a:solidFill>
              </a:rPr>
              <a:t> (SDL – Storage Definition Language)</a:t>
            </a:r>
          </a:p>
          <a:p>
            <a:pPr lvl="1">
              <a:lnSpc>
                <a:spcPct val="150000"/>
              </a:lnSpc>
            </a:pPr>
            <a:r>
              <a:rPr lang="en-US" dirty="0" err="1"/>
              <a:t>Ngôn</a:t>
            </a:r>
            <a:r>
              <a:rPr lang="en-US" dirty="0"/>
              <a:t> </a:t>
            </a:r>
            <a:r>
              <a:rPr lang="en-US" dirty="0" err="1"/>
              <a:t>ngữ</a:t>
            </a:r>
            <a:r>
              <a:rPr lang="en-US" dirty="0"/>
              <a:t> </a:t>
            </a:r>
            <a:r>
              <a:rPr lang="en-US" dirty="0" err="1"/>
              <a:t>định</a:t>
            </a:r>
            <a:r>
              <a:rPr lang="en-US" dirty="0"/>
              <a:t> </a:t>
            </a:r>
            <a:r>
              <a:rPr lang="en-US" dirty="0" err="1"/>
              <a:t>nghĩa</a:t>
            </a:r>
            <a:r>
              <a:rPr lang="en-US" dirty="0"/>
              <a:t> </a:t>
            </a:r>
            <a:r>
              <a:rPr lang="en-US" dirty="0" err="1"/>
              <a:t>lược</a:t>
            </a:r>
            <a:r>
              <a:rPr lang="en-US" dirty="0"/>
              <a:t> </a:t>
            </a:r>
            <a:r>
              <a:rPr lang="en-US" dirty="0" err="1"/>
              <a:t>đồ</a:t>
            </a:r>
            <a:r>
              <a:rPr lang="en-US" dirty="0"/>
              <a:t> </a:t>
            </a:r>
            <a:r>
              <a:rPr lang="en-US" dirty="0" err="1"/>
              <a:t>trong</a:t>
            </a:r>
            <a:r>
              <a:rPr lang="en-US" dirty="0"/>
              <a:t> (</a:t>
            </a:r>
            <a:r>
              <a:rPr lang="en-US" dirty="0" err="1"/>
              <a:t>cấu</a:t>
            </a:r>
            <a:r>
              <a:rPr lang="en-US" dirty="0"/>
              <a:t> </a:t>
            </a:r>
            <a:r>
              <a:rPr lang="en-US" dirty="0" err="1"/>
              <a:t>trúc</a:t>
            </a:r>
            <a:r>
              <a:rPr lang="en-US" dirty="0"/>
              <a:t> </a:t>
            </a:r>
            <a:r>
              <a:rPr lang="en-US" dirty="0" err="1"/>
              <a:t>lưu</a:t>
            </a:r>
            <a:r>
              <a:rPr lang="en-US" dirty="0"/>
              <a:t> </a:t>
            </a:r>
            <a:r>
              <a:rPr lang="en-US" dirty="0" err="1"/>
              <a:t>trữ</a:t>
            </a:r>
            <a:r>
              <a:rPr lang="en-US" dirty="0"/>
              <a:t> </a:t>
            </a:r>
            <a:r>
              <a:rPr lang="en-US" dirty="0" err="1"/>
              <a:t>và</a:t>
            </a:r>
            <a:r>
              <a:rPr lang="en-US" dirty="0"/>
              <a:t> </a:t>
            </a:r>
            <a:r>
              <a:rPr lang="en-US" dirty="0" err="1"/>
              <a:t>kiểu</a:t>
            </a:r>
            <a:r>
              <a:rPr lang="en-US" dirty="0"/>
              <a:t> </a:t>
            </a:r>
            <a:r>
              <a:rPr lang="en-US" dirty="0" err="1"/>
              <a:t>dữ</a:t>
            </a:r>
            <a:r>
              <a:rPr lang="en-US" dirty="0"/>
              <a:t> </a:t>
            </a:r>
            <a:r>
              <a:rPr lang="en-US" dirty="0" err="1"/>
              <a:t>liệu</a:t>
            </a:r>
            <a:r>
              <a:rPr lang="en-US" dirty="0"/>
              <a:t>)</a:t>
            </a:r>
          </a:p>
          <a:p>
            <a:pPr>
              <a:lnSpc>
                <a:spcPct val="150000"/>
              </a:lnSpc>
            </a:pPr>
            <a:r>
              <a:rPr lang="en-US" dirty="0" err="1">
                <a:solidFill>
                  <a:srgbClr val="0E6FC7"/>
                </a:solidFill>
              </a:rPr>
              <a:t>Ngôn</a:t>
            </a:r>
            <a:r>
              <a:rPr lang="en-US" dirty="0">
                <a:solidFill>
                  <a:srgbClr val="0E6FC7"/>
                </a:solidFill>
              </a:rPr>
              <a:t> </a:t>
            </a:r>
            <a:r>
              <a:rPr lang="en-US" dirty="0" err="1">
                <a:solidFill>
                  <a:srgbClr val="0E6FC7"/>
                </a:solidFill>
              </a:rPr>
              <a:t>ngữ</a:t>
            </a:r>
            <a:r>
              <a:rPr lang="en-US" dirty="0">
                <a:solidFill>
                  <a:srgbClr val="0E6FC7"/>
                </a:solidFill>
              </a:rPr>
              <a:t> </a:t>
            </a:r>
            <a:r>
              <a:rPr lang="en-US" dirty="0" err="1">
                <a:solidFill>
                  <a:srgbClr val="0E6FC7"/>
                </a:solidFill>
              </a:rPr>
              <a:t>định</a:t>
            </a:r>
            <a:r>
              <a:rPr lang="en-US" dirty="0">
                <a:solidFill>
                  <a:srgbClr val="0E6FC7"/>
                </a:solidFill>
              </a:rPr>
              <a:t> </a:t>
            </a:r>
            <a:r>
              <a:rPr lang="en-US" dirty="0" err="1">
                <a:solidFill>
                  <a:srgbClr val="0E6FC7"/>
                </a:solidFill>
              </a:rPr>
              <a:t>nghĩa</a:t>
            </a:r>
            <a:r>
              <a:rPr lang="en-US" dirty="0">
                <a:solidFill>
                  <a:srgbClr val="0E6FC7"/>
                </a:solidFill>
              </a:rPr>
              <a:t> </a:t>
            </a:r>
            <a:r>
              <a:rPr lang="en-US" dirty="0" err="1">
                <a:solidFill>
                  <a:srgbClr val="0E6FC7"/>
                </a:solidFill>
              </a:rPr>
              <a:t>khung</a:t>
            </a:r>
            <a:r>
              <a:rPr lang="en-US" dirty="0">
                <a:solidFill>
                  <a:srgbClr val="0E6FC7"/>
                </a:solidFill>
              </a:rPr>
              <a:t> </a:t>
            </a:r>
            <a:r>
              <a:rPr lang="en-US" dirty="0" err="1">
                <a:solidFill>
                  <a:srgbClr val="0E6FC7"/>
                </a:solidFill>
              </a:rPr>
              <a:t>nhìn</a:t>
            </a:r>
            <a:r>
              <a:rPr lang="en-US" dirty="0">
                <a:solidFill>
                  <a:srgbClr val="0E6FC7"/>
                </a:solidFill>
              </a:rPr>
              <a:t> (VDL – View Definition Language)</a:t>
            </a:r>
          </a:p>
          <a:p>
            <a:pPr lvl="1">
              <a:lnSpc>
                <a:spcPct val="150000"/>
              </a:lnSpc>
            </a:pPr>
            <a:r>
              <a:rPr lang="en-US" dirty="0" err="1"/>
              <a:t>Ngôn</a:t>
            </a:r>
            <a:r>
              <a:rPr lang="en-US" dirty="0"/>
              <a:t> </a:t>
            </a:r>
            <a:r>
              <a:rPr lang="en-US" dirty="0" err="1"/>
              <a:t>ngữ</a:t>
            </a:r>
            <a:r>
              <a:rPr lang="en-US" dirty="0"/>
              <a:t> </a:t>
            </a:r>
            <a:r>
              <a:rPr lang="en-US" dirty="0" err="1"/>
              <a:t>định</a:t>
            </a:r>
            <a:r>
              <a:rPr lang="en-US" dirty="0"/>
              <a:t> </a:t>
            </a:r>
            <a:r>
              <a:rPr lang="en-US" dirty="0" err="1"/>
              <a:t>nghĩa</a:t>
            </a:r>
            <a:r>
              <a:rPr lang="en-US" dirty="0"/>
              <a:t> </a:t>
            </a:r>
            <a:r>
              <a:rPr lang="en-US" dirty="0" err="1"/>
              <a:t>lược</a:t>
            </a:r>
            <a:r>
              <a:rPr lang="en-US" dirty="0"/>
              <a:t> </a:t>
            </a:r>
            <a:r>
              <a:rPr lang="en-US" dirty="0" err="1"/>
              <a:t>đồ</a:t>
            </a:r>
            <a:r>
              <a:rPr lang="en-US" dirty="0"/>
              <a:t> </a:t>
            </a:r>
            <a:r>
              <a:rPr lang="en-US" dirty="0" err="1"/>
              <a:t>ngoài</a:t>
            </a:r>
            <a:endParaRPr lang="en-US" dirty="0"/>
          </a:p>
          <a:p>
            <a:pPr>
              <a:lnSpc>
                <a:spcPct val="150000"/>
              </a:lnSpc>
            </a:pPr>
            <a:r>
              <a:rPr lang="en-US" dirty="0" err="1">
                <a:solidFill>
                  <a:srgbClr val="0E6FC7"/>
                </a:solidFill>
              </a:rPr>
              <a:t>Ngôn</a:t>
            </a:r>
            <a:r>
              <a:rPr lang="en-US" dirty="0">
                <a:solidFill>
                  <a:srgbClr val="0E6FC7"/>
                </a:solidFill>
              </a:rPr>
              <a:t> </a:t>
            </a:r>
            <a:r>
              <a:rPr lang="en-US" dirty="0" err="1">
                <a:solidFill>
                  <a:srgbClr val="0E6FC7"/>
                </a:solidFill>
              </a:rPr>
              <a:t>ngữ</a:t>
            </a:r>
            <a:r>
              <a:rPr lang="en-US" dirty="0">
                <a:solidFill>
                  <a:srgbClr val="0E6FC7"/>
                </a:solidFill>
              </a:rPr>
              <a:t> </a:t>
            </a:r>
            <a:r>
              <a:rPr lang="en-US" dirty="0" err="1">
                <a:solidFill>
                  <a:srgbClr val="0E6FC7"/>
                </a:solidFill>
              </a:rPr>
              <a:t>thao</a:t>
            </a:r>
            <a:r>
              <a:rPr lang="en-US" dirty="0">
                <a:solidFill>
                  <a:srgbClr val="0E6FC7"/>
                </a:solidFill>
              </a:rPr>
              <a:t> </a:t>
            </a:r>
            <a:r>
              <a:rPr lang="en-US" dirty="0" err="1">
                <a:solidFill>
                  <a:srgbClr val="0E6FC7"/>
                </a:solidFill>
              </a:rPr>
              <a:t>tác</a:t>
            </a:r>
            <a:r>
              <a:rPr lang="en-US" dirty="0">
                <a:solidFill>
                  <a:srgbClr val="0E6FC7"/>
                </a:solidFill>
              </a:rPr>
              <a:t> </a:t>
            </a:r>
            <a:r>
              <a:rPr lang="en-US" dirty="0" err="1">
                <a:solidFill>
                  <a:srgbClr val="0E6FC7"/>
                </a:solidFill>
              </a:rPr>
              <a:t>dữ</a:t>
            </a:r>
            <a:r>
              <a:rPr lang="en-US" dirty="0">
                <a:solidFill>
                  <a:srgbClr val="0E6FC7"/>
                </a:solidFill>
              </a:rPr>
              <a:t> </a:t>
            </a:r>
            <a:r>
              <a:rPr lang="en-US" dirty="0" err="1">
                <a:solidFill>
                  <a:srgbClr val="0E6FC7"/>
                </a:solidFill>
              </a:rPr>
              <a:t>liệu</a:t>
            </a:r>
            <a:r>
              <a:rPr lang="en-US" dirty="0">
                <a:solidFill>
                  <a:srgbClr val="0E6FC7"/>
                </a:solidFill>
              </a:rPr>
              <a:t> (DML – Data Manipulation Language)</a:t>
            </a:r>
          </a:p>
          <a:p>
            <a:pPr lvl="1">
              <a:lnSpc>
                <a:spcPct val="150000"/>
              </a:lnSpc>
            </a:pPr>
            <a:r>
              <a:rPr lang="en-US" dirty="0"/>
              <a:t>Cho </a:t>
            </a:r>
            <a:r>
              <a:rPr lang="en-US" dirty="0" err="1"/>
              <a:t>phép</a:t>
            </a:r>
            <a:r>
              <a:rPr lang="en-US" dirty="0"/>
              <a:t> </a:t>
            </a:r>
            <a:r>
              <a:rPr lang="en-US" dirty="0" err="1"/>
              <a:t>truy</a:t>
            </a:r>
            <a:r>
              <a:rPr lang="en-US" dirty="0"/>
              <a:t> </a:t>
            </a:r>
            <a:r>
              <a:rPr lang="en-US" dirty="0" err="1"/>
              <a:t>xuất</a:t>
            </a:r>
            <a:r>
              <a:rPr lang="en-US" dirty="0"/>
              <a:t>, </a:t>
            </a:r>
            <a:r>
              <a:rPr lang="en-US" dirty="0" err="1"/>
              <a:t>thêm</a:t>
            </a:r>
            <a:r>
              <a:rPr lang="en-US" dirty="0"/>
              <a:t>, </a:t>
            </a:r>
            <a:r>
              <a:rPr lang="en-US" dirty="0" err="1"/>
              <a:t>xóa</a:t>
            </a:r>
            <a:r>
              <a:rPr lang="en-US" dirty="0"/>
              <a:t>, </a:t>
            </a:r>
            <a:r>
              <a:rPr lang="en-US" dirty="0" err="1"/>
              <a:t>sửa</a:t>
            </a:r>
            <a:r>
              <a:rPr lang="en-US" dirty="0"/>
              <a:t> </a:t>
            </a:r>
            <a:r>
              <a:rPr lang="en-US" dirty="0" err="1"/>
              <a:t>dữ</a:t>
            </a:r>
            <a:r>
              <a:rPr lang="en-US" dirty="0"/>
              <a:t> </a:t>
            </a:r>
            <a:r>
              <a:rPr lang="en-US" dirty="0" err="1"/>
              <a:t>liệu</a:t>
            </a:r>
            <a:endParaRPr lang="en-US" dirty="0"/>
          </a:p>
          <a:p>
            <a:pPr lvl="1">
              <a:lnSpc>
                <a:spcPct val="150000"/>
              </a:lnSpc>
            </a:pPr>
            <a:r>
              <a:rPr lang="en-US" dirty="0" err="1"/>
              <a:t>Mức</a:t>
            </a:r>
            <a:r>
              <a:rPr lang="en-US" dirty="0"/>
              <a:t> </a:t>
            </a:r>
            <a:r>
              <a:rPr lang="en-US" dirty="0" err="1"/>
              <a:t>cao</a:t>
            </a:r>
            <a:r>
              <a:rPr lang="en-US" dirty="0"/>
              <a:t> (phi </a:t>
            </a:r>
            <a:r>
              <a:rPr lang="en-US" dirty="0" err="1"/>
              <a:t>thủ</a:t>
            </a:r>
            <a:r>
              <a:rPr lang="en-US" dirty="0"/>
              <a:t> </a:t>
            </a:r>
            <a:r>
              <a:rPr lang="en-US" dirty="0" err="1"/>
              <a:t>tục</a:t>
            </a:r>
            <a:r>
              <a:rPr lang="en-US" dirty="0"/>
              <a:t>)</a:t>
            </a:r>
          </a:p>
          <a:p>
            <a:pPr lvl="1">
              <a:lnSpc>
                <a:spcPct val="150000"/>
              </a:lnSpc>
            </a:pPr>
            <a:r>
              <a:rPr lang="en-US" dirty="0" err="1"/>
              <a:t>Mức</a:t>
            </a:r>
            <a:r>
              <a:rPr lang="en-US" dirty="0"/>
              <a:t> </a:t>
            </a:r>
            <a:r>
              <a:rPr lang="en-US" dirty="0" err="1"/>
              <a:t>thấp</a:t>
            </a:r>
            <a:r>
              <a:rPr lang="en-US" dirty="0"/>
              <a:t> (</a:t>
            </a:r>
            <a:r>
              <a:rPr lang="en-US" dirty="0" err="1"/>
              <a:t>thủ</a:t>
            </a:r>
            <a:r>
              <a:rPr lang="en-US" dirty="0"/>
              <a:t> </a:t>
            </a:r>
            <a:r>
              <a:rPr lang="en-US" dirty="0" err="1"/>
              <a:t>tục</a:t>
            </a:r>
            <a:r>
              <a:rPr lang="en-US" dirty="0"/>
              <a:t>)</a:t>
            </a:r>
          </a:p>
          <a:p>
            <a:pPr>
              <a:lnSpc>
                <a:spcPct val="150000"/>
              </a:lnSpc>
            </a:pPr>
            <a:endParaRPr lang="en-VN" dirty="0"/>
          </a:p>
        </p:txBody>
      </p:sp>
      <p:sp>
        <p:nvSpPr>
          <p:cNvPr id="3" name="Footer Placeholder 2">
            <a:extLst>
              <a:ext uri="{FF2B5EF4-FFF2-40B4-BE49-F238E27FC236}">
                <a16:creationId xmlns:a16="http://schemas.microsoft.com/office/drawing/2014/main" id="{2E2D4341-734A-7BF8-1D8E-04574FDA7883}"/>
              </a:ext>
            </a:extLst>
          </p:cNvPr>
          <p:cNvSpPr>
            <a:spLocks noGrp="1"/>
          </p:cNvSpPr>
          <p:nvPr>
            <p:ph type="ftr" sz="quarter" idx="11"/>
          </p:nvPr>
        </p:nvSpPr>
        <p:spPr/>
        <p:txBody>
          <a:bodyPr/>
          <a:lstStyle/>
          <a:p>
            <a:r>
              <a:rPr lang="nl-NL"/>
              <a:t>Faculty of Information Technology</a:t>
            </a:r>
            <a:endParaRPr lang="nl-NL" dirty="0"/>
          </a:p>
        </p:txBody>
      </p:sp>
      <p:sp>
        <p:nvSpPr>
          <p:cNvPr id="4" name="Slide Number Placeholder 3">
            <a:extLst>
              <a:ext uri="{FF2B5EF4-FFF2-40B4-BE49-F238E27FC236}">
                <a16:creationId xmlns:a16="http://schemas.microsoft.com/office/drawing/2014/main" id="{8A7B1C55-F286-1898-84C2-8EEBCE6B0328}"/>
              </a:ext>
            </a:extLst>
          </p:cNvPr>
          <p:cNvSpPr>
            <a:spLocks noGrp="1"/>
          </p:cNvSpPr>
          <p:nvPr>
            <p:ph type="sldNum" sz="quarter" idx="12"/>
          </p:nvPr>
        </p:nvSpPr>
        <p:spPr/>
        <p:txBody>
          <a:bodyPr/>
          <a:lstStyle/>
          <a:p>
            <a:fld id="{0A297500-7527-634B-90F4-69D0994C32B4}" type="slidenum">
              <a:rPr lang="nl-NL" smtClean="0"/>
              <a:t>54</a:t>
            </a:fld>
            <a:endParaRPr lang="nl-NL"/>
          </a:p>
        </p:txBody>
      </p:sp>
      <p:sp>
        <p:nvSpPr>
          <p:cNvPr id="5" name="Title 4">
            <a:extLst>
              <a:ext uri="{FF2B5EF4-FFF2-40B4-BE49-F238E27FC236}">
                <a16:creationId xmlns:a16="http://schemas.microsoft.com/office/drawing/2014/main" id="{F903E2A9-6703-5727-9A03-4112FDF2CD17}"/>
              </a:ext>
            </a:extLst>
          </p:cNvPr>
          <p:cNvSpPr>
            <a:spLocks noGrp="1"/>
          </p:cNvSpPr>
          <p:nvPr>
            <p:ph type="title"/>
          </p:nvPr>
        </p:nvSpPr>
        <p:spPr/>
        <p:txBody>
          <a:bodyPr/>
          <a:lstStyle/>
          <a:p>
            <a:r>
              <a:rPr lang="en-VN" dirty="0"/>
              <a:t>Ngôn ngữ CSDL</a:t>
            </a:r>
          </a:p>
        </p:txBody>
      </p:sp>
      <p:sp>
        <p:nvSpPr>
          <p:cNvPr id="6" name="Rectangle 5">
            <a:extLst>
              <a:ext uri="{FF2B5EF4-FFF2-40B4-BE49-F238E27FC236}">
                <a16:creationId xmlns:a16="http://schemas.microsoft.com/office/drawing/2014/main" id="{85BFC4C6-7701-0BB6-4310-597BAF497389}"/>
              </a:ext>
            </a:extLst>
          </p:cNvPr>
          <p:cNvSpPr/>
          <p:nvPr/>
        </p:nvSpPr>
        <p:spPr>
          <a:xfrm>
            <a:off x="8131800" y="4810372"/>
            <a:ext cx="3749675" cy="1188000"/>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b="1" dirty="0"/>
              <a:t>DDL</a:t>
            </a:r>
            <a:r>
              <a:rPr lang="en-US" dirty="0"/>
              <a:t>: Data Definition Language</a:t>
            </a:r>
          </a:p>
          <a:p>
            <a:pPr>
              <a:defRPr/>
            </a:pPr>
            <a:r>
              <a:rPr lang="en-US" b="1" dirty="0"/>
              <a:t>SDL</a:t>
            </a:r>
            <a:r>
              <a:rPr lang="en-US" dirty="0"/>
              <a:t>: Storage Definition Language</a:t>
            </a:r>
          </a:p>
          <a:p>
            <a:pPr>
              <a:defRPr/>
            </a:pPr>
            <a:r>
              <a:rPr lang="en-US" b="1" dirty="0"/>
              <a:t>VDL</a:t>
            </a:r>
            <a:r>
              <a:rPr lang="en-US" dirty="0"/>
              <a:t>: View Definition Language</a:t>
            </a:r>
          </a:p>
          <a:p>
            <a:pPr>
              <a:defRPr/>
            </a:pPr>
            <a:r>
              <a:rPr lang="en-US" b="1" dirty="0"/>
              <a:t>DML</a:t>
            </a:r>
            <a:r>
              <a:rPr lang="en-US" dirty="0"/>
              <a:t>: Data Manipulation Language</a:t>
            </a:r>
          </a:p>
        </p:txBody>
      </p:sp>
    </p:spTree>
    <p:extLst>
      <p:ext uri="{BB962C8B-B14F-4D97-AF65-F5344CB8AC3E}">
        <p14:creationId xmlns:p14="http://schemas.microsoft.com/office/powerpoint/2010/main" val="2837556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9F3A5D8-6941-F652-FE52-C5350A3C4ECE}"/>
              </a:ext>
            </a:extLst>
          </p:cNvPr>
          <p:cNvSpPr>
            <a:spLocks noGrp="1"/>
          </p:cNvSpPr>
          <p:nvPr>
            <p:ph idx="1"/>
          </p:nvPr>
        </p:nvSpPr>
        <p:spPr>
          <a:xfrm>
            <a:off x="574800" y="1365386"/>
            <a:ext cx="11041200" cy="4464000"/>
          </a:xfrm>
        </p:spPr>
        <p:txBody>
          <a:bodyPr>
            <a:normAutofit/>
          </a:bodyPr>
          <a:lstStyle/>
          <a:p>
            <a:r>
              <a:rPr lang="en-US" sz="2000" dirty="0" err="1">
                <a:solidFill>
                  <a:srgbClr val="0E6FC7"/>
                </a:solidFill>
              </a:rPr>
              <a:t>Yêu</a:t>
            </a:r>
            <a:r>
              <a:rPr lang="en-US" sz="2000" dirty="0">
                <a:solidFill>
                  <a:srgbClr val="0E6FC7"/>
                </a:solidFill>
              </a:rPr>
              <a:t> </a:t>
            </a:r>
            <a:r>
              <a:rPr lang="en-US" sz="2000" dirty="0" err="1">
                <a:solidFill>
                  <a:srgbClr val="0E6FC7"/>
                </a:solidFill>
              </a:rPr>
              <a:t>cầu</a:t>
            </a:r>
            <a:r>
              <a:rPr lang="en-US" sz="2000" dirty="0">
                <a:solidFill>
                  <a:srgbClr val="0E6FC7"/>
                </a:solidFill>
              </a:rPr>
              <a:t>: </a:t>
            </a:r>
            <a:r>
              <a:rPr lang="en-US" sz="2000" dirty="0" err="1">
                <a:solidFill>
                  <a:srgbClr val="0E6FC7"/>
                </a:solidFill>
              </a:rPr>
              <a:t>Xác</a:t>
            </a:r>
            <a:r>
              <a:rPr lang="en-US" sz="2000" dirty="0">
                <a:solidFill>
                  <a:srgbClr val="0E6FC7"/>
                </a:solidFill>
              </a:rPr>
              <a:t> </a:t>
            </a:r>
            <a:r>
              <a:rPr lang="en-US" sz="2000" dirty="0" err="1">
                <a:solidFill>
                  <a:srgbClr val="0E6FC7"/>
                </a:solidFill>
              </a:rPr>
              <a:t>định</a:t>
            </a:r>
            <a:r>
              <a:rPr lang="en-US" sz="2000" dirty="0">
                <a:solidFill>
                  <a:srgbClr val="0E6FC7"/>
                </a:solidFill>
              </a:rPr>
              <a:t> </a:t>
            </a:r>
            <a:r>
              <a:rPr lang="en-US" sz="2000" dirty="0" err="1">
                <a:solidFill>
                  <a:srgbClr val="0E6FC7"/>
                </a:solidFill>
              </a:rPr>
              <a:t>các</a:t>
            </a:r>
            <a:r>
              <a:rPr lang="en-US" sz="2000" dirty="0">
                <a:solidFill>
                  <a:srgbClr val="0E6FC7"/>
                </a:solidFill>
              </a:rPr>
              <a:t> </a:t>
            </a:r>
            <a:r>
              <a:rPr lang="en-US" sz="2000" dirty="0" err="1">
                <a:solidFill>
                  <a:srgbClr val="0E6FC7"/>
                </a:solidFill>
              </a:rPr>
              <a:t>thông</a:t>
            </a:r>
            <a:r>
              <a:rPr lang="en-US" sz="2000" dirty="0">
                <a:solidFill>
                  <a:srgbClr val="0E6FC7"/>
                </a:solidFill>
              </a:rPr>
              <a:t> tin </a:t>
            </a:r>
            <a:r>
              <a:rPr lang="en-US" sz="2000" dirty="0" err="1">
                <a:solidFill>
                  <a:srgbClr val="0E6FC7"/>
                </a:solidFill>
              </a:rPr>
              <a:t>cần</a:t>
            </a:r>
            <a:r>
              <a:rPr lang="en-US" sz="2000" dirty="0">
                <a:solidFill>
                  <a:srgbClr val="0E6FC7"/>
                </a:solidFill>
              </a:rPr>
              <a:t> </a:t>
            </a:r>
            <a:r>
              <a:rPr lang="en-US" sz="2000" dirty="0" err="1">
                <a:solidFill>
                  <a:srgbClr val="0E6FC7"/>
                </a:solidFill>
              </a:rPr>
              <a:t>lưu</a:t>
            </a:r>
            <a:r>
              <a:rPr lang="en-US" sz="2000" dirty="0">
                <a:solidFill>
                  <a:srgbClr val="0E6FC7"/>
                </a:solidFill>
              </a:rPr>
              <a:t> </a:t>
            </a:r>
            <a:r>
              <a:rPr lang="en-US" sz="2000" dirty="0" err="1">
                <a:solidFill>
                  <a:srgbClr val="0E6FC7"/>
                </a:solidFill>
              </a:rPr>
              <a:t>trữ</a:t>
            </a:r>
            <a:r>
              <a:rPr lang="en-US" sz="2000" dirty="0">
                <a:solidFill>
                  <a:srgbClr val="0E6FC7"/>
                </a:solidFill>
              </a:rPr>
              <a:t> </a:t>
            </a:r>
            <a:r>
              <a:rPr lang="en-US" sz="2000" dirty="0" err="1">
                <a:solidFill>
                  <a:srgbClr val="0E6FC7"/>
                </a:solidFill>
              </a:rPr>
              <a:t>của</a:t>
            </a:r>
            <a:r>
              <a:rPr lang="en-US" sz="2000" dirty="0">
                <a:solidFill>
                  <a:srgbClr val="0E6FC7"/>
                </a:solidFill>
              </a:rPr>
              <a:t> </a:t>
            </a:r>
            <a:r>
              <a:rPr lang="en-US" sz="2000" dirty="0" err="1">
                <a:solidFill>
                  <a:srgbClr val="0E6FC7"/>
                </a:solidFill>
              </a:rPr>
              <a:t>hệ</a:t>
            </a:r>
            <a:r>
              <a:rPr lang="en-US" sz="2000" dirty="0">
                <a:solidFill>
                  <a:srgbClr val="0E6FC7"/>
                </a:solidFill>
              </a:rPr>
              <a:t> </a:t>
            </a:r>
            <a:r>
              <a:rPr lang="en-US" sz="2000" dirty="0" err="1">
                <a:solidFill>
                  <a:srgbClr val="0E6FC7"/>
                </a:solidFill>
              </a:rPr>
              <a:t>thống</a:t>
            </a:r>
            <a:r>
              <a:rPr lang="en-US" sz="2000" dirty="0">
                <a:solidFill>
                  <a:srgbClr val="0E6FC7"/>
                </a:solidFill>
              </a:rPr>
              <a:t> </a:t>
            </a:r>
            <a:r>
              <a:rPr lang="en-US" sz="2000" dirty="0" err="1">
                <a:solidFill>
                  <a:srgbClr val="0E6FC7"/>
                </a:solidFill>
              </a:rPr>
              <a:t>sau</a:t>
            </a:r>
            <a:r>
              <a:rPr lang="en-US" sz="2000" dirty="0">
                <a:solidFill>
                  <a:srgbClr val="0E6FC7"/>
                </a:solidFill>
              </a:rPr>
              <a:t>:</a:t>
            </a:r>
          </a:p>
        </p:txBody>
      </p:sp>
      <p:sp>
        <p:nvSpPr>
          <p:cNvPr id="3" name="Footer Placeholder 2">
            <a:extLst>
              <a:ext uri="{FF2B5EF4-FFF2-40B4-BE49-F238E27FC236}">
                <a16:creationId xmlns:a16="http://schemas.microsoft.com/office/drawing/2014/main" id="{B5E6DE01-611E-7231-B018-29D797E725E8}"/>
              </a:ext>
            </a:extLst>
          </p:cNvPr>
          <p:cNvSpPr>
            <a:spLocks noGrp="1"/>
          </p:cNvSpPr>
          <p:nvPr>
            <p:ph type="ftr" sz="quarter" idx="11"/>
          </p:nvPr>
        </p:nvSpPr>
        <p:spPr/>
        <p:txBody>
          <a:bodyPr/>
          <a:lstStyle/>
          <a:p>
            <a:r>
              <a:rPr lang="nl-NL"/>
              <a:t>Faculty of Information Technology</a:t>
            </a:r>
            <a:endParaRPr lang="nl-NL" dirty="0"/>
          </a:p>
        </p:txBody>
      </p:sp>
      <p:sp>
        <p:nvSpPr>
          <p:cNvPr id="4" name="Slide Number Placeholder 3">
            <a:extLst>
              <a:ext uri="{FF2B5EF4-FFF2-40B4-BE49-F238E27FC236}">
                <a16:creationId xmlns:a16="http://schemas.microsoft.com/office/drawing/2014/main" id="{BE1AE4BE-CAB0-3D76-F5DC-601DE266432C}"/>
              </a:ext>
            </a:extLst>
          </p:cNvPr>
          <p:cNvSpPr>
            <a:spLocks noGrp="1"/>
          </p:cNvSpPr>
          <p:nvPr>
            <p:ph type="sldNum" sz="quarter" idx="12"/>
          </p:nvPr>
        </p:nvSpPr>
        <p:spPr/>
        <p:txBody>
          <a:bodyPr/>
          <a:lstStyle/>
          <a:p>
            <a:fld id="{0A297500-7527-634B-90F4-69D0994C32B4}" type="slidenum">
              <a:rPr lang="nl-NL" smtClean="0"/>
              <a:t>55</a:t>
            </a:fld>
            <a:endParaRPr lang="nl-NL"/>
          </a:p>
        </p:txBody>
      </p:sp>
      <p:sp>
        <p:nvSpPr>
          <p:cNvPr id="5" name="Title 4">
            <a:extLst>
              <a:ext uri="{FF2B5EF4-FFF2-40B4-BE49-F238E27FC236}">
                <a16:creationId xmlns:a16="http://schemas.microsoft.com/office/drawing/2014/main" id="{3B49204D-B614-657D-226A-FFAF08F879B5}"/>
              </a:ext>
            </a:extLst>
          </p:cNvPr>
          <p:cNvSpPr>
            <a:spLocks noGrp="1"/>
          </p:cNvSpPr>
          <p:nvPr>
            <p:ph type="title"/>
          </p:nvPr>
        </p:nvSpPr>
        <p:spPr/>
        <p:txBody>
          <a:bodyPr/>
          <a:lstStyle/>
          <a:p>
            <a:r>
              <a:rPr lang="en-VN" dirty="0"/>
              <a:t>Bài tập</a:t>
            </a:r>
          </a:p>
        </p:txBody>
      </p:sp>
      <p:sp>
        <p:nvSpPr>
          <p:cNvPr id="6" name="TextBox 5">
            <a:extLst>
              <a:ext uri="{FF2B5EF4-FFF2-40B4-BE49-F238E27FC236}">
                <a16:creationId xmlns:a16="http://schemas.microsoft.com/office/drawing/2014/main" id="{173464B2-E7ED-A2C8-17EA-2BC92094A75C}"/>
              </a:ext>
            </a:extLst>
          </p:cNvPr>
          <p:cNvSpPr txBox="1"/>
          <p:nvPr/>
        </p:nvSpPr>
        <p:spPr>
          <a:xfrm>
            <a:off x="574800" y="1914518"/>
            <a:ext cx="11041199" cy="398532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lnSpc>
                <a:spcPct val="150000"/>
              </a:lnSpc>
            </a:pPr>
            <a:r>
              <a:rPr lang="en-US" sz="1900" dirty="0">
                <a:solidFill>
                  <a:srgbClr val="000000"/>
                </a:solidFill>
                <a:latin typeface="Cambria" panose="02040503050406030204" pitchFamily="18" charset="0"/>
                <a:ea typeface="ＭＳ Ｐゴシック" pitchFamily="34" charset="-128"/>
              </a:rPr>
              <a:t>QUẢN LÝ ĐỀ ÁN:</a:t>
            </a:r>
          </a:p>
          <a:p>
            <a:pPr algn="just">
              <a:lnSpc>
                <a:spcPct val="150000"/>
              </a:lnSpc>
            </a:pPr>
            <a:r>
              <a:rPr lang="en-US" sz="1900" dirty="0">
                <a:solidFill>
                  <a:srgbClr val="000000"/>
                </a:solidFill>
                <a:latin typeface="Cambria" panose="02040503050406030204" pitchFamily="18" charset="0"/>
                <a:ea typeface="ＭＳ Ｐゴシック" pitchFamily="34" charset="-128"/>
              </a:rPr>
              <a:t>CSDL </a:t>
            </a:r>
            <a:r>
              <a:rPr lang="en-US" sz="1900" dirty="0" err="1">
                <a:solidFill>
                  <a:srgbClr val="000000"/>
                </a:solidFill>
                <a:latin typeface="Cambria" panose="02040503050406030204" pitchFamily="18" charset="0"/>
                <a:ea typeface="ＭＳ Ｐゴシック" pitchFamily="34" charset="-128"/>
              </a:rPr>
              <a:t>đề</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án</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của</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một</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công</a:t>
            </a:r>
            <a:r>
              <a:rPr lang="en-US" sz="1900" dirty="0">
                <a:solidFill>
                  <a:srgbClr val="000000"/>
                </a:solidFill>
                <a:latin typeface="Cambria" panose="02040503050406030204" pitchFamily="18" charset="0"/>
                <a:ea typeface="ＭＳ Ｐゴシック" pitchFamily="34" charset="-128"/>
              </a:rPr>
              <a:t> ty </a:t>
            </a:r>
            <a:r>
              <a:rPr lang="en-US" sz="1900" dirty="0" err="1">
                <a:solidFill>
                  <a:srgbClr val="000000"/>
                </a:solidFill>
                <a:latin typeface="Cambria" panose="02040503050406030204" pitchFamily="18" charset="0"/>
                <a:ea typeface="ＭＳ Ｐゴシック" pitchFamily="34" charset="-128"/>
              </a:rPr>
              <a:t>theo</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dõi</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các</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thông</a:t>
            </a:r>
            <a:r>
              <a:rPr lang="en-US" sz="1900" dirty="0">
                <a:solidFill>
                  <a:srgbClr val="000000"/>
                </a:solidFill>
                <a:latin typeface="Cambria" panose="02040503050406030204" pitchFamily="18" charset="0"/>
                <a:ea typeface="ＭＳ Ｐゴシック" pitchFamily="34" charset="-128"/>
              </a:rPr>
              <a:t> tin </a:t>
            </a:r>
            <a:r>
              <a:rPr lang="en-US" sz="1900" dirty="0" err="1">
                <a:solidFill>
                  <a:srgbClr val="000000"/>
                </a:solidFill>
                <a:latin typeface="Cambria" panose="02040503050406030204" pitchFamily="18" charset="0"/>
                <a:ea typeface="ＭＳ Ｐゴシック" pitchFamily="34" charset="-128"/>
              </a:rPr>
              <a:t>liên</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quan</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đến</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nhân</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viên</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phòng</a:t>
            </a:r>
            <a:r>
              <a:rPr lang="en-US" sz="1900" dirty="0">
                <a:solidFill>
                  <a:srgbClr val="000000"/>
                </a:solidFill>
                <a:latin typeface="Cambria" panose="02040503050406030204" pitchFamily="18" charset="0"/>
                <a:ea typeface="ＭＳ Ｐゴシック" pitchFamily="34" charset="-128"/>
              </a:rPr>
              <a:t> ban </a:t>
            </a:r>
            <a:r>
              <a:rPr lang="en-US" sz="1900" dirty="0" err="1">
                <a:solidFill>
                  <a:srgbClr val="000000"/>
                </a:solidFill>
                <a:latin typeface="Cambria" panose="02040503050406030204" pitchFamily="18" charset="0"/>
                <a:ea typeface="ＭＳ Ｐゴシック" pitchFamily="34" charset="-128"/>
              </a:rPr>
              <a:t>và</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đề</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án</a:t>
            </a:r>
            <a:endParaRPr lang="en-US" sz="1900" dirty="0">
              <a:solidFill>
                <a:srgbClr val="000000"/>
              </a:solidFill>
              <a:latin typeface="Cambria" panose="02040503050406030204" pitchFamily="18" charset="0"/>
              <a:ea typeface="ＭＳ Ｐゴシック" pitchFamily="34" charset="-128"/>
            </a:endParaRPr>
          </a:p>
          <a:p>
            <a:pPr marL="285750" indent="-285750" algn="just">
              <a:lnSpc>
                <a:spcPct val="150000"/>
              </a:lnSpc>
              <a:buFont typeface="Arial" panose="020B0604020202020204" pitchFamily="34" charset="0"/>
              <a:buChar char="•"/>
            </a:pPr>
            <a:r>
              <a:rPr lang="en-US" sz="1900" dirty="0" err="1">
                <a:solidFill>
                  <a:srgbClr val="000000"/>
                </a:solidFill>
                <a:latin typeface="Cambria" panose="02040503050406030204" pitchFamily="18" charset="0"/>
                <a:ea typeface="ＭＳ Ｐゴシック" pitchFamily="34" charset="-128"/>
              </a:rPr>
              <a:t>Cty</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có</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nhiều</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phòng</a:t>
            </a:r>
            <a:r>
              <a:rPr lang="en-US" sz="1900" dirty="0">
                <a:solidFill>
                  <a:srgbClr val="000000"/>
                </a:solidFill>
                <a:latin typeface="Cambria" panose="02040503050406030204" pitchFamily="18" charset="0"/>
                <a:ea typeface="ＭＳ Ｐゴシック" pitchFamily="34" charset="-128"/>
              </a:rPr>
              <a:t> ban, </a:t>
            </a:r>
            <a:r>
              <a:rPr lang="en-US" sz="1900" dirty="0" err="1">
                <a:solidFill>
                  <a:srgbClr val="000000"/>
                </a:solidFill>
                <a:latin typeface="Cambria" panose="02040503050406030204" pitchFamily="18" charset="0"/>
                <a:ea typeface="ＭＳ Ｐゴシック" pitchFamily="34" charset="-128"/>
              </a:rPr>
              <a:t>mỗi</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phòng</a:t>
            </a:r>
            <a:r>
              <a:rPr lang="en-US" sz="1900" dirty="0">
                <a:solidFill>
                  <a:srgbClr val="000000"/>
                </a:solidFill>
                <a:latin typeface="Cambria" panose="02040503050406030204" pitchFamily="18" charset="0"/>
                <a:ea typeface="ＭＳ Ｐゴシック" pitchFamily="34" charset="-128"/>
              </a:rPr>
              <a:t> ban </a:t>
            </a:r>
            <a:r>
              <a:rPr lang="en-US" sz="1900" dirty="0" err="1">
                <a:solidFill>
                  <a:srgbClr val="000000"/>
                </a:solidFill>
                <a:latin typeface="Cambria" panose="02040503050406030204" pitchFamily="18" charset="0"/>
                <a:ea typeface="ＭＳ Ｐゴシック" pitchFamily="34" charset="-128"/>
              </a:rPr>
              <a:t>có</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tên</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duy</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nhất</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mã</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phòng</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duy</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nhất</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một</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trưởng</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phòng</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và</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ngày</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nhận</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chức</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Mỗi</a:t>
            </a:r>
            <a:r>
              <a:rPr lang="en-US" sz="1900" dirty="0">
                <a:solidFill>
                  <a:srgbClr val="000000"/>
                </a:solidFill>
                <a:latin typeface="Cambria" panose="02040503050406030204" pitchFamily="18" charset="0"/>
                <a:ea typeface="ＭＳ Ｐゴシック" pitchFamily="34" charset="-128"/>
              </a:rPr>
              <a:t> </a:t>
            </a:r>
            <a:r>
              <a:rPr lang="en-US" sz="1900" b="1" dirty="0" err="1">
                <a:solidFill>
                  <a:srgbClr val="000000"/>
                </a:solidFill>
                <a:latin typeface="Cambria" panose="02040503050406030204" pitchFamily="18" charset="0"/>
                <a:ea typeface="ＭＳ Ｐゴシック" pitchFamily="34" charset="-128"/>
              </a:rPr>
              <a:t>phòng</a:t>
            </a:r>
            <a:r>
              <a:rPr lang="en-US" sz="1900" b="1" dirty="0">
                <a:solidFill>
                  <a:srgbClr val="000000"/>
                </a:solidFill>
                <a:latin typeface="Cambria" panose="02040503050406030204" pitchFamily="18" charset="0"/>
                <a:ea typeface="ＭＳ Ｐゴシック" pitchFamily="34" charset="-128"/>
              </a:rPr>
              <a:t> ban </a:t>
            </a:r>
            <a:r>
              <a:rPr lang="en-US" sz="1900" b="1" dirty="0" err="1">
                <a:solidFill>
                  <a:srgbClr val="000000"/>
                </a:solidFill>
                <a:latin typeface="Cambria" panose="02040503050406030204" pitchFamily="18" charset="0"/>
                <a:ea typeface="ＭＳ Ｐゴシック" pitchFamily="34" charset="-128"/>
              </a:rPr>
              <a:t>có</a:t>
            </a:r>
            <a:r>
              <a:rPr lang="en-US" sz="1900" b="1" dirty="0">
                <a:solidFill>
                  <a:srgbClr val="000000"/>
                </a:solidFill>
                <a:latin typeface="Cambria" panose="02040503050406030204" pitchFamily="18" charset="0"/>
                <a:ea typeface="ＭＳ Ｐゴシック" pitchFamily="34" charset="-128"/>
              </a:rPr>
              <a:t> </a:t>
            </a:r>
            <a:r>
              <a:rPr lang="en-US" sz="1900" b="1" dirty="0" err="1">
                <a:solidFill>
                  <a:srgbClr val="000000"/>
                </a:solidFill>
                <a:latin typeface="Cambria" panose="02040503050406030204" pitchFamily="18" charset="0"/>
                <a:ea typeface="ＭＳ Ｐゴシック" pitchFamily="34" charset="-128"/>
              </a:rPr>
              <a:t>thể</a:t>
            </a:r>
            <a:r>
              <a:rPr lang="en-US" sz="1900" b="1" dirty="0">
                <a:solidFill>
                  <a:srgbClr val="000000"/>
                </a:solidFill>
                <a:latin typeface="Cambria" panose="02040503050406030204" pitchFamily="18" charset="0"/>
                <a:ea typeface="ＭＳ Ｐゴシック" pitchFamily="34" charset="-128"/>
              </a:rPr>
              <a:t> ở </a:t>
            </a:r>
            <a:r>
              <a:rPr lang="en-US" sz="1900" b="1" dirty="0" err="1">
                <a:solidFill>
                  <a:srgbClr val="000000"/>
                </a:solidFill>
                <a:latin typeface="Cambria" panose="02040503050406030204" pitchFamily="18" charset="0"/>
                <a:ea typeface="ＭＳ Ｐゴシック" pitchFamily="34" charset="-128"/>
              </a:rPr>
              <a:t>nhiều</a:t>
            </a:r>
            <a:r>
              <a:rPr lang="en-US" sz="1900" b="1" dirty="0">
                <a:solidFill>
                  <a:srgbClr val="000000"/>
                </a:solidFill>
                <a:latin typeface="Cambria" panose="02040503050406030204" pitchFamily="18" charset="0"/>
                <a:ea typeface="ＭＳ Ｐゴシック" pitchFamily="34" charset="-128"/>
              </a:rPr>
              <a:t> </a:t>
            </a:r>
            <a:r>
              <a:rPr lang="en-US" sz="1900" b="1" dirty="0" err="1">
                <a:solidFill>
                  <a:srgbClr val="000000"/>
                </a:solidFill>
                <a:latin typeface="Cambria" panose="02040503050406030204" pitchFamily="18" charset="0"/>
                <a:ea typeface="ＭＳ Ｐゴシック" pitchFamily="34" charset="-128"/>
              </a:rPr>
              <a:t>địa</a:t>
            </a:r>
            <a:r>
              <a:rPr lang="en-US" sz="1900" b="1" dirty="0">
                <a:solidFill>
                  <a:srgbClr val="000000"/>
                </a:solidFill>
                <a:latin typeface="Cambria" panose="02040503050406030204" pitchFamily="18" charset="0"/>
                <a:ea typeface="ＭＳ Ｐゴシック" pitchFamily="34" charset="-128"/>
              </a:rPr>
              <a:t> </a:t>
            </a:r>
            <a:r>
              <a:rPr lang="en-US" sz="1900" b="1" dirty="0" err="1">
                <a:solidFill>
                  <a:srgbClr val="000000"/>
                </a:solidFill>
                <a:latin typeface="Cambria" panose="02040503050406030204" pitchFamily="18" charset="0"/>
                <a:ea typeface="ＭＳ Ｐゴシック" pitchFamily="34" charset="-128"/>
              </a:rPr>
              <a:t>điểm</a:t>
            </a:r>
            <a:r>
              <a:rPr lang="en-US" sz="1900" b="1" dirty="0">
                <a:solidFill>
                  <a:srgbClr val="000000"/>
                </a:solidFill>
                <a:latin typeface="Cambria" panose="02040503050406030204" pitchFamily="18" charset="0"/>
                <a:ea typeface="ＭＳ Ｐゴシック" pitchFamily="34" charset="-128"/>
              </a:rPr>
              <a:t> </a:t>
            </a:r>
            <a:r>
              <a:rPr lang="en-US" sz="1900" b="1" dirty="0" err="1">
                <a:solidFill>
                  <a:srgbClr val="000000"/>
                </a:solidFill>
                <a:latin typeface="Cambria" panose="02040503050406030204" pitchFamily="18" charset="0"/>
                <a:ea typeface="ＭＳ Ｐゴシック" pitchFamily="34" charset="-128"/>
              </a:rPr>
              <a:t>khác</a:t>
            </a:r>
            <a:r>
              <a:rPr lang="en-US" sz="1900" b="1" dirty="0">
                <a:solidFill>
                  <a:srgbClr val="000000"/>
                </a:solidFill>
                <a:latin typeface="Cambria" panose="02040503050406030204" pitchFamily="18" charset="0"/>
                <a:ea typeface="ＭＳ Ｐゴシック" pitchFamily="34" charset="-128"/>
              </a:rPr>
              <a:t> </a:t>
            </a:r>
            <a:r>
              <a:rPr lang="en-US" sz="1900" b="1" dirty="0" err="1">
                <a:solidFill>
                  <a:srgbClr val="000000"/>
                </a:solidFill>
                <a:latin typeface="Cambria" panose="02040503050406030204" pitchFamily="18" charset="0"/>
                <a:ea typeface="ＭＳ Ｐゴシック" pitchFamily="34" charset="-128"/>
              </a:rPr>
              <a:t>nhau</a:t>
            </a:r>
            <a:r>
              <a:rPr lang="en-US" sz="1900" dirty="0">
                <a:solidFill>
                  <a:srgbClr val="000000"/>
                </a:solidFill>
                <a:latin typeface="Cambria" panose="02040503050406030204" pitchFamily="18" charset="0"/>
                <a:ea typeface="ＭＳ Ｐゴシック" pitchFamily="34" charset="-128"/>
              </a:rPr>
              <a:t>.</a:t>
            </a:r>
          </a:p>
          <a:p>
            <a:pPr marL="285750" indent="-285750" algn="just">
              <a:lnSpc>
                <a:spcPct val="150000"/>
              </a:lnSpc>
              <a:buFont typeface="Arial" panose="020B0604020202020204" pitchFamily="34" charset="0"/>
              <a:buChar char="•"/>
            </a:pPr>
            <a:r>
              <a:rPr lang="en-US" sz="1900" b="1" dirty="0" err="1">
                <a:solidFill>
                  <a:srgbClr val="000000"/>
                </a:solidFill>
                <a:latin typeface="Cambria" panose="02040503050406030204" pitchFamily="18" charset="0"/>
                <a:ea typeface="ＭＳ Ｐゴシック" pitchFamily="34" charset="-128"/>
              </a:rPr>
              <a:t>Đề</a:t>
            </a:r>
            <a:r>
              <a:rPr lang="en-US" sz="1900" b="1" dirty="0">
                <a:solidFill>
                  <a:srgbClr val="000000"/>
                </a:solidFill>
                <a:latin typeface="Cambria" panose="02040503050406030204" pitchFamily="18" charset="0"/>
                <a:ea typeface="ＭＳ Ｐゴシック" pitchFamily="34" charset="-128"/>
              </a:rPr>
              <a:t> </a:t>
            </a:r>
            <a:r>
              <a:rPr lang="en-US" sz="1900" b="1" dirty="0" err="1">
                <a:solidFill>
                  <a:srgbClr val="000000"/>
                </a:solidFill>
                <a:latin typeface="Cambria" panose="02040503050406030204" pitchFamily="18" charset="0"/>
                <a:ea typeface="ＭＳ Ｐゴシック" pitchFamily="34" charset="-128"/>
              </a:rPr>
              <a:t>án</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có</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tên</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duy</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nhất</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mã</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duy</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nhất</a:t>
            </a:r>
            <a:r>
              <a:rPr lang="en-US" sz="1900" dirty="0">
                <a:solidFill>
                  <a:srgbClr val="000000"/>
                </a:solidFill>
                <a:latin typeface="Cambria" panose="02040503050406030204" pitchFamily="18" charset="0"/>
                <a:ea typeface="ＭＳ Ｐゴシック" pitchFamily="34" charset="-128"/>
              </a:rPr>
              <a:t>, do 1 </a:t>
            </a:r>
            <a:r>
              <a:rPr lang="en-US" sz="1900" dirty="0" err="1">
                <a:solidFill>
                  <a:srgbClr val="000000"/>
                </a:solidFill>
                <a:latin typeface="Cambria" panose="02040503050406030204" pitchFamily="18" charset="0"/>
                <a:ea typeface="ＭＳ Ｐゴシック" pitchFamily="34" charset="-128"/>
              </a:rPr>
              <a:t>một</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phòng</a:t>
            </a:r>
            <a:r>
              <a:rPr lang="en-US" sz="1900" dirty="0">
                <a:solidFill>
                  <a:srgbClr val="000000"/>
                </a:solidFill>
                <a:latin typeface="Cambria" panose="02040503050406030204" pitchFamily="18" charset="0"/>
                <a:ea typeface="ＭＳ Ｐゴシック" pitchFamily="34" charset="-128"/>
              </a:rPr>
              <a:t> ban </a:t>
            </a:r>
            <a:r>
              <a:rPr lang="en-US" sz="1900" dirty="0" err="1">
                <a:solidFill>
                  <a:srgbClr val="000000"/>
                </a:solidFill>
                <a:latin typeface="Cambria" panose="02040503050406030204" pitchFamily="18" charset="0"/>
                <a:ea typeface="ＭＳ Ｐゴシック" pitchFamily="34" charset="-128"/>
              </a:rPr>
              <a:t>chủ</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trì</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và</a:t>
            </a:r>
            <a:r>
              <a:rPr lang="en-US" sz="1900" dirty="0">
                <a:solidFill>
                  <a:srgbClr val="000000"/>
                </a:solidFill>
                <a:latin typeface="Cambria" panose="02040503050406030204" pitchFamily="18" charset="0"/>
                <a:ea typeface="ＭＳ Ｐゴシック" pitchFamily="34" charset="-128"/>
              </a:rPr>
              <a:t> </a:t>
            </a:r>
            <a:r>
              <a:rPr lang="en-US" sz="1900" b="1" dirty="0" err="1">
                <a:solidFill>
                  <a:srgbClr val="000000"/>
                </a:solidFill>
                <a:latin typeface="Cambria" panose="02040503050406030204" pitchFamily="18" charset="0"/>
                <a:ea typeface="ＭＳ Ｐゴシック" pitchFamily="34" charset="-128"/>
              </a:rPr>
              <a:t>được</a:t>
            </a:r>
            <a:r>
              <a:rPr lang="en-US" sz="1900" b="1" dirty="0">
                <a:solidFill>
                  <a:srgbClr val="000000"/>
                </a:solidFill>
                <a:latin typeface="Cambria" panose="02040503050406030204" pitchFamily="18" charset="0"/>
                <a:ea typeface="ＭＳ Ｐゴシック" pitchFamily="34" charset="-128"/>
              </a:rPr>
              <a:t> </a:t>
            </a:r>
            <a:r>
              <a:rPr lang="en-US" sz="1900" b="1" dirty="0" err="1">
                <a:solidFill>
                  <a:srgbClr val="000000"/>
                </a:solidFill>
                <a:latin typeface="Cambria" panose="02040503050406030204" pitchFamily="18" charset="0"/>
                <a:ea typeface="ＭＳ Ｐゴシック" pitchFamily="34" charset="-128"/>
              </a:rPr>
              <a:t>triển</a:t>
            </a:r>
            <a:r>
              <a:rPr lang="en-US" sz="1900" b="1" dirty="0">
                <a:solidFill>
                  <a:srgbClr val="000000"/>
                </a:solidFill>
                <a:latin typeface="Cambria" panose="02040503050406030204" pitchFamily="18" charset="0"/>
                <a:ea typeface="ＭＳ Ｐゴシック" pitchFamily="34" charset="-128"/>
              </a:rPr>
              <a:t> </a:t>
            </a:r>
            <a:r>
              <a:rPr lang="en-US" sz="1900" b="1" dirty="0" err="1">
                <a:solidFill>
                  <a:srgbClr val="000000"/>
                </a:solidFill>
                <a:latin typeface="Cambria" panose="02040503050406030204" pitchFamily="18" charset="0"/>
                <a:ea typeface="ＭＳ Ｐゴシック" pitchFamily="34" charset="-128"/>
              </a:rPr>
              <a:t>khai</a:t>
            </a:r>
            <a:r>
              <a:rPr lang="en-US" sz="1900" b="1" dirty="0">
                <a:solidFill>
                  <a:srgbClr val="000000"/>
                </a:solidFill>
                <a:latin typeface="Cambria" panose="02040503050406030204" pitchFamily="18" charset="0"/>
                <a:ea typeface="ＭＳ Ｐゴシック" pitchFamily="34" charset="-128"/>
              </a:rPr>
              <a:t> ở 1 </a:t>
            </a:r>
            <a:r>
              <a:rPr lang="en-US" sz="1900" b="1" dirty="0" err="1">
                <a:solidFill>
                  <a:srgbClr val="000000"/>
                </a:solidFill>
                <a:latin typeface="Cambria" panose="02040503050406030204" pitchFamily="18" charset="0"/>
                <a:ea typeface="ＭＳ Ｐゴシック" pitchFamily="34" charset="-128"/>
              </a:rPr>
              <a:t>địa</a:t>
            </a:r>
            <a:r>
              <a:rPr lang="en-US" sz="1900" b="1" dirty="0">
                <a:solidFill>
                  <a:srgbClr val="000000"/>
                </a:solidFill>
                <a:latin typeface="Cambria" panose="02040503050406030204" pitchFamily="18" charset="0"/>
                <a:ea typeface="ＭＳ Ｐゴシック" pitchFamily="34" charset="-128"/>
              </a:rPr>
              <a:t> </a:t>
            </a:r>
            <a:r>
              <a:rPr lang="en-US" sz="1900" b="1" dirty="0" err="1">
                <a:solidFill>
                  <a:srgbClr val="000000"/>
                </a:solidFill>
                <a:latin typeface="Cambria" panose="02040503050406030204" pitchFamily="18" charset="0"/>
                <a:ea typeface="ＭＳ Ｐゴシック" pitchFamily="34" charset="-128"/>
              </a:rPr>
              <a:t>điểm</a:t>
            </a:r>
            <a:r>
              <a:rPr lang="en-US" sz="1900" dirty="0">
                <a:solidFill>
                  <a:srgbClr val="000000"/>
                </a:solidFill>
                <a:latin typeface="Cambria" panose="02040503050406030204" pitchFamily="18" charset="0"/>
                <a:ea typeface="ＭＳ Ｐゴシック" pitchFamily="34" charset="-128"/>
              </a:rPr>
              <a:t>.</a:t>
            </a:r>
          </a:p>
          <a:p>
            <a:pPr marL="285750" indent="-285750" algn="just">
              <a:lnSpc>
                <a:spcPct val="150000"/>
              </a:lnSpc>
              <a:buFont typeface="Arial" panose="020B0604020202020204" pitchFamily="34" charset="0"/>
              <a:buChar char="•"/>
            </a:pPr>
            <a:r>
              <a:rPr lang="en-US" sz="1900" dirty="0" err="1">
                <a:solidFill>
                  <a:srgbClr val="000000"/>
                </a:solidFill>
                <a:latin typeface="Cambria" panose="02040503050406030204" pitchFamily="18" charset="0"/>
                <a:ea typeface="ＭＳ Ｐゴシック" pitchFamily="34" charset="-128"/>
              </a:rPr>
              <a:t>Nhân</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viên</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có</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mã</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số</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tên</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địa</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chỉ</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ngày</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sinh</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phái</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và</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lương</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Mỗi</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nhân</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viên</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làm</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việc</a:t>
            </a:r>
            <a:r>
              <a:rPr lang="en-US" sz="1900" dirty="0">
                <a:solidFill>
                  <a:srgbClr val="000000"/>
                </a:solidFill>
                <a:latin typeface="Cambria" panose="02040503050406030204" pitchFamily="18" charset="0"/>
                <a:ea typeface="ＭＳ Ｐゴシック" pitchFamily="34" charset="-128"/>
              </a:rPr>
              <a:t> ở 1 </a:t>
            </a:r>
            <a:r>
              <a:rPr lang="en-US" sz="1900" dirty="0" err="1">
                <a:solidFill>
                  <a:srgbClr val="000000"/>
                </a:solidFill>
                <a:latin typeface="Cambria" panose="02040503050406030204" pitchFamily="18" charset="0"/>
                <a:ea typeface="ＭＳ Ｐゴシック" pitchFamily="34" charset="-128"/>
              </a:rPr>
              <a:t>phòng</a:t>
            </a:r>
            <a:r>
              <a:rPr lang="en-US" sz="1900" dirty="0">
                <a:solidFill>
                  <a:srgbClr val="000000"/>
                </a:solidFill>
                <a:latin typeface="Cambria" panose="02040503050406030204" pitchFamily="18" charset="0"/>
                <a:ea typeface="ＭＳ Ｐゴシック" pitchFamily="34" charset="-128"/>
              </a:rPr>
              <a:t> ban, </a:t>
            </a:r>
            <a:r>
              <a:rPr lang="en-US" sz="1900" dirty="0" err="1">
                <a:solidFill>
                  <a:srgbClr val="000000"/>
                </a:solidFill>
                <a:latin typeface="Cambria" panose="02040503050406030204" pitchFamily="18" charset="0"/>
                <a:ea typeface="ＭＳ Ｐゴシック" pitchFamily="34" charset="-128"/>
              </a:rPr>
              <a:t>tham</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gia</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vào</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các</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đề</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án</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với</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số</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giờ</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làm</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việc</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khác</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nhau</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Mỗi</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nhân</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viên</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đều</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có</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một</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người</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quản</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lý</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trực</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tiếp</a:t>
            </a:r>
            <a:r>
              <a:rPr lang="en-US" sz="1900" dirty="0">
                <a:solidFill>
                  <a:srgbClr val="000000"/>
                </a:solidFill>
                <a:latin typeface="Cambria" panose="02040503050406030204" pitchFamily="18" charset="0"/>
                <a:ea typeface="ＭＳ Ｐゴシック" pitchFamily="34" charset="-128"/>
              </a:rPr>
              <a:t>.</a:t>
            </a:r>
          </a:p>
          <a:p>
            <a:pPr marL="285750" indent="-285750" algn="just">
              <a:lnSpc>
                <a:spcPct val="150000"/>
              </a:lnSpc>
              <a:buFont typeface="Arial" panose="020B0604020202020204" pitchFamily="34" charset="0"/>
              <a:buChar char="•"/>
            </a:pPr>
            <a:r>
              <a:rPr lang="en-US" sz="1900" dirty="0" err="1">
                <a:solidFill>
                  <a:srgbClr val="000000"/>
                </a:solidFill>
                <a:latin typeface="Cambria" panose="02040503050406030204" pitchFamily="18" charset="0"/>
                <a:ea typeface="ＭＳ Ｐゴシック" pitchFamily="34" charset="-128"/>
              </a:rPr>
              <a:t>Một</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nhân</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viên</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có</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thể</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có</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nhiều</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thân</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nhân</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Mỗi</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thân</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nhân</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có</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tên</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phái</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ngày</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sinh</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và</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mối</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quan</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hệ</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với</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nhân</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viên</a:t>
            </a:r>
            <a:r>
              <a:rPr lang="en-US" sz="1900" dirty="0">
                <a:solidFill>
                  <a:srgbClr val="000000"/>
                </a:solidFill>
                <a:latin typeface="Cambria" panose="02040503050406030204" pitchFamily="18" charset="0"/>
                <a:ea typeface="ＭＳ Ｐゴシック" pitchFamily="34" charset="-128"/>
              </a:rPr>
              <a:t> </a:t>
            </a:r>
            <a:r>
              <a:rPr lang="en-US" sz="1900" dirty="0" err="1">
                <a:solidFill>
                  <a:srgbClr val="000000"/>
                </a:solidFill>
                <a:latin typeface="Cambria" panose="02040503050406030204" pitchFamily="18" charset="0"/>
                <a:ea typeface="ＭＳ Ｐゴシック" pitchFamily="34" charset="-128"/>
              </a:rPr>
              <a:t>đó</a:t>
            </a:r>
            <a:r>
              <a:rPr lang="en-US" sz="1900" dirty="0">
                <a:solidFill>
                  <a:srgbClr val="000000"/>
                </a:solidFill>
                <a:latin typeface="Cambria" panose="02040503050406030204" pitchFamily="18" charset="0"/>
                <a:ea typeface="ＭＳ Ｐゴシック" pitchFamily="34" charset="-128"/>
              </a:rPr>
              <a:t>.</a:t>
            </a:r>
          </a:p>
        </p:txBody>
      </p:sp>
    </p:spTree>
    <p:extLst>
      <p:ext uri="{BB962C8B-B14F-4D97-AF65-F5344CB8AC3E}">
        <p14:creationId xmlns:p14="http://schemas.microsoft.com/office/powerpoint/2010/main" val="39861091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821FD8B-D1AD-07A4-279B-2ECC0A3A167D}"/>
              </a:ext>
            </a:extLst>
          </p:cNvPr>
          <p:cNvSpPr>
            <a:spLocks noGrp="1"/>
          </p:cNvSpPr>
          <p:nvPr>
            <p:ph type="ftr" sz="quarter" idx="11"/>
          </p:nvPr>
        </p:nvSpPr>
        <p:spPr/>
        <p:txBody>
          <a:bodyPr/>
          <a:lstStyle/>
          <a:p>
            <a:r>
              <a:rPr lang="nl-NL"/>
              <a:t>Faculty of Information Technology</a:t>
            </a:r>
            <a:endParaRPr lang="nl-NL" dirty="0"/>
          </a:p>
        </p:txBody>
      </p:sp>
      <p:sp>
        <p:nvSpPr>
          <p:cNvPr id="4" name="Slide Number Placeholder 3">
            <a:extLst>
              <a:ext uri="{FF2B5EF4-FFF2-40B4-BE49-F238E27FC236}">
                <a16:creationId xmlns:a16="http://schemas.microsoft.com/office/drawing/2014/main" id="{C15B876E-AC3C-1C8E-9BED-61864DB5BF69}"/>
              </a:ext>
            </a:extLst>
          </p:cNvPr>
          <p:cNvSpPr>
            <a:spLocks noGrp="1"/>
          </p:cNvSpPr>
          <p:nvPr>
            <p:ph type="sldNum" sz="quarter" idx="12"/>
          </p:nvPr>
        </p:nvSpPr>
        <p:spPr/>
        <p:txBody>
          <a:bodyPr/>
          <a:lstStyle/>
          <a:p>
            <a:fld id="{0A297500-7527-634B-90F4-69D0994C32B4}" type="slidenum">
              <a:rPr lang="nl-NL" smtClean="0"/>
              <a:t>56</a:t>
            </a:fld>
            <a:endParaRPr lang="nl-NL"/>
          </a:p>
        </p:txBody>
      </p:sp>
      <p:sp>
        <p:nvSpPr>
          <p:cNvPr id="5" name="Title 4">
            <a:extLst>
              <a:ext uri="{FF2B5EF4-FFF2-40B4-BE49-F238E27FC236}">
                <a16:creationId xmlns:a16="http://schemas.microsoft.com/office/drawing/2014/main" id="{E03B8AEE-8DFE-AC81-58FD-AF3DD707F6DF}"/>
              </a:ext>
            </a:extLst>
          </p:cNvPr>
          <p:cNvSpPr>
            <a:spLocks noGrp="1"/>
          </p:cNvSpPr>
          <p:nvPr>
            <p:ph type="title"/>
          </p:nvPr>
        </p:nvSpPr>
        <p:spPr/>
        <p:txBody>
          <a:bodyPr/>
          <a:lstStyle/>
          <a:p>
            <a:r>
              <a:rPr lang="en-VN" dirty="0"/>
              <a:t>Bài tập – Mẫu trình bày</a:t>
            </a:r>
          </a:p>
        </p:txBody>
      </p:sp>
      <p:graphicFrame>
        <p:nvGraphicFramePr>
          <p:cNvPr id="7" name="Content Placeholder 8">
            <a:extLst>
              <a:ext uri="{FF2B5EF4-FFF2-40B4-BE49-F238E27FC236}">
                <a16:creationId xmlns:a16="http://schemas.microsoft.com/office/drawing/2014/main" id="{DCB18195-FE91-EE99-6629-10927EF8169B}"/>
              </a:ext>
            </a:extLst>
          </p:cNvPr>
          <p:cNvGraphicFramePr>
            <a:graphicFrameLocks noGrp="1"/>
          </p:cNvGraphicFramePr>
          <p:nvPr>
            <p:ph idx="1"/>
            <p:extLst>
              <p:ext uri="{D42A27DB-BD31-4B8C-83A1-F6EECF244321}">
                <p14:modId xmlns:p14="http://schemas.microsoft.com/office/powerpoint/2010/main" val="3237455685"/>
              </p:ext>
            </p:extLst>
          </p:nvPr>
        </p:nvGraphicFramePr>
        <p:xfrm>
          <a:off x="2881148" y="1986266"/>
          <a:ext cx="7467600" cy="2178052"/>
        </p:xfrm>
        <a:graphic>
          <a:graphicData uri="http://schemas.openxmlformats.org/drawingml/2006/table">
            <a:tbl>
              <a:tblPr/>
              <a:tblGrid>
                <a:gridCol w="1668462">
                  <a:extLst>
                    <a:ext uri="{9D8B030D-6E8A-4147-A177-3AD203B41FA5}">
                      <a16:colId xmlns:a16="http://schemas.microsoft.com/office/drawing/2014/main" val="20000"/>
                    </a:ext>
                  </a:extLst>
                </a:gridCol>
                <a:gridCol w="5799138">
                  <a:extLst>
                    <a:ext uri="{9D8B030D-6E8A-4147-A177-3AD203B41FA5}">
                      <a16:colId xmlns:a16="http://schemas.microsoft.com/office/drawing/2014/main" val="20001"/>
                    </a:ext>
                  </a:extLst>
                </a:gridCol>
              </a:tblGrid>
              <a:tr h="533400">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800" b="1" i="0" u="none" strike="noStrike" cap="none" normalizeH="0" baseline="0" dirty="0" err="1">
                          <a:ln>
                            <a:noFill/>
                          </a:ln>
                          <a:solidFill>
                            <a:srgbClr val="000000"/>
                          </a:solidFill>
                          <a:effectLst/>
                          <a:latin typeface="Arial" pitchFamily="34" charset="0"/>
                          <a:ea typeface="ＭＳ Ｐゴシック" pitchFamily="34" charset="-128"/>
                        </a:rPr>
                        <a:t>Đối</a:t>
                      </a:r>
                      <a:r>
                        <a:rPr kumimoji="0" lang="en-US" sz="1800" b="1" i="0" u="none" strike="noStrike" cap="none" normalizeH="0" baseline="0" dirty="0">
                          <a:ln>
                            <a:noFill/>
                          </a:ln>
                          <a:solidFill>
                            <a:srgbClr val="000000"/>
                          </a:solidFill>
                          <a:effectLst/>
                          <a:latin typeface="Arial" pitchFamily="34" charset="0"/>
                          <a:ea typeface="ＭＳ Ｐゴシック" pitchFamily="34" charset="-128"/>
                        </a:rPr>
                        <a:t> </a:t>
                      </a:r>
                      <a:r>
                        <a:rPr kumimoji="0" lang="en-US" sz="1800" b="1" i="0" u="none" strike="noStrike" cap="none" normalizeH="0" baseline="0" dirty="0" err="1">
                          <a:ln>
                            <a:noFill/>
                          </a:ln>
                          <a:solidFill>
                            <a:srgbClr val="000000"/>
                          </a:solidFill>
                          <a:effectLst/>
                          <a:latin typeface="Arial" pitchFamily="34" charset="0"/>
                          <a:ea typeface="ＭＳ Ｐゴシック" pitchFamily="34" charset="-128"/>
                        </a:rPr>
                        <a:t>tượng</a:t>
                      </a:r>
                      <a:endParaRPr kumimoji="0" lang="en-US" sz="1800" b="1" i="0" u="none" strike="noStrike" cap="none" normalizeH="0" baseline="0" dirty="0">
                        <a:ln>
                          <a:noFill/>
                        </a:ln>
                        <a:solidFill>
                          <a:srgbClr val="000000"/>
                        </a:solidFill>
                        <a:effectLst/>
                        <a:latin typeface="Cambria" pitchFamily="18" charset="0"/>
                        <a:ea typeface="MS Mincho" pitchFamily="49" charset="-128"/>
                        <a:cs typeface="Times New Roman" pitchFamily="18" charset="0"/>
                      </a:endParaRPr>
                    </a:p>
                  </a:txBody>
                  <a:tcPr marL="68580" marR="68580" marT="0" marB="0" horzOverflow="overflow">
                    <a:lnL w="12700" cap="flat" cmpd="sng" algn="ctr">
                      <a:solidFill>
                        <a:srgbClr val="E2CAAA"/>
                      </a:solidFill>
                      <a:prstDash val="solid"/>
                      <a:round/>
                      <a:headEnd type="none" w="med" len="med"/>
                      <a:tailEnd type="none" w="med" len="med"/>
                    </a:lnL>
                    <a:lnR w="12700" cap="flat" cmpd="sng" algn="ctr">
                      <a:solidFill>
                        <a:srgbClr val="E2CAAA"/>
                      </a:solidFill>
                      <a:prstDash val="solid"/>
                      <a:round/>
                      <a:headEnd type="none" w="med" len="med"/>
                      <a:tailEnd type="none" w="med" len="med"/>
                    </a:lnR>
                    <a:lnT w="12700" cap="flat" cmpd="sng" algn="ctr">
                      <a:solidFill>
                        <a:srgbClr val="E2CAAA"/>
                      </a:solidFill>
                      <a:prstDash val="solid"/>
                      <a:round/>
                      <a:headEnd type="none" w="med" len="med"/>
                      <a:tailEnd type="none" w="med" len="med"/>
                    </a:lnT>
                    <a:lnB w="12700" cap="flat" cmpd="sng" algn="ctr">
                      <a:solidFill>
                        <a:srgbClr val="E2CAAA"/>
                      </a:solidFill>
                      <a:prstDash val="solid"/>
                      <a:round/>
                      <a:headEnd type="none" w="med" len="med"/>
                      <a:tailEnd type="none" w="med" len="med"/>
                    </a:lnB>
                    <a:lnTlToBr>
                      <a:noFill/>
                    </a:lnTlToBr>
                    <a:lnBlToTr>
                      <a:noFill/>
                    </a:lnBlToTr>
                    <a:solidFill>
                      <a:srgbClr val="FFD147"/>
                    </a:solidFill>
                  </a:tcPr>
                </a:tc>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800" b="1" i="0" u="none" strike="noStrike" cap="none" normalizeH="0" baseline="0" dirty="0">
                          <a:ln>
                            <a:noFill/>
                          </a:ln>
                          <a:solidFill>
                            <a:srgbClr val="000000"/>
                          </a:solidFill>
                          <a:effectLst/>
                          <a:latin typeface="Arial" pitchFamily="34" charset="0"/>
                          <a:ea typeface="ＭＳ Ｐゴシック" pitchFamily="34" charset="-128"/>
                        </a:rPr>
                        <a:t>Thông tin chi </a:t>
                      </a:r>
                      <a:r>
                        <a:rPr kumimoji="0" lang="en-US" sz="1800" b="1" i="0" u="none" strike="noStrike" cap="none" normalizeH="0" baseline="0" dirty="0" err="1">
                          <a:ln>
                            <a:noFill/>
                          </a:ln>
                          <a:solidFill>
                            <a:srgbClr val="000000"/>
                          </a:solidFill>
                          <a:effectLst/>
                          <a:latin typeface="Arial" pitchFamily="34" charset="0"/>
                          <a:ea typeface="ＭＳ Ｐゴシック" pitchFamily="34" charset="-128"/>
                        </a:rPr>
                        <a:t>tiết</a:t>
                      </a:r>
                      <a:endParaRPr kumimoji="0" lang="en-US" sz="1800" b="1" i="0" u="none" strike="noStrike" cap="none" normalizeH="0" baseline="0" dirty="0">
                        <a:ln>
                          <a:noFill/>
                        </a:ln>
                        <a:solidFill>
                          <a:srgbClr val="000000"/>
                        </a:solidFill>
                        <a:effectLst/>
                        <a:latin typeface="Cambria" pitchFamily="18" charset="0"/>
                        <a:ea typeface="MS Mincho" pitchFamily="49" charset="-128"/>
                        <a:cs typeface="Times New Roman" pitchFamily="18" charset="0"/>
                      </a:endParaRPr>
                    </a:p>
                  </a:txBody>
                  <a:tcPr marL="68580" marR="68580" marT="0" marB="0" horzOverflow="overflow">
                    <a:lnL w="12700" cap="flat" cmpd="sng" algn="ctr">
                      <a:solidFill>
                        <a:srgbClr val="E2CAAA"/>
                      </a:solidFill>
                      <a:prstDash val="solid"/>
                      <a:round/>
                      <a:headEnd type="none" w="med" len="med"/>
                      <a:tailEnd type="none" w="med" len="med"/>
                    </a:lnL>
                    <a:lnR w="12700" cap="flat" cmpd="sng" algn="ctr">
                      <a:solidFill>
                        <a:srgbClr val="E2CAAA"/>
                      </a:solidFill>
                      <a:prstDash val="solid"/>
                      <a:round/>
                      <a:headEnd type="none" w="med" len="med"/>
                      <a:tailEnd type="none" w="med" len="med"/>
                    </a:lnR>
                    <a:lnT w="12700" cap="flat" cmpd="sng" algn="ctr">
                      <a:solidFill>
                        <a:srgbClr val="E2CAAA"/>
                      </a:solidFill>
                      <a:prstDash val="solid"/>
                      <a:round/>
                      <a:headEnd type="none" w="med" len="med"/>
                      <a:tailEnd type="none" w="med" len="med"/>
                    </a:lnT>
                    <a:lnB w="12700" cap="flat" cmpd="sng" algn="ctr">
                      <a:solidFill>
                        <a:srgbClr val="E2CAAA"/>
                      </a:solidFill>
                      <a:prstDash val="solid"/>
                      <a:round/>
                      <a:headEnd type="none" w="med" len="med"/>
                      <a:tailEnd type="none" w="med" len="med"/>
                    </a:lnB>
                    <a:lnTlToBr>
                      <a:noFill/>
                    </a:lnTlToBr>
                    <a:lnBlToTr>
                      <a:noFill/>
                    </a:lnBlToTr>
                    <a:solidFill>
                      <a:srgbClr val="FFD147"/>
                    </a:solidFill>
                  </a:tcPr>
                </a:tc>
                <a:extLst>
                  <a:ext uri="{0D108BD9-81ED-4DB2-BD59-A6C34878D82A}">
                    <a16:rowId xmlns:a16="http://schemas.microsoft.com/office/drawing/2014/main" val="10000"/>
                  </a:ext>
                </a:extLst>
              </a:tr>
              <a:tr h="411163">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endParaRPr kumimoji="0" lang="vi-VN" sz="1800" b="1" i="0" u="none" strike="noStrike" cap="none" normalizeH="0" baseline="0">
                        <a:ln>
                          <a:noFill/>
                        </a:ln>
                        <a:solidFill>
                          <a:srgbClr val="000000"/>
                        </a:solidFill>
                        <a:effectLst/>
                        <a:latin typeface="Cambria" pitchFamily="18" charset="0"/>
                        <a:ea typeface="MS Mincho" pitchFamily="49" charset="-128"/>
                        <a:cs typeface="Times New Roman" pitchFamily="18" charset="0"/>
                      </a:endParaRPr>
                    </a:p>
                  </a:txBody>
                  <a:tcPr marL="68580" marR="68580" marT="0" marB="0" horzOverflow="overflow">
                    <a:lnL w="12700" cap="flat" cmpd="sng" algn="ctr">
                      <a:solidFill>
                        <a:srgbClr val="E2CAAA"/>
                      </a:solidFill>
                      <a:prstDash val="solid"/>
                      <a:round/>
                      <a:headEnd type="none" w="med" len="med"/>
                      <a:tailEnd type="none" w="med" len="med"/>
                    </a:lnL>
                    <a:lnR w="12700" cap="flat" cmpd="sng" algn="ctr">
                      <a:solidFill>
                        <a:srgbClr val="E2CAAA"/>
                      </a:solidFill>
                      <a:prstDash val="solid"/>
                      <a:round/>
                      <a:headEnd type="none" w="med" len="med"/>
                      <a:tailEnd type="none" w="med" len="med"/>
                    </a:lnR>
                    <a:lnT w="12700" cap="flat" cmpd="sng" algn="ctr">
                      <a:solidFill>
                        <a:srgbClr val="E2CAAA"/>
                      </a:solidFill>
                      <a:prstDash val="solid"/>
                      <a:round/>
                      <a:headEnd type="none" w="med" len="med"/>
                      <a:tailEnd type="none" w="med" len="med"/>
                    </a:lnT>
                    <a:lnB w="12700" cap="flat" cmpd="sng" algn="ctr">
                      <a:solidFill>
                        <a:srgbClr val="E2CAAA"/>
                      </a:solidFill>
                      <a:prstDash val="solid"/>
                      <a:round/>
                      <a:headEnd type="none" w="med" len="med"/>
                      <a:tailEnd type="none" w="med" len="med"/>
                    </a:lnB>
                    <a:lnTlToBr>
                      <a:noFill/>
                    </a:lnTlToBr>
                    <a:lnBlToTr>
                      <a:noFill/>
                    </a:lnBlToTr>
                    <a:solidFill>
                      <a:srgbClr val="F4ECE2"/>
                    </a:solidFill>
                  </a:tcPr>
                </a:tc>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endParaRPr kumimoji="0" lang="vi-VN" sz="1800" b="0" i="0" u="none" strike="noStrike" cap="none" normalizeH="0" baseline="0">
                        <a:ln>
                          <a:noFill/>
                        </a:ln>
                        <a:solidFill>
                          <a:srgbClr val="000000"/>
                        </a:solidFill>
                        <a:effectLst/>
                        <a:latin typeface="Cambria" pitchFamily="18" charset="0"/>
                        <a:ea typeface="MS Mincho" pitchFamily="49" charset="-128"/>
                        <a:cs typeface="Times New Roman" pitchFamily="18" charset="0"/>
                      </a:endParaRPr>
                    </a:p>
                  </a:txBody>
                  <a:tcPr marL="68580" marR="68580" marT="0" marB="0" horzOverflow="overflow">
                    <a:lnL w="12700" cap="flat" cmpd="sng" algn="ctr">
                      <a:solidFill>
                        <a:srgbClr val="E2CAAA"/>
                      </a:solidFill>
                      <a:prstDash val="solid"/>
                      <a:round/>
                      <a:headEnd type="none" w="med" len="med"/>
                      <a:tailEnd type="none" w="med" len="med"/>
                    </a:lnL>
                    <a:lnR w="12700" cap="flat" cmpd="sng" algn="ctr">
                      <a:solidFill>
                        <a:srgbClr val="E2CAAA"/>
                      </a:solidFill>
                      <a:prstDash val="solid"/>
                      <a:round/>
                      <a:headEnd type="none" w="med" len="med"/>
                      <a:tailEnd type="none" w="med" len="med"/>
                    </a:lnR>
                    <a:lnT w="12700" cap="flat" cmpd="sng" algn="ctr">
                      <a:solidFill>
                        <a:srgbClr val="E2CAAA"/>
                      </a:solidFill>
                      <a:prstDash val="solid"/>
                      <a:round/>
                      <a:headEnd type="none" w="med" len="med"/>
                      <a:tailEnd type="none" w="med" len="med"/>
                    </a:lnT>
                    <a:lnB w="12700" cap="flat" cmpd="sng" algn="ctr">
                      <a:solidFill>
                        <a:srgbClr val="E2CAAA"/>
                      </a:solidFill>
                      <a:prstDash val="solid"/>
                      <a:round/>
                      <a:headEnd type="none" w="med" len="med"/>
                      <a:tailEnd type="none" w="med" len="med"/>
                    </a:lnB>
                    <a:lnTlToBr>
                      <a:noFill/>
                    </a:lnTlToBr>
                    <a:lnBlToTr>
                      <a:noFill/>
                    </a:lnBlToTr>
                    <a:solidFill>
                      <a:srgbClr val="F4ECE2"/>
                    </a:solidFill>
                  </a:tcPr>
                </a:tc>
                <a:extLst>
                  <a:ext uri="{0D108BD9-81ED-4DB2-BD59-A6C34878D82A}">
                    <a16:rowId xmlns:a16="http://schemas.microsoft.com/office/drawing/2014/main" val="10001"/>
                  </a:ext>
                </a:extLst>
              </a:tr>
              <a:tr h="411163">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endParaRPr kumimoji="0" lang="vi-VN" sz="1800" b="1" i="0" u="none" strike="noStrike" cap="none" normalizeH="0" baseline="0">
                        <a:ln>
                          <a:noFill/>
                        </a:ln>
                        <a:solidFill>
                          <a:srgbClr val="000000"/>
                        </a:solidFill>
                        <a:effectLst/>
                        <a:latin typeface="Cambria" pitchFamily="18" charset="0"/>
                        <a:ea typeface="MS Mincho" pitchFamily="49" charset="-128"/>
                        <a:cs typeface="Times New Roman" pitchFamily="18" charset="0"/>
                      </a:endParaRPr>
                    </a:p>
                  </a:txBody>
                  <a:tcPr marL="68580" marR="68580" marT="0" marB="0" horzOverflow="overflow">
                    <a:lnL w="12700" cap="flat" cmpd="sng" algn="ctr">
                      <a:solidFill>
                        <a:srgbClr val="E2CAAA"/>
                      </a:solidFill>
                      <a:prstDash val="solid"/>
                      <a:round/>
                      <a:headEnd type="none" w="med" len="med"/>
                      <a:tailEnd type="none" w="med" len="med"/>
                    </a:lnL>
                    <a:lnR w="12700" cap="flat" cmpd="sng" algn="ctr">
                      <a:solidFill>
                        <a:srgbClr val="E2CAAA"/>
                      </a:solidFill>
                      <a:prstDash val="solid"/>
                      <a:round/>
                      <a:headEnd type="none" w="med" len="med"/>
                      <a:tailEnd type="none" w="med" len="med"/>
                    </a:lnR>
                    <a:lnT w="12700" cap="flat" cmpd="sng" algn="ctr">
                      <a:solidFill>
                        <a:srgbClr val="E2CAAA"/>
                      </a:solidFill>
                      <a:prstDash val="solid"/>
                      <a:round/>
                      <a:headEnd type="none" w="med" len="med"/>
                      <a:tailEnd type="none" w="med" len="med"/>
                    </a:lnT>
                    <a:lnB w="12700" cap="flat" cmpd="sng" algn="ctr">
                      <a:solidFill>
                        <a:srgbClr val="E2CAAA"/>
                      </a:solidFill>
                      <a:prstDash val="solid"/>
                      <a:round/>
                      <a:headEnd type="none" w="med" len="med"/>
                      <a:tailEnd type="none" w="med" len="med"/>
                    </a:lnB>
                    <a:lnTlToBr>
                      <a:noFill/>
                    </a:lnTlToBr>
                    <a:lnBlToTr>
                      <a:noFill/>
                    </a:lnBlToTr>
                    <a:solidFill>
                      <a:srgbClr val="FAF6F1"/>
                    </a:solidFill>
                  </a:tcPr>
                </a:tc>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endParaRPr kumimoji="0" lang="vi-VN" sz="1800" b="0" i="0" u="none" strike="noStrike" cap="none" normalizeH="0" baseline="0">
                        <a:ln>
                          <a:noFill/>
                        </a:ln>
                        <a:solidFill>
                          <a:srgbClr val="000000"/>
                        </a:solidFill>
                        <a:effectLst/>
                        <a:latin typeface="Cambria" pitchFamily="18" charset="0"/>
                        <a:ea typeface="MS Mincho" pitchFamily="49" charset="-128"/>
                        <a:cs typeface="Times New Roman" pitchFamily="18" charset="0"/>
                      </a:endParaRPr>
                    </a:p>
                  </a:txBody>
                  <a:tcPr marL="68580" marR="68580" marT="0" marB="0" horzOverflow="overflow">
                    <a:lnL w="12700" cap="flat" cmpd="sng" algn="ctr">
                      <a:solidFill>
                        <a:srgbClr val="E2CAAA"/>
                      </a:solidFill>
                      <a:prstDash val="solid"/>
                      <a:round/>
                      <a:headEnd type="none" w="med" len="med"/>
                      <a:tailEnd type="none" w="med" len="med"/>
                    </a:lnL>
                    <a:lnR w="12700" cap="flat" cmpd="sng" algn="ctr">
                      <a:solidFill>
                        <a:srgbClr val="E2CAAA"/>
                      </a:solidFill>
                      <a:prstDash val="solid"/>
                      <a:round/>
                      <a:headEnd type="none" w="med" len="med"/>
                      <a:tailEnd type="none" w="med" len="med"/>
                    </a:lnR>
                    <a:lnT w="12700" cap="flat" cmpd="sng" algn="ctr">
                      <a:solidFill>
                        <a:srgbClr val="E2CAAA"/>
                      </a:solidFill>
                      <a:prstDash val="solid"/>
                      <a:round/>
                      <a:headEnd type="none" w="med" len="med"/>
                      <a:tailEnd type="none" w="med" len="med"/>
                    </a:lnT>
                    <a:lnB w="12700" cap="flat" cmpd="sng" algn="ctr">
                      <a:solidFill>
                        <a:srgbClr val="E2CAAA"/>
                      </a:solidFill>
                      <a:prstDash val="solid"/>
                      <a:round/>
                      <a:headEnd type="none" w="med" len="med"/>
                      <a:tailEnd type="none" w="med" len="med"/>
                    </a:lnB>
                    <a:lnTlToBr>
                      <a:noFill/>
                    </a:lnTlToBr>
                    <a:lnBlToTr>
                      <a:noFill/>
                    </a:lnBlToTr>
                    <a:solidFill>
                      <a:srgbClr val="FAF6F1"/>
                    </a:solidFill>
                  </a:tcPr>
                </a:tc>
                <a:extLst>
                  <a:ext uri="{0D108BD9-81ED-4DB2-BD59-A6C34878D82A}">
                    <a16:rowId xmlns:a16="http://schemas.microsoft.com/office/drawing/2014/main" val="10002"/>
                  </a:ext>
                </a:extLst>
              </a:tr>
              <a:tr h="411163">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endParaRPr kumimoji="0" lang="vi-VN" sz="1800" b="1" i="0" u="none" strike="noStrike" cap="none" normalizeH="0" baseline="0">
                        <a:ln>
                          <a:noFill/>
                        </a:ln>
                        <a:solidFill>
                          <a:srgbClr val="000000"/>
                        </a:solidFill>
                        <a:effectLst/>
                        <a:latin typeface="Cambria" pitchFamily="18" charset="0"/>
                        <a:ea typeface="MS Mincho" pitchFamily="49" charset="-128"/>
                        <a:cs typeface="Times New Roman" pitchFamily="18" charset="0"/>
                      </a:endParaRPr>
                    </a:p>
                  </a:txBody>
                  <a:tcPr marL="68580" marR="68580" marT="0" marB="0" horzOverflow="overflow">
                    <a:lnL w="12700" cap="flat" cmpd="sng" algn="ctr">
                      <a:solidFill>
                        <a:srgbClr val="E2CAAA"/>
                      </a:solidFill>
                      <a:prstDash val="solid"/>
                      <a:round/>
                      <a:headEnd type="none" w="med" len="med"/>
                      <a:tailEnd type="none" w="med" len="med"/>
                    </a:lnL>
                    <a:lnR w="12700" cap="flat" cmpd="sng" algn="ctr">
                      <a:solidFill>
                        <a:srgbClr val="E2CAAA"/>
                      </a:solidFill>
                      <a:prstDash val="solid"/>
                      <a:round/>
                      <a:headEnd type="none" w="med" len="med"/>
                      <a:tailEnd type="none" w="med" len="med"/>
                    </a:lnR>
                    <a:lnT w="12700" cap="flat" cmpd="sng" algn="ctr">
                      <a:solidFill>
                        <a:srgbClr val="E2CAAA"/>
                      </a:solidFill>
                      <a:prstDash val="solid"/>
                      <a:round/>
                      <a:headEnd type="none" w="med" len="med"/>
                      <a:tailEnd type="none" w="med" len="med"/>
                    </a:lnT>
                    <a:lnB w="12700" cap="flat" cmpd="sng" algn="ctr">
                      <a:solidFill>
                        <a:srgbClr val="E2CAAA"/>
                      </a:solidFill>
                      <a:prstDash val="solid"/>
                      <a:round/>
                      <a:headEnd type="none" w="med" len="med"/>
                      <a:tailEnd type="none" w="med" len="med"/>
                    </a:lnB>
                    <a:lnTlToBr>
                      <a:noFill/>
                    </a:lnTlToBr>
                    <a:lnBlToTr>
                      <a:noFill/>
                    </a:lnBlToTr>
                    <a:solidFill>
                      <a:srgbClr val="F4ECE2"/>
                    </a:solidFill>
                  </a:tcPr>
                </a:tc>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endParaRPr kumimoji="0" lang="vi-VN" sz="1800" b="0" i="0" u="none" strike="noStrike" cap="none" normalizeH="0" baseline="0" dirty="0">
                        <a:ln>
                          <a:noFill/>
                        </a:ln>
                        <a:solidFill>
                          <a:srgbClr val="000000"/>
                        </a:solidFill>
                        <a:effectLst/>
                        <a:latin typeface="Cambria" pitchFamily="18" charset="0"/>
                        <a:ea typeface="MS Mincho" pitchFamily="49" charset="-128"/>
                        <a:cs typeface="Times New Roman" pitchFamily="18" charset="0"/>
                      </a:endParaRPr>
                    </a:p>
                  </a:txBody>
                  <a:tcPr marL="68580" marR="68580" marT="0" marB="0" horzOverflow="overflow">
                    <a:lnL w="12700" cap="flat" cmpd="sng" algn="ctr">
                      <a:solidFill>
                        <a:srgbClr val="E2CAAA"/>
                      </a:solidFill>
                      <a:prstDash val="solid"/>
                      <a:round/>
                      <a:headEnd type="none" w="med" len="med"/>
                      <a:tailEnd type="none" w="med" len="med"/>
                    </a:lnL>
                    <a:lnR w="12700" cap="flat" cmpd="sng" algn="ctr">
                      <a:solidFill>
                        <a:srgbClr val="E2CAAA"/>
                      </a:solidFill>
                      <a:prstDash val="solid"/>
                      <a:round/>
                      <a:headEnd type="none" w="med" len="med"/>
                      <a:tailEnd type="none" w="med" len="med"/>
                    </a:lnR>
                    <a:lnT w="12700" cap="flat" cmpd="sng" algn="ctr">
                      <a:solidFill>
                        <a:srgbClr val="E2CAAA"/>
                      </a:solidFill>
                      <a:prstDash val="solid"/>
                      <a:round/>
                      <a:headEnd type="none" w="med" len="med"/>
                      <a:tailEnd type="none" w="med" len="med"/>
                    </a:lnT>
                    <a:lnB w="12700" cap="flat" cmpd="sng" algn="ctr">
                      <a:solidFill>
                        <a:srgbClr val="E2CAAA"/>
                      </a:solidFill>
                      <a:prstDash val="solid"/>
                      <a:round/>
                      <a:headEnd type="none" w="med" len="med"/>
                      <a:tailEnd type="none" w="med" len="med"/>
                    </a:lnB>
                    <a:lnTlToBr>
                      <a:noFill/>
                    </a:lnTlToBr>
                    <a:lnBlToTr>
                      <a:noFill/>
                    </a:lnBlToTr>
                    <a:solidFill>
                      <a:srgbClr val="F4ECE2"/>
                    </a:solidFill>
                  </a:tcPr>
                </a:tc>
                <a:extLst>
                  <a:ext uri="{0D108BD9-81ED-4DB2-BD59-A6C34878D82A}">
                    <a16:rowId xmlns:a16="http://schemas.microsoft.com/office/drawing/2014/main" val="10003"/>
                  </a:ext>
                </a:extLst>
              </a:tr>
              <a:tr h="411163">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800" b="1" i="0" u="none" strike="noStrike" cap="none" normalizeH="0" baseline="0">
                          <a:ln>
                            <a:noFill/>
                          </a:ln>
                          <a:solidFill>
                            <a:srgbClr val="000000"/>
                          </a:solidFill>
                          <a:effectLst/>
                          <a:latin typeface="Cambria" pitchFamily="18" charset="0"/>
                          <a:ea typeface="MS Mincho" pitchFamily="49" charset="-128"/>
                          <a:cs typeface="Times New Roman" pitchFamily="18" charset="0"/>
                        </a:rPr>
                        <a:t>…</a:t>
                      </a:r>
                    </a:p>
                  </a:txBody>
                  <a:tcPr marL="68580" marR="68580" marT="0" marB="0" horzOverflow="overflow">
                    <a:lnL w="12700" cap="flat" cmpd="sng" algn="ctr">
                      <a:solidFill>
                        <a:srgbClr val="E2CAAA"/>
                      </a:solidFill>
                      <a:prstDash val="solid"/>
                      <a:round/>
                      <a:headEnd type="none" w="med" len="med"/>
                      <a:tailEnd type="none" w="med" len="med"/>
                    </a:lnL>
                    <a:lnR w="12700" cap="flat" cmpd="sng" algn="ctr">
                      <a:solidFill>
                        <a:srgbClr val="E2CAAA"/>
                      </a:solidFill>
                      <a:prstDash val="solid"/>
                      <a:round/>
                      <a:headEnd type="none" w="med" len="med"/>
                      <a:tailEnd type="none" w="med" len="med"/>
                    </a:lnR>
                    <a:lnT w="12700" cap="flat" cmpd="sng" algn="ctr">
                      <a:solidFill>
                        <a:srgbClr val="E2CAAA"/>
                      </a:solidFill>
                      <a:prstDash val="solid"/>
                      <a:round/>
                      <a:headEnd type="none" w="med" len="med"/>
                      <a:tailEnd type="none" w="med" len="med"/>
                    </a:lnT>
                    <a:lnB w="12700" cap="flat" cmpd="sng" algn="ctr">
                      <a:solidFill>
                        <a:srgbClr val="E2CAAA"/>
                      </a:solidFill>
                      <a:prstDash val="solid"/>
                      <a:round/>
                      <a:headEnd type="none" w="med" len="med"/>
                      <a:tailEnd type="none" w="med" len="med"/>
                    </a:lnB>
                    <a:lnTlToBr>
                      <a:noFill/>
                    </a:lnTlToBr>
                    <a:lnBlToTr>
                      <a:noFill/>
                    </a:lnBlToTr>
                    <a:solidFill>
                      <a:srgbClr val="FAF6F1"/>
                    </a:solidFill>
                  </a:tcPr>
                </a:tc>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endParaRPr kumimoji="0" lang="vi-VN" sz="1800" b="0" i="0" u="none" strike="noStrike" cap="none" normalizeH="0" baseline="0" dirty="0">
                        <a:ln>
                          <a:noFill/>
                        </a:ln>
                        <a:solidFill>
                          <a:srgbClr val="000000"/>
                        </a:solidFill>
                        <a:effectLst/>
                        <a:latin typeface="Cambria" pitchFamily="18" charset="0"/>
                        <a:ea typeface="MS Mincho" pitchFamily="49" charset="-128"/>
                        <a:cs typeface="Times New Roman" pitchFamily="18" charset="0"/>
                      </a:endParaRPr>
                    </a:p>
                  </a:txBody>
                  <a:tcPr marL="68580" marR="68580" marT="0" marB="0" horzOverflow="overflow">
                    <a:lnL w="12700" cap="flat" cmpd="sng" algn="ctr">
                      <a:solidFill>
                        <a:srgbClr val="E2CAAA"/>
                      </a:solidFill>
                      <a:prstDash val="solid"/>
                      <a:round/>
                      <a:headEnd type="none" w="med" len="med"/>
                      <a:tailEnd type="none" w="med" len="med"/>
                    </a:lnL>
                    <a:lnR w="12700" cap="flat" cmpd="sng" algn="ctr">
                      <a:solidFill>
                        <a:srgbClr val="E2CAAA"/>
                      </a:solidFill>
                      <a:prstDash val="solid"/>
                      <a:round/>
                      <a:headEnd type="none" w="med" len="med"/>
                      <a:tailEnd type="none" w="med" len="med"/>
                    </a:lnR>
                    <a:lnT w="12700" cap="flat" cmpd="sng" algn="ctr">
                      <a:solidFill>
                        <a:srgbClr val="E2CAAA"/>
                      </a:solidFill>
                      <a:prstDash val="solid"/>
                      <a:round/>
                      <a:headEnd type="none" w="med" len="med"/>
                      <a:tailEnd type="none" w="med" len="med"/>
                    </a:lnT>
                    <a:lnB w="12700" cap="flat" cmpd="sng" algn="ctr">
                      <a:solidFill>
                        <a:srgbClr val="E2CAAA"/>
                      </a:solidFill>
                      <a:prstDash val="solid"/>
                      <a:round/>
                      <a:headEnd type="none" w="med" len="med"/>
                      <a:tailEnd type="none" w="med" len="med"/>
                    </a:lnB>
                    <a:lnTlToBr>
                      <a:noFill/>
                    </a:lnTlToBr>
                    <a:lnBlToTr>
                      <a:noFill/>
                    </a:lnBlToTr>
                    <a:solidFill>
                      <a:srgbClr val="FAF6F1"/>
                    </a:solidFill>
                  </a:tcPr>
                </a:tc>
                <a:extLst>
                  <a:ext uri="{0D108BD9-81ED-4DB2-BD59-A6C34878D82A}">
                    <a16:rowId xmlns:a16="http://schemas.microsoft.com/office/drawing/2014/main" val="10004"/>
                  </a:ext>
                </a:extLst>
              </a:tr>
            </a:tbl>
          </a:graphicData>
        </a:graphic>
      </p:graphicFrame>
      <p:sp>
        <p:nvSpPr>
          <p:cNvPr id="8" name="Rectangle 1">
            <a:extLst>
              <a:ext uri="{FF2B5EF4-FFF2-40B4-BE49-F238E27FC236}">
                <a16:creationId xmlns:a16="http://schemas.microsoft.com/office/drawing/2014/main" id="{0EA2CFE2-B96F-3BAD-F087-650F175BD879}"/>
              </a:ext>
            </a:extLst>
          </p:cNvPr>
          <p:cNvSpPr>
            <a:spLocks noChangeArrowheads="1"/>
          </p:cNvSpPr>
          <p:nvPr/>
        </p:nvSpPr>
        <p:spPr bwMode="auto">
          <a:xfrm>
            <a:off x="2611273" y="4561191"/>
            <a:ext cx="7548562" cy="1323975"/>
          </a:xfrm>
          <a:prstGeom prst="rect">
            <a:avLst/>
          </a:prstGeom>
          <a:noFill/>
          <a:ln w="12700">
            <a:noFill/>
            <a:miter lim="800000"/>
            <a:headEnd/>
            <a:tailEnd/>
          </a:ln>
          <a:effectLst/>
        </p:spPr>
        <p:txBody>
          <a:bodyPr anchor="ctr">
            <a:spAutoFit/>
          </a:bodyPr>
          <a:lstStyle/>
          <a:p>
            <a:pPr eaLnBrk="0" hangingPunct="0"/>
            <a:r>
              <a:rPr lang="en-US" sz="2000" i="1" u="sng" dirty="0" err="1">
                <a:latin typeface="Cambria" pitchFamily="18" charset="0"/>
                <a:cs typeface="Times New Roman" pitchFamily="18" charset="0"/>
              </a:rPr>
              <a:t>Các</a:t>
            </a:r>
            <a:r>
              <a:rPr lang="en-US" sz="2000" i="1" u="sng" dirty="0">
                <a:latin typeface="Cambria" pitchFamily="18" charset="0"/>
                <a:cs typeface="Times New Roman" pitchFamily="18" charset="0"/>
              </a:rPr>
              <a:t> </a:t>
            </a:r>
            <a:r>
              <a:rPr lang="en-US" sz="2000" i="1" u="sng" dirty="0" err="1">
                <a:latin typeface="Cambria" pitchFamily="18" charset="0"/>
                <a:cs typeface="Times New Roman" pitchFamily="18" charset="0"/>
              </a:rPr>
              <a:t>mối</a:t>
            </a:r>
            <a:r>
              <a:rPr lang="en-US" sz="2000" i="1" u="sng" dirty="0">
                <a:latin typeface="Cambria" pitchFamily="18" charset="0"/>
                <a:cs typeface="Times New Roman" pitchFamily="18" charset="0"/>
              </a:rPr>
              <a:t> </a:t>
            </a:r>
            <a:r>
              <a:rPr lang="en-US" sz="2000" i="1" u="sng" dirty="0" err="1">
                <a:latin typeface="Cambria" pitchFamily="18" charset="0"/>
                <a:cs typeface="Times New Roman" pitchFamily="18" charset="0"/>
              </a:rPr>
              <a:t>quan</a:t>
            </a:r>
            <a:r>
              <a:rPr lang="en-US" sz="2000" i="1" u="sng" dirty="0">
                <a:latin typeface="Cambria" pitchFamily="18" charset="0"/>
                <a:cs typeface="Times New Roman" pitchFamily="18" charset="0"/>
              </a:rPr>
              <a:t> </a:t>
            </a:r>
            <a:r>
              <a:rPr lang="en-US" sz="2000" i="1" u="sng" dirty="0" err="1">
                <a:latin typeface="Cambria" pitchFamily="18" charset="0"/>
                <a:cs typeface="Times New Roman" pitchFamily="18" charset="0"/>
              </a:rPr>
              <a:t>hệ</a:t>
            </a:r>
            <a:r>
              <a:rPr lang="en-US" sz="2000" i="1" u="sng" dirty="0">
                <a:latin typeface="Cambria" pitchFamily="18" charset="0"/>
                <a:cs typeface="Times New Roman" pitchFamily="18" charset="0"/>
              </a:rPr>
              <a:t> </a:t>
            </a:r>
            <a:r>
              <a:rPr lang="en-US" sz="2000" i="1" u="sng" dirty="0" err="1">
                <a:latin typeface="Cambria" pitchFamily="18" charset="0"/>
                <a:cs typeface="Times New Roman" pitchFamily="18" charset="0"/>
              </a:rPr>
              <a:t>cần</a:t>
            </a:r>
            <a:r>
              <a:rPr lang="en-US" sz="2000" i="1" u="sng" dirty="0">
                <a:latin typeface="Cambria" pitchFamily="18" charset="0"/>
                <a:cs typeface="Times New Roman" pitchFamily="18" charset="0"/>
              </a:rPr>
              <a:t> </a:t>
            </a:r>
            <a:r>
              <a:rPr lang="en-US" sz="2000" i="1" u="sng" dirty="0" err="1">
                <a:latin typeface="Cambria" pitchFamily="18" charset="0"/>
                <a:cs typeface="Times New Roman" pitchFamily="18" charset="0"/>
              </a:rPr>
              <a:t>lưu</a:t>
            </a:r>
            <a:r>
              <a:rPr lang="en-US" sz="2000" i="1" u="sng" dirty="0">
                <a:latin typeface="Cambria" pitchFamily="18" charset="0"/>
                <a:cs typeface="Times New Roman" pitchFamily="18" charset="0"/>
              </a:rPr>
              <a:t> </a:t>
            </a:r>
            <a:r>
              <a:rPr lang="en-US" sz="2000" i="1" u="sng" dirty="0" err="1">
                <a:latin typeface="Cambria" pitchFamily="18" charset="0"/>
                <a:cs typeface="Times New Roman" pitchFamily="18" charset="0"/>
              </a:rPr>
              <a:t>trữ</a:t>
            </a:r>
            <a:r>
              <a:rPr lang="en-US" sz="2000" dirty="0">
                <a:latin typeface="Cambria" pitchFamily="18" charset="0"/>
                <a:cs typeface="Times New Roman" pitchFamily="18" charset="0"/>
              </a:rPr>
              <a:t>:</a:t>
            </a:r>
          </a:p>
          <a:p>
            <a:pPr eaLnBrk="0" hangingPunct="0">
              <a:buFont typeface="Wingdings" pitchFamily="2" charset="2"/>
              <a:buChar char="q"/>
            </a:pPr>
            <a:r>
              <a:rPr lang="en-US" sz="2000" dirty="0">
                <a:latin typeface="Cambria" pitchFamily="18" charset="0"/>
              </a:rPr>
              <a:t>…</a:t>
            </a:r>
            <a:endParaRPr lang="en-US" sz="2000" b="1" dirty="0">
              <a:latin typeface="Cambria" pitchFamily="18" charset="0"/>
            </a:endParaRPr>
          </a:p>
          <a:p>
            <a:pPr eaLnBrk="0" hangingPunct="0">
              <a:buFont typeface="Wingdings" pitchFamily="2" charset="2"/>
              <a:buChar char="q"/>
            </a:pPr>
            <a:r>
              <a:rPr lang="en-US" sz="2000" dirty="0">
                <a:latin typeface="Cambria" pitchFamily="18" charset="0"/>
              </a:rPr>
              <a:t>…</a:t>
            </a:r>
          </a:p>
          <a:p>
            <a:pPr eaLnBrk="0" hangingPunct="0">
              <a:buFont typeface="Wingdings" pitchFamily="2" charset="2"/>
              <a:buChar char="q"/>
            </a:pPr>
            <a:r>
              <a:rPr lang="en-US" sz="2000" b="1" dirty="0">
                <a:latin typeface="Cambria" pitchFamily="18" charset="0"/>
              </a:rPr>
              <a:t>…</a:t>
            </a:r>
          </a:p>
        </p:txBody>
      </p:sp>
      <p:sp>
        <p:nvSpPr>
          <p:cNvPr id="9" name="Rectangle 10">
            <a:extLst>
              <a:ext uri="{FF2B5EF4-FFF2-40B4-BE49-F238E27FC236}">
                <a16:creationId xmlns:a16="http://schemas.microsoft.com/office/drawing/2014/main" id="{255E15A8-2263-AF96-E5AD-4631418E1A2D}"/>
              </a:ext>
            </a:extLst>
          </p:cNvPr>
          <p:cNvSpPr>
            <a:spLocks noChangeArrowheads="1"/>
          </p:cNvSpPr>
          <p:nvPr/>
        </p:nvSpPr>
        <p:spPr bwMode="auto">
          <a:xfrm>
            <a:off x="2589048" y="1390953"/>
            <a:ext cx="4387850" cy="400050"/>
          </a:xfrm>
          <a:prstGeom prst="rect">
            <a:avLst/>
          </a:prstGeom>
          <a:noFill/>
          <a:ln w="9525">
            <a:noFill/>
            <a:miter lim="800000"/>
            <a:headEnd/>
            <a:tailEnd/>
          </a:ln>
        </p:spPr>
        <p:txBody>
          <a:bodyPr wrap="none">
            <a:spAutoFit/>
          </a:bodyPr>
          <a:lstStyle/>
          <a:p>
            <a:pPr eaLnBrk="0" hangingPunct="0"/>
            <a:r>
              <a:rPr lang="en-US" sz="2000" i="1" u="sng">
                <a:latin typeface="Cambria" pitchFamily="18" charset="0"/>
                <a:cs typeface="Times New Roman" pitchFamily="18" charset="0"/>
              </a:rPr>
              <a:t>Các đối tượng và thông tin cần lưu trữ</a:t>
            </a:r>
            <a:r>
              <a:rPr lang="en-US" sz="2000">
                <a:latin typeface="Cambria" pitchFamily="18" charset="0"/>
                <a:cs typeface="Times New Roman" pitchFamily="18" charset="0"/>
              </a:rPr>
              <a:t>:</a:t>
            </a:r>
            <a:endParaRPr lang="en-US" sz="2000"/>
          </a:p>
        </p:txBody>
      </p:sp>
      <p:sp>
        <p:nvSpPr>
          <p:cNvPr id="10" name="Rectangle 2">
            <a:extLst>
              <a:ext uri="{FF2B5EF4-FFF2-40B4-BE49-F238E27FC236}">
                <a16:creationId xmlns:a16="http://schemas.microsoft.com/office/drawing/2014/main" id="{BB24019D-149D-2252-5CC5-4794A057DD53}"/>
              </a:ext>
            </a:extLst>
          </p:cNvPr>
          <p:cNvSpPr>
            <a:spLocks noChangeArrowheads="1"/>
          </p:cNvSpPr>
          <p:nvPr/>
        </p:nvSpPr>
        <p:spPr bwMode="auto">
          <a:xfrm>
            <a:off x="2463635" y="1238553"/>
            <a:ext cx="8001000" cy="5029200"/>
          </a:xfrm>
          <a:prstGeom prst="rect">
            <a:avLst/>
          </a:prstGeom>
          <a:noFill/>
          <a:ln w="12700">
            <a:solidFill>
              <a:schemeClr val="tx1"/>
            </a:solidFill>
            <a:round/>
            <a:headEnd/>
            <a:tailEnd/>
          </a:ln>
        </p:spPr>
        <p:txBody>
          <a:bodyPr wrap="none" anchor="ctr">
            <a:spAutoFit/>
          </a:bodyPr>
          <a:lstStyle/>
          <a:p>
            <a:endParaRPr lang="vi-VN"/>
          </a:p>
        </p:txBody>
      </p:sp>
    </p:spTree>
    <p:extLst>
      <p:ext uri="{BB962C8B-B14F-4D97-AF65-F5344CB8AC3E}">
        <p14:creationId xmlns:p14="http://schemas.microsoft.com/office/powerpoint/2010/main" val="24274166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8518B1B7-0B44-0688-CD01-F67EEF992E84}"/>
              </a:ext>
            </a:extLst>
          </p:cNvPr>
          <p:cNvSpPr>
            <a:spLocks noGrp="1"/>
          </p:cNvSpPr>
          <p:nvPr>
            <p:ph type="ftr" sz="quarter" idx="11"/>
          </p:nvPr>
        </p:nvSpPr>
        <p:spPr/>
        <p:txBody>
          <a:bodyPr/>
          <a:lstStyle/>
          <a:p>
            <a:r>
              <a:rPr lang="nl-NL"/>
              <a:t>Faculty of Information Technology</a:t>
            </a:r>
            <a:endParaRPr lang="nl-NL" dirty="0"/>
          </a:p>
        </p:txBody>
      </p:sp>
      <p:sp>
        <p:nvSpPr>
          <p:cNvPr id="4" name="Slide Number Placeholder 3">
            <a:extLst>
              <a:ext uri="{FF2B5EF4-FFF2-40B4-BE49-F238E27FC236}">
                <a16:creationId xmlns:a16="http://schemas.microsoft.com/office/drawing/2014/main" id="{AE1640C5-EF73-E00D-D8B1-2D57D610B99B}"/>
              </a:ext>
            </a:extLst>
          </p:cNvPr>
          <p:cNvSpPr>
            <a:spLocks noGrp="1"/>
          </p:cNvSpPr>
          <p:nvPr>
            <p:ph type="sldNum" sz="quarter" idx="12"/>
          </p:nvPr>
        </p:nvSpPr>
        <p:spPr/>
        <p:txBody>
          <a:bodyPr/>
          <a:lstStyle/>
          <a:p>
            <a:fld id="{0A297500-7527-634B-90F4-69D0994C32B4}" type="slidenum">
              <a:rPr lang="nl-NL" smtClean="0"/>
              <a:t>57</a:t>
            </a:fld>
            <a:endParaRPr lang="nl-NL"/>
          </a:p>
        </p:txBody>
      </p:sp>
      <p:sp>
        <p:nvSpPr>
          <p:cNvPr id="5" name="Title 4">
            <a:extLst>
              <a:ext uri="{FF2B5EF4-FFF2-40B4-BE49-F238E27FC236}">
                <a16:creationId xmlns:a16="http://schemas.microsoft.com/office/drawing/2014/main" id="{2F294618-AB79-0AB2-0F43-4E7A5A43019B}"/>
              </a:ext>
            </a:extLst>
          </p:cNvPr>
          <p:cNvSpPr>
            <a:spLocks noGrp="1"/>
          </p:cNvSpPr>
          <p:nvPr>
            <p:ph type="title"/>
          </p:nvPr>
        </p:nvSpPr>
        <p:spPr/>
        <p:txBody>
          <a:bodyPr/>
          <a:lstStyle/>
          <a:p>
            <a:r>
              <a:rPr lang="en-VN" dirty="0"/>
              <a:t>Bài tập – Ví dụ</a:t>
            </a:r>
          </a:p>
        </p:txBody>
      </p:sp>
      <p:graphicFrame>
        <p:nvGraphicFramePr>
          <p:cNvPr id="7" name="Content Placeholder 8">
            <a:extLst>
              <a:ext uri="{FF2B5EF4-FFF2-40B4-BE49-F238E27FC236}">
                <a16:creationId xmlns:a16="http://schemas.microsoft.com/office/drawing/2014/main" id="{FF3D14E1-4E7D-920F-EA1E-931ABB75FFA2}"/>
              </a:ext>
            </a:extLst>
          </p:cNvPr>
          <p:cNvGraphicFramePr>
            <a:graphicFrameLocks noGrp="1"/>
          </p:cNvGraphicFramePr>
          <p:nvPr>
            <p:ph idx="1"/>
            <p:extLst>
              <p:ext uri="{D42A27DB-BD31-4B8C-83A1-F6EECF244321}">
                <p14:modId xmlns:p14="http://schemas.microsoft.com/office/powerpoint/2010/main" val="1664448306"/>
              </p:ext>
            </p:extLst>
          </p:nvPr>
        </p:nvGraphicFramePr>
        <p:xfrm>
          <a:off x="2362200" y="1767843"/>
          <a:ext cx="7467600" cy="2178052"/>
        </p:xfrm>
        <a:graphic>
          <a:graphicData uri="http://schemas.openxmlformats.org/drawingml/2006/table">
            <a:tbl>
              <a:tblPr/>
              <a:tblGrid>
                <a:gridCol w="1668463">
                  <a:extLst>
                    <a:ext uri="{9D8B030D-6E8A-4147-A177-3AD203B41FA5}">
                      <a16:colId xmlns:a16="http://schemas.microsoft.com/office/drawing/2014/main" val="20000"/>
                    </a:ext>
                  </a:extLst>
                </a:gridCol>
                <a:gridCol w="5799137">
                  <a:extLst>
                    <a:ext uri="{9D8B030D-6E8A-4147-A177-3AD203B41FA5}">
                      <a16:colId xmlns:a16="http://schemas.microsoft.com/office/drawing/2014/main" val="20001"/>
                    </a:ext>
                  </a:extLst>
                </a:gridCol>
              </a:tblGrid>
              <a:tr h="533400">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800" b="1" i="0" u="none" strike="noStrike" cap="none" normalizeH="0" baseline="0">
                          <a:ln>
                            <a:noFill/>
                          </a:ln>
                          <a:solidFill>
                            <a:srgbClr val="000000"/>
                          </a:solidFill>
                          <a:effectLst/>
                          <a:latin typeface="Arial" pitchFamily="34" charset="0"/>
                          <a:ea typeface="ＭＳ Ｐゴシック" pitchFamily="34" charset="-128"/>
                        </a:rPr>
                        <a:t>Đối tượng</a:t>
                      </a:r>
                      <a:endParaRPr kumimoji="0" lang="en-US" sz="1800" b="1" i="0" u="none" strike="noStrike" cap="none" normalizeH="0" baseline="0">
                        <a:ln>
                          <a:noFill/>
                        </a:ln>
                        <a:solidFill>
                          <a:srgbClr val="000000"/>
                        </a:solidFill>
                        <a:effectLst/>
                        <a:latin typeface="Cambria" pitchFamily="18" charset="0"/>
                        <a:ea typeface="MS Mincho" pitchFamily="49" charset="-128"/>
                        <a:cs typeface="Times New Roman" pitchFamily="18" charset="0"/>
                      </a:endParaRPr>
                    </a:p>
                  </a:txBody>
                  <a:tcPr marL="68580" marR="68580" marT="0" marB="0" horzOverflow="overflow">
                    <a:lnL w="12700" cap="flat" cmpd="sng" algn="ctr">
                      <a:solidFill>
                        <a:srgbClr val="E2CAAA"/>
                      </a:solidFill>
                      <a:prstDash val="solid"/>
                      <a:round/>
                      <a:headEnd type="none" w="med" len="med"/>
                      <a:tailEnd type="none" w="med" len="med"/>
                    </a:lnL>
                    <a:lnR w="12700" cap="flat" cmpd="sng" algn="ctr">
                      <a:solidFill>
                        <a:srgbClr val="E2CAAA"/>
                      </a:solidFill>
                      <a:prstDash val="solid"/>
                      <a:round/>
                      <a:headEnd type="none" w="med" len="med"/>
                      <a:tailEnd type="none" w="med" len="med"/>
                    </a:lnR>
                    <a:lnT w="12700" cap="flat" cmpd="sng" algn="ctr">
                      <a:solidFill>
                        <a:srgbClr val="E2CAAA"/>
                      </a:solidFill>
                      <a:prstDash val="solid"/>
                      <a:round/>
                      <a:headEnd type="none" w="med" len="med"/>
                      <a:tailEnd type="none" w="med" len="med"/>
                    </a:lnT>
                    <a:lnB w="12700" cap="flat" cmpd="sng" algn="ctr">
                      <a:solidFill>
                        <a:srgbClr val="E2CAAA"/>
                      </a:solidFill>
                      <a:prstDash val="solid"/>
                      <a:round/>
                      <a:headEnd type="none" w="med" len="med"/>
                      <a:tailEnd type="none" w="med" len="med"/>
                    </a:lnB>
                    <a:lnTlToBr>
                      <a:noFill/>
                    </a:lnTlToBr>
                    <a:lnBlToTr>
                      <a:noFill/>
                    </a:lnBlToTr>
                    <a:solidFill>
                      <a:srgbClr val="FFD147"/>
                    </a:solidFill>
                  </a:tcPr>
                </a:tc>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800" b="1" i="0" u="none" strike="noStrike" cap="none" normalizeH="0" baseline="0">
                          <a:ln>
                            <a:noFill/>
                          </a:ln>
                          <a:solidFill>
                            <a:srgbClr val="000000"/>
                          </a:solidFill>
                          <a:effectLst/>
                          <a:latin typeface="Arial" pitchFamily="34" charset="0"/>
                          <a:ea typeface="ＭＳ Ｐゴシック" pitchFamily="34" charset="-128"/>
                        </a:rPr>
                        <a:t>Thông tin chi tiết</a:t>
                      </a:r>
                      <a:endParaRPr kumimoji="0" lang="en-US" sz="1800" b="1" i="0" u="none" strike="noStrike" cap="none" normalizeH="0" baseline="0">
                        <a:ln>
                          <a:noFill/>
                        </a:ln>
                        <a:solidFill>
                          <a:srgbClr val="000000"/>
                        </a:solidFill>
                        <a:effectLst/>
                        <a:latin typeface="Cambria" pitchFamily="18" charset="0"/>
                        <a:ea typeface="MS Mincho" pitchFamily="49" charset="-128"/>
                        <a:cs typeface="Times New Roman" pitchFamily="18" charset="0"/>
                      </a:endParaRPr>
                    </a:p>
                  </a:txBody>
                  <a:tcPr marL="68580" marR="68580" marT="0" marB="0" horzOverflow="overflow">
                    <a:lnL w="12700" cap="flat" cmpd="sng" algn="ctr">
                      <a:solidFill>
                        <a:srgbClr val="E2CAAA"/>
                      </a:solidFill>
                      <a:prstDash val="solid"/>
                      <a:round/>
                      <a:headEnd type="none" w="med" len="med"/>
                      <a:tailEnd type="none" w="med" len="med"/>
                    </a:lnL>
                    <a:lnR w="12700" cap="flat" cmpd="sng" algn="ctr">
                      <a:solidFill>
                        <a:srgbClr val="E2CAAA"/>
                      </a:solidFill>
                      <a:prstDash val="solid"/>
                      <a:round/>
                      <a:headEnd type="none" w="med" len="med"/>
                      <a:tailEnd type="none" w="med" len="med"/>
                    </a:lnR>
                    <a:lnT w="12700" cap="flat" cmpd="sng" algn="ctr">
                      <a:solidFill>
                        <a:srgbClr val="E2CAAA"/>
                      </a:solidFill>
                      <a:prstDash val="solid"/>
                      <a:round/>
                      <a:headEnd type="none" w="med" len="med"/>
                      <a:tailEnd type="none" w="med" len="med"/>
                    </a:lnT>
                    <a:lnB w="12700" cap="flat" cmpd="sng" algn="ctr">
                      <a:solidFill>
                        <a:srgbClr val="E2CAAA"/>
                      </a:solidFill>
                      <a:prstDash val="solid"/>
                      <a:round/>
                      <a:headEnd type="none" w="med" len="med"/>
                      <a:tailEnd type="none" w="med" len="med"/>
                    </a:lnB>
                    <a:lnTlToBr>
                      <a:noFill/>
                    </a:lnTlToBr>
                    <a:lnBlToTr>
                      <a:noFill/>
                    </a:lnBlToTr>
                    <a:solidFill>
                      <a:srgbClr val="FFD147"/>
                    </a:solidFill>
                  </a:tcPr>
                </a:tc>
                <a:extLst>
                  <a:ext uri="{0D108BD9-81ED-4DB2-BD59-A6C34878D82A}">
                    <a16:rowId xmlns:a16="http://schemas.microsoft.com/office/drawing/2014/main" val="10000"/>
                  </a:ext>
                </a:extLst>
              </a:tr>
              <a:tr h="411163">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800" b="1" i="0" u="none" strike="noStrike" cap="none" normalizeH="0" baseline="0">
                          <a:ln>
                            <a:noFill/>
                          </a:ln>
                          <a:solidFill>
                            <a:srgbClr val="000000"/>
                          </a:solidFill>
                          <a:effectLst/>
                          <a:latin typeface="Arial" pitchFamily="34" charset="0"/>
                          <a:ea typeface="ＭＳ Ｐゴシック" pitchFamily="34" charset="-128"/>
                        </a:rPr>
                        <a:t> Phòng ban</a:t>
                      </a:r>
                      <a:endParaRPr kumimoji="0" lang="en-US" sz="1800" b="1" i="0" u="none" strike="noStrike" cap="none" normalizeH="0" baseline="0">
                        <a:ln>
                          <a:noFill/>
                        </a:ln>
                        <a:solidFill>
                          <a:srgbClr val="000000"/>
                        </a:solidFill>
                        <a:effectLst/>
                        <a:latin typeface="Cambria" pitchFamily="18" charset="0"/>
                        <a:ea typeface="MS Mincho" pitchFamily="49" charset="-128"/>
                        <a:cs typeface="Times New Roman" pitchFamily="18" charset="0"/>
                      </a:endParaRPr>
                    </a:p>
                  </a:txBody>
                  <a:tcPr marL="68580" marR="68580" marT="0" marB="0" horzOverflow="overflow">
                    <a:lnL w="12700" cap="flat" cmpd="sng" algn="ctr">
                      <a:solidFill>
                        <a:srgbClr val="E2CAAA"/>
                      </a:solidFill>
                      <a:prstDash val="solid"/>
                      <a:round/>
                      <a:headEnd type="none" w="med" len="med"/>
                      <a:tailEnd type="none" w="med" len="med"/>
                    </a:lnL>
                    <a:lnR w="12700" cap="flat" cmpd="sng" algn="ctr">
                      <a:solidFill>
                        <a:srgbClr val="E2CAAA"/>
                      </a:solidFill>
                      <a:prstDash val="solid"/>
                      <a:round/>
                      <a:headEnd type="none" w="med" len="med"/>
                      <a:tailEnd type="none" w="med" len="med"/>
                    </a:lnR>
                    <a:lnT w="12700" cap="flat" cmpd="sng" algn="ctr">
                      <a:solidFill>
                        <a:srgbClr val="E2CAAA"/>
                      </a:solidFill>
                      <a:prstDash val="solid"/>
                      <a:round/>
                      <a:headEnd type="none" w="med" len="med"/>
                      <a:tailEnd type="none" w="med" len="med"/>
                    </a:lnT>
                    <a:lnB w="12700" cap="flat" cmpd="sng" algn="ctr">
                      <a:solidFill>
                        <a:srgbClr val="E2CAAA"/>
                      </a:solidFill>
                      <a:prstDash val="solid"/>
                      <a:round/>
                      <a:headEnd type="none" w="med" len="med"/>
                      <a:tailEnd type="none" w="med" len="med"/>
                    </a:lnB>
                    <a:lnTlToBr>
                      <a:noFill/>
                    </a:lnTlToBr>
                    <a:lnBlToTr>
                      <a:noFill/>
                    </a:lnBlToTr>
                    <a:solidFill>
                      <a:srgbClr val="F4ECE2"/>
                    </a:solidFill>
                  </a:tcPr>
                </a:tc>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800" b="0" i="0" u="none" strike="noStrike" cap="none" normalizeH="0" baseline="0" dirty="0" err="1">
                          <a:ln>
                            <a:noFill/>
                          </a:ln>
                          <a:solidFill>
                            <a:srgbClr val="000000"/>
                          </a:solidFill>
                          <a:effectLst/>
                          <a:latin typeface="Arial" pitchFamily="34" charset="0"/>
                          <a:ea typeface="ＭＳ Ｐゴシック" pitchFamily="34" charset="-128"/>
                        </a:rPr>
                        <a:t>Mã</a:t>
                      </a:r>
                      <a:r>
                        <a:rPr kumimoji="0" lang="en-US" sz="1800" b="0" i="0" u="none" strike="noStrike" cap="none" normalizeH="0" baseline="0" dirty="0">
                          <a:ln>
                            <a:noFill/>
                          </a:ln>
                          <a:solidFill>
                            <a:srgbClr val="000000"/>
                          </a:solidFill>
                          <a:effectLst/>
                          <a:latin typeface="Arial" pitchFamily="34" charset="0"/>
                          <a:ea typeface="ＭＳ Ｐゴシック" pitchFamily="34" charset="-128"/>
                        </a:rPr>
                        <a:t> PB, </a:t>
                      </a:r>
                      <a:r>
                        <a:rPr kumimoji="0" lang="en-US" sz="1800" b="0" i="0" u="none" strike="noStrike" cap="none" normalizeH="0" baseline="0" dirty="0" err="1">
                          <a:ln>
                            <a:noFill/>
                          </a:ln>
                          <a:solidFill>
                            <a:srgbClr val="000000"/>
                          </a:solidFill>
                          <a:effectLst/>
                          <a:latin typeface="Arial" pitchFamily="34" charset="0"/>
                          <a:ea typeface="ＭＳ Ｐゴシック" pitchFamily="34" charset="-128"/>
                        </a:rPr>
                        <a:t>Tên</a:t>
                      </a:r>
                      <a:r>
                        <a:rPr kumimoji="0" lang="en-US" sz="1800" b="0" i="0" u="none" strike="noStrike" cap="none" normalizeH="0" baseline="0" dirty="0">
                          <a:ln>
                            <a:noFill/>
                          </a:ln>
                          <a:solidFill>
                            <a:srgbClr val="000000"/>
                          </a:solidFill>
                          <a:effectLst/>
                          <a:latin typeface="Arial" pitchFamily="34" charset="0"/>
                          <a:ea typeface="ＭＳ Ｐゴシック" pitchFamily="34" charset="-128"/>
                        </a:rPr>
                        <a:t> </a:t>
                      </a:r>
                      <a:r>
                        <a:rPr kumimoji="0" lang="en-US" sz="1800" b="0" i="0" u="none" strike="noStrike" cap="none" normalizeH="0" baseline="0" dirty="0" err="1">
                          <a:ln>
                            <a:noFill/>
                          </a:ln>
                          <a:solidFill>
                            <a:srgbClr val="000000"/>
                          </a:solidFill>
                          <a:effectLst/>
                          <a:latin typeface="Arial" pitchFamily="34" charset="0"/>
                          <a:ea typeface="ＭＳ Ｐゴシック" pitchFamily="34" charset="-128"/>
                        </a:rPr>
                        <a:t>phòng</a:t>
                      </a:r>
                      <a:endParaRPr kumimoji="0" lang="en-US" sz="1800" b="0" i="0" u="none" strike="noStrike" cap="none" normalizeH="0" baseline="0" dirty="0">
                        <a:ln>
                          <a:noFill/>
                        </a:ln>
                        <a:solidFill>
                          <a:srgbClr val="000000"/>
                        </a:solidFill>
                        <a:effectLst/>
                        <a:latin typeface="Cambria" pitchFamily="18" charset="0"/>
                        <a:ea typeface="MS Mincho" pitchFamily="49" charset="-128"/>
                        <a:cs typeface="Times New Roman" pitchFamily="18" charset="0"/>
                      </a:endParaRPr>
                    </a:p>
                  </a:txBody>
                  <a:tcPr marL="68580" marR="68580" marT="0" marB="0" horzOverflow="overflow">
                    <a:lnL w="12700" cap="flat" cmpd="sng" algn="ctr">
                      <a:solidFill>
                        <a:srgbClr val="E2CAAA"/>
                      </a:solidFill>
                      <a:prstDash val="solid"/>
                      <a:round/>
                      <a:headEnd type="none" w="med" len="med"/>
                      <a:tailEnd type="none" w="med" len="med"/>
                    </a:lnL>
                    <a:lnR w="12700" cap="flat" cmpd="sng" algn="ctr">
                      <a:solidFill>
                        <a:srgbClr val="E2CAAA"/>
                      </a:solidFill>
                      <a:prstDash val="solid"/>
                      <a:round/>
                      <a:headEnd type="none" w="med" len="med"/>
                      <a:tailEnd type="none" w="med" len="med"/>
                    </a:lnR>
                    <a:lnT w="12700" cap="flat" cmpd="sng" algn="ctr">
                      <a:solidFill>
                        <a:srgbClr val="E2CAAA"/>
                      </a:solidFill>
                      <a:prstDash val="solid"/>
                      <a:round/>
                      <a:headEnd type="none" w="med" len="med"/>
                      <a:tailEnd type="none" w="med" len="med"/>
                    </a:lnT>
                    <a:lnB w="12700" cap="flat" cmpd="sng" algn="ctr">
                      <a:solidFill>
                        <a:srgbClr val="E2CAAA"/>
                      </a:solidFill>
                      <a:prstDash val="solid"/>
                      <a:round/>
                      <a:headEnd type="none" w="med" len="med"/>
                      <a:tailEnd type="none" w="med" len="med"/>
                    </a:lnB>
                    <a:lnTlToBr>
                      <a:noFill/>
                    </a:lnTlToBr>
                    <a:lnBlToTr>
                      <a:noFill/>
                    </a:lnBlToTr>
                    <a:solidFill>
                      <a:srgbClr val="F4ECE2"/>
                    </a:solidFill>
                  </a:tcPr>
                </a:tc>
                <a:extLst>
                  <a:ext uri="{0D108BD9-81ED-4DB2-BD59-A6C34878D82A}">
                    <a16:rowId xmlns:a16="http://schemas.microsoft.com/office/drawing/2014/main" val="10001"/>
                  </a:ext>
                </a:extLst>
              </a:tr>
              <a:tr h="411163">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800" b="1" i="0" u="none" strike="noStrike" cap="none" normalizeH="0" baseline="0" dirty="0">
                          <a:ln>
                            <a:noFill/>
                          </a:ln>
                          <a:solidFill>
                            <a:srgbClr val="000000"/>
                          </a:solidFill>
                          <a:effectLst/>
                          <a:latin typeface="Arial" pitchFamily="34" charset="0"/>
                          <a:ea typeface="ＭＳ Ｐゴシック" pitchFamily="34" charset="-128"/>
                        </a:rPr>
                        <a:t> </a:t>
                      </a:r>
                      <a:r>
                        <a:rPr kumimoji="0" lang="en-US" sz="1800" b="1" i="0" u="none" strike="noStrike" cap="none" normalizeH="0" baseline="0" dirty="0" err="1">
                          <a:ln>
                            <a:noFill/>
                          </a:ln>
                          <a:solidFill>
                            <a:srgbClr val="000000"/>
                          </a:solidFill>
                          <a:effectLst/>
                          <a:latin typeface="Arial" pitchFamily="34" charset="0"/>
                          <a:ea typeface="ＭＳ Ｐゴシック" pitchFamily="34" charset="-128"/>
                        </a:rPr>
                        <a:t>Nhân</a:t>
                      </a:r>
                      <a:r>
                        <a:rPr kumimoji="0" lang="en-US" sz="1800" b="1" i="0" u="none" strike="noStrike" cap="none" normalizeH="0" baseline="0" dirty="0">
                          <a:ln>
                            <a:noFill/>
                          </a:ln>
                          <a:solidFill>
                            <a:srgbClr val="000000"/>
                          </a:solidFill>
                          <a:effectLst/>
                          <a:latin typeface="Arial" pitchFamily="34" charset="0"/>
                          <a:ea typeface="ＭＳ Ｐゴシック" pitchFamily="34" charset="-128"/>
                        </a:rPr>
                        <a:t> </a:t>
                      </a:r>
                      <a:r>
                        <a:rPr kumimoji="0" lang="en-US" sz="1800" b="1" i="0" u="none" strike="noStrike" cap="none" normalizeH="0" baseline="0" dirty="0" err="1">
                          <a:ln>
                            <a:noFill/>
                          </a:ln>
                          <a:solidFill>
                            <a:srgbClr val="000000"/>
                          </a:solidFill>
                          <a:effectLst/>
                          <a:latin typeface="Arial" pitchFamily="34" charset="0"/>
                          <a:ea typeface="ＭＳ Ｐゴシック" pitchFamily="34" charset="-128"/>
                        </a:rPr>
                        <a:t>viên</a:t>
                      </a:r>
                      <a:r>
                        <a:rPr kumimoji="0" lang="en-US" sz="1800" b="1" i="0" u="none" strike="noStrike" cap="none" normalizeH="0" baseline="0" dirty="0">
                          <a:ln>
                            <a:noFill/>
                          </a:ln>
                          <a:solidFill>
                            <a:srgbClr val="000000"/>
                          </a:solidFill>
                          <a:effectLst/>
                          <a:latin typeface="Arial" pitchFamily="34" charset="0"/>
                          <a:ea typeface="ＭＳ Ｐゴシック" pitchFamily="34" charset="-128"/>
                        </a:rPr>
                        <a:t> </a:t>
                      </a:r>
                      <a:endParaRPr kumimoji="0" lang="en-US" sz="1800" b="1" i="0" u="none" strike="noStrike" cap="none" normalizeH="0" baseline="0" dirty="0">
                        <a:ln>
                          <a:noFill/>
                        </a:ln>
                        <a:solidFill>
                          <a:srgbClr val="000000"/>
                        </a:solidFill>
                        <a:effectLst/>
                        <a:latin typeface="Cambria" pitchFamily="18" charset="0"/>
                        <a:ea typeface="MS Mincho" pitchFamily="49" charset="-128"/>
                        <a:cs typeface="Times New Roman" pitchFamily="18" charset="0"/>
                      </a:endParaRPr>
                    </a:p>
                  </a:txBody>
                  <a:tcPr marL="68580" marR="68580" marT="0" marB="0" horzOverflow="overflow">
                    <a:lnL w="12700" cap="flat" cmpd="sng" algn="ctr">
                      <a:solidFill>
                        <a:srgbClr val="E2CAAA"/>
                      </a:solidFill>
                      <a:prstDash val="solid"/>
                      <a:round/>
                      <a:headEnd type="none" w="med" len="med"/>
                      <a:tailEnd type="none" w="med" len="med"/>
                    </a:lnL>
                    <a:lnR w="12700" cap="flat" cmpd="sng" algn="ctr">
                      <a:solidFill>
                        <a:srgbClr val="E2CAAA"/>
                      </a:solidFill>
                      <a:prstDash val="solid"/>
                      <a:round/>
                      <a:headEnd type="none" w="med" len="med"/>
                      <a:tailEnd type="none" w="med" len="med"/>
                    </a:lnR>
                    <a:lnT w="12700" cap="flat" cmpd="sng" algn="ctr">
                      <a:solidFill>
                        <a:srgbClr val="E2CAAA"/>
                      </a:solidFill>
                      <a:prstDash val="solid"/>
                      <a:round/>
                      <a:headEnd type="none" w="med" len="med"/>
                      <a:tailEnd type="none" w="med" len="med"/>
                    </a:lnT>
                    <a:lnB w="12700" cap="flat" cmpd="sng" algn="ctr">
                      <a:solidFill>
                        <a:srgbClr val="E2CAAA"/>
                      </a:solidFill>
                      <a:prstDash val="solid"/>
                      <a:round/>
                      <a:headEnd type="none" w="med" len="med"/>
                      <a:tailEnd type="none" w="med" len="med"/>
                    </a:lnB>
                    <a:lnTlToBr>
                      <a:noFill/>
                    </a:lnTlToBr>
                    <a:lnBlToTr>
                      <a:noFill/>
                    </a:lnBlToTr>
                    <a:solidFill>
                      <a:srgbClr val="FAF6F1"/>
                    </a:solidFill>
                  </a:tcPr>
                </a:tc>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pitchFamily="34" charset="0"/>
                          <a:ea typeface="ＭＳ Ｐゴシック" pitchFamily="34" charset="-128"/>
                        </a:rPr>
                        <a:t>Mã số, họ tên, địa chỉ, ngày sinh, phái, lương</a:t>
                      </a:r>
                      <a:endParaRPr kumimoji="0" lang="en-US" sz="1800" b="0" i="0" u="none" strike="noStrike" cap="none" normalizeH="0" baseline="0">
                        <a:ln>
                          <a:noFill/>
                        </a:ln>
                        <a:solidFill>
                          <a:srgbClr val="000000"/>
                        </a:solidFill>
                        <a:effectLst/>
                        <a:latin typeface="Cambria" pitchFamily="18" charset="0"/>
                        <a:ea typeface="MS Mincho" pitchFamily="49" charset="-128"/>
                        <a:cs typeface="Times New Roman" pitchFamily="18" charset="0"/>
                      </a:endParaRPr>
                    </a:p>
                  </a:txBody>
                  <a:tcPr marL="68580" marR="68580" marT="0" marB="0" horzOverflow="overflow">
                    <a:lnL w="12700" cap="flat" cmpd="sng" algn="ctr">
                      <a:solidFill>
                        <a:srgbClr val="E2CAAA"/>
                      </a:solidFill>
                      <a:prstDash val="solid"/>
                      <a:round/>
                      <a:headEnd type="none" w="med" len="med"/>
                      <a:tailEnd type="none" w="med" len="med"/>
                    </a:lnL>
                    <a:lnR w="12700" cap="flat" cmpd="sng" algn="ctr">
                      <a:solidFill>
                        <a:srgbClr val="E2CAAA"/>
                      </a:solidFill>
                      <a:prstDash val="solid"/>
                      <a:round/>
                      <a:headEnd type="none" w="med" len="med"/>
                      <a:tailEnd type="none" w="med" len="med"/>
                    </a:lnR>
                    <a:lnT w="12700" cap="flat" cmpd="sng" algn="ctr">
                      <a:solidFill>
                        <a:srgbClr val="E2CAAA"/>
                      </a:solidFill>
                      <a:prstDash val="solid"/>
                      <a:round/>
                      <a:headEnd type="none" w="med" len="med"/>
                      <a:tailEnd type="none" w="med" len="med"/>
                    </a:lnT>
                    <a:lnB w="12700" cap="flat" cmpd="sng" algn="ctr">
                      <a:solidFill>
                        <a:srgbClr val="E2CAAA"/>
                      </a:solidFill>
                      <a:prstDash val="solid"/>
                      <a:round/>
                      <a:headEnd type="none" w="med" len="med"/>
                      <a:tailEnd type="none" w="med" len="med"/>
                    </a:lnB>
                    <a:lnTlToBr>
                      <a:noFill/>
                    </a:lnTlToBr>
                    <a:lnBlToTr>
                      <a:noFill/>
                    </a:lnBlToTr>
                    <a:solidFill>
                      <a:srgbClr val="FAF6F1"/>
                    </a:solidFill>
                  </a:tcPr>
                </a:tc>
                <a:extLst>
                  <a:ext uri="{0D108BD9-81ED-4DB2-BD59-A6C34878D82A}">
                    <a16:rowId xmlns:a16="http://schemas.microsoft.com/office/drawing/2014/main" val="10002"/>
                  </a:ext>
                </a:extLst>
              </a:tr>
              <a:tr h="411163">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800" b="1" i="0" u="none" strike="noStrike" cap="none" normalizeH="0" baseline="0">
                          <a:ln>
                            <a:noFill/>
                          </a:ln>
                          <a:solidFill>
                            <a:srgbClr val="000000"/>
                          </a:solidFill>
                          <a:effectLst/>
                          <a:latin typeface="Arial" pitchFamily="34" charset="0"/>
                          <a:ea typeface="ＭＳ Ｐゴシック" pitchFamily="34" charset="-128"/>
                        </a:rPr>
                        <a:t> Địa điểm</a:t>
                      </a:r>
                      <a:endParaRPr kumimoji="0" lang="en-US" sz="1800" b="1" i="0" u="none" strike="noStrike" cap="none" normalizeH="0" baseline="0">
                        <a:ln>
                          <a:noFill/>
                        </a:ln>
                        <a:solidFill>
                          <a:srgbClr val="000000"/>
                        </a:solidFill>
                        <a:effectLst/>
                        <a:latin typeface="Cambria" pitchFamily="18" charset="0"/>
                        <a:ea typeface="MS Mincho" pitchFamily="49" charset="-128"/>
                        <a:cs typeface="Times New Roman" pitchFamily="18" charset="0"/>
                      </a:endParaRPr>
                    </a:p>
                  </a:txBody>
                  <a:tcPr marL="68580" marR="68580" marT="0" marB="0" horzOverflow="overflow">
                    <a:lnL w="12700" cap="flat" cmpd="sng" algn="ctr">
                      <a:solidFill>
                        <a:srgbClr val="E2CAAA"/>
                      </a:solidFill>
                      <a:prstDash val="solid"/>
                      <a:round/>
                      <a:headEnd type="none" w="med" len="med"/>
                      <a:tailEnd type="none" w="med" len="med"/>
                    </a:lnL>
                    <a:lnR w="12700" cap="flat" cmpd="sng" algn="ctr">
                      <a:solidFill>
                        <a:srgbClr val="E2CAAA"/>
                      </a:solidFill>
                      <a:prstDash val="solid"/>
                      <a:round/>
                      <a:headEnd type="none" w="med" len="med"/>
                      <a:tailEnd type="none" w="med" len="med"/>
                    </a:lnR>
                    <a:lnT w="12700" cap="flat" cmpd="sng" algn="ctr">
                      <a:solidFill>
                        <a:srgbClr val="E2CAAA"/>
                      </a:solidFill>
                      <a:prstDash val="solid"/>
                      <a:round/>
                      <a:headEnd type="none" w="med" len="med"/>
                      <a:tailEnd type="none" w="med" len="med"/>
                    </a:lnT>
                    <a:lnB w="12700" cap="flat" cmpd="sng" algn="ctr">
                      <a:solidFill>
                        <a:srgbClr val="E2CAAA"/>
                      </a:solidFill>
                      <a:prstDash val="solid"/>
                      <a:round/>
                      <a:headEnd type="none" w="med" len="med"/>
                      <a:tailEnd type="none" w="med" len="med"/>
                    </a:lnB>
                    <a:lnTlToBr>
                      <a:noFill/>
                    </a:lnTlToBr>
                    <a:lnBlToTr>
                      <a:noFill/>
                    </a:lnBlToTr>
                    <a:solidFill>
                      <a:srgbClr val="F4ECE2"/>
                    </a:solidFill>
                  </a:tcPr>
                </a:tc>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pitchFamily="34" charset="0"/>
                          <a:ea typeface="ＭＳ Ｐゴシック" pitchFamily="34" charset="-128"/>
                        </a:rPr>
                        <a:t>Tên địa điểm </a:t>
                      </a:r>
                      <a:endParaRPr kumimoji="0" lang="en-US" sz="1800" b="0" i="0" u="none" strike="noStrike" cap="none" normalizeH="0" baseline="0">
                        <a:ln>
                          <a:noFill/>
                        </a:ln>
                        <a:solidFill>
                          <a:srgbClr val="000000"/>
                        </a:solidFill>
                        <a:effectLst/>
                        <a:latin typeface="Cambria" pitchFamily="18" charset="0"/>
                        <a:ea typeface="MS Mincho" pitchFamily="49" charset="-128"/>
                        <a:cs typeface="Times New Roman" pitchFamily="18" charset="0"/>
                      </a:endParaRPr>
                    </a:p>
                  </a:txBody>
                  <a:tcPr marL="68580" marR="68580" marT="0" marB="0" horzOverflow="overflow">
                    <a:lnL w="12700" cap="flat" cmpd="sng" algn="ctr">
                      <a:solidFill>
                        <a:srgbClr val="E2CAAA"/>
                      </a:solidFill>
                      <a:prstDash val="solid"/>
                      <a:round/>
                      <a:headEnd type="none" w="med" len="med"/>
                      <a:tailEnd type="none" w="med" len="med"/>
                    </a:lnL>
                    <a:lnR w="12700" cap="flat" cmpd="sng" algn="ctr">
                      <a:solidFill>
                        <a:srgbClr val="E2CAAA"/>
                      </a:solidFill>
                      <a:prstDash val="solid"/>
                      <a:round/>
                      <a:headEnd type="none" w="med" len="med"/>
                      <a:tailEnd type="none" w="med" len="med"/>
                    </a:lnR>
                    <a:lnT w="12700" cap="flat" cmpd="sng" algn="ctr">
                      <a:solidFill>
                        <a:srgbClr val="E2CAAA"/>
                      </a:solidFill>
                      <a:prstDash val="solid"/>
                      <a:round/>
                      <a:headEnd type="none" w="med" len="med"/>
                      <a:tailEnd type="none" w="med" len="med"/>
                    </a:lnT>
                    <a:lnB w="12700" cap="flat" cmpd="sng" algn="ctr">
                      <a:solidFill>
                        <a:srgbClr val="E2CAAA"/>
                      </a:solidFill>
                      <a:prstDash val="solid"/>
                      <a:round/>
                      <a:headEnd type="none" w="med" len="med"/>
                      <a:tailEnd type="none" w="med" len="med"/>
                    </a:lnB>
                    <a:lnTlToBr>
                      <a:noFill/>
                    </a:lnTlToBr>
                    <a:lnBlToTr>
                      <a:noFill/>
                    </a:lnBlToTr>
                    <a:solidFill>
                      <a:srgbClr val="F4ECE2"/>
                    </a:solidFill>
                  </a:tcPr>
                </a:tc>
                <a:extLst>
                  <a:ext uri="{0D108BD9-81ED-4DB2-BD59-A6C34878D82A}">
                    <a16:rowId xmlns:a16="http://schemas.microsoft.com/office/drawing/2014/main" val="10003"/>
                  </a:ext>
                </a:extLst>
              </a:tr>
              <a:tr h="411163">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800" b="1" i="0" u="none" strike="noStrike" cap="none" normalizeH="0" baseline="0">
                          <a:ln>
                            <a:noFill/>
                          </a:ln>
                          <a:solidFill>
                            <a:srgbClr val="000000"/>
                          </a:solidFill>
                          <a:effectLst/>
                          <a:latin typeface="Cambria" pitchFamily="18" charset="0"/>
                          <a:ea typeface="MS Mincho" pitchFamily="49" charset="-128"/>
                          <a:cs typeface="Times New Roman" pitchFamily="18" charset="0"/>
                        </a:rPr>
                        <a:t>…</a:t>
                      </a:r>
                    </a:p>
                  </a:txBody>
                  <a:tcPr marL="68580" marR="68580" marT="0" marB="0" horzOverflow="overflow">
                    <a:lnL w="12700" cap="flat" cmpd="sng" algn="ctr">
                      <a:solidFill>
                        <a:srgbClr val="E2CAAA"/>
                      </a:solidFill>
                      <a:prstDash val="solid"/>
                      <a:round/>
                      <a:headEnd type="none" w="med" len="med"/>
                      <a:tailEnd type="none" w="med" len="med"/>
                    </a:lnL>
                    <a:lnR w="12700" cap="flat" cmpd="sng" algn="ctr">
                      <a:solidFill>
                        <a:srgbClr val="E2CAAA"/>
                      </a:solidFill>
                      <a:prstDash val="solid"/>
                      <a:round/>
                      <a:headEnd type="none" w="med" len="med"/>
                      <a:tailEnd type="none" w="med" len="med"/>
                    </a:lnR>
                    <a:lnT w="12700" cap="flat" cmpd="sng" algn="ctr">
                      <a:solidFill>
                        <a:srgbClr val="E2CAAA"/>
                      </a:solidFill>
                      <a:prstDash val="solid"/>
                      <a:round/>
                      <a:headEnd type="none" w="med" len="med"/>
                      <a:tailEnd type="none" w="med" len="med"/>
                    </a:lnT>
                    <a:lnB w="12700" cap="flat" cmpd="sng" algn="ctr">
                      <a:solidFill>
                        <a:srgbClr val="E2CAAA"/>
                      </a:solidFill>
                      <a:prstDash val="solid"/>
                      <a:round/>
                      <a:headEnd type="none" w="med" len="med"/>
                      <a:tailEnd type="none" w="med" len="med"/>
                    </a:lnB>
                    <a:lnTlToBr>
                      <a:noFill/>
                    </a:lnTlToBr>
                    <a:lnBlToTr>
                      <a:noFill/>
                    </a:lnBlToTr>
                    <a:solidFill>
                      <a:srgbClr val="FAF6F1"/>
                    </a:solidFill>
                  </a:tcPr>
                </a:tc>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endParaRPr kumimoji="0" lang="vi-VN" sz="1800" b="0" i="0" u="none" strike="noStrike" cap="none" normalizeH="0" baseline="0" dirty="0">
                        <a:ln>
                          <a:noFill/>
                        </a:ln>
                        <a:solidFill>
                          <a:srgbClr val="000000"/>
                        </a:solidFill>
                        <a:effectLst/>
                        <a:latin typeface="Cambria" pitchFamily="18" charset="0"/>
                        <a:ea typeface="MS Mincho" pitchFamily="49" charset="-128"/>
                        <a:cs typeface="Times New Roman" pitchFamily="18" charset="0"/>
                      </a:endParaRPr>
                    </a:p>
                  </a:txBody>
                  <a:tcPr marL="68580" marR="68580" marT="0" marB="0" horzOverflow="overflow">
                    <a:lnL w="12700" cap="flat" cmpd="sng" algn="ctr">
                      <a:solidFill>
                        <a:srgbClr val="E2CAAA"/>
                      </a:solidFill>
                      <a:prstDash val="solid"/>
                      <a:round/>
                      <a:headEnd type="none" w="med" len="med"/>
                      <a:tailEnd type="none" w="med" len="med"/>
                    </a:lnL>
                    <a:lnR w="12700" cap="flat" cmpd="sng" algn="ctr">
                      <a:solidFill>
                        <a:srgbClr val="E2CAAA"/>
                      </a:solidFill>
                      <a:prstDash val="solid"/>
                      <a:round/>
                      <a:headEnd type="none" w="med" len="med"/>
                      <a:tailEnd type="none" w="med" len="med"/>
                    </a:lnR>
                    <a:lnT w="12700" cap="flat" cmpd="sng" algn="ctr">
                      <a:solidFill>
                        <a:srgbClr val="E2CAAA"/>
                      </a:solidFill>
                      <a:prstDash val="solid"/>
                      <a:round/>
                      <a:headEnd type="none" w="med" len="med"/>
                      <a:tailEnd type="none" w="med" len="med"/>
                    </a:lnT>
                    <a:lnB w="12700" cap="flat" cmpd="sng" algn="ctr">
                      <a:solidFill>
                        <a:srgbClr val="E2CAAA"/>
                      </a:solidFill>
                      <a:prstDash val="solid"/>
                      <a:round/>
                      <a:headEnd type="none" w="med" len="med"/>
                      <a:tailEnd type="none" w="med" len="med"/>
                    </a:lnB>
                    <a:lnTlToBr>
                      <a:noFill/>
                    </a:lnTlToBr>
                    <a:lnBlToTr>
                      <a:noFill/>
                    </a:lnBlToTr>
                    <a:solidFill>
                      <a:srgbClr val="FAF6F1"/>
                    </a:solidFill>
                  </a:tcPr>
                </a:tc>
                <a:extLst>
                  <a:ext uri="{0D108BD9-81ED-4DB2-BD59-A6C34878D82A}">
                    <a16:rowId xmlns:a16="http://schemas.microsoft.com/office/drawing/2014/main" val="10004"/>
                  </a:ext>
                </a:extLst>
              </a:tr>
            </a:tbl>
          </a:graphicData>
        </a:graphic>
      </p:graphicFrame>
      <p:sp>
        <p:nvSpPr>
          <p:cNvPr id="8" name="Rectangle 1">
            <a:extLst>
              <a:ext uri="{FF2B5EF4-FFF2-40B4-BE49-F238E27FC236}">
                <a16:creationId xmlns:a16="http://schemas.microsoft.com/office/drawing/2014/main" id="{BD76517B-222F-3E34-EB3C-AE27C223E00D}"/>
              </a:ext>
            </a:extLst>
          </p:cNvPr>
          <p:cNvSpPr>
            <a:spLocks noChangeArrowheads="1"/>
          </p:cNvSpPr>
          <p:nvPr/>
        </p:nvSpPr>
        <p:spPr bwMode="auto">
          <a:xfrm>
            <a:off x="2243138" y="4047493"/>
            <a:ext cx="7548562" cy="2246312"/>
          </a:xfrm>
          <a:prstGeom prst="rect">
            <a:avLst/>
          </a:prstGeom>
          <a:noFill/>
          <a:ln w="12700">
            <a:noFill/>
            <a:miter lim="800000"/>
            <a:headEnd/>
            <a:tailEnd/>
          </a:ln>
          <a:effectLst/>
        </p:spPr>
        <p:txBody>
          <a:bodyPr anchor="ctr">
            <a:spAutoFit/>
          </a:bodyPr>
          <a:lstStyle/>
          <a:p>
            <a:pPr eaLnBrk="0" hangingPunct="0"/>
            <a:r>
              <a:rPr lang="en-US" sz="2000" i="1" u="sng" dirty="0" err="1">
                <a:latin typeface="Cambria" pitchFamily="18" charset="0"/>
                <a:cs typeface="Times New Roman" pitchFamily="18" charset="0"/>
              </a:rPr>
              <a:t>Các</a:t>
            </a:r>
            <a:r>
              <a:rPr lang="en-US" sz="2000" i="1" u="sng" dirty="0">
                <a:latin typeface="Cambria" pitchFamily="18" charset="0"/>
                <a:cs typeface="Times New Roman" pitchFamily="18" charset="0"/>
              </a:rPr>
              <a:t> </a:t>
            </a:r>
            <a:r>
              <a:rPr lang="en-US" sz="2000" i="1" u="sng" dirty="0" err="1">
                <a:latin typeface="Cambria" pitchFamily="18" charset="0"/>
                <a:cs typeface="Times New Roman" pitchFamily="18" charset="0"/>
              </a:rPr>
              <a:t>mối</a:t>
            </a:r>
            <a:r>
              <a:rPr lang="en-US" sz="2000" i="1" u="sng" dirty="0">
                <a:latin typeface="Cambria" pitchFamily="18" charset="0"/>
                <a:cs typeface="Times New Roman" pitchFamily="18" charset="0"/>
              </a:rPr>
              <a:t> </a:t>
            </a:r>
            <a:r>
              <a:rPr lang="en-US" sz="2000" i="1" u="sng" dirty="0" err="1">
                <a:latin typeface="Cambria" pitchFamily="18" charset="0"/>
                <a:cs typeface="Times New Roman" pitchFamily="18" charset="0"/>
              </a:rPr>
              <a:t>quan</a:t>
            </a:r>
            <a:r>
              <a:rPr lang="en-US" sz="2000" i="1" u="sng" dirty="0">
                <a:latin typeface="Cambria" pitchFamily="18" charset="0"/>
                <a:cs typeface="Times New Roman" pitchFamily="18" charset="0"/>
              </a:rPr>
              <a:t> </a:t>
            </a:r>
            <a:r>
              <a:rPr lang="en-US" sz="2000" i="1" u="sng" dirty="0" err="1">
                <a:latin typeface="Cambria" pitchFamily="18" charset="0"/>
                <a:cs typeface="Times New Roman" pitchFamily="18" charset="0"/>
              </a:rPr>
              <a:t>hệ</a:t>
            </a:r>
            <a:r>
              <a:rPr lang="en-US" sz="2000" i="1" u="sng" dirty="0">
                <a:latin typeface="Cambria" pitchFamily="18" charset="0"/>
                <a:cs typeface="Times New Roman" pitchFamily="18" charset="0"/>
              </a:rPr>
              <a:t> </a:t>
            </a:r>
            <a:r>
              <a:rPr lang="en-US" sz="2000" i="1" u="sng" dirty="0" err="1">
                <a:latin typeface="Cambria" pitchFamily="18" charset="0"/>
                <a:cs typeface="Times New Roman" pitchFamily="18" charset="0"/>
              </a:rPr>
              <a:t>cần</a:t>
            </a:r>
            <a:r>
              <a:rPr lang="en-US" sz="2000" i="1" u="sng" dirty="0">
                <a:latin typeface="Cambria" pitchFamily="18" charset="0"/>
                <a:cs typeface="Times New Roman" pitchFamily="18" charset="0"/>
              </a:rPr>
              <a:t> </a:t>
            </a:r>
            <a:r>
              <a:rPr lang="en-US" sz="2000" i="1" u="sng" dirty="0" err="1">
                <a:latin typeface="Cambria" pitchFamily="18" charset="0"/>
                <a:cs typeface="Times New Roman" pitchFamily="18" charset="0"/>
              </a:rPr>
              <a:t>lưu</a:t>
            </a:r>
            <a:r>
              <a:rPr lang="en-US" sz="2000" i="1" u="sng" dirty="0">
                <a:latin typeface="Cambria" pitchFamily="18" charset="0"/>
                <a:cs typeface="Times New Roman" pitchFamily="18" charset="0"/>
              </a:rPr>
              <a:t> </a:t>
            </a:r>
            <a:r>
              <a:rPr lang="en-US" sz="2000" i="1" u="sng" dirty="0" err="1">
                <a:latin typeface="Cambria" pitchFamily="18" charset="0"/>
                <a:cs typeface="Times New Roman" pitchFamily="18" charset="0"/>
              </a:rPr>
              <a:t>trữ</a:t>
            </a:r>
            <a:r>
              <a:rPr lang="en-US" sz="2000" dirty="0">
                <a:latin typeface="Cambria" pitchFamily="18" charset="0"/>
                <a:cs typeface="Times New Roman" pitchFamily="18" charset="0"/>
              </a:rPr>
              <a:t>:</a:t>
            </a:r>
          </a:p>
          <a:p>
            <a:pPr eaLnBrk="0" hangingPunct="0">
              <a:buFont typeface="Wingdings" pitchFamily="2" charset="2"/>
              <a:buChar char="q"/>
            </a:pPr>
            <a:r>
              <a:rPr lang="en-US" sz="2000" dirty="0" err="1">
                <a:latin typeface="Cambria" pitchFamily="18" charset="0"/>
              </a:rPr>
              <a:t>Mỗi</a:t>
            </a:r>
            <a:r>
              <a:rPr lang="en-US" sz="2000" dirty="0">
                <a:latin typeface="Cambria" pitchFamily="18" charset="0"/>
              </a:rPr>
              <a:t> </a:t>
            </a:r>
            <a:r>
              <a:rPr lang="en-US" sz="2000" b="1" dirty="0" err="1">
                <a:latin typeface="Cambria" pitchFamily="18" charset="0"/>
              </a:rPr>
              <a:t>nhân</a:t>
            </a:r>
            <a:r>
              <a:rPr lang="en-US" sz="2000" b="1" dirty="0">
                <a:latin typeface="Cambria" pitchFamily="18" charset="0"/>
              </a:rPr>
              <a:t> </a:t>
            </a:r>
            <a:r>
              <a:rPr lang="en-US" sz="2000" b="1" dirty="0" err="1">
                <a:latin typeface="Cambria" pitchFamily="18" charset="0"/>
              </a:rPr>
              <a:t>viên</a:t>
            </a:r>
            <a:r>
              <a:rPr lang="en-US" sz="2000" b="1" dirty="0">
                <a:latin typeface="Cambria" pitchFamily="18" charset="0"/>
              </a:rPr>
              <a:t> </a:t>
            </a:r>
            <a:r>
              <a:rPr lang="en-US" sz="2000" dirty="0" err="1">
                <a:latin typeface="Cambria" pitchFamily="18" charset="0"/>
              </a:rPr>
              <a:t>làm</a:t>
            </a:r>
            <a:r>
              <a:rPr lang="en-US" sz="2000" dirty="0">
                <a:latin typeface="Cambria" pitchFamily="18" charset="0"/>
              </a:rPr>
              <a:t> </a:t>
            </a:r>
            <a:r>
              <a:rPr lang="en-US" sz="2000" dirty="0" err="1">
                <a:latin typeface="Cambria" pitchFamily="18" charset="0"/>
              </a:rPr>
              <a:t>việc</a:t>
            </a:r>
            <a:r>
              <a:rPr lang="en-US" sz="2000" dirty="0">
                <a:latin typeface="Cambria" pitchFamily="18" charset="0"/>
              </a:rPr>
              <a:t> </a:t>
            </a:r>
            <a:r>
              <a:rPr lang="en-US" sz="2000" dirty="0" err="1">
                <a:latin typeface="Cambria" pitchFamily="18" charset="0"/>
              </a:rPr>
              <a:t>cho</a:t>
            </a:r>
            <a:r>
              <a:rPr lang="en-US" sz="2000" dirty="0">
                <a:latin typeface="Cambria" pitchFamily="18" charset="0"/>
              </a:rPr>
              <a:t> 1 </a:t>
            </a:r>
            <a:r>
              <a:rPr lang="en-US" sz="2000" b="1" dirty="0" err="1">
                <a:latin typeface="Cambria" pitchFamily="18" charset="0"/>
              </a:rPr>
              <a:t>phòng</a:t>
            </a:r>
            <a:r>
              <a:rPr lang="en-US" sz="2000" b="1" dirty="0">
                <a:latin typeface="Cambria" pitchFamily="18" charset="0"/>
              </a:rPr>
              <a:t> ban</a:t>
            </a:r>
          </a:p>
          <a:p>
            <a:pPr eaLnBrk="0" hangingPunct="0">
              <a:buFont typeface="Wingdings" pitchFamily="2" charset="2"/>
              <a:buChar char="q"/>
            </a:pPr>
            <a:r>
              <a:rPr lang="en-US" sz="2000" dirty="0" err="1">
                <a:latin typeface="Cambria" pitchFamily="18" charset="0"/>
              </a:rPr>
              <a:t>Một</a:t>
            </a:r>
            <a:r>
              <a:rPr lang="en-US" sz="2000" dirty="0">
                <a:latin typeface="Cambria" pitchFamily="18" charset="0"/>
              </a:rPr>
              <a:t> </a:t>
            </a:r>
            <a:r>
              <a:rPr lang="en-US" sz="2000" b="1" dirty="0" err="1">
                <a:latin typeface="Cambria" pitchFamily="18" charset="0"/>
              </a:rPr>
              <a:t>phòng</a:t>
            </a:r>
            <a:r>
              <a:rPr lang="en-US" sz="2000" b="1" dirty="0">
                <a:latin typeface="Cambria" pitchFamily="18" charset="0"/>
              </a:rPr>
              <a:t> ban</a:t>
            </a:r>
            <a:r>
              <a:rPr lang="en-US" sz="2000" dirty="0">
                <a:latin typeface="Cambria" pitchFamily="18" charset="0"/>
              </a:rPr>
              <a:t> </a:t>
            </a:r>
            <a:r>
              <a:rPr lang="en-US" sz="2000" dirty="0" err="1">
                <a:latin typeface="Cambria" pitchFamily="18" charset="0"/>
              </a:rPr>
              <a:t>sẽ</a:t>
            </a:r>
            <a:r>
              <a:rPr lang="en-US" sz="2000" dirty="0">
                <a:latin typeface="Cambria" pitchFamily="18" charset="0"/>
              </a:rPr>
              <a:t> </a:t>
            </a:r>
            <a:r>
              <a:rPr lang="en-US" sz="2000" dirty="0" err="1">
                <a:latin typeface="Cambria" pitchFamily="18" charset="0"/>
              </a:rPr>
              <a:t>có</a:t>
            </a:r>
            <a:r>
              <a:rPr lang="en-US" sz="2000" dirty="0">
                <a:latin typeface="Cambria" pitchFamily="18" charset="0"/>
              </a:rPr>
              <a:t> 1 </a:t>
            </a:r>
            <a:r>
              <a:rPr lang="en-US" sz="2000" b="1" dirty="0" err="1">
                <a:latin typeface="Cambria" pitchFamily="18" charset="0"/>
              </a:rPr>
              <a:t>nhân</a:t>
            </a:r>
            <a:r>
              <a:rPr lang="en-US" sz="2000" b="1" dirty="0">
                <a:latin typeface="Cambria" pitchFamily="18" charset="0"/>
              </a:rPr>
              <a:t> </a:t>
            </a:r>
            <a:r>
              <a:rPr lang="en-US" sz="2000" b="1" dirty="0" err="1">
                <a:latin typeface="Cambria" pitchFamily="18" charset="0"/>
              </a:rPr>
              <a:t>viên</a:t>
            </a:r>
            <a:r>
              <a:rPr lang="en-US" sz="2000" b="1" dirty="0">
                <a:latin typeface="Cambria" pitchFamily="18" charset="0"/>
              </a:rPr>
              <a:t> </a:t>
            </a:r>
            <a:r>
              <a:rPr lang="en-US" sz="2000" dirty="0" err="1">
                <a:latin typeface="Cambria" pitchFamily="18" charset="0"/>
              </a:rPr>
              <a:t>làm</a:t>
            </a:r>
            <a:r>
              <a:rPr lang="en-US" sz="2000" dirty="0">
                <a:latin typeface="Cambria" pitchFamily="18" charset="0"/>
              </a:rPr>
              <a:t> </a:t>
            </a:r>
            <a:r>
              <a:rPr lang="en-US" sz="2000" dirty="0" err="1">
                <a:latin typeface="Cambria" pitchFamily="18" charset="0"/>
              </a:rPr>
              <a:t>trưởng</a:t>
            </a:r>
            <a:r>
              <a:rPr lang="en-US" sz="2000" dirty="0">
                <a:latin typeface="Cambria" pitchFamily="18" charset="0"/>
              </a:rPr>
              <a:t> </a:t>
            </a:r>
            <a:r>
              <a:rPr lang="en-US" sz="2000" dirty="0" err="1">
                <a:latin typeface="Cambria" pitchFamily="18" charset="0"/>
              </a:rPr>
              <a:t>phòng</a:t>
            </a:r>
            <a:r>
              <a:rPr lang="en-US" sz="2000" dirty="0">
                <a:latin typeface="Cambria" pitchFamily="18" charset="0"/>
              </a:rPr>
              <a:t>, </a:t>
            </a:r>
            <a:r>
              <a:rPr lang="en-US" sz="2000" dirty="0" err="1">
                <a:latin typeface="Cambria" pitchFamily="18" charset="0"/>
              </a:rPr>
              <a:t>khi</a:t>
            </a:r>
            <a:r>
              <a:rPr lang="en-US" sz="2000" dirty="0">
                <a:latin typeface="Cambria" pitchFamily="18" charset="0"/>
              </a:rPr>
              <a:t> </a:t>
            </a:r>
            <a:r>
              <a:rPr lang="en-US" sz="2000" dirty="0" err="1">
                <a:latin typeface="Cambria" pitchFamily="18" charset="0"/>
              </a:rPr>
              <a:t>nhân</a:t>
            </a:r>
            <a:r>
              <a:rPr lang="en-US" sz="2000" dirty="0">
                <a:latin typeface="Cambria" pitchFamily="18" charset="0"/>
              </a:rPr>
              <a:t> </a:t>
            </a:r>
            <a:r>
              <a:rPr lang="en-US" sz="2000" dirty="0" err="1">
                <a:latin typeface="Cambria" pitchFamily="18" charset="0"/>
              </a:rPr>
              <a:t>viên</a:t>
            </a:r>
            <a:r>
              <a:rPr lang="en-US" sz="2000" dirty="0">
                <a:latin typeface="Cambria" pitchFamily="18" charset="0"/>
              </a:rPr>
              <a:t> </a:t>
            </a:r>
            <a:r>
              <a:rPr lang="en-US" sz="2000" dirty="0" err="1">
                <a:latin typeface="Cambria" pitchFamily="18" charset="0"/>
              </a:rPr>
              <a:t>làm</a:t>
            </a:r>
            <a:r>
              <a:rPr lang="en-US" sz="2000" dirty="0">
                <a:latin typeface="Cambria" pitchFamily="18" charset="0"/>
              </a:rPr>
              <a:t> </a:t>
            </a:r>
            <a:r>
              <a:rPr lang="en-US" sz="2000" dirty="0" err="1">
                <a:latin typeface="Cambria" pitchFamily="18" charset="0"/>
              </a:rPr>
              <a:t>trưởng</a:t>
            </a:r>
            <a:r>
              <a:rPr lang="en-US" sz="2000" dirty="0">
                <a:latin typeface="Cambria" pitchFamily="18" charset="0"/>
              </a:rPr>
              <a:t> </a:t>
            </a:r>
            <a:r>
              <a:rPr lang="en-US" sz="2000" dirty="0" err="1">
                <a:latin typeface="Cambria" pitchFamily="18" charset="0"/>
              </a:rPr>
              <a:t>phòng</a:t>
            </a:r>
            <a:r>
              <a:rPr lang="en-US" sz="2000" dirty="0">
                <a:latin typeface="Cambria" pitchFamily="18" charset="0"/>
              </a:rPr>
              <a:t> </a:t>
            </a:r>
            <a:r>
              <a:rPr lang="en-US" sz="2000" dirty="0" err="1">
                <a:latin typeface="Cambria" pitchFamily="18" charset="0"/>
              </a:rPr>
              <a:t>thì</a:t>
            </a:r>
            <a:r>
              <a:rPr lang="en-US" sz="2000" dirty="0">
                <a:latin typeface="Cambria" pitchFamily="18" charset="0"/>
              </a:rPr>
              <a:t> </a:t>
            </a:r>
            <a:r>
              <a:rPr lang="en-US" sz="2000" dirty="0" err="1">
                <a:latin typeface="Cambria" pitchFamily="18" charset="0"/>
              </a:rPr>
              <a:t>sẽ</a:t>
            </a:r>
            <a:r>
              <a:rPr lang="en-US" sz="2000" dirty="0">
                <a:latin typeface="Cambria" pitchFamily="18" charset="0"/>
              </a:rPr>
              <a:t> </a:t>
            </a:r>
            <a:r>
              <a:rPr lang="en-US" sz="2000" dirty="0" err="1">
                <a:latin typeface="Cambria" pitchFamily="18" charset="0"/>
              </a:rPr>
              <a:t>có</a:t>
            </a:r>
            <a:r>
              <a:rPr lang="en-US" sz="2000" dirty="0">
                <a:latin typeface="Cambria" pitchFamily="18" charset="0"/>
              </a:rPr>
              <a:t> </a:t>
            </a:r>
            <a:r>
              <a:rPr lang="en-US" sz="2000" dirty="0" err="1">
                <a:latin typeface="Cambria" pitchFamily="18" charset="0"/>
              </a:rPr>
              <a:t>ngày</a:t>
            </a:r>
            <a:r>
              <a:rPr lang="en-US" sz="2000" dirty="0">
                <a:latin typeface="Cambria" pitchFamily="18" charset="0"/>
              </a:rPr>
              <a:t> </a:t>
            </a:r>
            <a:r>
              <a:rPr lang="en-US" sz="2000" dirty="0" err="1">
                <a:latin typeface="Cambria" pitchFamily="18" charset="0"/>
              </a:rPr>
              <a:t>nhận</a:t>
            </a:r>
            <a:r>
              <a:rPr lang="en-US" sz="2000" dirty="0">
                <a:latin typeface="Cambria" pitchFamily="18" charset="0"/>
              </a:rPr>
              <a:t> </a:t>
            </a:r>
            <a:r>
              <a:rPr lang="en-US" sz="2000" dirty="0" err="1">
                <a:latin typeface="Cambria" pitchFamily="18" charset="0"/>
              </a:rPr>
              <a:t>chức</a:t>
            </a:r>
            <a:r>
              <a:rPr lang="en-US" sz="2000" dirty="0">
                <a:latin typeface="Cambria" pitchFamily="18" charset="0"/>
              </a:rPr>
              <a:t> </a:t>
            </a:r>
            <a:r>
              <a:rPr lang="en-US" sz="2000" dirty="0" err="1">
                <a:latin typeface="Cambria" pitchFamily="18" charset="0"/>
              </a:rPr>
              <a:t>tương</a:t>
            </a:r>
            <a:r>
              <a:rPr lang="en-US" sz="2000" dirty="0">
                <a:latin typeface="Cambria" pitchFamily="18" charset="0"/>
              </a:rPr>
              <a:t> </a:t>
            </a:r>
            <a:r>
              <a:rPr lang="en-US" sz="2000" dirty="0" err="1">
                <a:latin typeface="Cambria" pitchFamily="18" charset="0"/>
              </a:rPr>
              <a:t>ứng</a:t>
            </a:r>
            <a:endParaRPr lang="en-US" sz="2000" dirty="0">
              <a:latin typeface="Cambria" pitchFamily="18" charset="0"/>
            </a:endParaRPr>
          </a:p>
          <a:p>
            <a:pPr eaLnBrk="0" hangingPunct="0">
              <a:buFont typeface="Wingdings" pitchFamily="2" charset="2"/>
              <a:buChar char="q"/>
            </a:pPr>
            <a:r>
              <a:rPr lang="en-US" sz="2000" dirty="0" err="1">
                <a:latin typeface="Cambria" pitchFamily="18" charset="0"/>
              </a:rPr>
              <a:t>Mỗi</a:t>
            </a:r>
            <a:r>
              <a:rPr lang="en-US" sz="2000" dirty="0">
                <a:latin typeface="Cambria" pitchFamily="18" charset="0"/>
              </a:rPr>
              <a:t> </a:t>
            </a:r>
            <a:r>
              <a:rPr lang="en-US" sz="2000" b="1" dirty="0" err="1">
                <a:latin typeface="Cambria" pitchFamily="18" charset="0"/>
              </a:rPr>
              <a:t>phòng</a:t>
            </a:r>
            <a:r>
              <a:rPr lang="en-US" sz="2000" b="1" dirty="0">
                <a:latin typeface="Cambria" pitchFamily="18" charset="0"/>
              </a:rPr>
              <a:t> ban</a:t>
            </a:r>
            <a:r>
              <a:rPr lang="en-US" sz="2000" dirty="0">
                <a:latin typeface="Cambria" pitchFamily="18" charset="0"/>
              </a:rPr>
              <a:t> </a:t>
            </a:r>
            <a:r>
              <a:rPr lang="en-US" sz="2000" dirty="0" err="1">
                <a:latin typeface="Cambria" pitchFamily="18" charset="0"/>
              </a:rPr>
              <a:t>có</a:t>
            </a:r>
            <a:r>
              <a:rPr lang="en-US" sz="2000" dirty="0">
                <a:latin typeface="Cambria" pitchFamily="18" charset="0"/>
              </a:rPr>
              <a:t> </a:t>
            </a:r>
            <a:r>
              <a:rPr lang="en-US" sz="2000" dirty="0" err="1">
                <a:latin typeface="Cambria" pitchFamily="18" charset="0"/>
              </a:rPr>
              <a:t>thể</a:t>
            </a:r>
            <a:r>
              <a:rPr lang="en-US" sz="2000" dirty="0">
                <a:latin typeface="Cambria" pitchFamily="18" charset="0"/>
              </a:rPr>
              <a:t> </a:t>
            </a:r>
            <a:r>
              <a:rPr lang="en-US" sz="2000" dirty="0" err="1">
                <a:latin typeface="Cambria" pitchFamily="18" charset="0"/>
              </a:rPr>
              <a:t>ở</a:t>
            </a:r>
            <a:r>
              <a:rPr lang="en-US" sz="2000" dirty="0">
                <a:latin typeface="Cambria" pitchFamily="18" charset="0"/>
              </a:rPr>
              <a:t> </a:t>
            </a:r>
            <a:r>
              <a:rPr lang="en-US" sz="2000" dirty="0" err="1">
                <a:latin typeface="Cambria" pitchFamily="18" charset="0"/>
              </a:rPr>
              <a:t>nhiều</a:t>
            </a:r>
            <a:r>
              <a:rPr lang="en-US" sz="2000" dirty="0">
                <a:latin typeface="Cambria" pitchFamily="18" charset="0"/>
              </a:rPr>
              <a:t> </a:t>
            </a:r>
            <a:r>
              <a:rPr lang="en-US" sz="2000" b="1" dirty="0" err="1">
                <a:latin typeface="Cambria" pitchFamily="18" charset="0"/>
              </a:rPr>
              <a:t>địa</a:t>
            </a:r>
            <a:r>
              <a:rPr lang="en-US" sz="2000" b="1" dirty="0">
                <a:latin typeface="Cambria" pitchFamily="18" charset="0"/>
              </a:rPr>
              <a:t> </a:t>
            </a:r>
            <a:r>
              <a:rPr lang="en-US" sz="2000" b="1" dirty="0" err="1">
                <a:latin typeface="Cambria" pitchFamily="18" charset="0"/>
              </a:rPr>
              <a:t>điểm</a:t>
            </a:r>
            <a:endParaRPr lang="en-US" sz="2000" b="1" dirty="0">
              <a:latin typeface="Cambria" pitchFamily="18" charset="0"/>
            </a:endParaRPr>
          </a:p>
          <a:p>
            <a:pPr eaLnBrk="0" hangingPunct="0">
              <a:buFont typeface="Wingdings" pitchFamily="2" charset="2"/>
              <a:buChar char="q"/>
            </a:pPr>
            <a:r>
              <a:rPr lang="en-US" sz="2000" dirty="0" err="1">
                <a:latin typeface="Cambria" pitchFamily="18" charset="0"/>
              </a:rPr>
              <a:t>Một</a:t>
            </a:r>
            <a:r>
              <a:rPr lang="en-US" sz="2000" dirty="0">
                <a:latin typeface="Cambria" pitchFamily="18" charset="0"/>
              </a:rPr>
              <a:t> </a:t>
            </a:r>
            <a:r>
              <a:rPr lang="en-US" sz="2000" b="1" dirty="0" err="1">
                <a:latin typeface="Cambria" pitchFamily="18" charset="0"/>
              </a:rPr>
              <a:t>nhân</a:t>
            </a:r>
            <a:r>
              <a:rPr lang="en-US" sz="2000" b="1" dirty="0">
                <a:latin typeface="Cambria" pitchFamily="18" charset="0"/>
              </a:rPr>
              <a:t> </a:t>
            </a:r>
            <a:r>
              <a:rPr lang="en-US" sz="2000" b="1" dirty="0" err="1">
                <a:latin typeface="Cambria" pitchFamily="18" charset="0"/>
              </a:rPr>
              <a:t>viên</a:t>
            </a:r>
            <a:r>
              <a:rPr lang="en-US" sz="2000" dirty="0">
                <a:latin typeface="Cambria" pitchFamily="18" charset="0"/>
              </a:rPr>
              <a:t> </a:t>
            </a:r>
            <a:r>
              <a:rPr lang="en-US" sz="2000" dirty="0" err="1">
                <a:latin typeface="Cambria" pitchFamily="18" charset="0"/>
              </a:rPr>
              <a:t>có</a:t>
            </a:r>
            <a:r>
              <a:rPr lang="en-US" sz="2000" dirty="0">
                <a:latin typeface="Cambria" pitchFamily="18" charset="0"/>
              </a:rPr>
              <a:t> 1 </a:t>
            </a:r>
            <a:r>
              <a:rPr lang="en-US" sz="2000" b="1" dirty="0" err="1">
                <a:latin typeface="Cambria" pitchFamily="18" charset="0"/>
              </a:rPr>
              <a:t>nhân</a:t>
            </a:r>
            <a:r>
              <a:rPr lang="en-US" sz="2000" b="1" dirty="0">
                <a:latin typeface="Cambria" pitchFamily="18" charset="0"/>
              </a:rPr>
              <a:t> </a:t>
            </a:r>
            <a:r>
              <a:rPr lang="en-US" sz="2000" b="1" dirty="0" err="1">
                <a:latin typeface="Cambria" pitchFamily="18" charset="0"/>
              </a:rPr>
              <a:t>viên</a:t>
            </a:r>
            <a:r>
              <a:rPr lang="en-US" sz="2000" b="1" dirty="0">
                <a:latin typeface="Cambria" pitchFamily="18" charset="0"/>
              </a:rPr>
              <a:t> </a:t>
            </a:r>
            <a:r>
              <a:rPr lang="en-US" sz="2000" dirty="0" err="1">
                <a:latin typeface="Cambria" pitchFamily="18" charset="0"/>
              </a:rPr>
              <a:t>là</a:t>
            </a:r>
            <a:r>
              <a:rPr lang="en-US" sz="2000" dirty="0">
                <a:latin typeface="Cambria" pitchFamily="18" charset="0"/>
              </a:rPr>
              <a:t> </a:t>
            </a:r>
            <a:r>
              <a:rPr lang="en-US" sz="2000" dirty="0" err="1">
                <a:latin typeface="Cambria" pitchFamily="18" charset="0"/>
              </a:rPr>
              <a:t>người</a:t>
            </a:r>
            <a:r>
              <a:rPr lang="en-US" sz="2000" dirty="0">
                <a:latin typeface="Cambria" pitchFamily="18" charset="0"/>
              </a:rPr>
              <a:t> </a:t>
            </a:r>
            <a:r>
              <a:rPr lang="en-US" sz="2000" dirty="0" err="1">
                <a:latin typeface="Cambria" pitchFamily="18" charset="0"/>
              </a:rPr>
              <a:t>quản</a:t>
            </a:r>
            <a:r>
              <a:rPr lang="en-US" sz="2000" dirty="0">
                <a:latin typeface="Cambria" pitchFamily="18" charset="0"/>
              </a:rPr>
              <a:t> </a:t>
            </a:r>
            <a:r>
              <a:rPr lang="en-US" sz="2000" dirty="0" err="1">
                <a:latin typeface="Cambria" pitchFamily="18" charset="0"/>
              </a:rPr>
              <a:t>lý</a:t>
            </a:r>
            <a:r>
              <a:rPr lang="en-US" sz="2000" dirty="0">
                <a:latin typeface="Cambria" pitchFamily="18" charset="0"/>
              </a:rPr>
              <a:t> </a:t>
            </a:r>
            <a:r>
              <a:rPr lang="en-US" sz="2000" dirty="0" err="1">
                <a:latin typeface="Cambria" pitchFamily="18" charset="0"/>
              </a:rPr>
              <a:t>trực</a:t>
            </a:r>
            <a:r>
              <a:rPr lang="en-US" sz="2000" dirty="0">
                <a:latin typeface="Cambria" pitchFamily="18" charset="0"/>
              </a:rPr>
              <a:t> </a:t>
            </a:r>
            <a:r>
              <a:rPr lang="en-US" sz="2000" dirty="0" err="1">
                <a:latin typeface="Cambria" pitchFamily="18" charset="0"/>
              </a:rPr>
              <a:t>tiếp</a:t>
            </a:r>
            <a:endParaRPr lang="en-US" sz="2000" dirty="0">
              <a:latin typeface="Cambria" pitchFamily="18" charset="0"/>
            </a:endParaRPr>
          </a:p>
          <a:p>
            <a:pPr eaLnBrk="0" hangingPunct="0">
              <a:buFont typeface="Wingdings" pitchFamily="2" charset="2"/>
              <a:buChar char="q"/>
            </a:pPr>
            <a:r>
              <a:rPr lang="en-US" sz="2000" dirty="0">
                <a:latin typeface="Cambria" pitchFamily="18" charset="0"/>
              </a:rPr>
              <a:t>…</a:t>
            </a:r>
          </a:p>
        </p:txBody>
      </p:sp>
      <p:sp>
        <p:nvSpPr>
          <p:cNvPr id="9" name="Rectangle 10">
            <a:extLst>
              <a:ext uri="{FF2B5EF4-FFF2-40B4-BE49-F238E27FC236}">
                <a16:creationId xmlns:a16="http://schemas.microsoft.com/office/drawing/2014/main" id="{CF347C2D-985E-0AE4-8088-E9B9C125659D}"/>
              </a:ext>
            </a:extLst>
          </p:cNvPr>
          <p:cNvSpPr>
            <a:spLocks noChangeArrowheads="1"/>
          </p:cNvSpPr>
          <p:nvPr/>
        </p:nvSpPr>
        <p:spPr bwMode="auto">
          <a:xfrm>
            <a:off x="2220913" y="1337630"/>
            <a:ext cx="4664075" cy="400050"/>
          </a:xfrm>
          <a:prstGeom prst="rect">
            <a:avLst/>
          </a:prstGeom>
          <a:noFill/>
          <a:ln w="9525">
            <a:noFill/>
            <a:miter lim="800000"/>
            <a:headEnd/>
            <a:tailEnd/>
          </a:ln>
        </p:spPr>
        <p:txBody>
          <a:bodyPr wrap="none">
            <a:spAutoFit/>
          </a:bodyPr>
          <a:lstStyle/>
          <a:p>
            <a:pPr eaLnBrk="0" hangingPunct="0"/>
            <a:r>
              <a:rPr lang="en-US" sz="2000" i="1" u="sng">
                <a:latin typeface="Cambria" pitchFamily="18" charset="0"/>
                <a:cs typeface="Times New Roman" pitchFamily="18" charset="0"/>
              </a:rPr>
              <a:t>Các đối tượng và mối quan hệ cần lưu trữ</a:t>
            </a:r>
            <a:r>
              <a:rPr lang="en-US" sz="2000">
                <a:latin typeface="Cambria" pitchFamily="18" charset="0"/>
                <a:cs typeface="Times New Roman" pitchFamily="18" charset="0"/>
              </a:rPr>
              <a:t>:</a:t>
            </a:r>
            <a:endParaRPr lang="en-US" sz="2000"/>
          </a:p>
        </p:txBody>
      </p:sp>
      <p:sp>
        <p:nvSpPr>
          <p:cNvPr id="10" name="Rectangle 2">
            <a:extLst>
              <a:ext uri="{FF2B5EF4-FFF2-40B4-BE49-F238E27FC236}">
                <a16:creationId xmlns:a16="http://schemas.microsoft.com/office/drawing/2014/main" id="{31C52E60-0E62-15E1-A3CB-FC4CBF3B45FC}"/>
              </a:ext>
            </a:extLst>
          </p:cNvPr>
          <p:cNvSpPr>
            <a:spLocks noChangeArrowheads="1"/>
          </p:cNvSpPr>
          <p:nvPr/>
        </p:nvSpPr>
        <p:spPr bwMode="auto">
          <a:xfrm>
            <a:off x="2095500" y="1185230"/>
            <a:ext cx="8001000" cy="5029200"/>
          </a:xfrm>
          <a:prstGeom prst="rect">
            <a:avLst/>
          </a:prstGeom>
          <a:noFill/>
          <a:ln w="12700">
            <a:solidFill>
              <a:schemeClr val="tx1"/>
            </a:solidFill>
            <a:round/>
            <a:headEnd/>
            <a:tailEnd/>
          </a:ln>
        </p:spPr>
        <p:txBody>
          <a:bodyPr wrap="none" anchor="ctr">
            <a:spAutoFit/>
          </a:bodyPr>
          <a:lstStyle/>
          <a:p>
            <a:endParaRPr lang="vi-VN"/>
          </a:p>
        </p:txBody>
      </p:sp>
    </p:spTree>
    <p:extLst>
      <p:ext uri="{BB962C8B-B14F-4D97-AF65-F5344CB8AC3E}">
        <p14:creationId xmlns:p14="http://schemas.microsoft.com/office/powerpoint/2010/main" val="24393038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A83673C-5706-3672-DCE5-D8FF8A57F043}"/>
              </a:ext>
            </a:extLst>
          </p:cNvPr>
          <p:cNvSpPr>
            <a:spLocks noGrp="1"/>
          </p:cNvSpPr>
          <p:nvPr>
            <p:ph type="ftr" sz="quarter" idx="11"/>
          </p:nvPr>
        </p:nvSpPr>
        <p:spPr/>
        <p:txBody>
          <a:bodyPr/>
          <a:lstStyle/>
          <a:p>
            <a:r>
              <a:rPr lang="nl-NL"/>
              <a:t>Faculty of Information Technology</a:t>
            </a:r>
            <a:endParaRPr lang="nl-NL" dirty="0"/>
          </a:p>
        </p:txBody>
      </p:sp>
      <p:sp>
        <p:nvSpPr>
          <p:cNvPr id="4" name="Slide Number Placeholder 3">
            <a:extLst>
              <a:ext uri="{FF2B5EF4-FFF2-40B4-BE49-F238E27FC236}">
                <a16:creationId xmlns:a16="http://schemas.microsoft.com/office/drawing/2014/main" id="{B713537B-86F7-9FFB-3D3C-3CB339671AF3}"/>
              </a:ext>
            </a:extLst>
          </p:cNvPr>
          <p:cNvSpPr>
            <a:spLocks noGrp="1"/>
          </p:cNvSpPr>
          <p:nvPr>
            <p:ph type="sldNum" sz="quarter" idx="12"/>
          </p:nvPr>
        </p:nvSpPr>
        <p:spPr/>
        <p:txBody>
          <a:bodyPr/>
          <a:lstStyle/>
          <a:p>
            <a:fld id="{0A297500-7527-634B-90F4-69D0994C32B4}" type="slidenum">
              <a:rPr lang="nl-NL" smtClean="0"/>
              <a:t>58</a:t>
            </a:fld>
            <a:endParaRPr lang="nl-NL"/>
          </a:p>
        </p:txBody>
      </p:sp>
      <p:pic>
        <p:nvPicPr>
          <p:cNvPr id="4098" name="Picture 2" descr="Question - Free interface icons">
            <a:extLst>
              <a:ext uri="{FF2B5EF4-FFF2-40B4-BE49-F238E27FC236}">
                <a16:creationId xmlns:a16="http://schemas.microsoft.com/office/drawing/2014/main" id="{F2976BB9-2F55-85F5-6601-898FE49998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917" y="896917"/>
            <a:ext cx="5064166" cy="5064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1025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18FBA6-2A33-6297-B298-4B32A06B3F92}"/>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7581998-8C32-48E9-0B33-B48DD2202963}"/>
              </a:ext>
            </a:extLst>
          </p:cNvPr>
          <p:cNvSpPr>
            <a:spLocks noGrp="1"/>
          </p:cNvSpPr>
          <p:nvPr>
            <p:ph idx="1"/>
          </p:nvPr>
        </p:nvSpPr>
        <p:spPr/>
        <p:txBody>
          <a:bodyPr>
            <a:normAutofit fontScale="92500" lnSpcReduction="20000"/>
          </a:bodyPr>
          <a:lstStyle/>
          <a:p>
            <a:r>
              <a:rPr lang="vi-VN" sz="3200" dirty="0"/>
              <a:t>Giới thiệu</a:t>
            </a:r>
          </a:p>
          <a:p>
            <a:r>
              <a:rPr lang="vi-VN" sz="3200" b="1" dirty="0">
                <a:solidFill>
                  <a:srgbClr val="005E77"/>
                </a:solidFill>
              </a:rPr>
              <a:t>Quá trình phát triển</a:t>
            </a:r>
          </a:p>
          <a:p>
            <a:r>
              <a:rPr lang="vi-VN" sz="3200" dirty="0"/>
              <a:t>Định nghĩa</a:t>
            </a:r>
          </a:p>
          <a:p>
            <a:r>
              <a:rPr lang="vi-VN" sz="3200" dirty="0"/>
              <a:t>Một số đặc tính của CSDL</a:t>
            </a:r>
          </a:p>
          <a:p>
            <a:r>
              <a:rPr lang="vi-VN" sz="3200" dirty="0"/>
              <a:t>Các vai trò trong CSDL</a:t>
            </a:r>
          </a:p>
          <a:p>
            <a:r>
              <a:rPr lang="vi-VN" sz="3200" dirty="0"/>
              <a:t>Các tính năng của HQT CSDL</a:t>
            </a:r>
          </a:p>
          <a:p>
            <a:r>
              <a:rPr lang="vi-VN" sz="3200" dirty="0"/>
              <a:t>Khái niệm mô tả CSDL</a:t>
            </a:r>
          </a:p>
          <a:p>
            <a:r>
              <a:rPr lang="vi-VN" sz="3200" dirty="0"/>
              <a:t>Kiến trúc ba lược đồ</a:t>
            </a:r>
          </a:p>
          <a:p>
            <a:r>
              <a:rPr lang="vi-VN" sz="3200" dirty="0"/>
              <a:t>Ngôn ngữ CSDL</a:t>
            </a:r>
          </a:p>
          <a:p>
            <a:endParaRPr lang="vi-VN" sz="3200" dirty="0"/>
          </a:p>
        </p:txBody>
      </p:sp>
      <p:sp>
        <p:nvSpPr>
          <p:cNvPr id="5" name="Title 4">
            <a:extLst>
              <a:ext uri="{FF2B5EF4-FFF2-40B4-BE49-F238E27FC236}">
                <a16:creationId xmlns:a16="http://schemas.microsoft.com/office/drawing/2014/main" id="{61276FAF-BE78-5ADC-7D90-72F302317074}"/>
              </a:ext>
            </a:extLst>
          </p:cNvPr>
          <p:cNvSpPr>
            <a:spLocks noGrp="1"/>
          </p:cNvSpPr>
          <p:nvPr>
            <p:ph type="title"/>
          </p:nvPr>
        </p:nvSpPr>
        <p:spPr/>
        <p:txBody>
          <a:bodyPr/>
          <a:lstStyle/>
          <a:p>
            <a:r>
              <a:rPr lang="vi-VN" dirty="0"/>
              <a:t>Nội dung</a:t>
            </a:r>
          </a:p>
        </p:txBody>
      </p:sp>
      <p:sp>
        <p:nvSpPr>
          <p:cNvPr id="6" name="Slide Number Placeholder 5">
            <a:extLst>
              <a:ext uri="{FF2B5EF4-FFF2-40B4-BE49-F238E27FC236}">
                <a16:creationId xmlns:a16="http://schemas.microsoft.com/office/drawing/2014/main" id="{98B3A890-79EA-F23B-A4A7-327DC77E0075}"/>
              </a:ext>
            </a:extLst>
          </p:cNvPr>
          <p:cNvSpPr>
            <a:spLocks noGrp="1"/>
          </p:cNvSpPr>
          <p:nvPr>
            <p:ph type="sldNum" sz="quarter" idx="12"/>
          </p:nvPr>
        </p:nvSpPr>
        <p:spPr/>
        <p:txBody>
          <a:bodyPr/>
          <a:lstStyle/>
          <a:p>
            <a:fld id="{0A297500-7527-634B-90F4-69D0994C32B4}" type="slidenum">
              <a:rPr lang="vi-VN" smtClean="0"/>
              <a:t>6</a:t>
            </a:fld>
            <a:endParaRPr lang="vi-VN" dirty="0"/>
          </a:p>
        </p:txBody>
      </p:sp>
      <p:sp>
        <p:nvSpPr>
          <p:cNvPr id="7" name="Footer Placeholder 6">
            <a:extLst>
              <a:ext uri="{FF2B5EF4-FFF2-40B4-BE49-F238E27FC236}">
                <a16:creationId xmlns:a16="http://schemas.microsoft.com/office/drawing/2014/main" id="{DA84A83F-13FC-AE08-B94E-0E2C82CA03C5}"/>
              </a:ext>
            </a:extLst>
          </p:cNvPr>
          <p:cNvSpPr>
            <a:spLocks noGrp="1"/>
          </p:cNvSpPr>
          <p:nvPr>
            <p:ph type="ftr" sz="quarter" idx="11"/>
          </p:nvPr>
        </p:nvSpPr>
        <p:spPr/>
        <p:txBody>
          <a:bodyPr/>
          <a:lstStyle/>
          <a:p>
            <a:r>
              <a:rPr lang="vi-VN" dirty="0"/>
              <a:t>Faculty of Information Technology</a:t>
            </a:r>
          </a:p>
        </p:txBody>
      </p:sp>
    </p:spTree>
    <p:extLst>
      <p:ext uri="{BB962C8B-B14F-4D97-AF65-F5344CB8AC3E}">
        <p14:creationId xmlns:p14="http://schemas.microsoft.com/office/powerpoint/2010/main" val="2123754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398FC62-12B3-385B-A5FA-DA095E613C94}"/>
              </a:ext>
            </a:extLst>
          </p:cNvPr>
          <p:cNvSpPr>
            <a:spLocks noGrp="1"/>
          </p:cNvSpPr>
          <p:nvPr>
            <p:ph type="ftr" sz="quarter" idx="11"/>
          </p:nvPr>
        </p:nvSpPr>
        <p:spPr/>
        <p:txBody>
          <a:bodyPr/>
          <a:lstStyle/>
          <a:p>
            <a:r>
              <a:rPr lang="vi-VN" dirty="0"/>
              <a:t>Faculty of Information Technology</a:t>
            </a:r>
          </a:p>
        </p:txBody>
      </p:sp>
      <p:sp>
        <p:nvSpPr>
          <p:cNvPr id="4" name="Slide Number Placeholder 3">
            <a:extLst>
              <a:ext uri="{FF2B5EF4-FFF2-40B4-BE49-F238E27FC236}">
                <a16:creationId xmlns:a16="http://schemas.microsoft.com/office/drawing/2014/main" id="{D75C6AAF-EF7B-28E0-07BC-4989819E6D29}"/>
              </a:ext>
            </a:extLst>
          </p:cNvPr>
          <p:cNvSpPr>
            <a:spLocks noGrp="1"/>
          </p:cNvSpPr>
          <p:nvPr>
            <p:ph type="sldNum" sz="quarter" idx="12"/>
          </p:nvPr>
        </p:nvSpPr>
        <p:spPr/>
        <p:txBody>
          <a:bodyPr/>
          <a:lstStyle/>
          <a:p>
            <a:fld id="{0A297500-7527-634B-90F4-69D0994C32B4}" type="slidenum">
              <a:rPr lang="vi-VN" smtClean="0"/>
              <a:t>7</a:t>
            </a:fld>
            <a:endParaRPr lang="vi-VN" dirty="0"/>
          </a:p>
        </p:txBody>
      </p:sp>
      <p:sp>
        <p:nvSpPr>
          <p:cNvPr id="5" name="Title 4">
            <a:extLst>
              <a:ext uri="{FF2B5EF4-FFF2-40B4-BE49-F238E27FC236}">
                <a16:creationId xmlns:a16="http://schemas.microsoft.com/office/drawing/2014/main" id="{81ED3425-A824-5CB7-A464-3EEC04D3EB24}"/>
              </a:ext>
            </a:extLst>
          </p:cNvPr>
          <p:cNvSpPr>
            <a:spLocks noGrp="1"/>
          </p:cNvSpPr>
          <p:nvPr>
            <p:ph type="title"/>
          </p:nvPr>
        </p:nvSpPr>
        <p:spPr/>
        <p:txBody>
          <a:bodyPr/>
          <a:lstStyle/>
          <a:p>
            <a:r>
              <a:rPr lang="vi-VN" dirty="0"/>
              <a:t>Quá trình phát triển – Tiếp cận theo tập tin</a:t>
            </a:r>
          </a:p>
        </p:txBody>
      </p:sp>
      <p:grpSp>
        <p:nvGrpSpPr>
          <p:cNvPr id="6" name="Group 4">
            <a:extLst>
              <a:ext uri="{FF2B5EF4-FFF2-40B4-BE49-F238E27FC236}">
                <a16:creationId xmlns:a16="http://schemas.microsoft.com/office/drawing/2014/main" id="{9D48ACBE-849B-2B3E-DBB9-7FC0BA72A964}"/>
              </a:ext>
            </a:extLst>
          </p:cNvPr>
          <p:cNvGrpSpPr>
            <a:grpSpLocks/>
          </p:cNvGrpSpPr>
          <p:nvPr/>
        </p:nvGrpSpPr>
        <p:grpSpPr bwMode="auto">
          <a:xfrm>
            <a:off x="2399392" y="1558470"/>
            <a:ext cx="7393215" cy="4145643"/>
            <a:chOff x="672" y="1296"/>
            <a:chExt cx="4176" cy="2064"/>
          </a:xfrm>
        </p:grpSpPr>
        <p:grpSp>
          <p:nvGrpSpPr>
            <p:cNvPr id="7" name="Group 5">
              <a:extLst>
                <a:ext uri="{FF2B5EF4-FFF2-40B4-BE49-F238E27FC236}">
                  <a16:creationId xmlns:a16="http://schemas.microsoft.com/office/drawing/2014/main" id="{100B9428-9283-D25E-D3E9-77C53095FEF0}"/>
                </a:ext>
              </a:extLst>
            </p:cNvPr>
            <p:cNvGrpSpPr>
              <a:grpSpLocks/>
            </p:cNvGrpSpPr>
            <p:nvPr/>
          </p:nvGrpSpPr>
          <p:grpSpPr bwMode="auto">
            <a:xfrm>
              <a:off x="672" y="1296"/>
              <a:ext cx="3984" cy="2064"/>
              <a:chOff x="624" y="1152"/>
              <a:chExt cx="3984" cy="2064"/>
            </a:xfrm>
          </p:grpSpPr>
          <p:sp>
            <p:nvSpPr>
              <p:cNvPr id="9" name="Rectangle 6">
                <a:extLst>
                  <a:ext uri="{FF2B5EF4-FFF2-40B4-BE49-F238E27FC236}">
                    <a16:creationId xmlns:a16="http://schemas.microsoft.com/office/drawing/2014/main" id="{D2A8C445-9515-560C-A2B7-1DD016C0B8FE}"/>
                  </a:ext>
                </a:extLst>
              </p:cNvPr>
              <p:cNvSpPr>
                <a:spLocks noChangeArrowheads="1"/>
              </p:cNvSpPr>
              <p:nvPr/>
            </p:nvSpPr>
            <p:spPr bwMode="auto">
              <a:xfrm>
                <a:off x="2640" y="1152"/>
                <a:ext cx="480" cy="1968"/>
              </a:xfrm>
              <a:prstGeom prst="rect">
                <a:avLst/>
              </a:prstGeom>
              <a:noFill/>
              <a:ln w="12700">
                <a:solidFill>
                  <a:schemeClr val="tx1"/>
                </a:solidFill>
                <a:miter lim="800000"/>
                <a:headEnd/>
                <a:tailEnd/>
              </a:ln>
            </p:spPr>
            <p:txBody>
              <a:bodyPr wrap="none" anchor="ctr"/>
              <a:lstStyle/>
              <a:p>
                <a:pPr algn="ctr"/>
                <a:r>
                  <a:rPr lang="vi-VN" sz="1400" b="1" dirty="0"/>
                  <a:t>Hệ</a:t>
                </a:r>
              </a:p>
              <a:p>
                <a:pPr algn="ctr"/>
                <a:r>
                  <a:rPr lang="vi-VN" sz="1400" b="1" dirty="0"/>
                  <a:t>Thống </a:t>
                </a:r>
              </a:p>
              <a:p>
                <a:pPr algn="ctr"/>
                <a:r>
                  <a:rPr lang="vi-VN" sz="1400" b="1" dirty="0"/>
                  <a:t>Quản</a:t>
                </a:r>
              </a:p>
              <a:p>
                <a:pPr algn="ctr"/>
                <a:r>
                  <a:rPr lang="vi-VN" sz="1400" b="1" dirty="0"/>
                  <a:t>Lý </a:t>
                </a:r>
              </a:p>
              <a:p>
                <a:pPr algn="ctr"/>
                <a:r>
                  <a:rPr lang="vi-VN" sz="1400" b="1" dirty="0"/>
                  <a:t>Tập </a:t>
                </a:r>
              </a:p>
              <a:p>
                <a:pPr algn="ctr"/>
                <a:r>
                  <a:rPr lang="vi-VN" sz="1400" b="1" dirty="0"/>
                  <a:t>Tin </a:t>
                </a:r>
              </a:p>
            </p:txBody>
          </p:sp>
          <p:grpSp>
            <p:nvGrpSpPr>
              <p:cNvPr id="10" name="Group 7">
                <a:extLst>
                  <a:ext uri="{FF2B5EF4-FFF2-40B4-BE49-F238E27FC236}">
                    <a16:creationId xmlns:a16="http://schemas.microsoft.com/office/drawing/2014/main" id="{1A1DD739-E1E1-BBF4-5D7B-B215FD50A7C0}"/>
                  </a:ext>
                </a:extLst>
              </p:cNvPr>
              <p:cNvGrpSpPr>
                <a:grpSpLocks/>
              </p:cNvGrpSpPr>
              <p:nvPr/>
            </p:nvGrpSpPr>
            <p:grpSpPr bwMode="auto">
              <a:xfrm>
                <a:off x="624" y="1296"/>
                <a:ext cx="1584" cy="384"/>
                <a:chOff x="480" y="1632"/>
                <a:chExt cx="1584" cy="384"/>
              </a:xfrm>
            </p:grpSpPr>
            <p:sp>
              <p:nvSpPr>
                <p:cNvPr id="29" name="Rectangle 8">
                  <a:extLst>
                    <a:ext uri="{FF2B5EF4-FFF2-40B4-BE49-F238E27FC236}">
                      <a16:creationId xmlns:a16="http://schemas.microsoft.com/office/drawing/2014/main" id="{6B8EC331-4E47-FD60-3810-E0FE6BCF4DB8}"/>
                    </a:ext>
                  </a:extLst>
                </p:cNvPr>
                <p:cNvSpPr>
                  <a:spLocks noChangeArrowheads="1"/>
                </p:cNvSpPr>
                <p:nvPr/>
              </p:nvSpPr>
              <p:spPr bwMode="auto">
                <a:xfrm>
                  <a:off x="480" y="1632"/>
                  <a:ext cx="1536" cy="384"/>
                </a:xfrm>
                <a:prstGeom prst="rect">
                  <a:avLst/>
                </a:prstGeom>
                <a:noFill/>
                <a:ln w="12700">
                  <a:solidFill>
                    <a:schemeClr val="tx1"/>
                  </a:solidFill>
                  <a:miter lim="800000"/>
                  <a:headEnd/>
                  <a:tailEnd/>
                </a:ln>
              </p:spPr>
              <p:txBody>
                <a:bodyPr wrap="none" anchor="ctr"/>
                <a:lstStyle/>
                <a:p>
                  <a:endParaRPr lang="vi-VN" dirty="0"/>
                </a:p>
              </p:txBody>
            </p:sp>
            <p:sp>
              <p:nvSpPr>
                <p:cNvPr id="30" name="Text Box 9">
                  <a:extLst>
                    <a:ext uri="{FF2B5EF4-FFF2-40B4-BE49-F238E27FC236}">
                      <a16:creationId xmlns:a16="http://schemas.microsoft.com/office/drawing/2014/main" id="{5B4B38EB-A276-B1FE-F9EF-61ED492D1DDB}"/>
                    </a:ext>
                  </a:extLst>
                </p:cNvPr>
                <p:cNvSpPr txBox="1">
                  <a:spLocks noChangeArrowheads="1"/>
                </p:cNvSpPr>
                <p:nvPr/>
              </p:nvSpPr>
              <p:spPr bwMode="auto">
                <a:xfrm>
                  <a:off x="480" y="1632"/>
                  <a:ext cx="1584" cy="192"/>
                </a:xfrm>
                <a:prstGeom prst="rect">
                  <a:avLst/>
                </a:prstGeom>
                <a:noFill/>
                <a:ln w="12700">
                  <a:noFill/>
                  <a:miter lim="800000"/>
                  <a:headEnd/>
                  <a:tailEnd/>
                </a:ln>
              </p:spPr>
              <p:txBody>
                <a:bodyPr>
                  <a:spAutoFit/>
                </a:bodyPr>
                <a:lstStyle/>
                <a:p>
                  <a:r>
                    <a:rPr lang="vi-VN" sz="1400" b="1" dirty="0">
                      <a:latin typeface="Tahoma" pitchFamily="34" charset="0"/>
                    </a:rPr>
                    <a:t>Chương trình ứng dụng 1</a:t>
                  </a:r>
                </a:p>
              </p:txBody>
            </p:sp>
            <p:sp>
              <p:nvSpPr>
                <p:cNvPr id="31" name="Rectangle 10">
                  <a:extLst>
                    <a:ext uri="{FF2B5EF4-FFF2-40B4-BE49-F238E27FC236}">
                      <a16:creationId xmlns:a16="http://schemas.microsoft.com/office/drawing/2014/main" id="{14B8E9B4-B331-2490-435D-80CE93161A13}"/>
                    </a:ext>
                  </a:extLst>
                </p:cNvPr>
                <p:cNvSpPr>
                  <a:spLocks noChangeArrowheads="1"/>
                </p:cNvSpPr>
                <p:nvPr/>
              </p:nvSpPr>
              <p:spPr bwMode="auto">
                <a:xfrm>
                  <a:off x="864" y="1824"/>
                  <a:ext cx="1152" cy="192"/>
                </a:xfrm>
                <a:prstGeom prst="rect">
                  <a:avLst/>
                </a:prstGeom>
                <a:solidFill>
                  <a:srgbClr val="99CCFF"/>
                </a:solidFill>
                <a:ln w="12700">
                  <a:solidFill>
                    <a:schemeClr val="tx1"/>
                  </a:solidFill>
                  <a:miter lim="800000"/>
                  <a:headEnd/>
                  <a:tailEnd/>
                </a:ln>
              </p:spPr>
              <p:txBody>
                <a:bodyPr wrap="none" anchor="ctr"/>
                <a:lstStyle/>
                <a:p>
                  <a:r>
                    <a:rPr lang="vi-VN" sz="1400" dirty="0"/>
                    <a:t>Quản lý dữ liệu</a:t>
                  </a:r>
                </a:p>
              </p:txBody>
            </p:sp>
          </p:grpSp>
          <p:grpSp>
            <p:nvGrpSpPr>
              <p:cNvPr id="11" name="Group 11">
                <a:extLst>
                  <a:ext uri="{FF2B5EF4-FFF2-40B4-BE49-F238E27FC236}">
                    <a16:creationId xmlns:a16="http://schemas.microsoft.com/office/drawing/2014/main" id="{193C9242-0465-3BB1-1D89-9B7F732DCECF}"/>
                  </a:ext>
                </a:extLst>
              </p:cNvPr>
              <p:cNvGrpSpPr>
                <a:grpSpLocks/>
              </p:cNvGrpSpPr>
              <p:nvPr/>
            </p:nvGrpSpPr>
            <p:grpSpPr bwMode="auto">
              <a:xfrm>
                <a:off x="624" y="1920"/>
                <a:ext cx="1584" cy="384"/>
                <a:chOff x="480" y="2256"/>
                <a:chExt cx="1584" cy="384"/>
              </a:xfrm>
            </p:grpSpPr>
            <p:sp>
              <p:nvSpPr>
                <p:cNvPr id="26" name="Rectangle 12">
                  <a:extLst>
                    <a:ext uri="{FF2B5EF4-FFF2-40B4-BE49-F238E27FC236}">
                      <a16:creationId xmlns:a16="http://schemas.microsoft.com/office/drawing/2014/main" id="{ABC18BD9-CBF6-5498-2014-741963F3B53A}"/>
                    </a:ext>
                  </a:extLst>
                </p:cNvPr>
                <p:cNvSpPr>
                  <a:spLocks noChangeArrowheads="1"/>
                </p:cNvSpPr>
                <p:nvPr/>
              </p:nvSpPr>
              <p:spPr bwMode="auto">
                <a:xfrm>
                  <a:off x="480" y="2256"/>
                  <a:ext cx="1536" cy="384"/>
                </a:xfrm>
                <a:prstGeom prst="rect">
                  <a:avLst/>
                </a:prstGeom>
                <a:noFill/>
                <a:ln w="12700">
                  <a:solidFill>
                    <a:schemeClr val="tx1"/>
                  </a:solidFill>
                  <a:miter lim="800000"/>
                  <a:headEnd/>
                  <a:tailEnd/>
                </a:ln>
              </p:spPr>
              <p:txBody>
                <a:bodyPr wrap="none" anchor="ctr"/>
                <a:lstStyle/>
                <a:p>
                  <a:endParaRPr lang="vi-VN" dirty="0"/>
                </a:p>
              </p:txBody>
            </p:sp>
            <p:sp>
              <p:nvSpPr>
                <p:cNvPr id="27" name="Text Box 13">
                  <a:extLst>
                    <a:ext uri="{FF2B5EF4-FFF2-40B4-BE49-F238E27FC236}">
                      <a16:creationId xmlns:a16="http://schemas.microsoft.com/office/drawing/2014/main" id="{4B331AFB-5E60-FAC9-35A2-1B015DC4EA7F}"/>
                    </a:ext>
                  </a:extLst>
                </p:cNvPr>
                <p:cNvSpPr txBox="1">
                  <a:spLocks noChangeArrowheads="1"/>
                </p:cNvSpPr>
                <p:nvPr/>
              </p:nvSpPr>
              <p:spPr bwMode="auto">
                <a:xfrm>
                  <a:off x="480" y="2256"/>
                  <a:ext cx="1584" cy="192"/>
                </a:xfrm>
                <a:prstGeom prst="rect">
                  <a:avLst/>
                </a:prstGeom>
                <a:noFill/>
                <a:ln w="12700">
                  <a:noFill/>
                  <a:miter lim="800000"/>
                  <a:headEnd/>
                  <a:tailEnd/>
                </a:ln>
              </p:spPr>
              <p:txBody>
                <a:bodyPr>
                  <a:spAutoFit/>
                </a:bodyPr>
                <a:lstStyle/>
                <a:p>
                  <a:r>
                    <a:rPr lang="vi-VN" sz="1400" b="1" dirty="0">
                      <a:latin typeface="Tahoma" pitchFamily="34" charset="0"/>
                    </a:rPr>
                    <a:t>Chương trình ứng dụng 2</a:t>
                  </a:r>
                </a:p>
              </p:txBody>
            </p:sp>
            <p:sp>
              <p:nvSpPr>
                <p:cNvPr id="28" name="Rectangle 14">
                  <a:extLst>
                    <a:ext uri="{FF2B5EF4-FFF2-40B4-BE49-F238E27FC236}">
                      <a16:creationId xmlns:a16="http://schemas.microsoft.com/office/drawing/2014/main" id="{93B3663C-0E05-56DA-3C4E-9F7D8AD2CBD4}"/>
                    </a:ext>
                  </a:extLst>
                </p:cNvPr>
                <p:cNvSpPr>
                  <a:spLocks noChangeArrowheads="1"/>
                </p:cNvSpPr>
                <p:nvPr/>
              </p:nvSpPr>
              <p:spPr bwMode="auto">
                <a:xfrm>
                  <a:off x="864" y="2448"/>
                  <a:ext cx="1152" cy="192"/>
                </a:xfrm>
                <a:prstGeom prst="rect">
                  <a:avLst/>
                </a:prstGeom>
                <a:solidFill>
                  <a:srgbClr val="FF99CC"/>
                </a:solidFill>
                <a:ln w="12700">
                  <a:solidFill>
                    <a:schemeClr val="tx1"/>
                  </a:solidFill>
                  <a:miter lim="800000"/>
                  <a:headEnd/>
                  <a:tailEnd/>
                </a:ln>
              </p:spPr>
              <p:txBody>
                <a:bodyPr wrap="none" anchor="ctr"/>
                <a:lstStyle/>
                <a:p>
                  <a:r>
                    <a:rPr lang="vi-VN" sz="1400" dirty="0"/>
                    <a:t>Quản lý dữ liệu</a:t>
                  </a:r>
                </a:p>
              </p:txBody>
            </p:sp>
          </p:grpSp>
          <p:grpSp>
            <p:nvGrpSpPr>
              <p:cNvPr id="12" name="Group 15">
                <a:extLst>
                  <a:ext uri="{FF2B5EF4-FFF2-40B4-BE49-F238E27FC236}">
                    <a16:creationId xmlns:a16="http://schemas.microsoft.com/office/drawing/2014/main" id="{0CA95D3D-7445-0246-9C91-81805FE0C33E}"/>
                  </a:ext>
                </a:extLst>
              </p:cNvPr>
              <p:cNvGrpSpPr>
                <a:grpSpLocks/>
              </p:cNvGrpSpPr>
              <p:nvPr/>
            </p:nvGrpSpPr>
            <p:grpSpPr bwMode="auto">
              <a:xfrm>
                <a:off x="624" y="2544"/>
                <a:ext cx="1584" cy="384"/>
                <a:chOff x="480" y="2928"/>
                <a:chExt cx="1584" cy="384"/>
              </a:xfrm>
            </p:grpSpPr>
            <p:sp>
              <p:nvSpPr>
                <p:cNvPr id="23" name="Rectangle 16">
                  <a:extLst>
                    <a:ext uri="{FF2B5EF4-FFF2-40B4-BE49-F238E27FC236}">
                      <a16:creationId xmlns:a16="http://schemas.microsoft.com/office/drawing/2014/main" id="{B67D94F6-A6DB-C0E6-3378-8DF36A33DE1C}"/>
                    </a:ext>
                  </a:extLst>
                </p:cNvPr>
                <p:cNvSpPr>
                  <a:spLocks noChangeArrowheads="1"/>
                </p:cNvSpPr>
                <p:nvPr/>
              </p:nvSpPr>
              <p:spPr bwMode="auto">
                <a:xfrm>
                  <a:off x="480" y="2928"/>
                  <a:ext cx="1536" cy="384"/>
                </a:xfrm>
                <a:prstGeom prst="rect">
                  <a:avLst/>
                </a:prstGeom>
                <a:noFill/>
                <a:ln w="12700">
                  <a:solidFill>
                    <a:schemeClr val="tx1"/>
                  </a:solidFill>
                  <a:miter lim="800000"/>
                  <a:headEnd/>
                  <a:tailEnd/>
                </a:ln>
              </p:spPr>
              <p:txBody>
                <a:bodyPr wrap="none" anchor="ctr"/>
                <a:lstStyle/>
                <a:p>
                  <a:endParaRPr lang="vi-VN" dirty="0"/>
                </a:p>
              </p:txBody>
            </p:sp>
            <p:sp>
              <p:nvSpPr>
                <p:cNvPr id="24" name="Text Box 17">
                  <a:extLst>
                    <a:ext uri="{FF2B5EF4-FFF2-40B4-BE49-F238E27FC236}">
                      <a16:creationId xmlns:a16="http://schemas.microsoft.com/office/drawing/2014/main" id="{039D32FD-5BF9-5343-EC40-BF2AB04DA682}"/>
                    </a:ext>
                  </a:extLst>
                </p:cNvPr>
                <p:cNvSpPr txBox="1">
                  <a:spLocks noChangeArrowheads="1"/>
                </p:cNvSpPr>
                <p:nvPr/>
              </p:nvSpPr>
              <p:spPr bwMode="auto">
                <a:xfrm>
                  <a:off x="480" y="2928"/>
                  <a:ext cx="1584" cy="192"/>
                </a:xfrm>
                <a:prstGeom prst="rect">
                  <a:avLst/>
                </a:prstGeom>
                <a:noFill/>
                <a:ln w="12700">
                  <a:noFill/>
                  <a:miter lim="800000"/>
                  <a:headEnd/>
                  <a:tailEnd/>
                </a:ln>
              </p:spPr>
              <p:txBody>
                <a:bodyPr>
                  <a:spAutoFit/>
                </a:bodyPr>
                <a:lstStyle/>
                <a:p>
                  <a:r>
                    <a:rPr lang="vi-VN" sz="1400" b="1" dirty="0">
                      <a:latin typeface="Tahoma" pitchFamily="34" charset="0"/>
                    </a:rPr>
                    <a:t>Chương trình ứng dụng 3</a:t>
                  </a:r>
                </a:p>
              </p:txBody>
            </p:sp>
            <p:sp>
              <p:nvSpPr>
                <p:cNvPr id="25" name="Rectangle 18">
                  <a:extLst>
                    <a:ext uri="{FF2B5EF4-FFF2-40B4-BE49-F238E27FC236}">
                      <a16:creationId xmlns:a16="http://schemas.microsoft.com/office/drawing/2014/main" id="{D9EDF6DD-975A-632E-0052-0830071793FC}"/>
                    </a:ext>
                  </a:extLst>
                </p:cNvPr>
                <p:cNvSpPr>
                  <a:spLocks noChangeArrowheads="1"/>
                </p:cNvSpPr>
                <p:nvPr/>
              </p:nvSpPr>
              <p:spPr bwMode="auto">
                <a:xfrm>
                  <a:off x="864" y="3120"/>
                  <a:ext cx="1152" cy="192"/>
                </a:xfrm>
                <a:prstGeom prst="rect">
                  <a:avLst/>
                </a:prstGeom>
                <a:solidFill>
                  <a:srgbClr val="FFFF99"/>
                </a:solidFill>
                <a:ln w="12700">
                  <a:solidFill>
                    <a:schemeClr val="tx1"/>
                  </a:solidFill>
                  <a:miter lim="800000"/>
                  <a:headEnd/>
                  <a:tailEnd/>
                </a:ln>
              </p:spPr>
              <p:txBody>
                <a:bodyPr wrap="none" anchor="ctr"/>
                <a:lstStyle/>
                <a:p>
                  <a:r>
                    <a:rPr lang="vi-VN" sz="1400" dirty="0"/>
                    <a:t>Quản lý dữ liệu</a:t>
                  </a:r>
                </a:p>
              </p:txBody>
            </p:sp>
          </p:grpSp>
          <p:grpSp>
            <p:nvGrpSpPr>
              <p:cNvPr id="13" name="Group 19">
                <a:extLst>
                  <a:ext uri="{FF2B5EF4-FFF2-40B4-BE49-F238E27FC236}">
                    <a16:creationId xmlns:a16="http://schemas.microsoft.com/office/drawing/2014/main" id="{4D9D36BF-CAC7-81DF-BF4A-F509F4B89C31}"/>
                  </a:ext>
                </a:extLst>
              </p:cNvPr>
              <p:cNvGrpSpPr>
                <a:grpSpLocks/>
              </p:cNvGrpSpPr>
              <p:nvPr/>
            </p:nvGrpSpPr>
            <p:grpSpPr bwMode="auto">
              <a:xfrm>
                <a:off x="3648" y="1200"/>
                <a:ext cx="960" cy="2016"/>
                <a:chOff x="4176" y="1248"/>
                <a:chExt cx="960" cy="2016"/>
              </a:xfrm>
            </p:grpSpPr>
            <p:sp>
              <p:nvSpPr>
                <p:cNvPr id="20" name="AutoShape 20">
                  <a:extLst>
                    <a:ext uri="{FF2B5EF4-FFF2-40B4-BE49-F238E27FC236}">
                      <a16:creationId xmlns:a16="http://schemas.microsoft.com/office/drawing/2014/main" id="{CA083F2E-EF97-1727-38ED-190EA749CA98}"/>
                    </a:ext>
                  </a:extLst>
                </p:cNvPr>
                <p:cNvSpPr>
                  <a:spLocks noChangeArrowheads="1"/>
                </p:cNvSpPr>
                <p:nvPr/>
              </p:nvSpPr>
              <p:spPr bwMode="auto">
                <a:xfrm>
                  <a:off x="4704" y="1728"/>
                  <a:ext cx="432" cy="912"/>
                </a:xfrm>
                <a:prstGeom prst="flowChartMultidocument">
                  <a:avLst/>
                </a:prstGeom>
                <a:solidFill>
                  <a:srgbClr val="FF99CC"/>
                </a:solidFill>
                <a:ln w="12700">
                  <a:solidFill>
                    <a:schemeClr val="tx1"/>
                  </a:solidFill>
                  <a:miter lim="800000"/>
                  <a:headEnd/>
                  <a:tailEnd/>
                </a:ln>
              </p:spPr>
              <p:txBody>
                <a:bodyPr wrap="none" anchor="ctr"/>
                <a:lstStyle/>
                <a:p>
                  <a:r>
                    <a:rPr lang="vi-VN" sz="1400" b="1" dirty="0"/>
                    <a:t>Tập</a:t>
                  </a:r>
                </a:p>
                <a:p>
                  <a:r>
                    <a:rPr lang="vi-VN" sz="1400" b="1" dirty="0"/>
                    <a:t>tin</a:t>
                  </a:r>
                </a:p>
              </p:txBody>
            </p:sp>
            <p:sp>
              <p:nvSpPr>
                <p:cNvPr id="21" name="AutoShape 21">
                  <a:extLst>
                    <a:ext uri="{FF2B5EF4-FFF2-40B4-BE49-F238E27FC236}">
                      <a16:creationId xmlns:a16="http://schemas.microsoft.com/office/drawing/2014/main" id="{E5C32E58-79E6-D219-AF4F-F8F5EBA37E38}"/>
                    </a:ext>
                  </a:extLst>
                </p:cNvPr>
                <p:cNvSpPr>
                  <a:spLocks noChangeArrowheads="1"/>
                </p:cNvSpPr>
                <p:nvPr/>
              </p:nvSpPr>
              <p:spPr bwMode="auto">
                <a:xfrm>
                  <a:off x="4224" y="1248"/>
                  <a:ext cx="432" cy="912"/>
                </a:xfrm>
                <a:prstGeom prst="flowChartMultidocument">
                  <a:avLst/>
                </a:prstGeom>
                <a:solidFill>
                  <a:srgbClr val="99CCFF"/>
                </a:solidFill>
                <a:ln w="12700">
                  <a:solidFill>
                    <a:schemeClr val="tx1"/>
                  </a:solidFill>
                  <a:miter lim="800000"/>
                  <a:headEnd/>
                  <a:tailEnd/>
                </a:ln>
              </p:spPr>
              <p:txBody>
                <a:bodyPr wrap="none" anchor="ctr"/>
                <a:lstStyle/>
                <a:p>
                  <a:r>
                    <a:rPr lang="vi-VN" sz="1400" b="1" dirty="0"/>
                    <a:t>Tập</a:t>
                  </a:r>
                </a:p>
                <a:p>
                  <a:r>
                    <a:rPr lang="vi-VN" sz="1400" b="1" dirty="0"/>
                    <a:t>tin</a:t>
                  </a:r>
                </a:p>
              </p:txBody>
            </p:sp>
            <p:sp>
              <p:nvSpPr>
                <p:cNvPr id="22" name="AutoShape 22">
                  <a:extLst>
                    <a:ext uri="{FF2B5EF4-FFF2-40B4-BE49-F238E27FC236}">
                      <a16:creationId xmlns:a16="http://schemas.microsoft.com/office/drawing/2014/main" id="{3AB949EC-1085-517D-C6D1-A6FB22915B24}"/>
                    </a:ext>
                  </a:extLst>
                </p:cNvPr>
                <p:cNvSpPr>
                  <a:spLocks noChangeArrowheads="1"/>
                </p:cNvSpPr>
                <p:nvPr/>
              </p:nvSpPr>
              <p:spPr bwMode="auto">
                <a:xfrm>
                  <a:off x="4176" y="2352"/>
                  <a:ext cx="432" cy="912"/>
                </a:xfrm>
                <a:prstGeom prst="flowChartMultidocument">
                  <a:avLst/>
                </a:prstGeom>
                <a:solidFill>
                  <a:srgbClr val="FFFF99"/>
                </a:solidFill>
                <a:ln w="12700">
                  <a:solidFill>
                    <a:schemeClr val="tx1"/>
                  </a:solidFill>
                  <a:miter lim="800000"/>
                  <a:headEnd/>
                  <a:tailEnd/>
                </a:ln>
              </p:spPr>
              <p:txBody>
                <a:bodyPr wrap="none" anchor="ctr"/>
                <a:lstStyle/>
                <a:p>
                  <a:r>
                    <a:rPr lang="vi-VN" sz="1400" b="1" dirty="0"/>
                    <a:t>Tập</a:t>
                  </a:r>
                </a:p>
                <a:p>
                  <a:r>
                    <a:rPr lang="vi-VN" sz="1400" b="1" dirty="0"/>
                    <a:t>tin</a:t>
                  </a:r>
                </a:p>
              </p:txBody>
            </p:sp>
          </p:grpSp>
          <p:sp>
            <p:nvSpPr>
              <p:cNvPr id="14" name="Line 23">
                <a:extLst>
                  <a:ext uri="{FF2B5EF4-FFF2-40B4-BE49-F238E27FC236}">
                    <a16:creationId xmlns:a16="http://schemas.microsoft.com/office/drawing/2014/main" id="{3B665223-F41E-686A-6B3F-3A971EF212CB}"/>
                  </a:ext>
                </a:extLst>
              </p:cNvPr>
              <p:cNvSpPr>
                <a:spLocks noChangeShapeType="1"/>
              </p:cNvSpPr>
              <p:nvPr/>
            </p:nvSpPr>
            <p:spPr bwMode="auto">
              <a:xfrm>
                <a:off x="2160" y="1440"/>
                <a:ext cx="480" cy="240"/>
              </a:xfrm>
              <a:prstGeom prst="line">
                <a:avLst/>
              </a:prstGeom>
              <a:noFill/>
              <a:ln w="12700">
                <a:solidFill>
                  <a:schemeClr val="tx1"/>
                </a:solidFill>
                <a:round/>
                <a:headEnd type="triangle" w="med" len="med"/>
                <a:tailEnd type="triangle" w="med" len="med"/>
              </a:ln>
            </p:spPr>
            <p:txBody>
              <a:bodyPr wrap="none" anchor="ctr"/>
              <a:lstStyle/>
              <a:p>
                <a:endParaRPr lang="vi-VN" dirty="0"/>
              </a:p>
            </p:txBody>
          </p:sp>
          <p:sp>
            <p:nvSpPr>
              <p:cNvPr id="15" name="Line 24">
                <a:extLst>
                  <a:ext uri="{FF2B5EF4-FFF2-40B4-BE49-F238E27FC236}">
                    <a16:creationId xmlns:a16="http://schemas.microsoft.com/office/drawing/2014/main" id="{31711A1A-8BAA-A287-C40B-C0E3FB3A0A9A}"/>
                  </a:ext>
                </a:extLst>
              </p:cNvPr>
              <p:cNvSpPr>
                <a:spLocks noChangeShapeType="1"/>
              </p:cNvSpPr>
              <p:nvPr/>
            </p:nvSpPr>
            <p:spPr bwMode="auto">
              <a:xfrm flipV="1">
                <a:off x="2160" y="2448"/>
                <a:ext cx="480" cy="336"/>
              </a:xfrm>
              <a:prstGeom prst="line">
                <a:avLst/>
              </a:prstGeom>
              <a:noFill/>
              <a:ln w="12700">
                <a:solidFill>
                  <a:schemeClr val="tx1"/>
                </a:solidFill>
                <a:round/>
                <a:headEnd type="triangle" w="med" len="med"/>
                <a:tailEnd type="triangle" w="med" len="med"/>
              </a:ln>
            </p:spPr>
            <p:txBody>
              <a:bodyPr wrap="none" anchor="ctr"/>
              <a:lstStyle/>
              <a:p>
                <a:endParaRPr lang="vi-VN" dirty="0"/>
              </a:p>
            </p:txBody>
          </p:sp>
          <p:sp>
            <p:nvSpPr>
              <p:cNvPr id="16" name="Line 25">
                <a:extLst>
                  <a:ext uri="{FF2B5EF4-FFF2-40B4-BE49-F238E27FC236}">
                    <a16:creationId xmlns:a16="http://schemas.microsoft.com/office/drawing/2014/main" id="{930D9EF2-93A8-B625-309F-7DC063C4CB36}"/>
                  </a:ext>
                </a:extLst>
              </p:cNvPr>
              <p:cNvSpPr>
                <a:spLocks noChangeShapeType="1"/>
              </p:cNvSpPr>
              <p:nvPr/>
            </p:nvSpPr>
            <p:spPr bwMode="auto">
              <a:xfrm flipV="1">
                <a:off x="2160" y="2112"/>
                <a:ext cx="480" cy="48"/>
              </a:xfrm>
              <a:prstGeom prst="line">
                <a:avLst/>
              </a:prstGeom>
              <a:noFill/>
              <a:ln w="12700">
                <a:solidFill>
                  <a:schemeClr val="tx1"/>
                </a:solidFill>
                <a:round/>
                <a:headEnd type="triangle" w="med" len="med"/>
                <a:tailEnd type="triangle" w="med" len="med"/>
              </a:ln>
            </p:spPr>
            <p:txBody>
              <a:bodyPr wrap="none" anchor="ctr"/>
              <a:lstStyle/>
              <a:p>
                <a:endParaRPr lang="vi-VN" dirty="0"/>
              </a:p>
            </p:txBody>
          </p:sp>
          <p:sp>
            <p:nvSpPr>
              <p:cNvPr id="17" name="Line 26">
                <a:extLst>
                  <a:ext uri="{FF2B5EF4-FFF2-40B4-BE49-F238E27FC236}">
                    <a16:creationId xmlns:a16="http://schemas.microsoft.com/office/drawing/2014/main" id="{6790D845-93E1-30A0-59D9-90460AA9B709}"/>
                  </a:ext>
                </a:extLst>
              </p:cNvPr>
              <p:cNvSpPr>
                <a:spLocks noChangeShapeType="1"/>
              </p:cNvSpPr>
              <p:nvPr/>
            </p:nvSpPr>
            <p:spPr bwMode="auto">
              <a:xfrm>
                <a:off x="3120" y="1776"/>
                <a:ext cx="576" cy="0"/>
              </a:xfrm>
              <a:prstGeom prst="line">
                <a:avLst/>
              </a:prstGeom>
              <a:noFill/>
              <a:ln w="12700">
                <a:solidFill>
                  <a:schemeClr val="tx1"/>
                </a:solidFill>
                <a:round/>
                <a:headEnd type="triangle" w="med" len="med"/>
                <a:tailEnd type="triangle" w="med" len="med"/>
              </a:ln>
            </p:spPr>
            <p:txBody>
              <a:bodyPr wrap="none" anchor="ctr"/>
              <a:lstStyle/>
              <a:p>
                <a:endParaRPr lang="vi-VN" dirty="0"/>
              </a:p>
            </p:txBody>
          </p:sp>
          <p:sp>
            <p:nvSpPr>
              <p:cNvPr id="18" name="Line 27">
                <a:extLst>
                  <a:ext uri="{FF2B5EF4-FFF2-40B4-BE49-F238E27FC236}">
                    <a16:creationId xmlns:a16="http://schemas.microsoft.com/office/drawing/2014/main" id="{281B36AC-ABFE-BD2B-A4DD-5256DC5BA37C}"/>
                  </a:ext>
                </a:extLst>
              </p:cNvPr>
              <p:cNvSpPr>
                <a:spLocks noChangeShapeType="1"/>
              </p:cNvSpPr>
              <p:nvPr/>
            </p:nvSpPr>
            <p:spPr bwMode="auto">
              <a:xfrm>
                <a:off x="3120" y="2736"/>
                <a:ext cx="528" cy="0"/>
              </a:xfrm>
              <a:prstGeom prst="line">
                <a:avLst/>
              </a:prstGeom>
              <a:noFill/>
              <a:ln w="12700">
                <a:solidFill>
                  <a:schemeClr val="tx1"/>
                </a:solidFill>
                <a:round/>
                <a:headEnd type="triangle" w="med" len="med"/>
                <a:tailEnd type="triangle" w="med" len="med"/>
              </a:ln>
            </p:spPr>
            <p:txBody>
              <a:bodyPr wrap="none" anchor="ctr"/>
              <a:lstStyle/>
              <a:p>
                <a:endParaRPr lang="vi-VN" dirty="0"/>
              </a:p>
            </p:txBody>
          </p:sp>
          <p:sp>
            <p:nvSpPr>
              <p:cNvPr id="19" name="Line 28">
                <a:extLst>
                  <a:ext uri="{FF2B5EF4-FFF2-40B4-BE49-F238E27FC236}">
                    <a16:creationId xmlns:a16="http://schemas.microsoft.com/office/drawing/2014/main" id="{E576E8BC-45E4-15DA-3DE1-C780FB4BDB6E}"/>
                  </a:ext>
                </a:extLst>
              </p:cNvPr>
              <p:cNvSpPr>
                <a:spLocks noChangeShapeType="1"/>
              </p:cNvSpPr>
              <p:nvPr/>
            </p:nvSpPr>
            <p:spPr bwMode="auto">
              <a:xfrm>
                <a:off x="3120" y="2208"/>
                <a:ext cx="1056" cy="0"/>
              </a:xfrm>
              <a:prstGeom prst="line">
                <a:avLst/>
              </a:prstGeom>
              <a:noFill/>
              <a:ln w="12700">
                <a:solidFill>
                  <a:schemeClr val="tx1"/>
                </a:solidFill>
                <a:round/>
                <a:headEnd type="triangle" w="med" len="med"/>
                <a:tailEnd type="triangle" w="med" len="med"/>
              </a:ln>
            </p:spPr>
            <p:txBody>
              <a:bodyPr wrap="none" anchor="ctr"/>
              <a:lstStyle/>
              <a:p>
                <a:endParaRPr lang="vi-VN" dirty="0"/>
              </a:p>
            </p:txBody>
          </p:sp>
        </p:grpSp>
        <p:sp>
          <p:nvSpPr>
            <p:cNvPr id="8" name="Text Box 29">
              <a:extLst>
                <a:ext uri="{FF2B5EF4-FFF2-40B4-BE49-F238E27FC236}">
                  <a16:creationId xmlns:a16="http://schemas.microsoft.com/office/drawing/2014/main" id="{AE5B3D07-A78B-DA17-8F4C-CABFFD8F0AF2}"/>
                </a:ext>
              </a:extLst>
            </p:cNvPr>
            <p:cNvSpPr txBox="1">
              <a:spLocks noChangeArrowheads="1"/>
            </p:cNvSpPr>
            <p:nvPr/>
          </p:nvSpPr>
          <p:spPr bwMode="auto">
            <a:xfrm>
              <a:off x="4224" y="2832"/>
              <a:ext cx="624" cy="212"/>
            </a:xfrm>
            <a:prstGeom prst="rect">
              <a:avLst/>
            </a:prstGeom>
            <a:noFill/>
            <a:ln w="12700">
              <a:noFill/>
              <a:miter lim="800000"/>
              <a:headEnd/>
              <a:tailEnd/>
            </a:ln>
          </p:spPr>
          <p:txBody>
            <a:bodyPr>
              <a:spAutoFit/>
            </a:bodyPr>
            <a:lstStyle/>
            <a:p>
              <a:r>
                <a:rPr lang="vi-VN" sz="1600" dirty="0">
                  <a:latin typeface="Tahoma" pitchFamily="34" charset="0"/>
                </a:rPr>
                <a:t>Dữ liệu</a:t>
              </a:r>
            </a:p>
          </p:txBody>
        </p:sp>
      </p:grpSp>
    </p:spTree>
    <p:extLst>
      <p:ext uri="{BB962C8B-B14F-4D97-AF65-F5344CB8AC3E}">
        <p14:creationId xmlns:p14="http://schemas.microsoft.com/office/powerpoint/2010/main" val="4189743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6"/>
                                        </p:tgtEl>
                                        <p:attrNameLst>
                                          <p:attrName>ppt_x</p:attrName>
                                        </p:attrNameLst>
                                      </p:cBhvr>
                                      <p:tavLst>
                                        <p:tav tm="0">
                                          <p:val>
                                            <p:strVal val="ppt_x"/>
                                          </p:val>
                                        </p:tav>
                                        <p:tav tm="100000">
                                          <p:val>
                                            <p:strVal val="ppt_x"/>
                                          </p:val>
                                        </p:tav>
                                      </p:tavLst>
                                    </p:anim>
                                    <p:anim calcmode="lin" valueType="num">
                                      <p:cBhvr additive="base">
                                        <p:cTn id="7" dur="500"/>
                                        <p:tgtEl>
                                          <p:spTgt spid="6"/>
                                        </p:tgtEl>
                                        <p:attrNameLst>
                                          <p:attrName>ppt_y</p:attrName>
                                        </p:attrNameLst>
                                      </p:cBhvr>
                                      <p:tavLst>
                                        <p:tav tm="0">
                                          <p:val>
                                            <p:strVal val="ppt_y"/>
                                          </p:val>
                                        </p:tav>
                                        <p:tav tm="100000">
                                          <p:val>
                                            <p:strVal val="1+ppt_h/2"/>
                                          </p:val>
                                        </p:tav>
                                      </p:tavLst>
                                    </p:anim>
                                    <p:set>
                                      <p:cBhvr>
                                        <p:cTn id="8"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E641F948-F59C-2941-22C7-AA128BE67D31}"/>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6531B58A-0AE9-8826-9E81-09CA38E6F352}"/>
              </a:ext>
            </a:extLst>
          </p:cNvPr>
          <p:cNvSpPr>
            <a:spLocks noGrp="1"/>
          </p:cNvSpPr>
          <p:nvPr>
            <p:ph type="ftr" sz="quarter" idx="11"/>
          </p:nvPr>
        </p:nvSpPr>
        <p:spPr/>
        <p:txBody>
          <a:bodyPr/>
          <a:lstStyle/>
          <a:p>
            <a:r>
              <a:rPr lang="vi-VN" dirty="0"/>
              <a:t>Faculty of Information Technology</a:t>
            </a:r>
          </a:p>
        </p:txBody>
      </p:sp>
      <p:sp>
        <p:nvSpPr>
          <p:cNvPr id="4" name="Slide Number Placeholder 3">
            <a:extLst>
              <a:ext uri="{FF2B5EF4-FFF2-40B4-BE49-F238E27FC236}">
                <a16:creationId xmlns:a16="http://schemas.microsoft.com/office/drawing/2014/main" id="{EDDA2391-1A7B-F338-036B-F54F1789FD88}"/>
              </a:ext>
            </a:extLst>
          </p:cNvPr>
          <p:cNvSpPr>
            <a:spLocks noGrp="1"/>
          </p:cNvSpPr>
          <p:nvPr>
            <p:ph type="sldNum" sz="quarter" idx="12"/>
          </p:nvPr>
        </p:nvSpPr>
        <p:spPr/>
        <p:txBody>
          <a:bodyPr/>
          <a:lstStyle/>
          <a:p>
            <a:fld id="{0A297500-7527-634B-90F4-69D0994C32B4}" type="slidenum">
              <a:rPr lang="vi-VN" smtClean="0"/>
              <a:t>8</a:t>
            </a:fld>
            <a:endParaRPr lang="vi-VN" dirty="0"/>
          </a:p>
        </p:txBody>
      </p:sp>
      <p:sp>
        <p:nvSpPr>
          <p:cNvPr id="5" name="Title 4">
            <a:extLst>
              <a:ext uri="{FF2B5EF4-FFF2-40B4-BE49-F238E27FC236}">
                <a16:creationId xmlns:a16="http://schemas.microsoft.com/office/drawing/2014/main" id="{8D92B528-3038-40E8-03B0-3249A6C9D4AB}"/>
              </a:ext>
            </a:extLst>
          </p:cNvPr>
          <p:cNvSpPr>
            <a:spLocks noGrp="1"/>
          </p:cNvSpPr>
          <p:nvPr>
            <p:ph type="title"/>
          </p:nvPr>
        </p:nvSpPr>
        <p:spPr/>
        <p:txBody>
          <a:bodyPr/>
          <a:lstStyle/>
          <a:p>
            <a:r>
              <a:rPr lang="vi-VN" dirty="0"/>
              <a:t>Quá trình phát triển – Tiếp cận theo tập tin</a:t>
            </a:r>
          </a:p>
        </p:txBody>
      </p:sp>
      <p:grpSp>
        <p:nvGrpSpPr>
          <p:cNvPr id="2" name="Group 4">
            <a:extLst>
              <a:ext uri="{FF2B5EF4-FFF2-40B4-BE49-F238E27FC236}">
                <a16:creationId xmlns:a16="http://schemas.microsoft.com/office/drawing/2014/main" id="{D1C38F14-3C9E-CF38-C42B-2AB6D8EF4D78}"/>
              </a:ext>
            </a:extLst>
          </p:cNvPr>
          <p:cNvGrpSpPr>
            <a:grpSpLocks/>
          </p:cNvGrpSpPr>
          <p:nvPr/>
        </p:nvGrpSpPr>
        <p:grpSpPr bwMode="auto">
          <a:xfrm>
            <a:off x="2551792" y="1710870"/>
            <a:ext cx="7393215" cy="4145643"/>
            <a:chOff x="672" y="1296"/>
            <a:chExt cx="4176" cy="2064"/>
          </a:xfrm>
        </p:grpSpPr>
        <p:grpSp>
          <p:nvGrpSpPr>
            <p:cNvPr id="32" name="Group 5">
              <a:extLst>
                <a:ext uri="{FF2B5EF4-FFF2-40B4-BE49-F238E27FC236}">
                  <a16:creationId xmlns:a16="http://schemas.microsoft.com/office/drawing/2014/main" id="{AA513EC2-5BB0-7467-11C8-098426E33AAE}"/>
                </a:ext>
              </a:extLst>
            </p:cNvPr>
            <p:cNvGrpSpPr>
              <a:grpSpLocks/>
            </p:cNvGrpSpPr>
            <p:nvPr/>
          </p:nvGrpSpPr>
          <p:grpSpPr bwMode="auto">
            <a:xfrm>
              <a:off x="672" y="1296"/>
              <a:ext cx="3984" cy="2064"/>
              <a:chOff x="624" y="1152"/>
              <a:chExt cx="3984" cy="2064"/>
            </a:xfrm>
          </p:grpSpPr>
          <p:sp>
            <p:nvSpPr>
              <p:cNvPr id="39" name="Rectangle 6">
                <a:extLst>
                  <a:ext uri="{FF2B5EF4-FFF2-40B4-BE49-F238E27FC236}">
                    <a16:creationId xmlns:a16="http://schemas.microsoft.com/office/drawing/2014/main" id="{5E67D5AE-43BD-F86F-8898-0AD4B5DC8311}"/>
                  </a:ext>
                </a:extLst>
              </p:cNvPr>
              <p:cNvSpPr>
                <a:spLocks noChangeArrowheads="1"/>
              </p:cNvSpPr>
              <p:nvPr/>
            </p:nvSpPr>
            <p:spPr bwMode="auto">
              <a:xfrm>
                <a:off x="2640" y="1152"/>
                <a:ext cx="480" cy="1968"/>
              </a:xfrm>
              <a:prstGeom prst="rect">
                <a:avLst/>
              </a:prstGeom>
              <a:noFill/>
              <a:ln w="12700">
                <a:solidFill>
                  <a:schemeClr val="tx1"/>
                </a:solidFill>
                <a:miter lim="800000"/>
                <a:headEnd/>
                <a:tailEnd/>
              </a:ln>
            </p:spPr>
            <p:txBody>
              <a:bodyPr wrap="none" anchor="ctr"/>
              <a:lstStyle/>
              <a:p>
                <a:pPr algn="ctr"/>
                <a:r>
                  <a:rPr lang="vi-VN" sz="1400" b="1" dirty="0"/>
                  <a:t>Thư</a:t>
                </a:r>
              </a:p>
              <a:p>
                <a:pPr algn="ctr"/>
                <a:r>
                  <a:rPr lang="vi-VN" sz="1400" b="1" dirty="0"/>
                  <a:t>viện</a:t>
                </a:r>
              </a:p>
              <a:p>
                <a:pPr algn="ctr"/>
                <a:r>
                  <a:rPr lang="vi-VN" sz="1400" b="1" dirty="0"/>
                  <a:t>ảnh</a:t>
                </a:r>
              </a:p>
            </p:txBody>
          </p:sp>
          <p:grpSp>
            <p:nvGrpSpPr>
              <p:cNvPr id="40" name="Group 7">
                <a:extLst>
                  <a:ext uri="{FF2B5EF4-FFF2-40B4-BE49-F238E27FC236}">
                    <a16:creationId xmlns:a16="http://schemas.microsoft.com/office/drawing/2014/main" id="{87046855-921F-80FF-65BA-380EC047208D}"/>
                  </a:ext>
                </a:extLst>
              </p:cNvPr>
              <p:cNvGrpSpPr>
                <a:grpSpLocks/>
              </p:cNvGrpSpPr>
              <p:nvPr/>
            </p:nvGrpSpPr>
            <p:grpSpPr bwMode="auto">
              <a:xfrm>
                <a:off x="624" y="1296"/>
                <a:ext cx="1584" cy="384"/>
                <a:chOff x="480" y="1632"/>
                <a:chExt cx="1584" cy="384"/>
              </a:xfrm>
            </p:grpSpPr>
            <p:sp>
              <p:nvSpPr>
                <p:cNvPr id="59" name="Rectangle 8">
                  <a:extLst>
                    <a:ext uri="{FF2B5EF4-FFF2-40B4-BE49-F238E27FC236}">
                      <a16:creationId xmlns:a16="http://schemas.microsoft.com/office/drawing/2014/main" id="{88BAD9E9-D0D0-6AC9-C85D-8EA51D2C9F5D}"/>
                    </a:ext>
                  </a:extLst>
                </p:cNvPr>
                <p:cNvSpPr>
                  <a:spLocks noChangeArrowheads="1"/>
                </p:cNvSpPr>
                <p:nvPr/>
              </p:nvSpPr>
              <p:spPr bwMode="auto">
                <a:xfrm>
                  <a:off x="480" y="1632"/>
                  <a:ext cx="1536" cy="384"/>
                </a:xfrm>
                <a:prstGeom prst="rect">
                  <a:avLst/>
                </a:prstGeom>
                <a:noFill/>
                <a:ln w="12700">
                  <a:solidFill>
                    <a:schemeClr val="tx1"/>
                  </a:solidFill>
                  <a:miter lim="800000"/>
                  <a:headEnd/>
                  <a:tailEnd/>
                </a:ln>
              </p:spPr>
              <p:txBody>
                <a:bodyPr wrap="none" anchor="ctr"/>
                <a:lstStyle/>
                <a:p>
                  <a:endParaRPr lang="vi-VN" dirty="0"/>
                </a:p>
              </p:txBody>
            </p:sp>
            <p:sp>
              <p:nvSpPr>
                <p:cNvPr id="60" name="Text Box 9">
                  <a:extLst>
                    <a:ext uri="{FF2B5EF4-FFF2-40B4-BE49-F238E27FC236}">
                      <a16:creationId xmlns:a16="http://schemas.microsoft.com/office/drawing/2014/main" id="{CF968AB0-2E0C-D69B-EA83-CB8DCBDC32C0}"/>
                    </a:ext>
                  </a:extLst>
                </p:cNvPr>
                <p:cNvSpPr txBox="1">
                  <a:spLocks noChangeArrowheads="1"/>
                </p:cNvSpPr>
                <p:nvPr/>
              </p:nvSpPr>
              <p:spPr bwMode="auto">
                <a:xfrm>
                  <a:off x="480" y="1632"/>
                  <a:ext cx="1584" cy="153"/>
                </a:xfrm>
                <a:prstGeom prst="rect">
                  <a:avLst/>
                </a:prstGeom>
                <a:noFill/>
                <a:ln w="12700">
                  <a:noFill/>
                  <a:miter lim="800000"/>
                  <a:headEnd/>
                  <a:tailEnd/>
                </a:ln>
              </p:spPr>
              <p:txBody>
                <a:bodyPr>
                  <a:spAutoFit/>
                </a:bodyPr>
                <a:lstStyle/>
                <a:p>
                  <a:r>
                    <a:rPr lang="vi-VN" sz="1400" b="1" dirty="0">
                      <a:latin typeface="Tahoma" pitchFamily="34" charset="0"/>
                    </a:rPr>
                    <a:t>Capcut</a:t>
                  </a:r>
                </a:p>
              </p:txBody>
            </p:sp>
            <p:sp>
              <p:nvSpPr>
                <p:cNvPr id="61" name="Rectangle 10">
                  <a:extLst>
                    <a:ext uri="{FF2B5EF4-FFF2-40B4-BE49-F238E27FC236}">
                      <a16:creationId xmlns:a16="http://schemas.microsoft.com/office/drawing/2014/main" id="{E31626DF-44ED-D6F2-46B1-24A9BBBA4D4A}"/>
                    </a:ext>
                  </a:extLst>
                </p:cNvPr>
                <p:cNvSpPr>
                  <a:spLocks noChangeArrowheads="1"/>
                </p:cNvSpPr>
                <p:nvPr/>
              </p:nvSpPr>
              <p:spPr bwMode="auto">
                <a:xfrm>
                  <a:off x="864" y="1824"/>
                  <a:ext cx="1152" cy="192"/>
                </a:xfrm>
                <a:prstGeom prst="rect">
                  <a:avLst/>
                </a:prstGeom>
                <a:solidFill>
                  <a:srgbClr val="99CCFF"/>
                </a:solidFill>
                <a:ln w="12700">
                  <a:solidFill>
                    <a:schemeClr val="tx1"/>
                  </a:solidFill>
                  <a:miter lim="800000"/>
                  <a:headEnd/>
                  <a:tailEnd/>
                </a:ln>
              </p:spPr>
              <p:txBody>
                <a:bodyPr wrap="none" anchor="ctr"/>
                <a:lstStyle/>
                <a:p>
                  <a:r>
                    <a:rPr lang="vi-VN" sz="1400" dirty="0"/>
                    <a:t>Quản lý dữ liệu</a:t>
                  </a:r>
                </a:p>
              </p:txBody>
            </p:sp>
          </p:grpSp>
          <p:grpSp>
            <p:nvGrpSpPr>
              <p:cNvPr id="41" name="Group 11">
                <a:extLst>
                  <a:ext uri="{FF2B5EF4-FFF2-40B4-BE49-F238E27FC236}">
                    <a16:creationId xmlns:a16="http://schemas.microsoft.com/office/drawing/2014/main" id="{C812EDD1-932D-27F3-9963-6782D9DE86E3}"/>
                  </a:ext>
                </a:extLst>
              </p:cNvPr>
              <p:cNvGrpSpPr>
                <a:grpSpLocks/>
              </p:cNvGrpSpPr>
              <p:nvPr/>
            </p:nvGrpSpPr>
            <p:grpSpPr bwMode="auto">
              <a:xfrm>
                <a:off x="624" y="1920"/>
                <a:ext cx="1584" cy="384"/>
                <a:chOff x="480" y="2256"/>
                <a:chExt cx="1584" cy="384"/>
              </a:xfrm>
            </p:grpSpPr>
            <p:sp>
              <p:nvSpPr>
                <p:cNvPr id="56" name="Rectangle 12">
                  <a:extLst>
                    <a:ext uri="{FF2B5EF4-FFF2-40B4-BE49-F238E27FC236}">
                      <a16:creationId xmlns:a16="http://schemas.microsoft.com/office/drawing/2014/main" id="{625263B3-AEB4-D770-9F1C-0F36BBEFAD05}"/>
                    </a:ext>
                  </a:extLst>
                </p:cNvPr>
                <p:cNvSpPr>
                  <a:spLocks noChangeArrowheads="1"/>
                </p:cNvSpPr>
                <p:nvPr/>
              </p:nvSpPr>
              <p:spPr bwMode="auto">
                <a:xfrm>
                  <a:off x="480" y="2256"/>
                  <a:ext cx="1536" cy="384"/>
                </a:xfrm>
                <a:prstGeom prst="rect">
                  <a:avLst/>
                </a:prstGeom>
                <a:noFill/>
                <a:ln w="12700">
                  <a:solidFill>
                    <a:schemeClr val="tx1"/>
                  </a:solidFill>
                  <a:miter lim="800000"/>
                  <a:headEnd/>
                  <a:tailEnd/>
                </a:ln>
              </p:spPr>
              <p:txBody>
                <a:bodyPr wrap="none" anchor="ctr"/>
                <a:lstStyle/>
                <a:p>
                  <a:endParaRPr lang="vi-VN" dirty="0"/>
                </a:p>
              </p:txBody>
            </p:sp>
            <p:sp>
              <p:nvSpPr>
                <p:cNvPr id="57" name="Text Box 13">
                  <a:extLst>
                    <a:ext uri="{FF2B5EF4-FFF2-40B4-BE49-F238E27FC236}">
                      <a16:creationId xmlns:a16="http://schemas.microsoft.com/office/drawing/2014/main" id="{A60BDB0E-9271-2EF2-BD02-7620E28874CE}"/>
                    </a:ext>
                  </a:extLst>
                </p:cNvPr>
                <p:cNvSpPr txBox="1">
                  <a:spLocks noChangeArrowheads="1"/>
                </p:cNvSpPr>
                <p:nvPr/>
              </p:nvSpPr>
              <p:spPr bwMode="auto">
                <a:xfrm>
                  <a:off x="480" y="2256"/>
                  <a:ext cx="1584" cy="153"/>
                </a:xfrm>
                <a:prstGeom prst="rect">
                  <a:avLst/>
                </a:prstGeom>
                <a:noFill/>
                <a:ln w="12700">
                  <a:noFill/>
                  <a:miter lim="800000"/>
                  <a:headEnd/>
                  <a:tailEnd/>
                </a:ln>
              </p:spPr>
              <p:txBody>
                <a:bodyPr>
                  <a:spAutoFit/>
                </a:bodyPr>
                <a:lstStyle/>
                <a:p>
                  <a:r>
                    <a:rPr lang="vi-VN" sz="1400" b="1" dirty="0">
                      <a:latin typeface="Tahoma" pitchFamily="34" charset="0"/>
                    </a:rPr>
                    <a:t>Snapseed</a:t>
                  </a:r>
                </a:p>
              </p:txBody>
            </p:sp>
            <p:sp>
              <p:nvSpPr>
                <p:cNvPr id="58" name="Rectangle 14">
                  <a:extLst>
                    <a:ext uri="{FF2B5EF4-FFF2-40B4-BE49-F238E27FC236}">
                      <a16:creationId xmlns:a16="http://schemas.microsoft.com/office/drawing/2014/main" id="{B2657DCE-A606-9C21-6289-06301DC2DA69}"/>
                    </a:ext>
                  </a:extLst>
                </p:cNvPr>
                <p:cNvSpPr>
                  <a:spLocks noChangeArrowheads="1"/>
                </p:cNvSpPr>
                <p:nvPr/>
              </p:nvSpPr>
              <p:spPr bwMode="auto">
                <a:xfrm>
                  <a:off x="864" y="2448"/>
                  <a:ext cx="1152" cy="192"/>
                </a:xfrm>
                <a:prstGeom prst="rect">
                  <a:avLst/>
                </a:prstGeom>
                <a:solidFill>
                  <a:srgbClr val="FF99CC"/>
                </a:solidFill>
                <a:ln w="12700">
                  <a:solidFill>
                    <a:schemeClr val="tx1"/>
                  </a:solidFill>
                  <a:miter lim="800000"/>
                  <a:headEnd/>
                  <a:tailEnd/>
                </a:ln>
              </p:spPr>
              <p:txBody>
                <a:bodyPr wrap="none" anchor="ctr"/>
                <a:lstStyle/>
                <a:p>
                  <a:r>
                    <a:rPr lang="vi-VN" sz="1400" dirty="0"/>
                    <a:t>Quản lý dữ liệu</a:t>
                  </a:r>
                </a:p>
              </p:txBody>
            </p:sp>
          </p:grpSp>
          <p:grpSp>
            <p:nvGrpSpPr>
              <p:cNvPr id="42" name="Group 15">
                <a:extLst>
                  <a:ext uri="{FF2B5EF4-FFF2-40B4-BE49-F238E27FC236}">
                    <a16:creationId xmlns:a16="http://schemas.microsoft.com/office/drawing/2014/main" id="{4489A783-791D-B373-9B0E-726B4322A458}"/>
                  </a:ext>
                </a:extLst>
              </p:cNvPr>
              <p:cNvGrpSpPr>
                <a:grpSpLocks/>
              </p:cNvGrpSpPr>
              <p:nvPr/>
            </p:nvGrpSpPr>
            <p:grpSpPr bwMode="auto">
              <a:xfrm>
                <a:off x="624" y="2544"/>
                <a:ext cx="1584" cy="384"/>
                <a:chOff x="480" y="2928"/>
                <a:chExt cx="1584" cy="384"/>
              </a:xfrm>
            </p:grpSpPr>
            <p:sp>
              <p:nvSpPr>
                <p:cNvPr id="53" name="Rectangle 16">
                  <a:extLst>
                    <a:ext uri="{FF2B5EF4-FFF2-40B4-BE49-F238E27FC236}">
                      <a16:creationId xmlns:a16="http://schemas.microsoft.com/office/drawing/2014/main" id="{43F615C4-E6AC-4A1D-F237-26DF2663B040}"/>
                    </a:ext>
                  </a:extLst>
                </p:cNvPr>
                <p:cNvSpPr>
                  <a:spLocks noChangeArrowheads="1"/>
                </p:cNvSpPr>
                <p:nvPr/>
              </p:nvSpPr>
              <p:spPr bwMode="auto">
                <a:xfrm>
                  <a:off x="480" y="2928"/>
                  <a:ext cx="1536" cy="384"/>
                </a:xfrm>
                <a:prstGeom prst="rect">
                  <a:avLst/>
                </a:prstGeom>
                <a:noFill/>
                <a:ln w="12700">
                  <a:solidFill>
                    <a:schemeClr val="tx1"/>
                  </a:solidFill>
                  <a:miter lim="800000"/>
                  <a:headEnd/>
                  <a:tailEnd/>
                </a:ln>
              </p:spPr>
              <p:txBody>
                <a:bodyPr wrap="none" anchor="ctr"/>
                <a:lstStyle/>
                <a:p>
                  <a:endParaRPr lang="vi-VN" dirty="0"/>
                </a:p>
              </p:txBody>
            </p:sp>
            <p:sp>
              <p:nvSpPr>
                <p:cNvPr id="54" name="Text Box 17">
                  <a:extLst>
                    <a:ext uri="{FF2B5EF4-FFF2-40B4-BE49-F238E27FC236}">
                      <a16:creationId xmlns:a16="http://schemas.microsoft.com/office/drawing/2014/main" id="{E7086E3B-0B96-B1F7-EBB3-5962D22B2825}"/>
                    </a:ext>
                  </a:extLst>
                </p:cNvPr>
                <p:cNvSpPr txBox="1">
                  <a:spLocks noChangeArrowheads="1"/>
                </p:cNvSpPr>
                <p:nvPr/>
              </p:nvSpPr>
              <p:spPr bwMode="auto">
                <a:xfrm>
                  <a:off x="480" y="2928"/>
                  <a:ext cx="1584" cy="153"/>
                </a:xfrm>
                <a:prstGeom prst="rect">
                  <a:avLst/>
                </a:prstGeom>
                <a:noFill/>
                <a:ln w="12700">
                  <a:noFill/>
                  <a:miter lim="800000"/>
                  <a:headEnd/>
                  <a:tailEnd/>
                </a:ln>
              </p:spPr>
              <p:txBody>
                <a:bodyPr>
                  <a:spAutoFit/>
                </a:bodyPr>
                <a:lstStyle/>
                <a:p>
                  <a:r>
                    <a:rPr lang="vi-VN" sz="1400" b="1" dirty="0">
                      <a:latin typeface="Tahoma" pitchFamily="34" charset="0"/>
                    </a:rPr>
                    <a:t>Lightroom</a:t>
                  </a:r>
                </a:p>
              </p:txBody>
            </p:sp>
            <p:sp>
              <p:nvSpPr>
                <p:cNvPr id="55" name="Rectangle 18">
                  <a:extLst>
                    <a:ext uri="{FF2B5EF4-FFF2-40B4-BE49-F238E27FC236}">
                      <a16:creationId xmlns:a16="http://schemas.microsoft.com/office/drawing/2014/main" id="{79D054F3-48A0-CB90-5475-905A40A033D8}"/>
                    </a:ext>
                  </a:extLst>
                </p:cNvPr>
                <p:cNvSpPr>
                  <a:spLocks noChangeArrowheads="1"/>
                </p:cNvSpPr>
                <p:nvPr/>
              </p:nvSpPr>
              <p:spPr bwMode="auto">
                <a:xfrm>
                  <a:off x="864" y="3120"/>
                  <a:ext cx="1152" cy="192"/>
                </a:xfrm>
                <a:prstGeom prst="rect">
                  <a:avLst/>
                </a:prstGeom>
                <a:solidFill>
                  <a:srgbClr val="FFFF99"/>
                </a:solidFill>
                <a:ln w="12700">
                  <a:solidFill>
                    <a:schemeClr val="tx1"/>
                  </a:solidFill>
                  <a:miter lim="800000"/>
                  <a:headEnd/>
                  <a:tailEnd/>
                </a:ln>
              </p:spPr>
              <p:txBody>
                <a:bodyPr wrap="none" anchor="ctr"/>
                <a:lstStyle/>
                <a:p>
                  <a:r>
                    <a:rPr lang="vi-VN" sz="1400" dirty="0"/>
                    <a:t>Quản lý dữ liệu</a:t>
                  </a:r>
                </a:p>
              </p:txBody>
            </p:sp>
          </p:grpSp>
          <p:grpSp>
            <p:nvGrpSpPr>
              <p:cNvPr id="43" name="Group 19">
                <a:extLst>
                  <a:ext uri="{FF2B5EF4-FFF2-40B4-BE49-F238E27FC236}">
                    <a16:creationId xmlns:a16="http://schemas.microsoft.com/office/drawing/2014/main" id="{A117B3C9-55A7-A050-798E-C1E223D6F6E8}"/>
                  </a:ext>
                </a:extLst>
              </p:cNvPr>
              <p:cNvGrpSpPr>
                <a:grpSpLocks/>
              </p:cNvGrpSpPr>
              <p:nvPr/>
            </p:nvGrpSpPr>
            <p:grpSpPr bwMode="auto">
              <a:xfrm>
                <a:off x="3648" y="1200"/>
                <a:ext cx="960" cy="2016"/>
                <a:chOff x="4176" y="1248"/>
                <a:chExt cx="960" cy="2016"/>
              </a:xfrm>
            </p:grpSpPr>
            <p:sp>
              <p:nvSpPr>
                <p:cNvPr id="50" name="AutoShape 20">
                  <a:extLst>
                    <a:ext uri="{FF2B5EF4-FFF2-40B4-BE49-F238E27FC236}">
                      <a16:creationId xmlns:a16="http://schemas.microsoft.com/office/drawing/2014/main" id="{110006B1-DFA4-CC53-BED9-4E5DF5B95DAB}"/>
                    </a:ext>
                  </a:extLst>
                </p:cNvPr>
                <p:cNvSpPr>
                  <a:spLocks noChangeArrowheads="1"/>
                </p:cNvSpPr>
                <p:nvPr/>
              </p:nvSpPr>
              <p:spPr bwMode="auto">
                <a:xfrm>
                  <a:off x="4704" y="1728"/>
                  <a:ext cx="432" cy="912"/>
                </a:xfrm>
                <a:prstGeom prst="flowChartMultidocument">
                  <a:avLst/>
                </a:prstGeom>
                <a:solidFill>
                  <a:srgbClr val="FF99CC"/>
                </a:solidFill>
                <a:ln w="12700">
                  <a:solidFill>
                    <a:schemeClr val="tx1"/>
                  </a:solidFill>
                  <a:miter lim="800000"/>
                  <a:headEnd/>
                  <a:tailEnd/>
                </a:ln>
              </p:spPr>
              <p:txBody>
                <a:bodyPr wrap="none" anchor="ctr"/>
                <a:lstStyle/>
                <a:p>
                  <a:r>
                    <a:rPr lang="vi-VN" sz="1400" b="1" dirty="0"/>
                    <a:t>Video</a:t>
                  </a:r>
                </a:p>
              </p:txBody>
            </p:sp>
            <p:sp>
              <p:nvSpPr>
                <p:cNvPr id="51" name="AutoShape 21">
                  <a:extLst>
                    <a:ext uri="{FF2B5EF4-FFF2-40B4-BE49-F238E27FC236}">
                      <a16:creationId xmlns:a16="http://schemas.microsoft.com/office/drawing/2014/main" id="{36AF4141-F3BC-C1D9-DE3C-003F35D1E4AA}"/>
                    </a:ext>
                  </a:extLst>
                </p:cNvPr>
                <p:cNvSpPr>
                  <a:spLocks noChangeArrowheads="1"/>
                </p:cNvSpPr>
                <p:nvPr/>
              </p:nvSpPr>
              <p:spPr bwMode="auto">
                <a:xfrm>
                  <a:off x="4224" y="1248"/>
                  <a:ext cx="432" cy="912"/>
                </a:xfrm>
                <a:prstGeom prst="flowChartMultidocument">
                  <a:avLst/>
                </a:prstGeom>
                <a:solidFill>
                  <a:srgbClr val="99CCFF"/>
                </a:solidFill>
                <a:ln w="12700">
                  <a:solidFill>
                    <a:schemeClr val="tx1"/>
                  </a:solidFill>
                  <a:miter lim="800000"/>
                  <a:headEnd/>
                  <a:tailEnd/>
                </a:ln>
              </p:spPr>
              <p:txBody>
                <a:bodyPr wrap="none" anchor="ctr"/>
                <a:lstStyle/>
                <a:p>
                  <a:r>
                    <a:rPr lang="vi-VN" sz="1400" b="1" dirty="0"/>
                    <a:t>Ảnh</a:t>
                  </a:r>
                </a:p>
              </p:txBody>
            </p:sp>
            <p:sp>
              <p:nvSpPr>
                <p:cNvPr id="52" name="AutoShape 22">
                  <a:extLst>
                    <a:ext uri="{FF2B5EF4-FFF2-40B4-BE49-F238E27FC236}">
                      <a16:creationId xmlns:a16="http://schemas.microsoft.com/office/drawing/2014/main" id="{536FAE67-B7A6-BE58-376C-58ACCD443D78}"/>
                    </a:ext>
                  </a:extLst>
                </p:cNvPr>
                <p:cNvSpPr>
                  <a:spLocks noChangeArrowheads="1"/>
                </p:cNvSpPr>
                <p:nvPr/>
              </p:nvSpPr>
              <p:spPr bwMode="auto">
                <a:xfrm>
                  <a:off x="4176" y="2352"/>
                  <a:ext cx="432" cy="912"/>
                </a:xfrm>
                <a:prstGeom prst="flowChartMultidocument">
                  <a:avLst/>
                </a:prstGeom>
                <a:solidFill>
                  <a:srgbClr val="FFFF99"/>
                </a:solidFill>
                <a:ln w="12700">
                  <a:solidFill>
                    <a:schemeClr val="tx1"/>
                  </a:solidFill>
                  <a:miter lim="800000"/>
                  <a:headEnd/>
                  <a:tailEnd/>
                </a:ln>
              </p:spPr>
              <p:txBody>
                <a:bodyPr wrap="none" anchor="ctr"/>
                <a:lstStyle/>
                <a:p>
                  <a:r>
                    <a:rPr lang="vi-VN" sz="1400" b="1" dirty="0"/>
                    <a:t>Ảnh</a:t>
                  </a:r>
                </a:p>
              </p:txBody>
            </p:sp>
          </p:grpSp>
          <p:sp>
            <p:nvSpPr>
              <p:cNvPr id="44" name="Line 23">
                <a:extLst>
                  <a:ext uri="{FF2B5EF4-FFF2-40B4-BE49-F238E27FC236}">
                    <a16:creationId xmlns:a16="http://schemas.microsoft.com/office/drawing/2014/main" id="{0B4E1B32-F82B-08FB-06B5-13D61E1FDAB4}"/>
                  </a:ext>
                </a:extLst>
              </p:cNvPr>
              <p:cNvSpPr>
                <a:spLocks noChangeShapeType="1"/>
              </p:cNvSpPr>
              <p:nvPr/>
            </p:nvSpPr>
            <p:spPr bwMode="auto">
              <a:xfrm>
                <a:off x="2160" y="1440"/>
                <a:ext cx="480" cy="240"/>
              </a:xfrm>
              <a:prstGeom prst="line">
                <a:avLst/>
              </a:prstGeom>
              <a:noFill/>
              <a:ln w="12700">
                <a:solidFill>
                  <a:schemeClr val="tx1"/>
                </a:solidFill>
                <a:round/>
                <a:headEnd type="triangle" w="med" len="med"/>
                <a:tailEnd type="triangle" w="med" len="med"/>
              </a:ln>
            </p:spPr>
            <p:txBody>
              <a:bodyPr wrap="none" anchor="ctr"/>
              <a:lstStyle/>
              <a:p>
                <a:endParaRPr lang="vi-VN" dirty="0"/>
              </a:p>
            </p:txBody>
          </p:sp>
          <p:sp>
            <p:nvSpPr>
              <p:cNvPr id="45" name="Line 24">
                <a:extLst>
                  <a:ext uri="{FF2B5EF4-FFF2-40B4-BE49-F238E27FC236}">
                    <a16:creationId xmlns:a16="http://schemas.microsoft.com/office/drawing/2014/main" id="{00EE221A-BE31-AE0D-4177-84E2C41E0F33}"/>
                  </a:ext>
                </a:extLst>
              </p:cNvPr>
              <p:cNvSpPr>
                <a:spLocks noChangeShapeType="1"/>
              </p:cNvSpPr>
              <p:nvPr/>
            </p:nvSpPr>
            <p:spPr bwMode="auto">
              <a:xfrm flipV="1">
                <a:off x="2160" y="2448"/>
                <a:ext cx="480" cy="336"/>
              </a:xfrm>
              <a:prstGeom prst="line">
                <a:avLst/>
              </a:prstGeom>
              <a:noFill/>
              <a:ln w="12700">
                <a:solidFill>
                  <a:schemeClr val="tx1"/>
                </a:solidFill>
                <a:round/>
                <a:headEnd type="triangle" w="med" len="med"/>
                <a:tailEnd type="triangle" w="med" len="med"/>
              </a:ln>
            </p:spPr>
            <p:txBody>
              <a:bodyPr wrap="none" anchor="ctr"/>
              <a:lstStyle/>
              <a:p>
                <a:endParaRPr lang="vi-VN" dirty="0"/>
              </a:p>
            </p:txBody>
          </p:sp>
          <p:sp>
            <p:nvSpPr>
              <p:cNvPr id="46" name="Line 25">
                <a:extLst>
                  <a:ext uri="{FF2B5EF4-FFF2-40B4-BE49-F238E27FC236}">
                    <a16:creationId xmlns:a16="http://schemas.microsoft.com/office/drawing/2014/main" id="{72B2E53C-9685-22D4-A034-033496C1EF06}"/>
                  </a:ext>
                </a:extLst>
              </p:cNvPr>
              <p:cNvSpPr>
                <a:spLocks noChangeShapeType="1"/>
              </p:cNvSpPr>
              <p:nvPr/>
            </p:nvSpPr>
            <p:spPr bwMode="auto">
              <a:xfrm flipV="1">
                <a:off x="2160" y="2112"/>
                <a:ext cx="480" cy="48"/>
              </a:xfrm>
              <a:prstGeom prst="line">
                <a:avLst/>
              </a:prstGeom>
              <a:noFill/>
              <a:ln w="12700">
                <a:solidFill>
                  <a:schemeClr val="tx1"/>
                </a:solidFill>
                <a:round/>
                <a:headEnd type="triangle" w="med" len="med"/>
                <a:tailEnd type="triangle" w="med" len="med"/>
              </a:ln>
            </p:spPr>
            <p:txBody>
              <a:bodyPr wrap="none" anchor="ctr"/>
              <a:lstStyle/>
              <a:p>
                <a:endParaRPr lang="vi-VN" dirty="0"/>
              </a:p>
            </p:txBody>
          </p:sp>
          <p:sp>
            <p:nvSpPr>
              <p:cNvPr id="47" name="Line 26">
                <a:extLst>
                  <a:ext uri="{FF2B5EF4-FFF2-40B4-BE49-F238E27FC236}">
                    <a16:creationId xmlns:a16="http://schemas.microsoft.com/office/drawing/2014/main" id="{EF541266-04E0-CCE5-22AD-C6E7DF7E933E}"/>
                  </a:ext>
                </a:extLst>
              </p:cNvPr>
              <p:cNvSpPr>
                <a:spLocks noChangeShapeType="1"/>
              </p:cNvSpPr>
              <p:nvPr/>
            </p:nvSpPr>
            <p:spPr bwMode="auto">
              <a:xfrm>
                <a:off x="3120" y="1776"/>
                <a:ext cx="576" cy="0"/>
              </a:xfrm>
              <a:prstGeom prst="line">
                <a:avLst/>
              </a:prstGeom>
              <a:noFill/>
              <a:ln w="12700">
                <a:solidFill>
                  <a:schemeClr val="tx1"/>
                </a:solidFill>
                <a:round/>
                <a:headEnd type="triangle" w="med" len="med"/>
                <a:tailEnd type="triangle" w="med" len="med"/>
              </a:ln>
            </p:spPr>
            <p:txBody>
              <a:bodyPr wrap="none" anchor="ctr"/>
              <a:lstStyle/>
              <a:p>
                <a:endParaRPr lang="vi-VN" dirty="0"/>
              </a:p>
            </p:txBody>
          </p:sp>
          <p:sp>
            <p:nvSpPr>
              <p:cNvPr id="48" name="Line 27">
                <a:extLst>
                  <a:ext uri="{FF2B5EF4-FFF2-40B4-BE49-F238E27FC236}">
                    <a16:creationId xmlns:a16="http://schemas.microsoft.com/office/drawing/2014/main" id="{9DEB63F7-CB9D-7CD2-0E5E-D86A6085489F}"/>
                  </a:ext>
                </a:extLst>
              </p:cNvPr>
              <p:cNvSpPr>
                <a:spLocks noChangeShapeType="1"/>
              </p:cNvSpPr>
              <p:nvPr/>
            </p:nvSpPr>
            <p:spPr bwMode="auto">
              <a:xfrm>
                <a:off x="3120" y="2736"/>
                <a:ext cx="528" cy="0"/>
              </a:xfrm>
              <a:prstGeom prst="line">
                <a:avLst/>
              </a:prstGeom>
              <a:noFill/>
              <a:ln w="12700">
                <a:solidFill>
                  <a:schemeClr val="tx1"/>
                </a:solidFill>
                <a:round/>
                <a:headEnd type="triangle" w="med" len="med"/>
                <a:tailEnd type="triangle" w="med" len="med"/>
              </a:ln>
            </p:spPr>
            <p:txBody>
              <a:bodyPr wrap="none" anchor="ctr"/>
              <a:lstStyle/>
              <a:p>
                <a:endParaRPr lang="vi-VN" dirty="0"/>
              </a:p>
            </p:txBody>
          </p:sp>
          <p:sp>
            <p:nvSpPr>
              <p:cNvPr id="49" name="Line 28">
                <a:extLst>
                  <a:ext uri="{FF2B5EF4-FFF2-40B4-BE49-F238E27FC236}">
                    <a16:creationId xmlns:a16="http://schemas.microsoft.com/office/drawing/2014/main" id="{2CCDDF47-AB78-C5E0-3F1A-C9BCE59E86E9}"/>
                  </a:ext>
                </a:extLst>
              </p:cNvPr>
              <p:cNvSpPr>
                <a:spLocks noChangeShapeType="1"/>
              </p:cNvSpPr>
              <p:nvPr/>
            </p:nvSpPr>
            <p:spPr bwMode="auto">
              <a:xfrm>
                <a:off x="3120" y="2208"/>
                <a:ext cx="1056" cy="0"/>
              </a:xfrm>
              <a:prstGeom prst="line">
                <a:avLst/>
              </a:prstGeom>
              <a:noFill/>
              <a:ln w="12700">
                <a:solidFill>
                  <a:schemeClr val="tx1"/>
                </a:solidFill>
                <a:round/>
                <a:headEnd type="triangle" w="med" len="med"/>
                <a:tailEnd type="triangle" w="med" len="med"/>
              </a:ln>
            </p:spPr>
            <p:txBody>
              <a:bodyPr wrap="none" anchor="ctr"/>
              <a:lstStyle/>
              <a:p>
                <a:endParaRPr lang="vi-VN" dirty="0"/>
              </a:p>
            </p:txBody>
          </p:sp>
        </p:grpSp>
        <p:sp>
          <p:nvSpPr>
            <p:cNvPr id="38" name="Text Box 29">
              <a:extLst>
                <a:ext uri="{FF2B5EF4-FFF2-40B4-BE49-F238E27FC236}">
                  <a16:creationId xmlns:a16="http://schemas.microsoft.com/office/drawing/2014/main" id="{B7C04DA7-3C93-2E4C-0815-BE6CF91A4061}"/>
                </a:ext>
              </a:extLst>
            </p:cNvPr>
            <p:cNvSpPr txBox="1">
              <a:spLocks noChangeArrowheads="1"/>
            </p:cNvSpPr>
            <p:nvPr/>
          </p:nvSpPr>
          <p:spPr bwMode="auto">
            <a:xfrm>
              <a:off x="4224" y="2832"/>
              <a:ext cx="624" cy="212"/>
            </a:xfrm>
            <a:prstGeom prst="rect">
              <a:avLst/>
            </a:prstGeom>
            <a:noFill/>
            <a:ln w="12700">
              <a:noFill/>
              <a:miter lim="800000"/>
              <a:headEnd/>
              <a:tailEnd/>
            </a:ln>
          </p:spPr>
          <p:txBody>
            <a:bodyPr>
              <a:spAutoFit/>
            </a:bodyPr>
            <a:lstStyle/>
            <a:p>
              <a:r>
                <a:rPr lang="vi-VN" sz="1600" dirty="0">
                  <a:latin typeface="Tahoma" pitchFamily="34" charset="0"/>
                </a:rPr>
                <a:t>Dữ liệu</a:t>
              </a:r>
            </a:p>
          </p:txBody>
        </p:sp>
      </p:grpSp>
    </p:spTree>
    <p:extLst>
      <p:ext uri="{BB962C8B-B14F-4D97-AF65-F5344CB8AC3E}">
        <p14:creationId xmlns:p14="http://schemas.microsoft.com/office/powerpoint/2010/main" val="2649004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2"/>
                                        </p:tgtEl>
                                        <p:attrNameLst>
                                          <p:attrName>ppt_x</p:attrName>
                                        </p:attrNameLst>
                                      </p:cBhvr>
                                      <p:tavLst>
                                        <p:tav tm="0">
                                          <p:val>
                                            <p:strVal val="ppt_x"/>
                                          </p:val>
                                        </p:tav>
                                        <p:tav tm="100000">
                                          <p:val>
                                            <p:strVal val="ppt_x"/>
                                          </p:val>
                                        </p:tav>
                                      </p:tavLst>
                                    </p:anim>
                                    <p:anim calcmode="lin" valueType="num">
                                      <p:cBhvr additive="base">
                                        <p:cTn id="7" dur="500"/>
                                        <p:tgtEl>
                                          <p:spTgt spid="2"/>
                                        </p:tgtEl>
                                        <p:attrNameLst>
                                          <p:attrName>ppt_y</p:attrName>
                                        </p:attrNameLst>
                                      </p:cBhvr>
                                      <p:tavLst>
                                        <p:tav tm="0">
                                          <p:val>
                                            <p:strVal val="ppt_y"/>
                                          </p:val>
                                        </p:tav>
                                        <p:tav tm="100000">
                                          <p:val>
                                            <p:strVal val="1+ppt_h/2"/>
                                          </p:val>
                                        </p:tav>
                                      </p:tavLst>
                                    </p:anim>
                                    <p:set>
                                      <p:cBhvr>
                                        <p:cTn id="8"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F16D8C0-78A9-B2C5-D9DF-B557EB2A29A1}"/>
              </a:ext>
            </a:extLst>
          </p:cNvPr>
          <p:cNvSpPr>
            <a:spLocks noGrp="1"/>
          </p:cNvSpPr>
          <p:nvPr>
            <p:ph idx="1"/>
          </p:nvPr>
        </p:nvSpPr>
        <p:spPr/>
        <p:txBody>
          <a:bodyPr/>
          <a:lstStyle/>
          <a:p>
            <a:pPr>
              <a:lnSpc>
                <a:spcPct val="150000"/>
              </a:lnSpc>
            </a:pPr>
            <a:r>
              <a:rPr lang="vi-VN" dirty="0"/>
              <a:t>Hạn chế:</a:t>
            </a:r>
          </a:p>
          <a:p>
            <a:pPr lvl="1">
              <a:lnSpc>
                <a:spcPct val="150000"/>
              </a:lnSpc>
            </a:pPr>
            <a:r>
              <a:rPr lang="vi-VN" dirty="0"/>
              <a:t>Khó kiểm soát trùng lắp và dư thừa dữ liệu</a:t>
            </a:r>
          </a:p>
          <a:p>
            <a:pPr lvl="1">
              <a:lnSpc>
                <a:spcPct val="150000"/>
              </a:lnSpc>
            </a:pPr>
            <a:r>
              <a:rPr lang="vi-VN" dirty="0"/>
              <a:t>Khó đảm bảo tính nhất quán giữa các dữ liệu</a:t>
            </a:r>
          </a:p>
          <a:p>
            <a:pPr lvl="1">
              <a:lnSpc>
                <a:spcPct val="150000"/>
              </a:lnSpc>
            </a:pPr>
            <a:r>
              <a:rPr lang="vi-VN" dirty="0"/>
              <a:t>Khó khăn trong việc truy xuất</a:t>
            </a:r>
          </a:p>
          <a:p>
            <a:pPr lvl="1">
              <a:lnSpc>
                <a:spcPct val="150000"/>
              </a:lnSpc>
            </a:pPr>
            <a:r>
              <a:rPr lang="vi-VN" dirty="0"/>
              <a:t>Việc chia sẻ dữ liệu bị hạn chế</a:t>
            </a:r>
          </a:p>
          <a:p>
            <a:pPr lvl="1">
              <a:lnSpc>
                <a:spcPct val="150000"/>
              </a:lnSpc>
            </a:pPr>
            <a:r>
              <a:rPr lang="vi-VN" dirty="0"/>
              <a:t>Khó khôi phục</a:t>
            </a:r>
          </a:p>
        </p:txBody>
      </p:sp>
      <p:sp>
        <p:nvSpPr>
          <p:cNvPr id="3" name="Footer Placeholder 2">
            <a:extLst>
              <a:ext uri="{FF2B5EF4-FFF2-40B4-BE49-F238E27FC236}">
                <a16:creationId xmlns:a16="http://schemas.microsoft.com/office/drawing/2014/main" id="{D3AFB5E6-16D2-31CF-0AFA-39DCDF62BB6C}"/>
              </a:ext>
            </a:extLst>
          </p:cNvPr>
          <p:cNvSpPr>
            <a:spLocks noGrp="1"/>
          </p:cNvSpPr>
          <p:nvPr>
            <p:ph type="ftr" sz="quarter" idx="11"/>
          </p:nvPr>
        </p:nvSpPr>
        <p:spPr/>
        <p:txBody>
          <a:bodyPr/>
          <a:lstStyle/>
          <a:p>
            <a:r>
              <a:rPr lang="vi-VN" dirty="0"/>
              <a:t>Faculty of Information Technology</a:t>
            </a:r>
          </a:p>
        </p:txBody>
      </p:sp>
      <p:sp>
        <p:nvSpPr>
          <p:cNvPr id="4" name="Slide Number Placeholder 3">
            <a:extLst>
              <a:ext uri="{FF2B5EF4-FFF2-40B4-BE49-F238E27FC236}">
                <a16:creationId xmlns:a16="http://schemas.microsoft.com/office/drawing/2014/main" id="{81EA917B-A081-E0CE-C2FC-CC50FD9477A5}"/>
              </a:ext>
            </a:extLst>
          </p:cNvPr>
          <p:cNvSpPr>
            <a:spLocks noGrp="1"/>
          </p:cNvSpPr>
          <p:nvPr>
            <p:ph type="sldNum" sz="quarter" idx="12"/>
          </p:nvPr>
        </p:nvSpPr>
        <p:spPr/>
        <p:txBody>
          <a:bodyPr/>
          <a:lstStyle/>
          <a:p>
            <a:fld id="{0A297500-7527-634B-90F4-69D0994C32B4}" type="slidenum">
              <a:rPr lang="vi-VN" smtClean="0"/>
              <a:t>9</a:t>
            </a:fld>
            <a:endParaRPr lang="vi-VN" dirty="0"/>
          </a:p>
        </p:txBody>
      </p:sp>
      <p:sp>
        <p:nvSpPr>
          <p:cNvPr id="5" name="Title 4">
            <a:extLst>
              <a:ext uri="{FF2B5EF4-FFF2-40B4-BE49-F238E27FC236}">
                <a16:creationId xmlns:a16="http://schemas.microsoft.com/office/drawing/2014/main" id="{02EE3AA3-B852-44D9-C043-175222860078}"/>
              </a:ext>
            </a:extLst>
          </p:cNvPr>
          <p:cNvSpPr>
            <a:spLocks noGrp="1"/>
          </p:cNvSpPr>
          <p:nvPr>
            <p:ph type="title"/>
          </p:nvPr>
        </p:nvSpPr>
        <p:spPr/>
        <p:txBody>
          <a:bodyPr/>
          <a:lstStyle/>
          <a:p>
            <a:r>
              <a:rPr lang="vi-VN" dirty="0"/>
              <a:t>Quá trình phát triển – Tiếp cận theo tập tin</a:t>
            </a:r>
          </a:p>
        </p:txBody>
      </p:sp>
    </p:spTree>
    <p:extLst>
      <p:ext uri="{BB962C8B-B14F-4D97-AF65-F5344CB8AC3E}">
        <p14:creationId xmlns:p14="http://schemas.microsoft.com/office/powerpoint/2010/main" val="1476289743"/>
      </p:ext>
    </p:extLst>
  </p:cSld>
  <p:clrMapOvr>
    <a:masterClrMapping/>
  </p:clrMapOvr>
</p:sld>
</file>

<file path=ppt/theme/theme1.xml><?xml version="1.0" encoding="utf-8"?>
<a:theme xmlns:a="http://schemas.openxmlformats.org/drawingml/2006/main" name="KU Leuven">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KU Leuven</Template>
  <TotalTime>0</TotalTime>
  <Words>4466</Words>
  <Application>Microsoft Macintosh PowerPoint</Application>
  <PresentationFormat>Widescreen</PresentationFormat>
  <Paragraphs>733</Paragraphs>
  <Slides>58</Slides>
  <Notes>15</Notes>
  <HiddenSlides>1</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58</vt:i4>
      </vt:variant>
    </vt:vector>
  </HeadingPairs>
  <TitlesOfParts>
    <vt:vector size="68" baseType="lpstr">
      <vt:lpstr>PMingLiU</vt:lpstr>
      <vt:lpstr>Arial</vt:lpstr>
      <vt:lpstr>Book Antiqua</vt:lpstr>
      <vt:lpstr>Calibri</vt:lpstr>
      <vt:lpstr>Cambria</vt:lpstr>
      <vt:lpstr>Tahoma</vt:lpstr>
      <vt:lpstr>Wingdings</vt:lpstr>
      <vt:lpstr>Wingdings 2</vt:lpstr>
      <vt:lpstr>KU Leuven</vt:lpstr>
      <vt:lpstr>Visio</vt:lpstr>
      <vt:lpstr>Tổng quan về cơ sở dữ liệu</vt:lpstr>
      <vt:lpstr>Nội dung</vt:lpstr>
      <vt:lpstr>Giới thiệu</vt:lpstr>
      <vt:lpstr>Giới thiệu</vt:lpstr>
      <vt:lpstr>Giới thiệu</vt:lpstr>
      <vt:lpstr>Nội dung</vt:lpstr>
      <vt:lpstr>Quá trình phát triển – Tiếp cận theo tập tin</vt:lpstr>
      <vt:lpstr>Quá trình phát triển – Tiếp cận theo tập tin</vt:lpstr>
      <vt:lpstr>Quá trình phát triển – Tiếp cận theo tập tin</vt:lpstr>
      <vt:lpstr>Quá trình phát triển – Tiếp cận theo CSDL</vt:lpstr>
      <vt:lpstr>Nội dung</vt:lpstr>
      <vt:lpstr>Định nghĩa – Dữ liệu (Data)</vt:lpstr>
      <vt:lpstr>Định nghĩa – Cơ sở dữ liệu (Database)</vt:lpstr>
      <vt:lpstr>Định nghĩa – Cơ sở dữ liệu (Database)</vt:lpstr>
      <vt:lpstr>Định nghĩa – Cơ sở dữ liệu (Database)</vt:lpstr>
      <vt:lpstr>Định nghĩa – Cơ sở dữ liệu (Database)</vt:lpstr>
      <vt:lpstr>Định nghĩa – Hệ quản trị CSDL</vt:lpstr>
      <vt:lpstr>Định nghĩa – Hệ quản trị CSDL</vt:lpstr>
      <vt:lpstr>Định nghĩa – Hệ quản trị CSDL</vt:lpstr>
      <vt:lpstr>Quiz</vt:lpstr>
      <vt:lpstr>Nội dung</vt:lpstr>
      <vt:lpstr>Một số đặc tính của CSDL</vt:lpstr>
      <vt:lpstr>Một số đặc tính của CSDL – Tính tự mô tả</vt:lpstr>
      <vt:lpstr>Một số đặc tính của CSDL – Tính độc lập</vt:lpstr>
      <vt:lpstr>Một số đặc tính của CSDL – Tính trừu tượng </vt:lpstr>
      <vt:lpstr>Một số đặc tính của CSDL – Đa khung nhìn</vt:lpstr>
      <vt:lpstr>Nội dung</vt:lpstr>
      <vt:lpstr>Các vai trò trong CSDL</vt:lpstr>
      <vt:lpstr>Các vai trò trong CSDL</vt:lpstr>
      <vt:lpstr>Các vai trò trong CSDL</vt:lpstr>
      <vt:lpstr>Nội dung</vt:lpstr>
      <vt:lpstr>Định nghĩa HQT CSDL</vt:lpstr>
      <vt:lpstr>Các tính năng của HQT CSDL (1)</vt:lpstr>
      <vt:lpstr>Các tính năng của HQT CSDL (2)</vt:lpstr>
      <vt:lpstr>Các tính năng của HQT CSDL (3)</vt:lpstr>
      <vt:lpstr>Các tính năng của HQT CSDL (4)</vt:lpstr>
      <vt:lpstr>Nội dung</vt:lpstr>
      <vt:lpstr>Khái niệm mô tả CSDL</vt:lpstr>
      <vt:lpstr>Mô hình dữ liệu (1)</vt:lpstr>
      <vt:lpstr>Mô hình dữ liệu (2)</vt:lpstr>
      <vt:lpstr>Mô hình dữ liệu (3)</vt:lpstr>
      <vt:lpstr>Lược đồ CSDL (Database Schema) (1)</vt:lpstr>
      <vt:lpstr>Lược đồ CSDL (Database Schema) (2)</vt:lpstr>
      <vt:lpstr>Lược đồ CSDL (Database Schema) (3)</vt:lpstr>
      <vt:lpstr>Lược đồ CSDL (Database Schema) (4)</vt:lpstr>
      <vt:lpstr>Lược đồ CSDL (Database Schema) (5)</vt:lpstr>
      <vt:lpstr>Thể hiện CSDL (Database Instance/Database Status)</vt:lpstr>
      <vt:lpstr>Nội dung</vt:lpstr>
      <vt:lpstr>Kiến trúc ba lược đồ (1)</vt:lpstr>
      <vt:lpstr>Kiến trúc ba lược đồ (2)</vt:lpstr>
      <vt:lpstr>Kiến trúc ba lược đồ (2)</vt:lpstr>
      <vt:lpstr>Kiến trúc ba lược đồ (3)</vt:lpstr>
      <vt:lpstr>Nội dung</vt:lpstr>
      <vt:lpstr>Ngôn ngữ CSDL</vt:lpstr>
      <vt:lpstr>Bài tập</vt:lpstr>
      <vt:lpstr>Bài tập – Mẫu trình bày</vt:lpstr>
      <vt:lpstr>Bài tập – Ví dụ</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cp:lastPrinted>2023-02-24T23:36:30Z</cp:lastPrinted>
  <dcterms:created xsi:type="dcterms:W3CDTF">2017-09-13T11:47:32Z</dcterms:created>
  <dcterms:modified xsi:type="dcterms:W3CDTF">2025-02-25T16:17:22Z</dcterms:modified>
</cp:coreProperties>
</file>