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76" autoAdjust="0"/>
    <p:restoredTop sz="94660"/>
  </p:normalViewPr>
  <p:slideViewPr>
    <p:cSldViewPr snapToGrid="0">
      <p:cViewPr varScale="1">
        <p:scale>
          <a:sx n="86" d="100"/>
          <a:sy n="86" d="100"/>
        </p:scale>
        <p:origin x="71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4/19/2020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4/19/2020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E2BA2D5-46A3-46C0-98C9-A072D543B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6E65D1B-6380-4608-9E4B-83FA71B5E202}"/>
              </a:ext>
            </a:extLst>
          </p:cNvPr>
          <p:cNvPicPr>
            <a:picLocks noChangeAspect="1"/>
          </p:cNvPicPr>
          <p:nvPr/>
        </p:nvPicPr>
        <p:blipFill rotWithShape="1">
          <a:blip r:embed="rId2"/>
          <a:srcRect l="14662" r="17693" b="2"/>
          <a:stretch/>
        </p:blipFill>
        <p:spPr>
          <a:xfrm>
            <a:off x="1467308" y="957486"/>
            <a:ext cx="4988056" cy="4940394"/>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20" name="Picture 19">
            <a:extLst>
              <a:ext uri="{FF2B5EF4-FFF2-40B4-BE49-F238E27FC236}">
                <a16:creationId xmlns:a16="http://schemas.microsoft.com/office/drawing/2014/main" id="{3573895B-DA42-4260-AE1E-182BA41232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4EFD68D-8764-4C0F-8802-C940AED3F099}"/>
              </a:ext>
            </a:extLst>
          </p:cNvPr>
          <p:cNvSpPr>
            <a:spLocks noGrp="1"/>
          </p:cNvSpPr>
          <p:nvPr>
            <p:ph type="ctrTitle"/>
          </p:nvPr>
        </p:nvSpPr>
        <p:spPr>
          <a:xfrm>
            <a:off x="6765710" y="956851"/>
            <a:ext cx="3707844" cy="3131913"/>
          </a:xfrm>
        </p:spPr>
        <p:txBody>
          <a:bodyPr>
            <a:normAutofit/>
          </a:bodyPr>
          <a:lstStyle/>
          <a:p>
            <a:r>
              <a:rPr lang="en-US" dirty="0">
                <a:latin typeface="Algerian" panose="04020705040A02060702" pitchFamily="82" charset="0"/>
              </a:rPr>
              <a:t>Azure Cosmos Db</a:t>
            </a:r>
            <a:endParaRPr lang="en-US" dirty="0"/>
          </a:p>
        </p:txBody>
      </p:sp>
      <p:sp>
        <p:nvSpPr>
          <p:cNvPr id="3" name="Subtitle 2">
            <a:extLst>
              <a:ext uri="{FF2B5EF4-FFF2-40B4-BE49-F238E27FC236}">
                <a16:creationId xmlns:a16="http://schemas.microsoft.com/office/drawing/2014/main" id="{7C3BE745-D976-485A-B19E-02E94BD0E5EB}"/>
              </a:ext>
            </a:extLst>
          </p:cNvPr>
          <p:cNvSpPr>
            <a:spLocks noGrp="1"/>
          </p:cNvSpPr>
          <p:nvPr>
            <p:ph type="subTitle" idx="1"/>
          </p:nvPr>
        </p:nvSpPr>
        <p:spPr>
          <a:xfrm>
            <a:off x="10473554" y="6096000"/>
            <a:ext cx="1718446" cy="744347"/>
          </a:xfrm>
        </p:spPr>
        <p:txBody>
          <a:bodyPr>
            <a:normAutofit/>
          </a:bodyPr>
          <a:lstStyle/>
          <a:p>
            <a:r>
              <a:rPr lang="en-US" dirty="0">
                <a:solidFill>
                  <a:schemeClr val="tx1">
                    <a:lumMod val="50000"/>
                    <a:lumOff val="50000"/>
                  </a:schemeClr>
                </a:solidFill>
              </a:rPr>
              <a:t>By TBOLT</a:t>
            </a:r>
          </a:p>
        </p:txBody>
      </p:sp>
    </p:spTree>
    <p:extLst>
      <p:ext uri="{BB962C8B-B14F-4D97-AF65-F5344CB8AC3E}">
        <p14:creationId xmlns:p14="http://schemas.microsoft.com/office/powerpoint/2010/main" val="1769022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D0FF634-C099-440F-ABF1-559F52CE28E9}"/>
              </a:ext>
            </a:extLst>
          </p:cNvPr>
          <p:cNvPicPr>
            <a:picLocks noChangeAspect="1"/>
          </p:cNvPicPr>
          <p:nvPr/>
        </p:nvPicPr>
        <p:blipFill>
          <a:blip r:embed="rId2"/>
          <a:stretch>
            <a:fillRect/>
          </a:stretch>
        </p:blipFill>
        <p:spPr>
          <a:xfrm>
            <a:off x="3517164" y="1522889"/>
            <a:ext cx="7477125" cy="4352925"/>
          </a:xfrm>
          <a:prstGeom prst="rect">
            <a:avLst/>
          </a:prstGeom>
          <a:scene3d>
            <a:camera prst="orthographicFront"/>
            <a:lightRig rig="threePt" dir="t"/>
          </a:scene3d>
          <a:sp3d>
            <a:bevelT/>
          </a:sp3d>
        </p:spPr>
      </p:pic>
      <p:sp>
        <p:nvSpPr>
          <p:cNvPr id="5" name="Rectangle 4">
            <a:extLst>
              <a:ext uri="{FF2B5EF4-FFF2-40B4-BE49-F238E27FC236}">
                <a16:creationId xmlns:a16="http://schemas.microsoft.com/office/drawing/2014/main" id="{372FB363-2C58-4178-803C-42F6DF869A90}"/>
              </a:ext>
            </a:extLst>
          </p:cNvPr>
          <p:cNvSpPr/>
          <p:nvPr/>
        </p:nvSpPr>
        <p:spPr>
          <a:xfrm>
            <a:off x="480062" y="599559"/>
            <a:ext cx="3823804"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Change feed</a:t>
            </a:r>
          </a:p>
        </p:txBody>
      </p:sp>
    </p:spTree>
    <p:extLst>
      <p:ext uri="{BB962C8B-B14F-4D97-AF65-F5344CB8AC3E}">
        <p14:creationId xmlns:p14="http://schemas.microsoft.com/office/powerpoint/2010/main" val="275668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021588-6319-4732-BF5D-28755A1CF4BC}"/>
              </a:ext>
            </a:extLst>
          </p:cNvPr>
          <p:cNvSpPr txBox="1"/>
          <p:nvPr/>
        </p:nvSpPr>
        <p:spPr>
          <a:xfrm>
            <a:off x="1178051" y="2426907"/>
            <a:ext cx="4702098" cy="4247317"/>
          </a:xfrm>
          <a:prstGeom prst="rect">
            <a:avLst/>
          </a:prstGeom>
          <a:noFill/>
        </p:spPr>
        <p:txBody>
          <a:bodyPr wrap="square" rtlCol="0">
            <a:spAutoFit/>
          </a:bodyPr>
          <a:lstStyle/>
          <a:p>
            <a:r>
              <a:rPr lang="en-US" dirty="0"/>
              <a:t>Azure Cosmos DB is Microsoft's globally distributed, multi-model database service, Its an fully managed database service with turnkey global distributing and transparent multi-master replication </a:t>
            </a:r>
          </a:p>
          <a:p>
            <a:endParaRPr lang="en-US" dirty="0"/>
          </a:p>
          <a:p>
            <a:r>
              <a:rPr lang="en-US" dirty="0"/>
              <a:t>With a click of a button, Cosmos DB enables you to elastically and independently scale throughput and storage across any number of Azure regions worldwide. You can elastically scale throughput and storage, and take advantage of fast, single-digit-millisecond. </a:t>
            </a:r>
          </a:p>
          <a:p>
            <a:endParaRPr lang="en-US" dirty="0"/>
          </a:p>
          <a:p>
            <a:endParaRPr lang="en-US" dirty="0"/>
          </a:p>
          <a:p>
            <a:endParaRPr lang="en-US" dirty="0"/>
          </a:p>
        </p:txBody>
      </p:sp>
      <p:sp>
        <p:nvSpPr>
          <p:cNvPr id="7" name="Rectangle 6">
            <a:extLst>
              <a:ext uri="{FF2B5EF4-FFF2-40B4-BE49-F238E27FC236}">
                <a16:creationId xmlns:a16="http://schemas.microsoft.com/office/drawing/2014/main" id="{232FFB27-B195-42CB-8C6D-175EA8817AED}"/>
              </a:ext>
            </a:extLst>
          </p:cNvPr>
          <p:cNvSpPr/>
          <p:nvPr/>
        </p:nvSpPr>
        <p:spPr>
          <a:xfrm>
            <a:off x="507139" y="1261198"/>
            <a:ext cx="5373010"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Azure Cosmos DB</a:t>
            </a:r>
          </a:p>
        </p:txBody>
      </p:sp>
      <p:pic>
        <p:nvPicPr>
          <p:cNvPr id="9" name="Picture 8">
            <a:extLst>
              <a:ext uri="{FF2B5EF4-FFF2-40B4-BE49-F238E27FC236}">
                <a16:creationId xmlns:a16="http://schemas.microsoft.com/office/drawing/2014/main" id="{3D03FFF4-D98F-4476-A79B-605858D40D28}"/>
              </a:ext>
            </a:extLst>
          </p:cNvPr>
          <p:cNvPicPr>
            <a:picLocks noChangeAspect="1"/>
          </p:cNvPicPr>
          <p:nvPr/>
        </p:nvPicPr>
        <p:blipFill>
          <a:blip r:embed="rId2"/>
          <a:stretch>
            <a:fillRect/>
          </a:stretch>
        </p:blipFill>
        <p:spPr>
          <a:xfrm>
            <a:off x="8054340" y="2621280"/>
            <a:ext cx="3581400" cy="3200400"/>
          </a:xfrm>
          <a:prstGeom prst="rect">
            <a:avLst/>
          </a:prstGeom>
          <a:scene3d>
            <a:camera prst="orthographicFront"/>
            <a:lightRig rig="threePt" dir="t"/>
          </a:scene3d>
          <a:sp3d>
            <a:bevelT/>
          </a:sp3d>
        </p:spPr>
      </p:pic>
    </p:spTree>
    <p:extLst>
      <p:ext uri="{BB962C8B-B14F-4D97-AF65-F5344CB8AC3E}">
        <p14:creationId xmlns:p14="http://schemas.microsoft.com/office/powerpoint/2010/main" val="4036796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377B44E-BABE-447F-8EB0-FB482A8DB69C}"/>
              </a:ext>
            </a:extLst>
          </p:cNvPr>
          <p:cNvSpPr/>
          <p:nvPr/>
        </p:nvSpPr>
        <p:spPr>
          <a:xfrm>
            <a:off x="1116225" y="932952"/>
            <a:ext cx="6374887"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What is a document ?</a:t>
            </a:r>
          </a:p>
        </p:txBody>
      </p:sp>
      <p:sp>
        <p:nvSpPr>
          <p:cNvPr id="7" name="TextBox 6">
            <a:extLst>
              <a:ext uri="{FF2B5EF4-FFF2-40B4-BE49-F238E27FC236}">
                <a16:creationId xmlns:a16="http://schemas.microsoft.com/office/drawing/2014/main" id="{ED97AD91-1FEA-4E3C-BECB-E958AF7D2F23}"/>
              </a:ext>
            </a:extLst>
          </p:cNvPr>
          <p:cNvSpPr txBox="1"/>
          <p:nvPr/>
        </p:nvSpPr>
        <p:spPr>
          <a:xfrm>
            <a:off x="1116225" y="2426906"/>
            <a:ext cx="4702098" cy="2308324"/>
          </a:xfrm>
          <a:prstGeom prst="rect">
            <a:avLst/>
          </a:prstGeom>
          <a:noFill/>
        </p:spPr>
        <p:txBody>
          <a:bodyPr wrap="square" rtlCol="0">
            <a:spAutoFit/>
          </a:bodyPr>
          <a:lstStyle/>
          <a:p>
            <a:r>
              <a:rPr lang="en-US" dirty="0"/>
              <a:t>A document is nothing but an JavaScript Object Notation(JSON) is an open-standard file format that is human-readable text to transmit data objects consisting of attribute – value pairs and array data type (or any other serializable value)</a:t>
            </a:r>
          </a:p>
          <a:p>
            <a:endParaRPr lang="en-US" dirty="0"/>
          </a:p>
          <a:p>
            <a:endParaRPr lang="en-US" dirty="0"/>
          </a:p>
          <a:p>
            <a:endParaRPr lang="en-US" dirty="0"/>
          </a:p>
        </p:txBody>
      </p:sp>
      <p:pic>
        <p:nvPicPr>
          <p:cNvPr id="8" name="Picture 7">
            <a:extLst>
              <a:ext uri="{FF2B5EF4-FFF2-40B4-BE49-F238E27FC236}">
                <a16:creationId xmlns:a16="http://schemas.microsoft.com/office/drawing/2014/main" id="{FE424745-967B-4090-94F4-03FE1251206B}"/>
              </a:ext>
            </a:extLst>
          </p:cNvPr>
          <p:cNvPicPr>
            <a:picLocks noChangeAspect="1"/>
          </p:cNvPicPr>
          <p:nvPr/>
        </p:nvPicPr>
        <p:blipFill>
          <a:blip r:embed="rId2"/>
          <a:stretch>
            <a:fillRect/>
          </a:stretch>
        </p:blipFill>
        <p:spPr>
          <a:xfrm>
            <a:off x="7491112" y="975981"/>
            <a:ext cx="4362450" cy="5210175"/>
          </a:xfrm>
          <a:prstGeom prst="rect">
            <a:avLst/>
          </a:prstGeom>
        </p:spPr>
      </p:pic>
    </p:spTree>
    <p:extLst>
      <p:ext uri="{BB962C8B-B14F-4D97-AF65-F5344CB8AC3E}">
        <p14:creationId xmlns:p14="http://schemas.microsoft.com/office/powerpoint/2010/main" val="1244460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5BD34AD-F53F-4211-944B-2FCB87361A40}"/>
              </a:ext>
            </a:extLst>
          </p:cNvPr>
          <p:cNvSpPr/>
          <p:nvPr/>
        </p:nvSpPr>
        <p:spPr>
          <a:xfrm>
            <a:off x="854300" y="932952"/>
            <a:ext cx="6898748"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Features of Cosmos Db</a:t>
            </a:r>
          </a:p>
        </p:txBody>
      </p:sp>
      <p:sp>
        <p:nvSpPr>
          <p:cNvPr id="8" name="TextBox 7">
            <a:extLst>
              <a:ext uri="{FF2B5EF4-FFF2-40B4-BE49-F238E27FC236}">
                <a16:creationId xmlns:a16="http://schemas.microsoft.com/office/drawing/2014/main" id="{35256F4E-B76E-477F-845E-3FE016CEF41A}"/>
              </a:ext>
            </a:extLst>
          </p:cNvPr>
          <p:cNvSpPr txBox="1"/>
          <p:nvPr/>
        </p:nvSpPr>
        <p:spPr>
          <a:xfrm>
            <a:off x="982410" y="1997839"/>
            <a:ext cx="4702098" cy="2862322"/>
          </a:xfrm>
          <a:prstGeom prst="rect">
            <a:avLst/>
          </a:prstGeom>
          <a:noFill/>
        </p:spPr>
        <p:txBody>
          <a:bodyPr wrap="square" rtlCol="0">
            <a:spAutoFit/>
          </a:bodyPr>
          <a:lstStyle/>
          <a:p>
            <a:pPr marL="285750" indent="-285750">
              <a:buFont typeface="Arial" panose="020B0604020202020204" pitchFamily="34" charset="0"/>
              <a:buChar char="•"/>
            </a:pPr>
            <a:r>
              <a:rPr lang="en-US" dirty="0"/>
              <a:t>Globally Distributed</a:t>
            </a:r>
          </a:p>
          <a:p>
            <a:pPr marL="285750" indent="-285750">
              <a:buFont typeface="Arial" panose="020B0604020202020204" pitchFamily="34" charset="0"/>
              <a:buChar char="•"/>
            </a:pPr>
            <a:r>
              <a:rPr lang="en-US" dirty="0"/>
              <a:t>Linearly Scalable</a:t>
            </a:r>
          </a:p>
          <a:p>
            <a:pPr marL="285750" indent="-285750">
              <a:buFont typeface="Arial" panose="020B0604020202020204" pitchFamily="34" charset="0"/>
              <a:buChar char="•"/>
            </a:pPr>
            <a:r>
              <a:rPr lang="en-US" dirty="0"/>
              <a:t>Schema-Agnostic Indexing</a:t>
            </a:r>
          </a:p>
          <a:p>
            <a:pPr marL="285750" indent="-285750">
              <a:buFont typeface="Arial" panose="020B0604020202020204" pitchFamily="34" charset="0"/>
              <a:buChar char="•"/>
            </a:pPr>
            <a:r>
              <a:rPr lang="en-US" dirty="0"/>
              <a:t>Multi-Model</a:t>
            </a:r>
          </a:p>
          <a:p>
            <a:pPr marL="285750" indent="-285750">
              <a:buFont typeface="Arial" panose="020B0604020202020204" pitchFamily="34" charset="0"/>
              <a:buChar char="•"/>
            </a:pPr>
            <a:r>
              <a:rPr lang="en-US" dirty="0"/>
              <a:t>Multi-API and Multi-Language Support</a:t>
            </a:r>
          </a:p>
          <a:p>
            <a:pPr marL="285750" indent="-285750">
              <a:buFont typeface="Arial" panose="020B0604020202020204" pitchFamily="34" charset="0"/>
              <a:buChar char="•"/>
            </a:pPr>
            <a:r>
              <a:rPr lang="en-US" dirty="0"/>
              <a:t>Multi-Consistency Support</a:t>
            </a:r>
          </a:p>
          <a:p>
            <a:pPr marL="285750" indent="-285750">
              <a:buFont typeface="Arial" panose="020B0604020202020204" pitchFamily="34" charset="0"/>
              <a:buChar char="•"/>
            </a:pPr>
            <a:r>
              <a:rPr lang="en-US" dirty="0"/>
              <a:t>Indexes Data Automatically</a:t>
            </a:r>
          </a:p>
          <a:p>
            <a:pPr marL="285750" indent="-285750">
              <a:buFont typeface="Arial" panose="020B0604020202020204" pitchFamily="34" charset="0"/>
              <a:buChar char="•"/>
            </a:pPr>
            <a:r>
              <a:rPr lang="en-US" dirty="0"/>
              <a:t>High Availability</a:t>
            </a:r>
          </a:p>
          <a:p>
            <a:pPr marL="285750" indent="-285750">
              <a:buFont typeface="Arial" panose="020B0604020202020204" pitchFamily="34" charset="0"/>
              <a:buChar char="•"/>
            </a:pPr>
            <a:r>
              <a:rPr lang="en-US" dirty="0"/>
              <a:t>Guaranteed Low Latency</a:t>
            </a:r>
          </a:p>
          <a:p>
            <a:pPr marL="285750" indent="-285750">
              <a:buFont typeface="Arial" panose="020B0604020202020204" pitchFamily="34" charset="0"/>
              <a:buChar char="•"/>
            </a:pPr>
            <a:r>
              <a:rPr lang="en-US" dirty="0"/>
              <a:t>Multi-Master Support</a:t>
            </a:r>
          </a:p>
        </p:txBody>
      </p:sp>
    </p:spTree>
    <p:extLst>
      <p:ext uri="{BB962C8B-B14F-4D97-AF65-F5344CB8AC3E}">
        <p14:creationId xmlns:p14="http://schemas.microsoft.com/office/powerpoint/2010/main" val="2402442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4B40F1A-424C-40B8-AA4E-886798DF9F23}"/>
              </a:ext>
            </a:extLst>
          </p:cNvPr>
          <p:cNvSpPr/>
          <p:nvPr/>
        </p:nvSpPr>
        <p:spPr>
          <a:xfrm>
            <a:off x="854300" y="932952"/>
            <a:ext cx="6898748"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Features of Cosmos Db</a:t>
            </a:r>
          </a:p>
        </p:txBody>
      </p:sp>
      <p:pic>
        <p:nvPicPr>
          <p:cNvPr id="6" name="Picture 5">
            <a:extLst>
              <a:ext uri="{FF2B5EF4-FFF2-40B4-BE49-F238E27FC236}">
                <a16:creationId xmlns:a16="http://schemas.microsoft.com/office/drawing/2014/main" id="{996F2981-76AA-4E99-98F6-1E18392FC0FA}"/>
              </a:ext>
            </a:extLst>
          </p:cNvPr>
          <p:cNvPicPr>
            <a:picLocks noChangeAspect="1"/>
          </p:cNvPicPr>
          <p:nvPr/>
        </p:nvPicPr>
        <p:blipFill>
          <a:blip r:embed="rId2"/>
          <a:stretch>
            <a:fillRect/>
          </a:stretch>
        </p:blipFill>
        <p:spPr>
          <a:xfrm>
            <a:off x="2943976" y="1856282"/>
            <a:ext cx="8393724" cy="4290987"/>
          </a:xfrm>
          <a:prstGeom prst="rect">
            <a:avLst/>
          </a:prstGeom>
          <a:scene3d>
            <a:camera prst="orthographicFront"/>
            <a:lightRig rig="threePt" dir="t"/>
          </a:scene3d>
          <a:sp3d>
            <a:bevelT/>
          </a:sp3d>
        </p:spPr>
      </p:pic>
      <p:pic>
        <p:nvPicPr>
          <p:cNvPr id="10" name="Picture 9">
            <a:extLst>
              <a:ext uri="{FF2B5EF4-FFF2-40B4-BE49-F238E27FC236}">
                <a16:creationId xmlns:a16="http://schemas.microsoft.com/office/drawing/2014/main" id="{A4847C70-D873-47AC-BBC3-E015D03BE2FA}"/>
              </a:ext>
            </a:extLst>
          </p:cNvPr>
          <p:cNvPicPr>
            <a:picLocks noChangeAspect="1"/>
          </p:cNvPicPr>
          <p:nvPr/>
        </p:nvPicPr>
        <p:blipFill>
          <a:blip r:embed="rId3"/>
          <a:stretch>
            <a:fillRect/>
          </a:stretch>
        </p:blipFill>
        <p:spPr>
          <a:xfrm>
            <a:off x="414148" y="3058258"/>
            <a:ext cx="2200275" cy="1562100"/>
          </a:xfrm>
          <a:prstGeom prst="rect">
            <a:avLst/>
          </a:prstGeom>
        </p:spPr>
      </p:pic>
      <p:sp>
        <p:nvSpPr>
          <p:cNvPr id="12" name="TextBox 11">
            <a:extLst>
              <a:ext uri="{FF2B5EF4-FFF2-40B4-BE49-F238E27FC236}">
                <a16:creationId xmlns:a16="http://schemas.microsoft.com/office/drawing/2014/main" id="{27FA2E42-213F-49AC-B4B9-B242353B1C73}"/>
              </a:ext>
            </a:extLst>
          </p:cNvPr>
          <p:cNvSpPr txBox="1"/>
          <p:nvPr/>
        </p:nvSpPr>
        <p:spPr>
          <a:xfrm>
            <a:off x="84595" y="2596593"/>
            <a:ext cx="3386573" cy="923330"/>
          </a:xfrm>
          <a:prstGeom prst="rect">
            <a:avLst/>
          </a:prstGeom>
          <a:noFill/>
        </p:spPr>
        <p:txBody>
          <a:bodyPr wrap="square" rtlCol="0">
            <a:spAutoFit/>
          </a:bodyPr>
          <a:lstStyle/>
          <a:p>
            <a:r>
              <a:rPr lang="en-US" dirty="0"/>
              <a:t>Cosmos DB APIs  </a:t>
            </a:r>
          </a:p>
          <a:p>
            <a:endParaRPr lang="en-US" dirty="0"/>
          </a:p>
          <a:p>
            <a:endParaRPr lang="en-US" dirty="0"/>
          </a:p>
        </p:txBody>
      </p:sp>
    </p:spTree>
    <p:extLst>
      <p:ext uri="{BB962C8B-B14F-4D97-AF65-F5344CB8AC3E}">
        <p14:creationId xmlns:p14="http://schemas.microsoft.com/office/powerpoint/2010/main" val="2839484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5A6E0C-7C3E-4E78-A561-AB84799B200B}"/>
              </a:ext>
            </a:extLst>
          </p:cNvPr>
          <p:cNvPicPr>
            <a:picLocks noChangeAspect="1"/>
          </p:cNvPicPr>
          <p:nvPr/>
        </p:nvPicPr>
        <p:blipFill>
          <a:blip r:embed="rId2"/>
          <a:stretch>
            <a:fillRect/>
          </a:stretch>
        </p:blipFill>
        <p:spPr>
          <a:xfrm>
            <a:off x="152400" y="1220983"/>
            <a:ext cx="11711354" cy="5447663"/>
          </a:xfrm>
          <a:prstGeom prst="rect">
            <a:avLst/>
          </a:prstGeom>
          <a:scene3d>
            <a:camera prst="orthographicFront"/>
            <a:lightRig rig="threePt" dir="t"/>
          </a:scene3d>
          <a:sp3d>
            <a:bevelT/>
          </a:sp3d>
        </p:spPr>
      </p:pic>
      <p:sp>
        <p:nvSpPr>
          <p:cNvPr id="5" name="Rectangle 4">
            <a:extLst>
              <a:ext uri="{FF2B5EF4-FFF2-40B4-BE49-F238E27FC236}">
                <a16:creationId xmlns:a16="http://schemas.microsoft.com/office/drawing/2014/main" id="{3AB05D93-193A-4398-AB0B-018BDC77775B}"/>
              </a:ext>
            </a:extLst>
          </p:cNvPr>
          <p:cNvSpPr/>
          <p:nvPr/>
        </p:nvSpPr>
        <p:spPr>
          <a:xfrm>
            <a:off x="1221829" y="297653"/>
            <a:ext cx="6116803"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Cosmos Db Structure</a:t>
            </a:r>
          </a:p>
        </p:txBody>
      </p:sp>
    </p:spTree>
    <p:extLst>
      <p:ext uri="{BB962C8B-B14F-4D97-AF65-F5344CB8AC3E}">
        <p14:creationId xmlns:p14="http://schemas.microsoft.com/office/powerpoint/2010/main" val="1393221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016B23-EBCC-4171-BA3E-52424C7908B6}"/>
              </a:ext>
            </a:extLst>
          </p:cNvPr>
          <p:cNvSpPr/>
          <p:nvPr/>
        </p:nvSpPr>
        <p:spPr>
          <a:xfrm>
            <a:off x="1019350" y="499198"/>
            <a:ext cx="4083362"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Request Units</a:t>
            </a:r>
          </a:p>
        </p:txBody>
      </p:sp>
      <p:pic>
        <p:nvPicPr>
          <p:cNvPr id="5" name="Picture 4">
            <a:extLst>
              <a:ext uri="{FF2B5EF4-FFF2-40B4-BE49-F238E27FC236}">
                <a16:creationId xmlns:a16="http://schemas.microsoft.com/office/drawing/2014/main" id="{949C28FE-CC91-4248-A963-EE26093FA74A}"/>
              </a:ext>
            </a:extLst>
          </p:cNvPr>
          <p:cNvPicPr>
            <a:picLocks noChangeAspect="1"/>
          </p:cNvPicPr>
          <p:nvPr/>
        </p:nvPicPr>
        <p:blipFill>
          <a:blip r:embed="rId2"/>
          <a:stretch>
            <a:fillRect/>
          </a:stretch>
        </p:blipFill>
        <p:spPr>
          <a:xfrm>
            <a:off x="258274" y="1665776"/>
            <a:ext cx="6962775" cy="4276725"/>
          </a:xfrm>
          <a:prstGeom prst="rect">
            <a:avLst/>
          </a:prstGeom>
          <a:scene3d>
            <a:camera prst="orthographicFront"/>
            <a:lightRig rig="threePt" dir="t"/>
          </a:scene3d>
          <a:sp3d>
            <a:bevelT/>
          </a:sp3d>
        </p:spPr>
      </p:pic>
      <p:sp>
        <p:nvSpPr>
          <p:cNvPr id="6" name="TextBox 5">
            <a:extLst>
              <a:ext uri="{FF2B5EF4-FFF2-40B4-BE49-F238E27FC236}">
                <a16:creationId xmlns:a16="http://schemas.microsoft.com/office/drawing/2014/main" id="{92FA0802-88DA-4A39-BEB0-9104AD721E20}"/>
              </a:ext>
            </a:extLst>
          </p:cNvPr>
          <p:cNvSpPr txBox="1"/>
          <p:nvPr/>
        </p:nvSpPr>
        <p:spPr>
          <a:xfrm>
            <a:off x="7917366" y="1665776"/>
            <a:ext cx="3624146" cy="3693319"/>
          </a:xfrm>
          <a:prstGeom prst="rect">
            <a:avLst/>
          </a:prstGeom>
          <a:noFill/>
        </p:spPr>
        <p:txBody>
          <a:bodyPr wrap="square" rtlCol="0">
            <a:spAutoFit/>
          </a:bodyPr>
          <a:lstStyle/>
          <a:p>
            <a:r>
              <a:rPr lang="en-US" dirty="0"/>
              <a:t>The cost of all database operations is normalized by Azure Cosmos DB and is expressed by </a:t>
            </a:r>
            <a:r>
              <a:rPr lang="en-US" i="1" dirty="0"/>
              <a:t>Request Units</a:t>
            </a:r>
            <a:r>
              <a:rPr lang="en-US" dirty="0"/>
              <a:t> (or RUs, for short). You can think of RUs per second as the currency for throughput. </a:t>
            </a:r>
          </a:p>
          <a:p>
            <a:endParaRPr lang="en-US" dirty="0"/>
          </a:p>
          <a:p>
            <a:r>
              <a:rPr lang="en-US" dirty="0"/>
              <a:t>RUs per second is a rate-based currency. It abstracts the system resources such as CPU, IOPS, and memory that are required to perform the database operations supported by Azure Cosmos DB.</a:t>
            </a:r>
          </a:p>
        </p:txBody>
      </p:sp>
    </p:spTree>
    <p:extLst>
      <p:ext uri="{BB962C8B-B14F-4D97-AF65-F5344CB8AC3E}">
        <p14:creationId xmlns:p14="http://schemas.microsoft.com/office/powerpoint/2010/main" val="2682665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FC904F-3256-4C33-9F52-6E9A6A11475C}"/>
              </a:ext>
            </a:extLst>
          </p:cNvPr>
          <p:cNvSpPr/>
          <p:nvPr/>
        </p:nvSpPr>
        <p:spPr>
          <a:xfrm>
            <a:off x="951502" y="599559"/>
            <a:ext cx="2880917"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Partitions</a:t>
            </a:r>
          </a:p>
        </p:txBody>
      </p:sp>
      <p:pic>
        <p:nvPicPr>
          <p:cNvPr id="5" name="Picture 4">
            <a:extLst>
              <a:ext uri="{FF2B5EF4-FFF2-40B4-BE49-F238E27FC236}">
                <a16:creationId xmlns:a16="http://schemas.microsoft.com/office/drawing/2014/main" id="{3EE41FBB-6DA8-43EA-91F6-06D338EADEC4}"/>
              </a:ext>
            </a:extLst>
          </p:cNvPr>
          <p:cNvPicPr>
            <a:picLocks noChangeAspect="1"/>
          </p:cNvPicPr>
          <p:nvPr/>
        </p:nvPicPr>
        <p:blipFill>
          <a:blip r:embed="rId2"/>
          <a:stretch>
            <a:fillRect/>
          </a:stretch>
        </p:blipFill>
        <p:spPr>
          <a:xfrm>
            <a:off x="213151" y="1663158"/>
            <a:ext cx="6058696" cy="4111535"/>
          </a:xfrm>
          <a:prstGeom prst="rect">
            <a:avLst/>
          </a:prstGeom>
          <a:scene3d>
            <a:camera prst="orthographicFront"/>
            <a:lightRig rig="threePt" dir="t"/>
          </a:scene3d>
          <a:sp3d>
            <a:bevelT/>
          </a:sp3d>
        </p:spPr>
      </p:pic>
      <p:sp>
        <p:nvSpPr>
          <p:cNvPr id="6" name="TextBox 5">
            <a:extLst>
              <a:ext uri="{FF2B5EF4-FFF2-40B4-BE49-F238E27FC236}">
                <a16:creationId xmlns:a16="http://schemas.microsoft.com/office/drawing/2014/main" id="{D432994A-50AC-44A9-8F2C-F3D6677F7348}"/>
              </a:ext>
            </a:extLst>
          </p:cNvPr>
          <p:cNvSpPr txBox="1"/>
          <p:nvPr/>
        </p:nvSpPr>
        <p:spPr>
          <a:xfrm>
            <a:off x="6820898" y="889435"/>
            <a:ext cx="4419600" cy="3416320"/>
          </a:xfrm>
          <a:prstGeom prst="rect">
            <a:avLst/>
          </a:prstGeom>
          <a:noFill/>
        </p:spPr>
        <p:txBody>
          <a:bodyPr wrap="square" rtlCol="0">
            <a:spAutoFit/>
          </a:bodyPr>
          <a:lstStyle/>
          <a:p>
            <a:r>
              <a:rPr lang="en-US" dirty="0"/>
              <a:t>In partitioning, the items in a container are divided into distinct subsets called logical partitions. Logical partitions are formed based on the value of a partition key that is associated with each item in a container. All items in a logical partition have the same partition key value.</a:t>
            </a:r>
          </a:p>
          <a:p>
            <a:endParaRPr lang="en-US" dirty="0"/>
          </a:p>
          <a:p>
            <a:r>
              <a:rPr lang="en-US" dirty="0"/>
              <a:t>There are two type of partitions: </a:t>
            </a:r>
          </a:p>
          <a:p>
            <a:endParaRPr lang="en-US" dirty="0"/>
          </a:p>
          <a:p>
            <a:pPr marL="285750" indent="-285750">
              <a:buFont typeface="Arial" panose="020B0604020202020204" pitchFamily="34" charset="0"/>
              <a:buChar char="•"/>
            </a:pPr>
            <a:r>
              <a:rPr lang="en-US" dirty="0"/>
              <a:t>Physical</a:t>
            </a:r>
          </a:p>
          <a:p>
            <a:pPr marL="285750" indent="-285750">
              <a:buFont typeface="Arial" panose="020B0604020202020204" pitchFamily="34" charset="0"/>
              <a:buChar char="•"/>
            </a:pPr>
            <a:r>
              <a:rPr lang="en-US" dirty="0"/>
              <a:t>Logical</a:t>
            </a:r>
          </a:p>
        </p:txBody>
      </p:sp>
    </p:spTree>
    <p:extLst>
      <p:ext uri="{BB962C8B-B14F-4D97-AF65-F5344CB8AC3E}">
        <p14:creationId xmlns:p14="http://schemas.microsoft.com/office/powerpoint/2010/main" val="371292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269134-E8B8-4E45-808D-5771E91350FE}"/>
              </a:ext>
            </a:extLst>
          </p:cNvPr>
          <p:cNvSpPr/>
          <p:nvPr/>
        </p:nvSpPr>
        <p:spPr>
          <a:xfrm>
            <a:off x="1127032" y="599559"/>
            <a:ext cx="2529860"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SQL API</a:t>
            </a:r>
          </a:p>
        </p:txBody>
      </p:sp>
      <p:sp>
        <p:nvSpPr>
          <p:cNvPr id="5" name="TextBox 4">
            <a:extLst>
              <a:ext uri="{FF2B5EF4-FFF2-40B4-BE49-F238E27FC236}">
                <a16:creationId xmlns:a16="http://schemas.microsoft.com/office/drawing/2014/main" id="{BE702CED-3809-47F6-A0D8-B9CBA9974303}"/>
              </a:ext>
            </a:extLst>
          </p:cNvPr>
          <p:cNvSpPr txBox="1"/>
          <p:nvPr/>
        </p:nvSpPr>
        <p:spPr>
          <a:xfrm>
            <a:off x="3386322" y="1910411"/>
            <a:ext cx="4419600" cy="923330"/>
          </a:xfrm>
          <a:prstGeom prst="rect">
            <a:avLst/>
          </a:prstGeom>
          <a:noFill/>
        </p:spPr>
        <p:txBody>
          <a:bodyPr wrap="square" rtlCol="0">
            <a:spAutoFit/>
          </a:bodyPr>
          <a:lstStyle/>
          <a:p>
            <a:r>
              <a:rPr lang="en-US" dirty="0"/>
              <a:t>Azure Cosmos DB API accounts support querying items using Structured Query Language (SQL)</a:t>
            </a:r>
          </a:p>
        </p:txBody>
      </p:sp>
      <p:pic>
        <p:nvPicPr>
          <p:cNvPr id="8" name="Picture 7">
            <a:extLst>
              <a:ext uri="{FF2B5EF4-FFF2-40B4-BE49-F238E27FC236}">
                <a16:creationId xmlns:a16="http://schemas.microsoft.com/office/drawing/2014/main" id="{04276C1D-5BFD-47B5-8970-65BCE44AB041}"/>
              </a:ext>
            </a:extLst>
          </p:cNvPr>
          <p:cNvPicPr>
            <a:picLocks noChangeAspect="1"/>
          </p:cNvPicPr>
          <p:nvPr/>
        </p:nvPicPr>
        <p:blipFill>
          <a:blip r:embed="rId2"/>
          <a:stretch>
            <a:fillRect/>
          </a:stretch>
        </p:blipFill>
        <p:spPr>
          <a:xfrm>
            <a:off x="2391962" y="3221263"/>
            <a:ext cx="4543425" cy="438150"/>
          </a:xfrm>
          <a:prstGeom prst="rect">
            <a:avLst/>
          </a:prstGeom>
        </p:spPr>
      </p:pic>
    </p:spTree>
    <p:extLst>
      <p:ext uri="{BB962C8B-B14F-4D97-AF65-F5344CB8AC3E}">
        <p14:creationId xmlns:p14="http://schemas.microsoft.com/office/powerpoint/2010/main" val="121755821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otalTime>1277</TotalTime>
  <Words>213</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Algerian</vt:lpstr>
      <vt:lpstr>Arial</vt:lpstr>
      <vt:lpstr>Tw Cen MT</vt:lpstr>
      <vt:lpstr>Droplet</vt:lpstr>
      <vt:lpstr>Azure Cosmos 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Cosmos Db</dc:title>
  <dc:creator>Amit Vishwakarma</dc:creator>
  <cp:lastModifiedBy>Amit Vishwakarma</cp:lastModifiedBy>
  <cp:revision>11</cp:revision>
  <dcterms:created xsi:type="dcterms:W3CDTF">2020-04-18T15:40:05Z</dcterms:created>
  <dcterms:modified xsi:type="dcterms:W3CDTF">2020-04-19T13:40:00Z</dcterms:modified>
</cp:coreProperties>
</file>