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481" r:id="rId2"/>
    <p:sldId id="1469" r:id="rId3"/>
    <p:sldId id="1470" r:id="rId4"/>
    <p:sldId id="1468" r:id="rId5"/>
    <p:sldId id="1472" r:id="rId6"/>
    <p:sldId id="1503" r:id="rId7"/>
    <p:sldId id="1504" r:id="rId8"/>
    <p:sldId id="1505" r:id="rId9"/>
    <p:sldId id="1506" r:id="rId10"/>
    <p:sldId id="1507" r:id="rId11"/>
    <p:sldId id="1508" r:id="rId12"/>
    <p:sldId id="1509" r:id="rId13"/>
    <p:sldId id="1475" r:id="rId14"/>
    <p:sldId id="1512" r:id="rId15"/>
    <p:sldId id="1476" r:id="rId16"/>
    <p:sldId id="1492" r:id="rId17"/>
    <p:sldId id="1411" r:id="rId18"/>
    <p:sldId id="1520" r:id="rId19"/>
    <p:sldId id="1532" r:id="rId20"/>
    <p:sldId id="1488" r:id="rId21"/>
    <p:sldId id="1533" r:id="rId22"/>
    <p:sldId id="1502" r:id="rId23"/>
    <p:sldId id="1527" r:id="rId24"/>
    <p:sldId id="1526" r:id="rId25"/>
    <p:sldId id="1525" r:id="rId26"/>
    <p:sldId id="1442" r:id="rId27"/>
    <p:sldId id="1531" r:id="rId28"/>
    <p:sldId id="1516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DDDDDD"/>
    <a:srgbClr val="FF0000"/>
    <a:srgbClr val="CCECFF"/>
    <a:srgbClr val="969696"/>
    <a:srgbClr val="EAEAEA"/>
    <a:srgbClr val="FFC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5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andra\G\Or&#231;amentos\Or&#231;amento%20ABRAINC%20201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26142114477702"/>
          <c:y val="0.12476489681057983"/>
          <c:w val="0.59464154365989985"/>
          <c:h val="0.78209801205203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'Relatorio Conselho'!$J$4</c:f>
              <c:strCache>
                <c:ptCount val="1"/>
                <c:pt idx="0">
                  <c:v>Orçado</c:v>
                </c:pt>
              </c:strCache>
            </c:strRef>
          </c:tx>
          <c:spPr>
            <a:pattFill prst="narHorz">
              <a:fgClr>
                <a:schemeClr val="dk1">
                  <a:tint val="88500"/>
                </a:schemeClr>
              </a:fgClr>
              <a:bgClr>
                <a:schemeClr val="dk1">
                  <a:tint val="885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dk1">
                  <a:tint val="88500"/>
                </a:schemeClr>
              </a:inn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innerShdw blurRad="114300">
                  <a:schemeClr val="dk1">
                    <a:tint val="88500"/>
                  </a:schemeClr>
                </a:innerShdw>
              </a:effectLst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Lbls>
            <c:dLbl>
              <c:idx val="0"/>
              <c:tx>
                <c:rich>
                  <a:bodyPr/>
                  <a:lstStyle/>
                  <a:p>
                    <a:fld id="{4665D3E2-A00E-40A6-B3C5-8081020FEF40}" type="CELLRANGE">
                      <a:rPr lang="en-US" smtClean="0"/>
                      <a:pPr/>
                      <a:t>[CELLRANGE]</a:t>
                    </a:fld>
                    <a:fld id="{C68D81EE-2344-4377-ABF7-D578DF849406}" type="VALUE">
                      <a:rPr lang="en-US" baseline="0" smtClean="0"/>
                      <a:pPr/>
                      <a:t>[VALOR]</a:t>
                    </a:fld>
                    <a:endParaRPr lang="pt-B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F8F5AF9-BE2D-46EC-8A2E-69E2C9CE4F42}" type="CELLRANGE">
                      <a:rPr lang="en-US" smtClean="0"/>
                      <a:pPr/>
                      <a:t>[CELLRANGE]</a:t>
                    </a:fld>
                    <a:r>
                      <a:rPr lang="en-US" baseline="0" dirty="0" smtClean="0"/>
                      <a:t/>
                    </a:r>
                    <a:br>
                      <a:rPr lang="en-US" baseline="0" dirty="0" smtClean="0"/>
                    </a:br>
                    <a:r>
                      <a:rPr lang="en-US" baseline="0" smtClean="0"/>
                      <a:t> </a:t>
                    </a:r>
                    <a:fld id="{98F7111E-B39D-4765-9C1A-D82BCCA71906}" type="VALUE">
                      <a:rPr lang="en-US" baseline="0"/>
                      <a:pPr/>
                      <a:t>[VALOR]</a:t>
                    </a:fld>
                    <a:endParaRPr lang="en-US" baseline="0" smtClean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'Relatorio Conselho'!$K$4:$K$5</c:f>
              <c:strCache>
                <c:ptCount val="2"/>
                <c:pt idx="0">
                  <c:v>Orçado</c:v>
                </c:pt>
                <c:pt idx="1">
                  <c:v>Realizado</c:v>
                </c:pt>
              </c:strCache>
            </c:strRef>
          </c:cat>
          <c:val>
            <c:numRef>
              <c:f>'Relatorio Conselho'!$L$4:$L$5</c:f>
              <c:numCache>
                <c:formatCode>_("R$"* #,##0.00_);_("R$"* \(#,##0.00\);_("R$"* "-"??_);_(@_)</c:formatCode>
                <c:ptCount val="2"/>
                <c:pt idx="0">
                  <c:v>2803870</c:v>
                </c:pt>
                <c:pt idx="1">
                  <c:v>1439841.12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'Relatorio Conselho'!$M$4:$M$5</c15:f>
                <c15:dlblRangeCache>
                  <c:ptCount val="2"/>
                  <c:pt idx="1">
                    <c:v>51%</c:v>
                  </c:pt>
                </c15:dlblRangeCache>
              </c15:datalabelsRange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28932432"/>
        <c:axId val="325800584"/>
      </c:barChart>
      <c:catAx>
        <c:axId val="22893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5800584"/>
        <c:crosses val="autoZero"/>
        <c:auto val="1"/>
        <c:lblAlgn val="ctr"/>
        <c:lblOffset val="100"/>
        <c:noMultiLvlLbl val="0"/>
      </c:catAx>
      <c:valAx>
        <c:axId val="325800584"/>
        <c:scaling>
          <c:orientation val="minMax"/>
        </c:scaling>
        <c:delete val="0"/>
        <c:axPos val="l"/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893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04/08/2014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422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CEFF-6744-4F97-A7E5-68F6090EEDE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72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581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46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0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7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77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601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04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37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897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10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6900-742D-4448-9A4F-B4F71AF6D1E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F74E-398B-4537-93DA-DE59C8C84B3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6DF0-D46B-4125-A5A3-C338E9447CD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BF6C-1838-4D13-A497-B8E6723D9EF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4069-F31D-40AD-BCD9-8410C17359A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5E7-0A4D-4C24-A6E3-D91D49E3ADC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76B-CDAA-452C-BC6F-3B632B62D1D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4A38-AA09-40DA-A24D-4847E127FDA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A431-A6FC-4CCA-A5B3-3895A82E191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6244-BCBB-41CE-97CA-45F1C01061B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4CFA-0DC3-4940-BA60-E97C1A6D435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04/08/2014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2A5767-0F9A-4DFF-AC7C-98B2FFE1AE5E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04/08/2014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Conselho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Deliberativo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1/8/2014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Modelo de Negócios – aproximação com o Judiciário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82472"/>
            <a:ext cx="8759825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/>
              <a:t>Modelo </a:t>
            </a:r>
            <a:r>
              <a:rPr lang="pt-BR" b="1" dirty="0"/>
              <a:t>de Negócios – </a:t>
            </a:r>
            <a:r>
              <a:rPr lang="pt-BR" b="1" dirty="0" smtClean="0"/>
              <a:t>vendas definitivas</a:t>
            </a:r>
          </a:p>
          <a:p>
            <a:pPr lvl="0"/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 APM - </a:t>
            </a:r>
            <a:r>
              <a:rPr lang="pt-BR" dirty="0" smtClean="0"/>
              <a:t>imagem do setor, com reflexo no desequilíbrio nas relações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Jornadas (mutirões) para alívio do Judiciário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Esclarecimentos à sociedade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Cartilha</a:t>
            </a:r>
            <a:r>
              <a:rPr lang="pt-BR" dirty="0" smtClean="0"/>
              <a:t> para esclarecimentos e agendamentos para esclarecimentos/mudanças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Destinatários</a:t>
            </a:r>
            <a:r>
              <a:rPr lang="pt-BR" dirty="0" smtClean="0"/>
              <a:t> – consumidores, MP, </a:t>
            </a:r>
            <a:r>
              <a:rPr lang="pt-BR" dirty="0" err="1" smtClean="0"/>
              <a:t>Procons</a:t>
            </a:r>
            <a:r>
              <a:rPr lang="pt-BR" dirty="0" smtClean="0"/>
              <a:t>, Executivo, STJ (</a:t>
            </a:r>
            <a:r>
              <a:rPr lang="pt-BR" dirty="0"/>
              <a:t>Min. Luiz Otávio Noronha e Herman </a:t>
            </a:r>
            <a:r>
              <a:rPr lang="pt-BR" dirty="0" smtClean="0"/>
              <a:t>Benjamin), Min. Fazenda (</a:t>
            </a:r>
            <a:r>
              <a:rPr lang="pt-BR" dirty="0" err="1" smtClean="0"/>
              <a:t>Caffarelli</a:t>
            </a:r>
            <a:r>
              <a:rPr lang="pt-BR" dirty="0" smtClean="0"/>
              <a:t>)- defesa </a:t>
            </a:r>
            <a:r>
              <a:rPr lang="pt-BR" dirty="0"/>
              <a:t>do equilíbrio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Redação – </a:t>
            </a:r>
            <a:r>
              <a:rPr lang="pt-BR" dirty="0" smtClean="0"/>
              <a:t>distribuição no Comitê Jurídico (</a:t>
            </a:r>
            <a:r>
              <a:rPr lang="pt-BR" dirty="0" err="1" smtClean="0"/>
              <a:t>Cyrela</a:t>
            </a:r>
            <a:r>
              <a:rPr lang="pt-BR" dirty="0" smtClean="0"/>
              <a:t>, HM, MRV, Rossi, Tecnisa) com acompanhamento do Comitê de Comunicação e Assessoria de Imprensa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Prazo</a:t>
            </a:r>
            <a:r>
              <a:rPr lang="pt-BR" dirty="0" smtClean="0"/>
              <a:t> – setembro 2014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9629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aproximação com o MP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Marcos Lopes – </a:t>
            </a:r>
            <a:r>
              <a:rPr lang="pt-BR" dirty="0" smtClean="0"/>
              <a:t>debate com Governo Federal – prazo? </a:t>
            </a:r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2809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Caffarelli</a:t>
            </a:r>
            <a:r>
              <a:rPr lang="pt-BR" dirty="0" smtClean="0"/>
              <a:t> (11/4): ok p/ aperfeiçoamentos - isenções </a:t>
            </a:r>
            <a:r>
              <a:rPr lang="pt-BR" dirty="0"/>
              <a:t>não </a:t>
            </a:r>
            <a:r>
              <a:rPr lang="pt-BR" dirty="0" smtClean="0"/>
              <a:t>possíveis. </a:t>
            </a: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67593" y="4116386"/>
            <a:ext cx="8624887" cy="228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Dr. Nelson Nery – Proposta - Êxito: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TAC com a alteração </a:t>
            </a:r>
            <a:r>
              <a:rPr lang="pt-BR" b="1" dirty="0"/>
              <a:t>da prática exercida pelas empresas associadas da ABRAINC, que passarão a incorporar no preço total da unidade imobiliária os valores devidos a título de comissão de corretagem</a:t>
            </a:r>
            <a:r>
              <a:rPr lang="pt-BR" dirty="0"/>
              <a:t>, sem que haja a estipulação de pena pelo modelo até então praticado, cujo pagamento dos mesmos valores é feito pelos consumidores</a:t>
            </a:r>
            <a:r>
              <a:rPr lang="pt-BR" dirty="0" smtClean="0"/>
              <a:t>;</a:t>
            </a:r>
            <a:r>
              <a:rPr lang="pt-BR" dirty="0"/>
              <a:t> 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Oportunidade de aproximação com o MP de forma coletiva pode se fechar</a:t>
            </a:r>
            <a:endParaRPr lang="pt-BR" b="1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6063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Questões </a:t>
            </a:r>
            <a:r>
              <a:rPr lang="pt-BR" b="1" dirty="0"/>
              <a:t>consumeristas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IDEC, </a:t>
            </a:r>
            <a:r>
              <a:rPr lang="pt-BR" dirty="0" err="1"/>
              <a:t>Idebec</a:t>
            </a:r>
            <a:r>
              <a:rPr lang="pt-BR" dirty="0"/>
              <a:t>, MP-SP, 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de quantificação pelas </a:t>
            </a:r>
            <a:r>
              <a:rPr lang="pt-BR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Questões </a:t>
            </a:r>
            <a:r>
              <a:rPr lang="pt-BR" b="1" dirty="0"/>
              <a:t>trabalhistas </a:t>
            </a:r>
            <a:r>
              <a:rPr lang="pt-BR" dirty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Subordinação é ponto prioritário; onerosidade é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Questões </a:t>
            </a:r>
            <a:r>
              <a:rPr lang="pt-BR" b="1" dirty="0"/>
              <a:t>fiscais </a:t>
            </a:r>
            <a:r>
              <a:rPr lang="pt-BR" dirty="0"/>
              <a:t>– impacto de 0,16%</a:t>
            </a:r>
          </a:p>
          <a:p>
            <a:endParaRPr lang="pt-BR" b="1" dirty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</a:t>
            </a:r>
            <a:r>
              <a:rPr lang="pt-BR" dirty="0"/>
              <a:t>devoluções – impacto de 0,7% no valor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Tema correlacionado com Modelo de </a:t>
            </a:r>
            <a:r>
              <a:rPr lang="pt-BR" dirty="0" smtClean="0"/>
              <a:t>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Corretagem Apartada no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MPF  - ação contra a Abrainc e CEF por corretagem cobrada dos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Restituição de corretagem em dobro + danos moras de R$ 10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Risco de extensão nacional/ derrubada para empresas -  defesa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Defesa </a:t>
            </a:r>
            <a:r>
              <a:rPr lang="pt-BR" dirty="0"/>
              <a:t>– </a:t>
            </a:r>
            <a:r>
              <a:rPr lang="pt-BR" dirty="0" smtClean="0"/>
              <a:t>Ilegitimidade  - </a:t>
            </a:r>
            <a:r>
              <a:rPr lang="pt-BR" dirty="0" smtClean="0"/>
              <a:t>contratação de Escritório </a:t>
            </a:r>
            <a:r>
              <a:rPr lang="pt-BR" smtClean="0"/>
              <a:t>Dinamarco</a:t>
            </a:r>
            <a:endParaRPr lang="pt-BR" dirty="0" smtClean="0"/>
          </a:p>
          <a:p>
            <a:endParaRPr lang="pt-BR" b="1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44154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59585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r>
              <a:rPr lang="pt-BR" sz="2800" b="1" dirty="0" smtClean="0"/>
              <a:t>Pauta </a:t>
            </a:r>
            <a:r>
              <a:rPr lang="pt-BR" sz="2800" b="1" dirty="0"/>
              <a:t>de atualizações</a:t>
            </a:r>
            <a:r>
              <a:rPr lang="pt-BR" sz="2800" dirty="0"/>
              <a:t> – 11h às </a:t>
            </a:r>
            <a:r>
              <a:rPr lang="pt-BR" sz="2800" dirty="0" smtClean="0"/>
              <a:t>11:15h</a:t>
            </a:r>
            <a:endParaRPr lang="pt-BR" sz="2800" dirty="0"/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Custo da Burocracia no Imóvel e seu </a:t>
            </a:r>
            <a:r>
              <a:rPr lang="pt-BR" sz="2400" dirty="0" smtClean="0"/>
              <a:t>encaminhamento</a:t>
            </a:r>
          </a:p>
          <a:p>
            <a:endParaRPr lang="pt-BR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FIPE, Responsabilidade Social, PMCMV, </a:t>
            </a:r>
            <a:r>
              <a:rPr lang="pt-BR" sz="2400" dirty="0" smtClean="0"/>
              <a:t>Outros</a:t>
            </a:r>
            <a:endParaRPr lang="pt-BR" sz="2400" dirty="0"/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7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Produtividade - O Custo da Burocracia no Imóvel - agenda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625" y="620688"/>
            <a:ext cx="8361561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refeituras-piloto </a:t>
            </a:r>
            <a:r>
              <a:rPr lang="pt-BR" dirty="0"/>
              <a:t>(vontade política / relevância</a:t>
            </a:r>
            <a:r>
              <a:rPr lang="pt-BR" dirty="0" smtClean="0"/>
              <a:t>): SP, RJ, Campinas, FNP – Porto Alegre, Curitiba, indicações Leandro (MRV) e Daniela (Tenda)</a:t>
            </a:r>
            <a:endParaRPr lang="pt-BR" dirty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Mapear processo de aprovação utilizado nas prefeituras-piloto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Levantar </a:t>
            </a:r>
            <a:r>
              <a:rPr lang="pt-BR" dirty="0"/>
              <a:t>parceiros necessários: prefeitos, secretários, órgãos, tribunais, conselhos de classe, escritórios, </a:t>
            </a:r>
            <a:r>
              <a:rPr lang="pt-BR" dirty="0" err="1"/>
              <a:t>etc</a:t>
            </a:r>
            <a:r>
              <a:rPr lang="pt-BR" dirty="0"/>
              <a:t>, e definir </a:t>
            </a:r>
            <a:r>
              <a:rPr lang="pt-BR" dirty="0" smtClean="0"/>
              <a:t>agenda.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Propor revisão de legislações pertinentes ao tema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/>
              <a:t>Definir estratégias para utilização do modelo (seja ele completo ou parcial)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Criar </a:t>
            </a:r>
            <a:r>
              <a:rPr lang="pt-BR" dirty="0"/>
              <a:t>“selo” para as prefeituras que adotarem o modelo – visibilidade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/>
              <a:t>Disseminar de forma abrangente as práticas adotadas e melhorias conquistadas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5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505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São Paulo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 </a:t>
            </a:r>
            <a:r>
              <a:rPr lang="pt-BR" b="1" dirty="0"/>
              <a:t>decorrente de reuniões sobre HIS</a:t>
            </a:r>
            <a:r>
              <a:rPr lang="pt-BR" dirty="0"/>
              <a:t>; alinhamento com </a:t>
            </a:r>
            <a:r>
              <a:rPr lang="pt-BR" dirty="0" smtClean="0"/>
              <a:t>Secovi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Novo decreto com melhoria de fluxo e sobreposições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Propostas para SMT, SVMA, SIURB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Discussão de Código de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Audiência </a:t>
            </a:r>
            <a:r>
              <a:rPr lang="pt-BR" b="1" dirty="0"/>
              <a:t>solicitada </a:t>
            </a:r>
            <a:r>
              <a:rPr lang="pt-BR" b="1" dirty="0" smtClean="0"/>
              <a:t>– </a:t>
            </a:r>
            <a:r>
              <a:rPr lang="pt-BR" b="1" dirty="0"/>
              <a:t>alinhamento sobre modelo e divulgação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 </a:t>
            </a:r>
            <a:r>
              <a:rPr lang="pt-BR" dirty="0"/>
              <a:t>das normas – racionalização/ delimitação das verificações/ prazos máximos e responsabilidades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Unificação dos cadastros e das informações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Balcão único – apreciação coordenada dos 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Gestão – incentivos, alinhamento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Divulgação destes trabalhos, </a:t>
            </a:r>
            <a:r>
              <a:rPr lang="pt-BR" dirty="0" err="1"/>
              <a:t>Falconi</a:t>
            </a:r>
            <a:r>
              <a:rPr lang="pt-BR" dirty="0"/>
              <a:t>, efeito </a:t>
            </a:r>
            <a:r>
              <a:rPr lang="pt-BR" dirty="0" err="1" smtClean="0"/>
              <a:t>anti-corrupção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Rio de Janeiro – </a:t>
            </a:r>
            <a:r>
              <a:rPr lang="pt-BR" dirty="0" smtClean="0"/>
              <a:t>Secretária Madalena -  21/5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Alternativa para </a:t>
            </a:r>
            <a:r>
              <a:rPr lang="pt-BR" dirty="0" err="1" smtClean="0"/>
              <a:t>Falconi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6792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4773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Campinas</a:t>
            </a:r>
            <a:r>
              <a:rPr lang="pt-BR" dirty="0" smtClean="0"/>
              <a:t> </a:t>
            </a:r>
            <a:r>
              <a:rPr lang="pt-BR" dirty="0"/>
              <a:t>– proposta </a:t>
            </a:r>
            <a:r>
              <a:rPr lang="pt-BR" dirty="0" err="1"/>
              <a:t>Comunitas</a:t>
            </a:r>
            <a:r>
              <a:rPr lang="pt-BR" dirty="0"/>
              <a:t> – R$ 1.800 mil, 12 </a:t>
            </a:r>
            <a:r>
              <a:rPr lang="pt-BR" dirty="0" smtClean="0"/>
              <a:t>meses</a:t>
            </a:r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R$ 800 mil captados - R$ 300 mil ABRAINC, totalizando R$ 1.100 mil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Contribuições adicionais até R$ 100 mil para total de R$ 1 </a:t>
            </a:r>
            <a:r>
              <a:rPr lang="pt-BR" dirty="0" smtClean="0"/>
              <a:t>MM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</a:t>
            </a:r>
            <a:r>
              <a:rPr lang="pt-BR" dirty="0"/>
              <a:t>$ 1.300 mil para </a:t>
            </a:r>
            <a:r>
              <a:rPr lang="pt-BR" dirty="0" err="1"/>
              <a:t>Falconi</a:t>
            </a:r>
            <a:r>
              <a:rPr lang="pt-BR" dirty="0"/>
              <a:t>, R$ 500 mil para </a:t>
            </a:r>
            <a:r>
              <a:rPr lang="pt-BR" dirty="0" err="1" smtClean="0"/>
              <a:t>Comunitas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Alto risco de não atingimento de objetivos por Governança – descontinuado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 de caminho próprio a partir de agosto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Frente </a:t>
            </a:r>
            <a:r>
              <a:rPr lang="pt-BR" b="1" dirty="0"/>
              <a:t>Nacional de Prefeitos </a:t>
            </a:r>
            <a:r>
              <a:rPr lang="pt-BR" dirty="0" smtClean="0"/>
              <a:t>– reunião em SP em 21/5</a:t>
            </a:r>
          </a:p>
          <a:p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geral para prefeitos com CBIC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Debate com Secretários Municipais de Urbanismo – RJ, POA, Fortaleza, Curitiba, Belém, Olinda, SBC, BNDES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Apresentações e trocas nos fóruns da FNP em setembro e novembro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Replicar encontros da ABRASF – Assoc. Bras. dos Secretários de Fazenda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Seguro do </a:t>
            </a:r>
            <a:r>
              <a:rPr lang="pt-BR" dirty="0" err="1"/>
              <a:t>func</a:t>
            </a:r>
            <a:r>
              <a:rPr lang="pt-BR" dirty="0"/>
              <a:t>. público – produto registado na SUSEP à espera de um </a:t>
            </a:r>
            <a:r>
              <a:rPr lang="pt-BR" dirty="0" smtClean="0"/>
              <a:t>piloto</a:t>
            </a:r>
            <a:endParaRPr lang="pt-BR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2729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41277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1916832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41277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1628800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479593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1700808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482628" y="314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27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4625" y="3789040"/>
            <a:ext cx="3024563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Simplificação das normas </a:t>
            </a:r>
            <a:r>
              <a:rPr lang="pt-BR" sz="1600" dirty="0" smtClean="0"/>
              <a:t>- racionalização </a:t>
            </a:r>
            <a:r>
              <a:rPr lang="pt-BR" sz="1600" dirty="0"/>
              <a:t>dos processos e delimitação das </a:t>
            </a:r>
            <a:r>
              <a:rPr lang="pt-BR" sz="1600" dirty="0" smtClean="0"/>
              <a:t>verificações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pt-BR" sz="1600" dirty="0" smtClean="0"/>
              <a:t>razos </a:t>
            </a:r>
            <a:r>
              <a:rPr lang="pt-BR" sz="1600" dirty="0"/>
              <a:t>máximos e </a:t>
            </a:r>
            <a:r>
              <a:rPr lang="pt-BR" sz="1600" dirty="0" smtClean="0"/>
              <a:t>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Unificação das informações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Balcão </a:t>
            </a:r>
            <a:r>
              <a:rPr lang="pt-BR" sz="1600" dirty="0"/>
              <a:t>único  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45612" y="4149080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221088"/>
            <a:ext cx="2554580" cy="15696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Comitê de Comunicação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6720" y="5949280"/>
            <a:ext cx="302456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Listar gaps contra boas práticas</a:t>
            </a:r>
          </a:p>
        </p:txBody>
      </p:sp>
      <p:sp>
        <p:nvSpPr>
          <p:cNvPr id="2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4211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Desburocratização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frentes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Eletrônico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com ARISP e com CETIP (mensageria)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ABECIP: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Foco em que extrato de banco converse com da ARISP (</a:t>
            </a:r>
            <a:r>
              <a:rPr lang="pt-BR" dirty="0" err="1" smtClean="0"/>
              <a:t>Cetip</a:t>
            </a:r>
            <a:r>
              <a:rPr lang="pt-BR" dirty="0" smtClean="0"/>
              <a:t>, Serasa)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Complexidade no fluxo e testes de alguns bancos, com pressão sobre seus sistemas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Participação na disseminação no país (com cuidados da ARISP)</a:t>
            </a:r>
          </a:p>
          <a:p>
            <a:endParaRPr lang="pt-BR" dirty="0" smtClean="0"/>
          </a:p>
          <a:p>
            <a:r>
              <a:rPr lang="pt-BR" b="1" dirty="0" smtClean="0"/>
              <a:t>Aplicativo para individualização e ouvidoria, com ARISP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Unificação de extratos bancários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construído com sugestões das empresas, com liderança de </a:t>
            </a:r>
            <a:r>
              <a:rPr lang="pt-BR" dirty="0" err="1" smtClean="0"/>
              <a:t>Cyrela</a:t>
            </a:r>
            <a:r>
              <a:rPr lang="pt-BR" dirty="0" smtClean="0"/>
              <a:t>, Tecnisa, Rossi e MRV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com ABECIP (reunião preparatória em 7/8) e Caixa, 12/8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0211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74042"/>
              </p:ext>
            </p:extLst>
          </p:nvPr>
        </p:nvGraphicFramePr>
        <p:xfrm>
          <a:off x="323529" y="642653"/>
          <a:ext cx="8363272" cy="5872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582"/>
                <a:gridCol w="1439706"/>
                <a:gridCol w="990705"/>
                <a:gridCol w="928785"/>
                <a:gridCol w="4210494"/>
              </a:tblGrid>
              <a:tr h="35841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Empresa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Status Dados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Status Termo de Adesão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Fipe precisa de ajuda?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Comentário sobre contato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236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Brookfield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OK (Aguardado o termo para enviar)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OK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4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Cury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OK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Falta o termo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</a:tr>
              <a:tr h="164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Cyrela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OK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OK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4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HM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OK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Falta o termo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</a:tr>
              <a:tr h="4349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Tecnisa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OK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Responderam contato e estão trabalhando, têm pequenas dúvidas sobre o preenchimento. Mas deram sinais de estarem trabalhando.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340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Tenda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OK (Aguardado o termo para enviar)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OK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Mantemos contato. Manifestaram questionamento sobre termo de adesão e contrato. Disseram já ter os dados prontos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</a:tr>
              <a:tr h="2907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err="1">
                          <a:effectLst/>
                        </a:rPr>
                        <a:t>Emccamp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Enviados Parcialmente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Falta o termo e parte dos dados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4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Direcional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 enviou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Sim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Nenhuma resposta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</a:tr>
              <a:tr h="164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err="1">
                          <a:effectLst/>
                        </a:rPr>
                        <a:t>Even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 enviou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Sim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Nenhuma resposta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4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err="1">
                          <a:effectLst/>
                        </a:rPr>
                        <a:t>Eztec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 enviou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Nenhuma resposta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</a:tr>
              <a:tr h="164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Gafisa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 enviou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Sim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Nenhuma resposta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4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JHSF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 enviou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Sim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Nenhuma resposta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</a:tr>
              <a:tr h="2822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João Fortes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 enviou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Sim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Nenhuma resposta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36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Moura </a:t>
                      </a:r>
                      <a:r>
                        <a:rPr lang="pt-BR" sz="1100" u="none" strike="noStrike" dirty="0" err="1">
                          <a:effectLst/>
                        </a:rPr>
                        <a:t>Dubeux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 enviou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Sim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Responderam contato mas não temos nenhuma posição atualizada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</a:tr>
              <a:tr h="4831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MRV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 enviou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Último contato em 10/6, para esclarecer pequenas dúvidas de preenchimento das planilhas. Mandarão até Julho ou Agosto. Questiona o Termo de Adesão (item auditoria)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907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Odebrecht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 enviou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Sim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Responderam contato mas não temos nenhuma posição atualizada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</a:tr>
              <a:tr h="3236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PDG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 enviou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Responderam contato, dizendo que estão trabalhando, mas não temos nenhuma posição atualizada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4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Rodobens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 enviou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Sim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Nenhuma resposta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</a:tr>
              <a:tr h="164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Rossi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 enviou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Sim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Nenhuma resposta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4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Trisul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 enviou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Sim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Nenhuma resposta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</a:tr>
              <a:tr h="164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Viver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 enviou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Sim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Nenhuma resposta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4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err="1">
                          <a:effectLst/>
                        </a:rPr>
                        <a:t>WTorre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 enviou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Sim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Nenhuma resposta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2" marR="4752" marT="4752" marB="0" anchor="ctr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797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</a:t>
            </a:r>
            <a:r>
              <a:rPr lang="pt-BR" sz="1700" dirty="0" smtClean="0"/>
              <a:t>retirada.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28/4 - PR, MC, MPOE, PCEF, PB, Inês, Urbano, Maria Caldas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Solução </a:t>
            </a:r>
            <a:r>
              <a:rPr lang="pt-BR" dirty="0"/>
              <a:t>de mercado </a:t>
            </a:r>
            <a:r>
              <a:rPr lang="pt-BR" dirty="0" smtClean="0"/>
              <a:t>com </a:t>
            </a:r>
            <a:r>
              <a:rPr lang="pt-BR" dirty="0"/>
              <a:t>menor custo fiscal e a valorização da </a:t>
            </a:r>
            <a:r>
              <a:rPr lang="pt-BR" dirty="0" smtClean="0"/>
              <a:t>propriedade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</a:t>
            </a:r>
            <a:r>
              <a:rPr lang="pt-BR" dirty="0"/>
              <a:t>da população </a:t>
            </a:r>
            <a:r>
              <a:rPr lang="pt-BR" dirty="0" smtClean="0"/>
              <a:t>não </a:t>
            </a:r>
            <a:r>
              <a:rPr lang="pt-BR" dirty="0"/>
              <a:t>atendida </a:t>
            </a:r>
            <a:r>
              <a:rPr lang="pt-BR" dirty="0" smtClean="0"/>
              <a:t>- TP</a:t>
            </a:r>
            <a:r>
              <a:rPr lang="pt-BR" dirty="0"/>
              <a:t>, prazos, taxas de juros e </a:t>
            </a:r>
            <a:r>
              <a:rPr lang="pt-BR" dirty="0" smtClean="0"/>
              <a:t>subsídios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Condições </a:t>
            </a:r>
            <a:r>
              <a:rPr lang="pt-BR" dirty="0"/>
              <a:t>iguais de averiguação de qualidade pelo agente </a:t>
            </a:r>
            <a:r>
              <a:rPr lang="pt-BR" dirty="0" smtClean="0"/>
              <a:t>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Fator Social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Ministério do Trabalho – fiscalização, Terceirização</a:t>
            </a:r>
          </a:p>
          <a:p>
            <a:endParaRPr lang="pt-BR" b="1" dirty="0" smtClean="0"/>
          </a:p>
          <a:p>
            <a:r>
              <a:rPr lang="pt-BR" b="1" dirty="0" smtClean="0"/>
              <a:t>Pontos </a:t>
            </a:r>
            <a:r>
              <a:rPr lang="pt-BR" b="1" dirty="0"/>
              <a:t>de </a:t>
            </a:r>
            <a:r>
              <a:rPr lang="pt-BR" b="1" dirty="0" smtClean="0"/>
              <a:t>atenção  -Oficina HIS – Caixa e Min Cidades – 17 e 18/7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Prazo de 420 meses, juros de 3,5% para determinadas </a:t>
            </a:r>
            <a:r>
              <a:rPr lang="pt-BR" dirty="0" smtClean="0"/>
              <a:t>faixas - compensá-los </a:t>
            </a:r>
            <a:r>
              <a:rPr lang="pt-BR" dirty="0"/>
              <a:t>exigiria mais subsídios.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edução </a:t>
            </a:r>
            <a:r>
              <a:rPr lang="pt-BR" dirty="0"/>
              <a:t>no valor final  das </a:t>
            </a:r>
            <a:r>
              <a:rPr lang="pt-BR" dirty="0" smtClean="0"/>
              <a:t>unidades - “</a:t>
            </a:r>
            <a:r>
              <a:rPr lang="pt-BR" dirty="0"/>
              <a:t>subtetos” - valores máximos de imóveis que poderiam ser financiados na Faixa 1,5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Produtos mistos – Faixas 1 e 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Reunião com Min. Cidades, Min. Planejamento, Caixa e BB </a:t>
            </a:r>
            <a:r>
              <a:rPr lang="pt-BR" dirty="0" smtClean="0"/>
              <a:t>em 6/8, em Brasília</a:t>
            </a:r>
            <a:endParaRPr lang="pt-BR" dirty="0"/>
          </a:p>
          <a:p>
            <a:r>
              <a:rPr lang="pt-BR" dirty="0"/>
              <a:t> 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Normas de Desempenho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de nossas propostas com Governo Federal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63877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10-JH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" t="15845" r="6234" b="19872"/>
          <a:stretch/>
        </p:blipFill>
        <p:spPr bwMode="auto">
          <a:xfrm>
            <a:off x="6265793" y="11525357"/>
            <a:ext cx="850737" cy="25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105426" y="1229372"/>
          <a:ext cx="6609522" cy="168802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74435"/>
                <a:gridCol w="2435087"/>
              </a:tblGrid>
              <a:tr h="3600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INVESTIMENTOS </a:t>
                      </a:r>
                      <a:r>
                        <a:rPr lang="pt-BR" sz="1800" b="1" u="none" strike="noStrike" dirty="0" smtClean="0">
                          <a:effectLst/>
                        </a:rPr>
                        <a:t>ASSOCIADAS </a:t>
                      </a:r>
                      <a:r>
                        <a:rPr lang="pt-BR" sz="1800" b="1" u="none" strike="noStrike" dirty="0">
                          <a:effectLst/>
                        </a:rPr>
                        <a:t>ABRAINC </a:t>
                      </a:r>
                      <a:r>
                        <a:rPr lang="pt-BR" sz="1800" b="1" u="none" strike="noStrike" dirty="0" smtClean="0">
                          <a:effectLst/>
                        </a:rPr>
                        <a:t>2013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86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Valor total investido em 2013/2014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 R$                 15.679.766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Projetos próprios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 R$                    2.778.130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Projetos de terceiros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 R$                    7.877.980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Patrocínios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 R$                    3.790.656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Operação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 R$                    1.153.000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/>
          </p:nvPr>
        </p:nvGraphicFramePr>
        <p:xfrm>
          <a:off x="1079612" y="3212976"/>
          <a:ext cx="6624736" cy="24540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82137"/>
                <a:gridCol w="2442599"/>
              </a:tblGrid>
              <a:tr h="30668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CONCENTRAÇÃO DOS </a:t>
                      </a:r>
                      <a:r>
                        <a:rPr lang="pt-BR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INVESTIMENTOS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7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R$</a:t>
                      </a:r>
                      <a:r>
                        <a:rPr lang="pt-BR" sz="15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15.679.766 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Educação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R$</a:t>
                      </a:r>
                      <a:r>
                        <a:rPr lang="pt-BR" sz="15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4.715.260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Saúde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R$</a:t>
                      </a:r>
                      <a:r>
                        <a:rPr lang="pt-BR" sz="15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4.180.882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Esporte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R$</a:t>
                      </a:r>
                      <a:r>
                        <a:rPr lang="pt-BR" sz="15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1.145.552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Cultura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R$</a:t>
                      </a:r>
                      <a:r>
                        <a:rPr lang="pt-BR" sz="15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1.984.315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7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Outros (Desenvolvimento Local e Sustentável, Voluntariado, Meio Ambiente, Empreendedorismo social)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R$</a:t>
                      </a:r>
                      <a:r>
                        <a:rPr lang="pt-BR" sz="15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2.500.757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Operação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R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$ 1.153.000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791285" y="1196752"/>
            <a:ext cx="1324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*Alguns projetos com continuidade em 2014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07704" y="5949280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/>
              <a:t>Empresas Participantes: </a:t>
            </a:r>
            <a:r>
              <a:rPr lang="pt-BR" sz="1600" dirty="0" smtClean="0"/>
              <a:t>Brookfield, Cury, Cyrela, Direcional, MRV, PDG, Rodobens e Tecnisa</a:t>
            </a:r>
          </a:p>
          <a:p>
            <a:pPr>
              <a:lnSpc>
                <a:spcPct val="150000"/>
              </a:lnSpc>
            </a:pPr>
            <a:endParaRPr lang="pt-BR" sz="1600" dirty="0"/>
          </a:p>
        </p:txBody>
      </p:sp>
      <p:sp>
        <p:nvSpPr>
          <p:cNvPr id="2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79512" y="226525"/>
            <a:ext cx="8696325" cy="322750"/>
          </a:xfrm>
          <a:prstGeom prst="rect">
            <a:avLst/>
          </a:prstGeom>
        </p:spPr>
        <p:txBody>
          <a:bodyPr lIns="0" tIns="0" rIns="0" bIns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auto">
              <a:spcAft>
                <a:spcPts val="0"/>
              </a:spcAft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Investimentos em Responsabilidade Social </a:t>
            </a:r>
            <a:r>
              <a:rPr lang="en-US" sz="1800" b="1" dirty="0" smtClean="0"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51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1091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Contribuições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Projetos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18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43654"/>
              </p:ext>
            </p:extLst>
          </p:nvPr>
        </p:nvGraphicFramePr>
        <p:xfrm>
          <a:off x="153957" y="1844824"/>
          <a:ext cx="8850087" cy="22670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2521"/>
                <a:gridCol w="980577"/>
                <a:gridCol w="944097"/>
                <a:gridCol w="983829"/>
                <a:gridCol w="25400"/>
                <a:gridCol w="1050073"/>
                <a:gridCol w="891905"/>
                <a:gridCol w="137699"/>
                <a:gridCol w="1152177"/>
                <a:gridCol w="1801809"/>
              </a:tblGrid>
              <a:tr h="418205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Posição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Jan/2014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Saldo Conta Corrente 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31.555,88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R</a:t>
                      </a:r>
                      <a:r>
                        <a:rPr lang="pt-BR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$ </a:t>
                      </a:r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1.760.552,99 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0264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Saldo Aplicação 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1.728.997,11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79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Receita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Despesas 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Posição</a:t>
                      </a:r>
                      <a:r>
                        <a:rPr lang="pt-BR" sz="1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Atual</a:t>
                      </a:r>
                      <a:endParaRPr lang="pt-BR" sz="18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37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pt-BR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Janeiro até</a:t>
                      </a:r>
                      <a:r>
                        <a:rPr lang="pt-BR" sz="14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Julho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Ordinária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Projetos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Ordinária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Projetos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Conta Corrente + Aplicação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268">
                <a:tc vMerge="1"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1.460.765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885.014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2.345.779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1.429.977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901.376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2.331.354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1.805.704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174625" y="11663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CASH FLOW ABRAINC 2014</a:t>
            </a:r>
            <a:endParaRPr lang="pt-BR" b="1" i="1" dirty="0">
              <a:latin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519113" y="5013176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Pagamentos: </a:t>
            </a:r>
            <a:r>
              <a:rPr lang="pt-BR" dirty="0" smtClean="0"/>
              <a:t>1 empresa inadimplente nos pagamentos de 2014 (situação a ser discutida na reunião de Diretoria de 7/8) </a:t>
            </a:r>
          </a:p>
        </p:txBody>
      </p:sp>
    </p:spTree>
    <p:extLst>
      <p:ext uri="{BB962C8B-B14F-4D97-AF65-F5344CB8AC3E}">
        <p14:creationId xmlns:p14="http://schemas.microsoft.com/office/powerpoint/2010/main" val="28171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590203"/>
              </p:ext>
            </p:extLst>
          </p:nvPr>
        </p:nvGraphicFramePr>
        <p:xfrm>
          <a:off x="395536" y="404664"/>
          <a:ext cx="8352928" cy="61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174625" y="11663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ORÇAMENTO ORDINÁRIO 2014</a:t>
            </a:r>
            <a:endParaRPr lang="pt-BR" b="1" i="1" dirty="0">
              <a:latin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25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7922" y="44624"/>
            <a:ext cx="2804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ABRAINC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</p:txBody>
      </p:sp>
      <p:sp>
        <p:nvSpPr>
          <p:cNvPr id="11" name="Line 1"/>
          <p:cNvSpPr>
            <a:spLocks noChangeShapeType="1"/>
          </p:cNvSpPr>
          <p:nvPr/>
        </p:nvSpPr>
        <p:spPr bwMode="auto">
          <a:xfrm>
            <a:off x="395536" y="404664"/>
            <a:ext cx="7721225" cy="52205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48218" tIns="24110" rIns="48218" bIns="24110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186492"/>
              </p:ext>
            </p:extLst>
          </p:nvPr>
        </p:nvGraphicFramePr>
        <p:xfrm>
          <a:off x="179512" y="634375"/>
          <a:ext cx="8784976" cy="5962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9" name="Worksheet" r:id="rId4" imgW="8410508" imgH="6943554" progId="Excel.Sheet.12">
                  <p:embed/>
                </p:oleObj>
              </mc:Choice>
              <mc:Fallback>
                <p:oleObj name="Worksheet" r:id="rId4" imgW="8410508" imgH="69435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634375"/>
                        <a:ext cx="8784976" cy="5962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95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Alterações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Estatuto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“</a:t>
            </a:r>
            <a:r>
              <a:rPr lang="pt-BR" b="1" dirty="0"/>
              <a:t>Parágrafo terceiro. </a:t>
            </a:r>
            <a:r>
              <a:rPr lang="pt-BR" dirty="0"/>
              <a:t>O Conselho Deliberativo poderá, em caráter excepcional e de forma fundamentada, admitir associadas que não cumpram todos os requisitos previstos no parágrafo anterior </a:t>
            </a:r>
            <a:r>
              <a:rPr lang="pt-BR" b="1" i="1" dirty="0"/>
              <a:t>e que apresentem PL superior a R$ 300 MM, se baseadas em São Paulo, e R$ 200 MM, se baseadas em outros estados</a:t>
            </a:r>
            <a:r>
              <a:rPr lang="pt-BR" dirty="0"/>
              <a:t>” </a:t>
            </a:r>
          </a:p>
          <a:p>
            <a:r>
              <a:rPr lang="pt-BR" dirty="0"/>
              <a:t> </a:t>
            </a:r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“</a:t>
            </a:r>
            <a:r>
              <a:rPr lang="pt-BR" b="1" dirty="0"/>
              <a:t>Parágrafo quarto</a:t>
            </a:r>
            <a:r>
              <a:rPr lang="pt-BR" dirty="0"/>
              <a:t>. Na decisão sobre admissão de novas pessoas jurídicas no quadro social, o Conselho Deliberativo deverá observar o limite numérico compatível com a dinâmica de trabalho da entidade, estabelecido por este Estatuto em </a:t>
            </a:r>
            <a:r>
              <a:rPr lang="pt-BR" b="1" dirty="0"/>
              <a:t>50 </a:t>
            </a:r>
            <a:r>
              <a:rPr lang="pt-BR" dirty="0"/>
              <a:t>associadas</a:t>
            </a:r>
            <a:r>
              <a:rPr lang="pt-BR" dirty="0" smtClean="0"/>
              <a:t>”.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8123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1 -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Cotas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730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 - Cotas ABRAINC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548675"/>
              </p:ext>
            </p:extLst>
          </p:nvPr>
        </p:nvGraphicFramePr>
        <p:xfrm>
          <a:off x="323528" y="836712"/>
          <a:ext cx="8064896" cy="7128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7" name="Worksheet" r:id="rId5" imgW="6019659" imgH="6315108" progId="Excel.Sheet.12">
                  <p:embed/>
                </p:oleObj>
              </mc:Choice>
              <mc:Fallback>
                <p:oleObj name="Worksheet" r:id="rId5" imgW="6019659" imgH="63151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836712"/>
                        <a:ext cx="8064896" cy="7128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341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759825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Pauta estratégica</a:t>
            </a:r>
            <a:r>
              <a:rPr lang="pt-BR" dirty="0"/>
              <a:t> - 9:30h às </a:t>
            </a:r>
            <a:r>
              <a:rPr lang="pt-BR" dirty="0" smtClean="0"/>
              <a:t>11h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Atualizações estratégicas- encontros com candidatos, </a:t>
            </a:r>
            <a:r>
              <a:rPr lang="pt-BR" dirty="0" smtClean="0"/>
              <a:t>terceirização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</a:t>
            </a:r>
            <a:r>
              <a:rPr lang="pt-BR" dirty="0"/>
              <a:t>ABRAINC – </a:t>
            </a:r>
            <a:r>
              <a:rPr lang="pt-BR" dirty="0" smtClean="0"/>
              <a:t>invasões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Negócios - Aproximação com o Judiciário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Vendas - corretagem </a:t>
            </a:r>
            <a:r>
              <a:rPr lang="pt-BR" dirty="0" smtClean="0"/>
              <a:t>– aproximação com o MP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dirty="0"/>
              <a:t> </a:t>
            </a:r>
            <a:endParaRPr lang="pt-BR" b="1" dirty="0" smtClean="0"/>
          </a:p>
          <a:p>
            <a:r>
              <a:rPr lang="pt-BR" b="1" dirty="0" smtClean="0"/>
              <a:t>Pauta </a:t>
            </a:r>
            <a:r>
              <a:rPr lang="pt-BR" b="1" dirty="0"/>
              <a:t>de atualizações</a:t>
            </a:r>
            <a:r>
              <a:rPr lang="pt-BR" dirty="0"/>
              <a:t> – 11h às </a:t>
            </a:r>
            <a:r>
              <a:rPr lang="pt-BR" dirty="0" smtClean="0"/>
              <a:t>11:15h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Custo da Burocracia no Imóvel e seu 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FIPE, Responsabilidade </a:t>
            </a:r>
            <a:r>
              <a:rPr lang="pt-BR" dirty="0"/>
              <a:t>Social, </a:t>
            </a:r>
            <a:r>
              <a:rPr lang="pt-BR" dirty="0" smtClean="0"/>
              <a:t>PMCMV, outros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Assembleia Geral Extraordinária </a:t>
            </a:r>
            <a:r>
              <a:rPr lang="pt-BR" dirty="0" smtClean="0"/>
              <a:t>– alterações no Estatuto – das 11:15 às 11:30h </a:t>
            </a:r>
          </a:p>
          <a:p>
            <a:pPr lvl="0"/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/>
              <a:t>Banco de </a:t>
            </a:r>
            <a:r>
              <a:rPr lang="pt-BR" b="1" dirty="0" smtClean="0"/>
              <a:t>Ideias, </a:t>
            </a:r>
            <a:r>
              <a:rPr lang="pt-BR" dirty="0" smtClean="0"/>
              <a:t>com a presença do Deputado Paulo Teixeira e Vereador Floriano </a:t>
            </a:r>
            <a:r>
              <a:rPr lang="pt-BR" dirty="0" err="1" smtClean="0"/>
              <a:t>Pesaro</a:t>
            </a:r>
            <a:r>
              <a:rPr lang="pt-BR" dirty="0" smtClean="0"/>
              <a:t> </a:t>
            </a:r>
            <a:r>
              <a:rPr lang="pt-BR" dirty="0"/>
              <a:t>– das 11:30h às </a:t>
            </a:r>
            <a:r>
              <a:rPr lang="pt-BR" dirty="0" smtClean="0"/>
              <a:t>12h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Estratégicas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Almoço </a:t>
            </a:r>
            <a:r>
              <a:rPr lang="pt-BR" b="1" dirty="0"/>
              <a:t>com Aécio Neves </a:t>
            </a:r>
            <a:r>
              <a:rPr lang="pt-BR" b="1" dirty="0" smtClean="0"/>
              <a:t>11/6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com Antônio </a:t>
            </a:r>
            <a:r>
              <a:rPr lang="pt-BR" dirty="0" err="1" smtClean="0"/>
              <a:t>Anastasia</a:t>
            </a:r>
            <a:r>
              <a:rPr lang="pt-BR" dirty="0" smtClean="0"/>
              <a:t> – PMCMV - 30/6.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Centralização - contato ABRAINC - MN</a:t>
            </a:r>
          </a:p>
          <a:p>
            <a:endParaRPr lang="pt-BR" dirty="0" smtClean="0"/>
          </a:p>
          <a:p>
            <a:r>
              <a:rPr lang="pt-BR" b="1" dirty="0"/>
              <a:t>Dilma Rousseff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Emails</a:t>
            </a:r>
            <a:r>
              <a:rPr lang="pt-BR" dirty="0"/>
              <a:t> para </a:t>
            </a:r>
            <a:r>
              <a:rPr lang="pt-BR" dirty="0" err="1"/>
              <a:t>Hereda</a:t>
            </a:r>
            <a:r>
              <a:rPr lang="pt-BR" dirty="0"/>
              <a:t> sobre Mantega e </a:t>
            </a:r>
            <a:r>
              <a:rPr lang="pt-BR" dirty="0" err="1"/>
              <a:t>Giles</a:t>
            </a:r>
            <a:r>
              <a:rPr lang="pt-BR" dirty="0"/>
              <a:t> Azevedo enviados em 27/6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Centralização</a:t>
            </a:r>
            <a:r>
              <a:rPr lang="pt-BR" dirty="0"/>
              <a:t> </a:t>
            </a:r>
            <a:r>
              <a:rPr lang="pt-BR" dirty="0" smtClean="0"/>
              <a:t>– contato ABRAINC - RC</a:t>
            </a:r>
            <a:endParaRPr lang="pt-BR" b="1" dirty="0"/>
          </a:p>
          <a:p>
            <a:endParaRPr lang="pt-BR" dirty="0"/>
          </a:p>
          <a:p>
            <a:r>
              <a:rPr lang="pt-BR" b="1" dirty="0" smtClean="0"/>
              <a:t>Eduardo </a:t>
            </a:r>
            <a:r>
              <a:rPr lang="pt-BR" b="1" dirty="0"/>
              <a:t>Campos </a:t>
            </a:r>
            <a:r>
              <a:rPr lang="pt-BR" dirty="0" smtClean="0"/>
              <a:t>– contato com assessoria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Jantar com candidato ou encontro com Maurício </a:t>
            </a:r>
            <a:r>
              <a:rPr lang="pt-BR" dirty="0" err="1" smtClean="0"/>
              <a:t>Rands</a:t>
            </a:r>
            <a:r>
              <a:rPr lang="pt-BR" dirty="0" smtClean="0"/>
              <a:t> (coordenador do Programa)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Ajuste de expectativas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Governador Alckmin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Pauta: ABRAINC, setor, burocracia (</a:t>
            </a:r>
            <a:r>
              <a:rPr lang="pt-BR" dirty="0" err="1" smtClean="0"/>
              <a:t>Grapro</a:t>
            </a:r>
            <a:r>
              <a:rPr lang="pt-BR" dirty="0" smtClean="0"/>
              <a:t>, Cetesb), HIS (casa Paulista, Mananciais)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 prévio para juste de pauta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Paulo Simão</a:t>
            </a:r>
            <a:endParaRPr lang="pt-BR" dirty="0"/>
          </a:p>
          <a:p>
            <a:endParaRPr lang="pt-BR" dirty="0"/>
          </a:p>
          <a:p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encontro com presidenciáveis e outros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2251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3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STF - </a:t>
            </a:r>
            <a:r>
              <a:rPr lang="pt-BR" dirty="0" smtClean="0"/>
              <a:t>CENIBRA </a:t>
            </a:r>
            <a:r>
              <a:rPr lang="pt-BR" dirty="0"/>
              <a:t>contra decisão sobre </a:t>
            </a:r>
            <a:r>
              <a:rPr lang="pt-BR" dirty="0" smtClean="0"/>
              <a:t>atividade-fim, com repercussão geral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que assunto não pode ser regulado por Súmula.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por STF ou encaminhamento para lei (PL 4330 ou 87)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Contatos CENIBRA, Min. Sydney Sanches</a:t>
            </a:r>
          </a:p>
          <a:p>
            <a:endParaRPr lang="pt-BR" dirty="0" smtClean="0"/>
          </a:p>
          <a:p>
            <a:r>
              <a:rPr lang="pt-BR" b="1" dirty="0" smtClean="0"/>
              <a:t>Trabalho Escravo</a:t>
            </a:r>
          </a:p>
          <a:p>
            <a:endParaRPr lang="pt-BR" dirty="0"/>
          </a:p>
          <a:p>
            <a:r>
              <a:rPr lang="pt-BR" b="1" dirty="0"/>
              <a:t>PLS 432/2013 – Comissão Mista do Congresso Nacional, aguardando parecer do relator, senador Romero Jucá (PMDB/RO), às emendas de Plenário</a:t>
            </a:r>
            <a:r>
              <a:rPr lang="pt-BR" b="1" dirty="0" smtClean="0"/>
              <a:t>.</a:t>
            </a:r>
            <a:r>
              <a:rPr lang="pt-BR" b="1" dirty="0"/>
              <a:t> 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EC 81 (5/6/2014) - expropriação </a:t>
            </a:r>
            <a:r>
              <a:rPr lang="pt-BR" dirty="0"/>
              <a:t>de propriedades urbanas e rurais onde se verifique a exploração de trabalho escravo, nos termos da </a:t>
            </a:r>
            <a:r>
              <a:rPr lang="pt-BR" dirty="0" smtClean="0"/>
              <a:t>lei.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PLS </a:t>
            </a:r>
            <a:r>
              <a:rPr lang="pt-BR" dirty="0"/>
              <a:t>432/2013, regulamenta a expropriação e define claramente o que é trabalho escravo, impedindo aplicação irrestrita da EC 81/2014. </a:t>
            </a:r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ADIN</a:t>
            </a:r>
            <a:r>
              <a:rPr lang="pt-BR" dirty="0" smtClean="0"/>
              <a:t> pela ABRAINC para </a:t>
            </a:r>
            <a:r>
              <a:rPr lang="pt-BR" dirty="0" err="1" smtClean="0"/>
              <a:t>desconfigurar</a:t>
            </a:r>
            <a:r>
              <a:rPr lang="pt-BR" dirty="0" smtClean="0"/>
              <a:t> medida interministerial</a:t>
            </a:r>
          </a:p>
          <a:p>
            <a:pPr lvl="0"/>
            <a:r>
              <a:rPr lang="pt-BR" b="1" dirty="0"/>
              <a:t> </a:t>
            </a:r>
            <a:endParaRPr lang="pt-BR" dirty="0"/>
          </a:p>
          <a:p>
            <a:r>
              <a:rPr lang="pt-BR" b="1" dirty="0" smtClean="0"/>
              <a:t>CRT da CNI </a:t>
            </a:r>
            <a:r>
              <a:rPr lang="pt-BR" dirty="0" smtClean="0"/>
              <a:t>- relato </a:t>
            </a:r>
            <a:r>
              <a:rPr lang="pt-BR" dirty="0"/>
              <a:t>da </a:t>
            </a:r>
            <a:r>
              <a:rPr lang="pt-BR" b="1" dirty="0"/>
              <a:t>103ª </a:t>
            </a:r>
            <a:r>
              <a:rPr lang="pt-BR" b="1" dirty="0" smtClean="0"/>
              <a:t>Conf. Internac. do </a:t>
            </a:r>
            <a:r>
              <a:rPr lang="pt-BR" b="1" dirty="0"/>
              <a:t>Trabalho (CIT) e Trabalho Escravo</a:t>
            </a:r>
            <a:r>
              <a:rPr lang="pt-BR" dirty="0"/>
              <a:t>, </a:t>
            </a:r>
            <a:r>
              <a:rPr lang="pt-BR" dirty="0" smtClean="0"/>
              <a:t>entre </a:t>
            </a:r>
            <a:r>
              <a:rPr lang="pt-BR" dirty="0"/>
              <a:t>maio e </a:t>
            </a:r>
            <a:r>
              <a:rPr lang="pt-BR" dirty="0" smtClean="0"/>
              <a:t>junho. A </a:t>
            </a:r>
            <a:r>
              <a:rPr lang="pt-BR" dirty="0"/>
              <a:t>diretoria da entidade avaliará atuação de mídia sobre o tema.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Conceito Convenção OIT </a:t>
            </a:r>
            <a:r>
              <a:rPr lang="pt-BR" b="1" dirty="0" smtClean="0"/>
              <a:t>29 - </a:t>
            </a:r>
            <a:r>
              <a:rPr lang="pt-BR" dirty="0" smtClean="0"/>
              <a:t>"</a:t>
            </a:r>
            <a:r>
              <a:rPr lang="pt-BR" dirty="0"/>
              <a:t>trabalho forçado ou obrigatório" </a:t>
            </a:r>
            <a:r>
              <a:rPr lang="pt-BR" dirty="0" smtClean="0"/>
              <a:t>-  </a:t>
            </a:r>
            <a:r>
              <a:rPr lang="pt-BR" dirty="0"/>
              <a:t>trabalho ou serviço exigido </a:t>
            </a:r>
            <a:r>
              <a:rPr lang="pt-BR" dirty="0" smtClean="0"/>
              <a:t>sob </a:t>
            </a:r>
            <a:r>
              <a:rPr lang="pt-BR" dirty="0"/>
              <a:t>a ameaça de sanção e </a:t>
            </a:r>
            <a:r>
              <a:rPr lang="pt-BR" dirty="0" smtClean="0"/>
              <a:t>p/ </a:t>
            </a:r>
            <a:r>
              <a:rPr lang="pt-BR" dirty="0"/>
              <a:t>o qual não se tenha oferecido espontaneamente</a:t>
            </a:r>
            <a:r>
              <a:rPr lang="pt-BR" dirty="0" smtClean="0"/>
              <a:t>.</a:t>
            </a:r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Questões do Trabalho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84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94924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Posicionamento e Comunicação </a:t>
            </a:r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997235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Posicionamento – invasões e outros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759825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Invasões - ataques </a:t>
            </a:r>
            <a:r>
              <a:rPr lang="pt-BR" b="1" dirty="0"/>
              <a:t>ao setor visando modelo </a:t>
            </a:r>
            <a:r>
              <a:rPr lang="pt-BR" b="1" dirty="0" smtClean="0"/>
              <a:t>de produção capitalista</a:t>
            </a:r>
            <a:endParaRPr lang="pt-B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Cartas às autoridades e anúncios nos jornais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Coluna no Valor Econômico e Correio Brasiliense em 28/7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Próximos passos: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à mídia e sociedade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judicial – regulação referente a invasores/áreas invadidas vs. programas habitacionais?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Comunicação ABRAINC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Clipping ABRAINC – início 4/7 - </a:t>
            </a:r>
            <a:r>
              <a:rPr lang="pt-BR" dirty="0"/>
              <a:t>setor; resenha e recomendações de </a:t>
            </a:r>
            <a:r>
              <a:rPr lang="pt-BR" dirty="0" smtClean="0"/>
              <a:t>leitura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ABRAINC Informa - </a:t>
            </a:r>
            <a:r>
              <a:rPr lang="pt-BR" dirty="0"/>
              <a:t>Boletim quinzenal interno – agenda ABRAINC - agosto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Coluna </a:t>
            </a:r>
            <a:r>
              <a:rPr lang="pt-BR" b="1" dirty="0"/>
              <a:t>ABRAINC </a:t>
            </a:r>
            <a:r>
              <a:rPr lang="pt-BR" dirty="0"/>
              <a:t> – Valor Econômico, Correio Brasiliense – 1ª - invasões</a:t>
            </a:r>
          </a:p>
          <a:p>
            <a:endParaRPr lang="pt-BR" dirty="0" smtClean="0"/>
          </a:p>
          <a:p>
            <a:r>
              <a:rPr lang="pt-BR" b="1" dirty="0" smtClean="0"/>
              <a:t>Evento </a:t>
            </a:r>
            <a:r>
              <a:rPr lang="pt-BR" b="1" dirty="0" err="1" smtClean="0"/>
              <a:t>ArqFuturo</a:t>
            </a:r>
            <a:r>
              <a:rPr lang="pt-BR" b="1" dirty="0" smtClean="0"/>
              <a:t> </a:t>
            </a:r>
            <a:r>
              <a:rPr lang="pt-BR" dirty="0" smtClean="0"/>
              <a:t>– Rio de Janeiro – patrocínios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setor </a:t>
            </a:r>
            <a:r>
              <a:rPr lang="pt-BR" dirty="0" err="1" smtClean="0"/>
              <a:t>imob</a:t>
            </a:r>
            <a:r>
              <a:rPr lang="pt-BR" dirty="0" smtClean="0"/>
              <a:t>. e o crescimento das cidades: histórico, desafios e oportunidades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Adensamento, regulação, infra, mobilidade, responsabilidades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Zoneamento, LOUS, Cód.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Des. Urbanístico e inovação – o que pode e deve ser aprimorado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Landbanks</a:t>
            </a:r>
            <a:r>
              <a:rPr lang="pt-BR" dirty="0" smtClean="0"/>
              <a:t>, práticas de poder público, </a:t>
            </a:r>
            <a:r>
              <a:rPr lang="pt-BR" dirty="0" err="1" smtClean="0"/>
              <a:t>PPPs</a:t>
            </a:r>
            <a:r>
              <a:rPr lang="pt-BR" dirty="0" smtClean="0"/>
              <a:t>, cases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9059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30070</TotalTime>
  <Words>2060</Words>
  <Application>Microsoft Office PowerPoint</Application>
  <PresentationFormat>Apresentação na tela (4:3)</PresentationFormat>
  <Paragraphs>531</Paragraphs>
  <Slides>28</Slides>
  <Notes>14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Helvetica</vt:lpstr>
      <vt:lpstr>Trebuchet MS</vt:lpstr>
      <vt:lpstr>Verdana</vt:lpstr>
      <vt:lpstr>Tema do Office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Posicionamento – invasões e outros</vt:lpstr>
      <vt:lpstr>Modelo de Negócios – aproximação com o Judiciário</vt:lpstr>
      <vt:lpstr>Modelo de vendas – aproximação com o MP  </vt:lpstr>
      <vt:lpstr>Modelo de vendas – atualizações e encaminhamento  </vt:lpstr>
      <vt:lpstr>Apresentação do PowerPoint</vt:lpstr>
      <vt:lpstr>Apresentação do PowerPoint</vt:lpstr>
      <vt:lpstr>Burocracia, Licenciamentos – O Custo da Burocracia no Imóvel </vt:lpstr>
      <vt:lpstr>Burocracia, Licenciamentos – O Custo da Burocracia no Imóvel </vt:lpstr>
      <vt:lpstr>Melhoria nos processos – Pacto anti-corrupção e Trabalho MBC/Booz </vt:lpstr>
      <vt:lpstr>Desburocratização - outras frentes</vt:lpstr>
      <vt:lpstr>Apresentação do PowerPoint</vt:lpstr>
      <vt:lpstr>PMCMV3 – atualizações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Alterações - Estatuto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3308</cp:revision>
  <dcterms:created xsi:type="dcterms:W3CDTF">2009-08-13T21:08:28Z</dcterms:created>
  <dcterms:modified xsi:type="dcterms:W3CDTF">2014-08-04T12:54:43Z</dcterms:modified>
</cp:coreProperties>
</file>