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4"/>
  </p:notesMasterIdLst>
  <p:sldIdLst>
    <p:sldId id="259" r:id="rId2"/>
    <p:sldId id="410" r:id="rId3"/>
    <p:sldId id="417" r:id="rId4"/>
    <p:sldId id="409" r:id="rId5"/>
    <p:sldId id="420" r:id="rId6"/>
    <p:sldId id="411" r:id="rId7"/>
    <p:sldId id="413" r:id="rId8"/>
    <p:sldId id="412" r:id="rId9"/>
    <p:sldId id="421" r:id="rId10"/>
    <p:sldId id="414" r:id="rId11"/>
    <p:sldId id="416" r:id="rId12"/>
    <p:sldId id="415" r:id="rId13"/>
  </p:sldIdLst>
  <p:sldSz cx="9144000" cy="6858000" type="screen4x3"/>
  <p:notesSz cx="7010400" cy="9296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9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290" autoAdjust="0"/>
  </p:normalViewPr>
  <p:slideViewPr>
    <p:cSldViewPr>
      <p:cViewPr>
        <p:scale>
          <a:sx n="70" d="100"/>
          <a:sy n="70" d="100"/>
        </p:scale>
        <p:origin x="-1374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16E9C-D234-4C2A-BAEE-2E6F880E1E29}" type="datetimeFigureOut">
              <a:rPr lang="pt-BR" smtClean="0"/>
              <a:pPr/>
              <a:t>30/07/2014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970938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FBA35-CB6D-4CF3-B3B9-2A001CF249F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9025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BA35-CB6D-4CF3-B3B9-2A001CF249FA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77477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BA35-CB6D-4CF3-B3B9-2A001CF249FA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7747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BA35-CB6D-4CF3-B3B9-2A001CF249FA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7747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BA35-CB6D-4CF3-B3B9-2A001CF249FA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7747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BA35-CB6D-4CF3-B3B9-2A001CF249FA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7747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Retirar frase “para não </a:t>
            </a:r>
            <a:r>
              <a:rPr lang="pt-BR" dirty="0" err="1" smtClean="0"/>
              <a:t>reabir</a:t>
            </a:r>
            <a:r>
              <a:rPr lang="pt-BR" dirty="0" smtClean="0"/>
              <a:t> discussão de risco </a:t>
            </a:r>
            <a:r>
              <a:rPr lang="pt-BR" dirty="0" err="1" smtClean="0"/>
              <a:t>sistemico</a:t>
            </a:r>
            <a:r>
              <a:rPr lang="pt-BR" dirty="0" smtClean="0"/>
              <a:t>”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BA35-CB6D-4CF3-B3B9-2A001CF249FA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1889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BA35-CB6D-4CF3-B3B9-2A001CF249FA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685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BA35-CB6D-4CF3-B3B9-2A001CF249FA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7747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BA35-CB6D-4CF3-B3B9-2A001CF249FA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7747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BA35-CB6D-4CF3-B3B9-2A001CF249FA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7747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BA35-CB6D-4CF3-B3B9-2A001CF249FA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7747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CC57-ABF8-4442-9C7D-FCD0449CF52D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30/07/2014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F683B-3F37-49CB-AB6A-117B23F711E0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30/07/2014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8A6C-8565-4E89-8E0B-E27D3F121631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30/07/2014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23d1cf1-6642-4e3a-9bab-a47b69022ee4" descr="E1BB9BC2-3358-4BFF-9977-1311CB9C1564@TREELABS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5" r="31433" b="7738"/>
          <a:stretch>
            <a:fillRect/>
          </a:stretch>
        </p:blipFill>
        <p:spPr bwMode="auto">
          <a:xfrm>
            <a:off x="558800" y="368300"/>
            <a:ext cx="13938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ector reto 2"/>
          <p:cNvCxnSpPr/>
          <p:nvPr userDrawn="1"/>
        </p:nvCxnSpPr>
        <p:spPr>
          <a:xfrm>
            <a:off x="460375" y="1050925"/>
            <a:ext cx="8215313" cy="1588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Número de Slid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9AFB12-1DBE-414F-9EBC-17CCFC2FFAFC}" type="slidenum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082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A619-5A54-4571-8FED-1BB8F3F6688C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30/07/2014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523d1cf1-6642-4e3a-9bab-a47b69022ee4" descr="E1BB9BC2-3358-4BFF-9977-1311CB9C1564@TREELABS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9325" r="31433" b="7737"/>
          <a:stretch/>
        </p:blipFill>
        <p:spPr bwMode="auto">
          <a:xfrm>
            <a:off x="559005" y="368768"/>
            <a:ext cx="1393244" cy="61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Conector reto 7"/>
          <p:cNvCxnSpPr/>
          <p:nvPr userDrawn="1"/>
        </p:nvCxnSpPr>
        <p:spPr>
          <a:xfrm>
            <a:off x="461143" y="1051148"/>
            <a:ext cx="8215313" cy="1588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70C3-ABD9-42C2-AF0B-1074B32159DB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30/07/2014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0F2E-7601-4820-93C7-99577662C84A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30/07/2014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5531-D2F4-4788-8004-3C09ACDB95F4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30/07/2014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70AF-7C97-4C69-B851-3B6202E80104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30/07/2014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9803-F7BC-450B-AED9-7057CB92E877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30/07/2014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875F-0C4E-4B3D-9304-158DB12C9F34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30/07/2014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669D-5E75-4C9A-B9F6-23DF49F7DA0E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30/07/2014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AF57F-EFF2-4367-AB1E-736949927240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30/07/2014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33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84137" y="99161"/>
            <a:ext cx="8952359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520076" y="4312165"/>
            <a:ext cx="8103848" cy="5180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pt-BR" sz="2700" b="1" dirty="0" smtClean="0">
                <a:solidFill>
                  <a:prstClr val="black"/>
                </a:solidFill>
                <a:ea typeface="Helvetica" charset="0"/>
                <a:cs typeface="Helvetica" charset="0"/>
                <a:sym typeface="Helvetica" charset="0"/>
              </a:rPr>
              <a:t>01 de Agosto de 2014</a:t>
            </a:r>
            <a:endParaRPr lang="en-US" sz="2400" b="1" dirty="0" smtClean="0">
              <a:solidFill>
                <a:prstClr val="black"/>
              </a:solidFill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23528" y="332656"/>
            <a:ext cx="8424936" cy="936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</a:endParaRPr>
          </a:p>
        </p:txBody>
      </p:sp>
      <p:pic>
        <p:nvPicPr>
          <p:cNvPr id="4" name="523d1cf1-6642-4e3a-9bab-a47b69022ee4" descr="E1BB9BC2-3358-4BFF-9977-1311CB9C1564@TREELABS"/>
          <p:cNvPicPr>
            <a:picLocks noChangeAspect="1" noChangeArrowheads="1"/>
          </p:cNvPicPr>
          <p:nvPr/>
        </p:nvPicPr>
        <p:blipFill rotWithShape="1">
          <a:blip r:embed="rId2" cstate="print"/>
          <a:srcRect l="7937" r="28422"/>
          <a:stretch/>
        </p:blipFill>
        <p:spPr bwMode="auto">
          <a:xfrm>
            <a:off x="1874587" y="1124744"/>
            <a:ext cx="5361709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908488" y="417787"/>
            <a:ext cx="68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Tipologia intermediária: comparação Tipologias Faixas 1 e 2 (RJ)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211960" y="1313473"/>
            <a:ext cx="45491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Restrições legais tornam tipologia e memorial do Faixa 1 ligeiramente superior ao Faixa 2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“Tipologia intermediária” não traria qualquer benefício de custo para produto Faixa 2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51520" y="6453336"/>
            <a:ext cx="3382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i="1" dirty="0" smtClean="0"/>
              <a:t>Fonte: lançamentos Construtora Cury RJ 2013/2014</a:t>
            </a:r>
            <a:endParaRPr lang="pt-BR" sz="1200" i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22" y="1184180"/>
            <a:ext cx="3076575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11" y="3939938"/>
            <a:ext cx="8788978" cy="1913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78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908488" y="417787"/>
            <a:ext cx="68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Tipologia intermediária: comparação Tipologias Faixas 1 e 2 (SP)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266927" y="1196752"/>
            <a:ext cx="44941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Restrições legais tornam tipologia e memorial do Faixa 1 ligeiramente superior ao Faixa 2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“Tipologia intermediária” não traria qualquer benefício de custo para produto Faixa 2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395536" y="6608385"/>
            <a:ext cx="33990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i="1" dirty="0" smtClean="0"/>
              <a:t>Fonte: lançamentos Construtora Cury SP 2013/2014</a:t>
            </a:r>
            <a:endParaRPr lang="pt-BR" sz="1200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51" y="1181317"/>
            <a:ext cx="3076575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" y="3732098"/>
            <a:ext cx="9135342" cy="2433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045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908488" y="417787"/>
            <a:ext cx="68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Preços Terrenos Faixa 1 e Faixa 2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20140" y="1196752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Principal diferença entre  produtos Faixa 1 e Faixa 2 é a localização dos terrenos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Para equação financeira de um empreendimento híbrido fechar, subsídio Faixa 1 precisaria crescer substancialmente para compensar fração de terreno 3x maior do Faixa 2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290" y="2708920"/>
            <a:ext cx="3524422" cy="1026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114" y="4072470"/>
            <a:ext cx="3524422" cy="1026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2701191" y="5229200"/>
            <a:ext cx="3214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i="1" dirty="0" smtClean="0"/>
              <a:t>Fonte: lançamentos Construtora Cury 2013/2014</a:t>
            </a:r>
            <a:endParaRPr lang="pt-BR" sz="1200" i="1" dirty="0"/>
          </a:p>
        </p:txBody>
      </p:sp>
    </p:spTree>
    <p:extLst>
      <p:ext uri="{BB962C8B-B14F-4D97-AF65-F5344CB8AC3E}">
        <p14:creationId xmlns:p14="http://schemas.microsoft.com/office/powerpoint/2010/main" val="421236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908488" y="417787"/>
            <a:ext cx="68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AGENDA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20140" y="1196752"/>
            <a:ext cx="864096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Prazo </a:t>
            </a:r>
            <a:r>
              <a:rPr lang="pt-BR" sz="2000" dirty="0"/>
              <a:t>420 meses </a:t>
            </a:r>
            <a:r>
              <a:rPr lang="pt-BR" sz="2000" dirty="0" smtClean="0"/>
              <a:t>/ juros </a:t>
            </a:r>
            <a:r>
              <a:rPr lang="pt-BR" sz="2000" dirty="0"/>
              <a:t>3,5%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Subtetos </a:t>
            </a:r>
            <a:r>
              <a:rPr lang="pt-BR" sz="2000" dirty="0"/>
              <a:t>para Faixa 1,5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Alternativas </a:t>
            </a:r>
            <a:r>
              <a:rPr lang="pt-BR" sz="2000" dirty="0"/>
              <a:t>para melhorar rentabilidade Faixa </a:t>
            </a:r>
            <a:r>
              <a:rPr lang="pt-BR" sz="2000" dirty="0" smtClean="0"/>
              <a:t>1,5: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Tipologia intermediária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Mescla </a:t>
            </a:r>
            <a:r>
              <a:rPr lang="pt-BR" sz="2000" dirty="0"/>
              <a:t>de Faixa 1 com Faixa 2 no mesmo </a:t>
            </a:r>
            <a:r>
              <a:rPr lang="pt-BR" sz="2000" dirty="0" smtClean="0"/>
              <a:t>empreendimento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00763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908488" y="417787"/>
            <a:ext cx="68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420 </a:t>
            </a:r>
            <a:r>
              <a:rPr lang="pt-BR" b="1" dirty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meses </a:t>
            </a: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/ 3,5%: custo x benefício</a:t>
            </a:r>
            <a:endParaRPr lang="pt-BR" b="1" dirty="0">
              <a:solidFill>
                <a:schemeClr val="bg2">
                  <a:lumMod val="10000"/>
                </a:schemeClr>
              </a:solidFill>
              <a:cs typeface="Tahoma" pitchFamily="34" charset="0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20140" y="1196752"/>
            <a:ext cx="86409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Juros de 3,5% aumentam significativamente poder de compra das famílias; porém, têm custo equivalente ao subsídio complemento caso ônus recaia sobre o Tesouro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420 meses têm impacto  menor que juros 3,5% no poder de compra, mas ainda significativo; por outro lado, é muito eficiente fiscalmente, com custo de 50% do subsídio de complemento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59530" y="4387170"/>
            <a:ext cx="24689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Nota: Considerando Tabela </a:t>
            </a:r>
            <a:r>
              <a:rPr lang="pt-BR" sz="1000" dirty="0" err="1" smtClean="0"/>
              <a:t>Price</a:t>
            </a:r>
            <a:r>
              <a:rPr lang="pt-BR" sz="1000" dirty="0" smtClean="0"/>
              <a:t> 360 meses</a:t>
            </a:r>
            <a:endParaRPr lang="pt-BR" sz="10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0" y="4928883"/>
            <a:ext cx="8962160" cy="1740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0" y="2564904"/>
            <a:ext cx="8962160" cy="1827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aixaDeTexto 11"/>
          <p:cNvSpPr txBox="1"/>
          <p:nvPr/>
        </p:nvSpPr>
        <p:spPr>
          <a:xfrm>
            <a:off x="59530" y="6608385"/>
            <a:ext cx="28985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Nota:  Considerando Tabela </a:t>
            </a:r>
            <a:r>
              <a:rPr lang="pt-BR" sz="1000" dirty="0" err="1" smtClean="0"/>
              <a:t>Price</a:t>
            </a:r>
            <a:r>
              <a:rPr lang="pt-BR" sz="1000" dirty="0" smtClean="0"/>
              <a:t> com juros de 4,5%</a:t>
            </a:r>
            <a:endParaRPr lang="pt-BR" sz="10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9530" y="2273970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i="1" u="sng" dirty="0" smtClean="0"/>
              <a:t>4,5% X 3,5%</a:t>
            </a:r>
            <a:endParaRPr lang="pt-BR" sz="1200" b="1" i="1" u="sng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9530" y="4651884"/>
            <a:ext cx="1228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i="1" u="sng" dirty="0" smtClean="0"/>
              <a:t>360 x 420 meses</a:t>
            </a:r>
            <a:endParaRPr lang="pt-BR" sz="1200" b="1" i="1" u="sng" dirty="0"/>
          </a:p>
        </p:txBody>
      </p:sp>
    </p:spTree>
    <p:extLst>
      <p:ext uri="{BB962C8B-B14F-4D97-AF65-F5344CB8AC3E}">
        <p14:creationId xmlns:p14="http://schemas.microsoft.com/office/powerpoint/2010/main" val="39942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20140" y="1196752"/>
            <a:ext cx="8640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PRICE 420 aumenta pouco o risco sistêmico na comparação com PRICE 360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129844"/>
            <a:ext cx="4242179" cy="2203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316" y="3119482"/>
            <a:ext cx="4242180" cy="2204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1908488" y="417787"/>
            <a:ext cx="68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420 meses: Aumento risco sistêmico</a:t>
            </a:r>
            <a:endParaRPr lang="pt-BR" b="1" dirty="0">
              <a:solidFill>
                <a:schemeClr val="bg2">
                  <a:lumMod val="10000"/>
                </a:schemeClr>
              </a:solidFill>
              <a:cs typeface="Tahoma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587850" y="2636912"/>
            <a:ext cx="1595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Prestação em R$</a:t>
            </a:r>
            <a:endParaRPr lang="pt-BR" sz="1600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993849" y="2636912"/>
            <a:ext cx="40009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Saldo Devedor (R$) / Valor Imóvel atualizado</a:t>
            </a:r>
            <a:endParaRPr lang="pt-BR" sz="1600" b="1" dirty="0"/>
          </a:p>
        </p:txBody>
      </p:sp>
      <p:cxnSp>
        <p:nvCxnSpPr>
          <p:cNvPr id="14" name="Conector de seta reta 13"/>
          <p:cNvCxnSpPr/>
          <p:nvPr/>
        </p:nvCxnSpPr>
        <p:spPr>
          <a:xfrm flipV="1">
            <a:off x="6655759" y="3789040"/>
            <a:ext cx="338541" cy="367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306" y="3119482"/>
            <a:ext cx="193357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55" y="1688798"/>
            <a:ext cx="4756785" cy="691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984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23528" y="2996952"/>
            <a:ext cx="3600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Coberturas: seguros </a:t>
            </a:r>
            <a:r>
              <a:rPr lang="pt-BR" sz="1400" dirty="0"/>
              <a:t>Morte e Invalidez </a:t>
            </a:r>
            <a:r>
              <a:rPr lang="pt-BR" sz="1400" dirty="0" smtClean="0"/>
              <a:t>Permanente (MIP</a:t>
            </a:r>
            <a:r>
              <a:rPr lang="pt-BR" sz="1400" dirty="0"/>
              <a:t>), Danos Físicos ao Imóvel (DFI) e </a:t>
            </a:r>
            <a:r>
              <a:rPr lang="pt-BR" sz="1400" dirty="0" smtClean="0"/>
              <a:t>garantia do </a:t>
            </a:r>
            <a:r>
              <a:rPr lang="pt-BR" sz="1400" dirty="0"/>
              <a:t>pagamento de </a:t>
            </a:r>
            <a:r>
              <a:rPr lang="pt-BR" sz="1400" dirty="0" smtClean="0"/>
              <a:t>prestações em </a:t>
            </a:r>
            <a:r>
              <a:rPr lang="pt-BR" sz="1400" dirty="0"/>
              <a:t>caso de perda ou redução de renda</a:t>
            </a:r>
            <a:r>
              <a:rPr lang="pt-BR" sz="1400" dirty="0" smtClean="0"/>
              <a:t>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pt-BR" sz="1400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Em caso de perda de emprego ou redução de renda, refinanciamento de prestações, limitadas a: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36 prestações:  até R$ 2.500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24 prestações: R$2.500 - 4.000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12 prestações: R$4.000 - 5.000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3957992" y="2555612"/>
            <a:ext cx="522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u="sng" dirty="0" smtClean="0"/>
              <a:t>Sensibilidade: Custo </a:t>
            </a:r>
            <a:r>
              <a:rPr lang="pt-BR" i="1" u="sng" dirty="0" err="1" smtClean="0"/>
              <a:t>FGHab</a:t>
            </a:r>
            <a:r>
              <a:rPr lang="pt-BR" i="1" u="sng" dirty="0" smtClean="0"/>
              <a:t> x Potencial Financiamento</a:t>
            </a:r>
            <a:endParaRPr lang="pt-BR" i="1" u="sng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62096" y="1148551"/>
            <a:ext cx="8632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Apesar </a:t>
            </a:r>
            <a:r>
              <a:rPr lang="pt-BR" sz="1600" dirty="0"/>
              <a:t>de </a:t>
            </a:r>
            <a:r>
              <a:rPr lang="pt-BR" sz="1600" dirty="0" err="1"/>
              <a:t>FGHab</a:t>
            </a:r>
            <a:r>
              <a:rPr lang="pt-BR" sz="1600" dirty="0"/>
              <a:t> já oferecer garantias sólidas para o sistema, Governo poderia obter garantias ainda maiores aumentando </a:t>
            </a:r>
            <a:r>
              <a:rPr lang="pt-BR" sz="1600" dirty="0" err="1"/>
              <a:t>FGHab</a:t>
            </a:r>
            <a:r>
              <a:rPr lang="pt-BR" sz="1600" dirty="0"/>
              <a:t> do mutuário </a:t>
            </a:r>
            <a:r>
              <a:rPr lang="pt-BR" sz="1600" dirty="0" smtClean="0"/>
              <a:t>420 meses sem </a:t>
            </a:r>
            <a:r>
              <a:rPr lang="pt-BR" sz="1600" dirty="0"/>
              <a:t>comprometer substancialmente sua capacidade de </a:t>
            </a:r>
            <a:r>
              <a:rPr lang="pt-BR" sz="1600" dirty="0" smtClean="0"/>
              <a:t>financiamento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259632" y="2564904"/>
            <a:ext cx="177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u="sng" dirty="0" smtClean="0"/>
              <a:t>Mecânica </a:t>
            </a:r>
            <a:r>
              <a:rPr lang="pt-BR" i="1" u="sng" dirty="0" err="1" smtClean="0"/>
              <a:t>FGHab</a:t>
            </a:r>
            <a:endParaRPr lang="pt-BR" i="1" u="sng" dirty="0"/>
          </a:p>
        </p:txBody>
      </p:sp>
      <p:cxnSp>
        <p:nvCxnSpPr>
          <p:cNvPr id="4" name="Conector reto 3"/>
          <p:cNvCxnSpPr/>
          <p:nvPr/>
        </p:nvCxnSpPr>
        <p:spPr>
          <a:xfrm>
            <a:off x="3942264" y="3044008"/>
            <a:ext cx="0" cy="20411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1908488" y="417787"/>
            <a:ext cx="68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420 meses: Mitigação risco</a:t>
            </a:r>
            <a:endParaRPr lang="pt-BR" b="1" dirty="0">
              <a:solidFill>
                <a:schemeClr val="bg2">
                  <a:lumMod val="10000"/>
                </a:schemeClr>
              </a:solidFill>
              <a:cs typeface="Tahom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322" y="2938123"/>
            <a:ext cx="4754166" cy="1876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797" y="4884848"/>
            <a:ext cx="4842911" cy="1280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001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908488" y="417787"/>
            <a:ext cx="68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Subteto Faixa 1,5: Atratividade Faixa 2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CaixaDeTexto 9"/>
          <p:cNvSpPr txBox="1">
            <a:spLocks noChangeAspect="1"/>
          </p:cNvSpPr>
          <p:nvPr/>
        </p:nvSpPr>
        <p:spPr>
          <a:xfrm>
            <a:off x="323528" y="2348880"/>
            <a:ext cx="856895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Lançamentos Programa MCMV – Total Empresas Abertas</a:t>
            </a:r>
          </a:p>
          <a:p>
            <a:pPr algn="ctr"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Deflacionado por INCC</a:t>
            </a:r>
          </a:p>
          <a:p>
            <a:pPr lvl="0" algn="ctr"/>
            <a:r>
              <a:rPr lang="pt-BR" sz="1400" dirty="0" smtClean="0">
                <a:solidFill>
                  <a:srgbClr val="EEECE1">
                    <a:lumMod val="10000"/>
                  </a:srgbClr>
                </a:solidFill>
                <a:cs typeface="Tahoma" pitchFamily="34" charset="0"/>
              </a:rPr>
              <a:t>(em R$ bilhões - % </a:t>
            </a:r>
            <a:r>
              <a:rPr lang="pt-BR" sz="1400" dirty="0" err="1" smtClean="0">
                <a:solidFill>
                  <a:srgbClr val="EEECE1">
                    <a:lumMod val="10000"/>
                  </a:srgbClr>
                </a:solidFill>
                <a:cs typeface="Tahoma" pitchFamily="34" charset="0"/>
              </a:rPr>
              <a:t>cia</a:t>
            </a:r>
            <a:r>
              <a:rPr lang="pt-BR" sz="1400" dirty="0" smtClean="0">
                <a:solidFill>
                  <a:srgbClr val="EEECE1">
                    <a:lumMod val="10000"/>
                  </a:srgbClr>
                </a:solidFill>
                <a:cs typeface="Tahoma" pitchFamily="34" charset="0"/>
              </a:rPr>
              <a:t>)</a:t>
            </a:r>
            <a:endParaRPr lang="pt-BR" sz="1400" dirty="0" smtClean="0">
              <a:solidFill>
                <a:prstClr val="black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35496" y="6213212"/>
            <a:ext cx="896448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2013*:  </a:t>
            </a:r>
            <a:r>
              <a:rPr lang="pt-BR" sz="1100" dirty="0" err="1" smtClean="0"/>
              <a:t>Brookfiel</a:t>
            </a:r>
            <a:r>
              <a:rPr lang="pt-BR" sz="1100" dirty="0" smtClean="0"/>
              <a:t> 4T13: média trimestres 2013. A empresa ainda não divulgou seus resultados.</a:t>
            </a:r>
          </a:p>
          <a:p>
            <a:r>
              <a:rPr lang="pt-BR" sz="1100" dirty="0" smtClean="0"/>
              <a:t>Fonte: Relatórios das Companhias – </a:t>
            </a:r>
            <a:r>
              <a:rPr lang="pt-BR" sz="1100" dirty="0" err="1" smtClean="0"/>
              <a:t>Brookfield</a:t>
            </a:r>
            <a:r>
              <a:rPr lang="pt-BR" sz="1100" dirty="0" smtClean="0"/>
              <a:t>, CCDI, </a:t>
            </a:r>
            <a:r>
              <a:rPr lang="pt-BR" sz="1100" dirty="0" err="1" smtClean="0"/>
              <a:t>Cyrela</a:t>
            </a:r>
            <a:r>
              <a:rPr lang="pt-BR" sz="1100" dirty="0" smtClean="0"/>
              <a:t>, Direcional, </a:t>
            </a:r>
            <a:r>
              <a:rPr lang="pt-BR" sz="1100" dirty="0" err="1" smtClean="0"/>
              <a:t>Even</a:t>
            </a:r>
            <a:r>
              <a:rPr lang="pt-BR" sz="1100" dirty="0" smtClean="0"/>
              <a:t>, </a:t>
            </a:r>
            <a:r>
              <a:rPr lang="pt-BR" sz="1100" dirty="0" err="1" smtClean="0"/>
              <a:t>Eztec</a:t>
            </a:r>
            <a:r>
              <a:rPr lang="pt-BR" sz="1100" dirty="0" smtClean="0"/>
              <a:t>, Gafisa, </a:t>
            </a:r>
            <a:r>
              <a:rPr lang="pt-BR" sz="1100" dirty="0" err="1" smtClean="0"/>
              <a:t>Helbor</a:t>
            </a:r>
            <a:r>
              <a:rPr lang="pt-BR" sz="1100" dirty="0" smtClean="0"/>
              <a:t>, MRV, PDG, </a:t>
            </a:r>
            <a:r>
              <a:rPr lang="pt-BR" sz="1100" dirty="0" err="1" smtClean="0"/>
              <a:t>Rodobens</a:t>
            </a:r>
            <a:r>
              <a:rPr lang="pt-BR" sz="1100" dirty="0" smtClean="0"/>
              <a:t>, Rossi, Tecnisa, </a:t>
            </a:r>
            <a:r>
              <a:rPr lang="pt-BR" sz="1100" dirty="0" err="1" smtClean="0"/>
              <a:t>Trisul</a:t>
            </a:r>
            <a:r>
              <a:rPr lang="pt-BR" sz="1100" dirty="0" smtClean="0"/>
              <a:t>, Viver, </a:t>
            </a:r>
            <a:r>
              <a:rPr lang="pt-BR" sz="1100" dirty="0" err="1" smtClean="0"/>
              <a:t>Helbor</a:t>
            </a:r>
            <a:r>
              <a:rPr lang="pt-BR" sz="1100" dirty="0" smtClean="0"/>
              <a:t>.</a:t>
            </a:r>
            <a:endParaRPr lang="pt-BR" sz="1100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 t="6841" b="6841"/>
          <a:stretch>
            <a:fillRect/>
          </a:stretch>
        </p:blipFill>
        <p:spPr bwMode="auto">
          <a:xfrm>
            <a:off x="1462994" y="3352631"/>
            <a:ext cx="6218013" cy="2830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Conector angulado 15"/>
          <p:cNvCxnSpPr>
            <a:cxnSpLocks noChangeAspect="1"/>
          </p:cNvCxnSpPr>
          <p:nvPr/>
        </p:nvCxnSpPr>
        <p:spPr>
          <a:xfrm>
            <a:off x="3995936" y="3573013"/>
            <a:ext cx="3132000" cy="930297"/>
          </a:xfrm>
          <a:prstGeom prst="bentConnector3">
            <a:avLst>
              <a:gd name="adj1" fmla="val 100044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>
            <a:spLocks noChangeAspect="1"/>
          </p:cNvSpPr>
          <p:nvPr/>
        </p:nvSpPr>
        <p:spPr>
          <a:xfrm>
            <a:off x="5004048" y="3284984"/>
            <a:ext cx="657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FF0000"/>
                </a:solidFill>
              </a:rPr>
              <a:t>-66%</a:t>
            </a:r>
            <a:endParaRPr lang="pt-BR" sz="1600" dirty="0">
              <a:solidFill>
                <a:srgbClr val="FF0000"/>
              </a:solidFill>
            </a:endParaRPr>
          </a:p>
        </p:txBody>
      </p:sp>
      <p:sp>
        <p:nvSpPr>
          <p:cNvPr id="13" name="Retângulo de cantos arredondados 12"/>
          <p:cNvSpPr>
            <a:spLocks noChangeAspect="1"/>
          </p:cNvSpPr>
          <p:nvPr/>
        </p:nvSpPr>
        <p:spPr>
          <a:xfrm>
            <a:off x="6390202" y="2708920"/>
            <a:ext cx="1422158" cy="7395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INCC</a:t>
            </a:r>
          </a:p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Jul/09 a dez/13:</a:t>
            </a:r>
          </a:p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35,21%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120140" y="1196752"/>
            <a:ext cx="864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Nos patamares de preço atuais, Faixa 2 está deixando de ser </a:t>
            </a:r>
            <a:r>
              <a:rPr lang="pt-BR" sz="1600" dirty="0" smtClean="0"/>
              <a:t>interessante para empreendedor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Alguma </a:t>
            </a:r>
            <a:r>
              <a:rPr lang="pt-BR" sz="1600" dirty="0"/>
              <a:t>recuperação de preços seria saudável</a:t>
            </a:r>
          </a:p>
        </p:txBody>
      </p:sp>
    </p:spTree>
    <p:extLst>
      <p:ext uri="{BB962C8B-B14F-4D97-AF65-F5344CB8AC3E}">
        <p14:creationId xmlns:p14="http://schemas.microsoft.com/office/powerpoint/2010/main" val="106854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20140" y="1196752"/>
            <a:ext cx="8640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Valores atuais de empreendimentos Faixa 2 se localizam em 85-90% dos Limites dos Municípios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29511" y="6309320"/>
            <a:ext cx="5090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i="1" dirty="0" smtClean="0"/>
              <a:t>Fonte: Todos os empreendimentos lançados pela Construtora Tenda 2013/2014</a:t>
            </a:r>
            <a:endParaRPr lang="pt-BR" sz="1200" i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1907704" y="417787"/>
            <a:ext cx="6772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Subteto Faixa 1,5: Realidade do mercado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80" y="1512080"/>
            <a:ext cx="8782241" cy="4829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909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20140" y="1196752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Faixa 1,5 poderia aumentar mercado potencial, com impactos sobre velocidade de venda e custos de </a:t>
            </a:r>
            <a:r>
              <a:rPr lang="pt-BR" sz="1600" dirty="0" smtClean="0"/>
              <a:t>marketing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Esses </a:t>
            </a:r>
            <a:r>
              <a:rPr lang="pt-BR" sz="1600" dirty="0"/>
              <a:t>fenômenos </a:t>
            </a:r>
            <a:r>
              <a:rPr lang="pt-BR" sz="1600" dirty="0" smtClean="0"/>
              <a:t>permitiriam reduzir o </a:t>
            </a:r>
            <a:r>
              <a:rPr lang="pt-BR" sz="1600" dirty="0"/>
              <a:t>preço de vendas </a:t>
            </a:r>
            <a:r>
              <a:rPr lang="pt-BR" sz="1600" dirty="0" smtClean="0"/>
              <a:t>entre 3-5</a:t>
            </a:r>
            <a:r>
              <a:rPr lang="pt-BR" sz="1600" dirty="0"/>
              <a:t>% </a:t>
            </a:r>
            <a:r>
              <a:rPr lang="pt-BR" sz="1600" dirty="0" smtClean="0"/>
              <a:t>sem prejudicar a </a:t>
            </a:r>
            <a:r>
              <a:rPr lang="pt-BR" sz="1600" dirty="0"/>
              <a:t>rentabilidade </a:t>
            </a:r>
            <a:endParaRPr lang="pt-BR" sz="1600" dirty="0" smtClean="0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702491"/>
              </p:ext>
            </p:extLst>
          </p:nvPr>
        </p:nvGraphicFramePr>
        <p:xfrm>
          <a:off x="1596696" y="2669152"/>
          <a:ext cx="5567593" cy="26320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4144"/>
                <a:gridCol w="1339226"/>
                <a:gridCol w="1290086"/>
                <a:gridCol w="1224137"/>
              </a:tblGrid>
              <a:tr h="6580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 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Vendas em 15 Meses</a:t>
                      </a:r>
                      <a:endParaRPr lang="pt-BR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Vendas em 8 Meses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Vendas em 1 Mês</a:t>
                      </a:r>
                      <a:endParaRPr lang="pt-BR" sz="1800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6580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100% Despesas </a:t>
                      </a:r>
                      <a:r>
                        <a:rPr lang="pt-BR" sz="1800" dirty="0" err="1" smtClean="0">
                          <a:effectLst/>
                        </a:rPr>
                        <a:t>Mktg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165.000 (100%) 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 </a:t>
                      </a:r>
                      <a:r>
                        <a:rPr lang="pt-BR" sz="1800" b="1" dirty="0">
                          <a:effectLst/>
                        </a:rPr>
                        <a:t>158.384 (96%) </a:t>
                      </a:r>
                      <a:endParaRPr lang="pt-B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 156.800 (95%) </a:t>
                      </a:r>
                      <a:endParaRPr lang="pt-BR" sz="1800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6580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 smtClean="0">
                          <a:effectLst/>
                        </a:rPr>
                        <a:t>70% </a:t>
                      </a:r>
                      <a:r>
                        <a:rPr lang="pt-BR" sz="1800" dirty="0">
                          <a:effectLst/>
                        </a:rPr>
                        <a:t>Despesas </a:t>
                      </a:r>
                      <a:r>
                        <a:rPr lang="pt-BR" sz="1800" dirty="0" err="1" smtClean="0">
                          <a:effectLst/>
                        </a:rPr>
                        <a:t>Mktg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160.249 (97%) </a:t>
                      </a:r>
                      <a:endParaRPr lang="pt-B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 </a:t>
                      </a:r>
                      <a:r>
                        <a:rPr lang="pt-B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156.879 (95%) 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 155.310 (94%) </a:t>
                      </a:r>
                      <a:endParaRPr lang="pt-BR" sz="1800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6580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40% </a:t>
                      </a:r>
                      <a:r>
                        <a:rPr lang="pt-BR" sz="18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Despesas </a:t>
                      </a:r>
                      <a:r>
                        <a:rPr lang="pt-BR" sz="1800" dirty="0" err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Mktg</a:t>
                      </a:r>
                      <a:endParaRPr lang="pt-BR" sz="1800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158.670 (96%) </a:t>
                      </a:r>
                      <a:endParaRPr lang="pt-BR" sz="1800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 155.758 (94%) </a:t>
                      </a:r>
                      <a:endParaRPr lang="pt-BR" sz="1800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 154.200 (93%) </a:t>
                      </a:r>
                      <a:endParaRPr lang="pt-BR" sz="1800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1585225" y="5384249"/>
            <a:ext cx="2722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i="1" dirty="0" smtClean="0"/>
              <a:t>Considerando projeto padrão para RMSP</a:t>
            </a:r>
            <a:endParaRPr lang="pt-BR" sz="1200" i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1908488" y="417787"/>
            <a:ext cx="68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Subteto Faixa 1,5: Sensibilidade preço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585225" y="2276872"/>
            <a:ext cx="46192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i="1" u="sng" dirty="0" smtClean="0"/>
              <a:t>Preços necessários para viabilizar empreendimentos</a:t>
            </a:r>
            <a:endParaRPr lang="pt-BR" sz="1600" b="1" i="1" u="sng" dirty="0"/>
          </a:p>
        </p:txBody>
      </p:sp>
    </p:spTree>
    <p:extLst>
      <p:ext uri="{BB962C8B-B14F-4D97-AF65-F5344CB8AC3E}">
        <p14:creationId xmlns:p14="http://schemas.microsoft.com/office/powerpoint/2010/main" val="302823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D3AD-5824-446D-BDA6-36B9BE52D88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20140" y="1196752"/>
            <a:ext cx="86409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Subteto de preço do Faixa 1,5 deveria endereçar algumas preocupações: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Permitir algum ganho de preço, para recuperar atratividade econômica do Faixa 2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Coibir explosões de preço, mas respeitando a realidade de mercado atual do Faixa 2. Subteto fora da realidade do mercado tornaria cliente 1,5 inviável para empreendimentos Faixa 2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Reconhecer que valores sugeridos deveriam permanecer viáveis em um horizonte de 2 anos, quando seria de se esperar revisões de valores, em um contexto de inflação de 6-7% a.a.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Proposta: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Assumindo que haverá uma revisão nos Limites de Preços de ~10%, fixar subteto do Faixa 1,5 em 90% do Limite dos Municípios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Subteto estaria vinculado ao cliente, e não ao empreendimento. Ou seja, um mesmo empreendimento poderia ter unidades de valor acima (vendidas para clientes &gt;R$1.600) e abaixo do subteto (clientes &lt;R$1.600). Qualificação do empreendimento no MCMV permaneceria vinculada ao Limite do Município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Pode ser 3-5% mais barato atender cliente 1,5 x 2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907704" y="417787"/>
            <a:ext cx="6772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Subteto Faixa 1,5: Conclusão</a:t>
            </a:r>
          </a:p>
        </p:txBody>
      </p:sp>
    </p:spTree>
    <p:extLst>
      <p:ext uri="{BB962C8B-B14F-4D97-AF65-F5344CB8AC3E}">
        <p14:creationId xmlns:p14="http://schemas.microsoft.com/office/powerpoint/2010/main" val="268686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7892</TotalTime>
  <Words>863</Words>
  <Application>Microsoft Office PowerPoint</Application>
  <PresentationFormat>Apresentação na tela (4:3)</PresentationFormat>
  <Paragraphs>117</Paragraphs>
  <Slides>12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Maria Clara Gusmão</dc:creator>
  <cp:lastModifiedBy>Joao Raupp Selister</cp:lastModifiedBy>
  <cp:revision>504</cp:revision>
  <cp:lastPrinted>2014-04-24T17:42:20Z</cp:lastPrinted>
  <dcterms:created xsi:type="dcterms:W3CDTF">2013-08-23T14:36:15Z</dcterms:created>
  <dcterms:modified xsi:type="dcterms:W3CDTF">2014-07-30T14:07:36Z</dcterms:modified>
</cp:coreProperties>
</file>