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81" r:id="rId2"/>
    <p:sldId id="1410" r:id="rId3"/>
    <p:sldId id="1411" r:id="rId4"/>
    <p:sldId id="1396" r:id="rId5"/>
    <p:sldId id="1435" r:id="rId6"/>
    <p:sldId id="1568" r:id="rId7"/>
    <p:sldId id="1528" r:id="rId8"/>
    <p:sldId id="1483" r:id="rId9"/>
    <p:sldId id="1570" r:id="rId10"/>
    <p:sldId id="1571" r:id="rId11"/>
    <p:sldId id="1572" r:id="rId12"/>
    <p:sldId id="1573" r:id="rId13"/>
    <p:sldId id="1574" r:id="rId14"/>
    <p:sldId id="1575" r:id="rId15"/>
    <p:sldId id="1444" r:id="rId16"/>
    <p:sldId id="1576" r:id="rId17"/>
    <p:sldId id="1577" r:id="rId18"/>
    <p:sldId id="1578" r:id="rId19"/>
    <p:sldId id="1579" r:id="rId20"/>
    <p:sldId id="1580" r:id="rId21"/>
    <p:sldId id="1463" r:id="rId22"/>
    <p:sldId id="1464" r:id="rId23"/>
    <p:sldId id="1546" r:id="rId24"/>
    <p:sldId id="1501" r:id="rId25"/>
    <p:sldId id="1584" r:id="rId26"/>
    <p:sldId id="1585" r:id="rId27"/>
    <p:sldId id="1421" r:id="rId28"/>
    <p:sldId id="1556" r:id="rId29"/>
    <p:sldId id="1557" r:id="rId30"/>
    <p:sldId id="1558" r:id="rId31"/>
    <p:sldId id="1559" r:id="rId32"/>
    <p:sldId id="1475" r:id="rId33"/>
    <p:sldId id="1476" r:id="rId34"/>
    <p:sldId id="1423" r:id="rId35"/>
    <p:sldId id="1424" r:id="rId36"/>
    <p:sldId id="1425" r:id="rId37"/>
    <p:sldId id="1426" r:id="rId38"/>
    <p:sldId id="1564" r:id="rId39"/>
    <p:sldId id="1561" r:id="rId40"/>
    <p:sldId id="1562" r:id="rId41"/>
    <p:sldId id="1563" r:id="rId42"/>
    <p:sldId id="1427" r:id="rId43"/>
    <p:sldId id="1429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03/10/2014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3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6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9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58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0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0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6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85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267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514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0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4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4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26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1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6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8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6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portoalegre.rs.gov.br/edificapoa/default.php?p_noticia=168948&amp;PORTO+ALEGRE+TEM+NOVAS+REGRAS+PARA+APROVACAO+DE+EDIFICACOES" TargetMode="External"/><Relationship Id="rId2" Type="http://schemas.openxmlformats.org/officeDocument/2006/relationships/hyperlink" Target="http://www.curitiba.pr.gov.br/noticias/alvara-de-construcao-saira-mais-rapido-com-processo-eletronico/1978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einfra.joinville.sc.gov.br/noticia/115-Assinado+decreto+que+reduz+prazos+para+aprova%C3%A7%C3%A3o+de+projetos.html" TargetMode="External"/><Relationship Id="rId2" Type="http://schemas.openxmlformats.org/officeDocument/2006/relationships/hyperlink" Target="http://www.crea-pr.org.br/index.php?option=com_content&amp;view=article&amp;id=3052:foz-do-iguacu-atende-pedido-dos-profissionais-e-altera-decreto-de-aprovacao-de-projetos-de-alvaras-de-construcao&amp;catid=3:newsflas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aomercado.pini.com.br/negocios-incorporacao-construcao/144/prefeitura-de-sao-paulo-cria-secretaria-para-agilizar-licenciamentos--292290-1.aspx" TargetMode="External"/><Relationship Id="rId2" Type="http://schemas.openxmlformats.org/officeDocument/2006/relationships/hyperlink" Target="http://ne10.uol.com.br/canal/cotidiano/economia/noticia/2012/08/28/lancamento-do-habitese-eletronico-promete-agilizar-emissao-do-documento-364399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2/10/2014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Reunião dia 8/9 -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Distratos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/>
              <a:t>GT Judiciário, Legislativo, Bancos – reuniões nos próximos </a:t>
            </a:r>
            <a:r>
              <a:rPr lang="pt-BR" sz="1700" b="1" dirty="0" smtClean="0"/>
              <a:t>dias</a:t>
            </a:r>
          </a:p>
          <a:p>
            <a:endParaRPr lang="pt-BR" sz="1700" b="1" u="sng" dirty="0"/>
          </a:p>
          <a:p>
            <a:r>
              <a:rPr lang="pt-BR" sz="1700" b="1" u="sng" dirty="0" smtClean="0"/>
              <a:t>Vinculação ao Comitê Jurídico</a:t>
            </a:r>
            <a:endParaRPr lang="pt-BR" sz="1700" u="sng" dirty="0" smtClean="0"/>
          </a:p>
          <a:p>
            <a:endParaRPr lang="pt-BR" sz="1700" b="1" dirty="0" smtClean="0"/>
          </a:p>
          <a:p>
            <a:r>
              <a:rPr lang="pt-BR" sz="1700" b="1" dirty="0" smtClean="0"/>
              <a:t>1 - GRUPO </a:t>
            </a:r>
            <a:r>
              <a:rPr lang="pt-BR" sz="1700" b="1" dirty="0"/>
              <a:t>JUDICIÁRIO</a:t>
            </a:r>
            <a:endParaRPr lang="pt-BR" sz="1700" dirty="0"/>
          </a:p>
          <a:p>
            <a:r>
              <a:rPr lang="pt-BR" sz="1700" dirty="0"/>
              <a:t>· </a:t>
            </a:r>
            <a:r>
              <a:rPr lang="pt-BR" sz="1700" dirty="0" smtClean="0"/>
              <a:t>Claudio Carvalho, Maria Fernanda, José </a:t>
            </a:r>
            <a:r>
              <a:rPr lang="pt-BR" sz="1700" dirty="0"/>
              <a:t>Carlos </a:t>
            </a:r>
            <a:r>
              <a:rPr lang="pt-BR" sz="1700" dirty="0" err="1" smtClean="0"/>
              <a:t>Lazaretti</a:t>
            </a:r>
            <a:r>
              <a:rPr lang="pt-BR" sz="1700" dirty="0" smtClean="0"/>
              <a:t>, Denise </a:t>
            </a:r>
            <a:r>
              <a:rPr lang="pt-BR" sz="1700" dirty="0"/>
              <a:t>Goulart de </a:t>
            </a:r>
            <a:r>
              <a:rPr lang="pt-BR" sz="1700" dirty="0" smtClean="0"/>
              <a:t>Freitas, Gafisa, Claudio Bernardes, Luiz </a:t>
            </a:r>
            <a:r>
              <a:rPr lang="pt-BR" sz="1700" dirty="0"/>
              <a:t>Fernando </a:t>
            </a:r>
            <a:r>
              <a:rPr lang="pt-BR" sz="1700" dirty="0" smtClean="0"/>
              <a:t>Moura, ABRAINC</a:t>
            </a:r>
            <a:endParaRPr lang="pt-BR" sz="1700" b="1" dirty="0"/>
          </a:p>
          <a:p>
            <a:r>
              <a:rPr lang="pt-BR" sz="1700" b="1" dirty="0" smtClean="0"/>
              <a:t>23/9 - </a:t>
            </a:r>
            <a:r>
              <a:rPr lang="pt-BR" sz="1700" b="1" dirty="0"/>
              <a:t>9:00h – Sede </a:t>
            </a:r>
            <a:r>
              <a:rPr lang="pt-BR" sz="1700" b="1" dirty="0" smtClean="0"/>
              <a:t>ABRAINC</a:t>
            </a:r>
            <a:endParaRPr lang="pt-BR" sz="1700" dirty="0"/>
          </a:p>
          <a:p>
            <a:endParaRPr lang="pt-BR" sz="1700" b="1" dirty="0"/>
          </a:p>
          <a:p>
            <a:r>
              <a:rPr lang="pt-BR" sz="1700" b="1" u="sng" dirty="0" smtClean="0"/>
              <a:t>Vinculação </a:t>
            </a:r>
            <a:r>
              <a:rPr lang="pt-BR" sz="1700" b="1" u="sng" dirty="0"/>
              <a:t>ao Comitê </a:t>
            </a:r>
            <a:r>
              <a:rPr lang="pt-BR" sz="1700" b="1" u="sng" dirty="0" smtClean="0"/>
              <a:t>Financeiro</a:t>
            </a:r>
            <a:endParaRPr lang="pt-BR" sz="1700" u="sng" dirty="0"/>
          </a:p>
          <a:p>
            <a:endParaRPr lang="pt-BR" sz="1700" b="1" dirty="0"/>
          </a:p>
          <a:p>
            <a:r>
              <a:rPr lang="pt-BR" sz="1700" b="1" dirty="0"/>
              <a:t>2</a:t>
            </a:r>
            <a:r>
              <a:rPr lang="pt-BR" sz="1700" b="1" dirty="0" smtClean="0"/>
              <a:t> - GRUPO </a:t>
            </a:r>
            <a:r>
              <a:rPr lang="pt-BR" sz="1700" b="1" dirty="0"/>
              <a:t>BANCOS</a:t>
            </a:r>
            <a:endParaRPr lang="pt-BR" sz="1700" dirty="0"/>
          </a:p>
          <a:p>
            <a:r>
              <a:rPr lang="pt-BR" sz="1700" dirty="0"/>
              <a:t>· 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dirty="0"/>
          </a:p>
          <a:p>
            <a:r>
              <a:rPr lang="pt-BR" sz="1700" b="1" dirty="0" smtClean="0"/>
              <a:t>1/10 – 18:30h - ABRAINC</a:t>
            </a:r>
          </a:p>
          <a:p>
            <a:endParaRPr lang="pt-BR" sz="1700" b="1" dirty="0"/>
          </a:p>
          <a:p>
            <a:r>
              <a:rPr lang="pt-BR" sz="1700" b="1" u="sng" dirty="0" smtClean="0"/>
              <a:t>Vinculação à Diretoria</a:t>
            </a:r>
          </a:p>
          <a:p>
            <a:endParaRPr lang="pt-BR" sz="1700" b="1" dirty="0"/>
          </a:p>
          <a:p>
            <a:r>
              <a:rPr lang="pt-BR" sz="1700" b="1" dirty="0" smtClean="0"/>
              <a:t>3 </a:t>
            </a:r>
            <a:r>
              <a:rPr lang="pt-BR" sz="1700" b="1" dirty="0"/>
              <a:t>- GRUPO LEGISLATIVO</a:t>
            </a:r>
            <a:endParaRPr lang="pt-BR" sz="1700" dirty="0"/>
          </a:p>
          <a:p>
            <a:r>
              <a:rPr lang="pt-BR" sz="1700" dirty="0"/>
              <a:t>· Rubens Menin, Flavio Zarzur, Ronaldo Cury, </a:t>
            </a:r>
            <a:r>
              <a:rPr lang="pt-BR" sz="1700" dirty="0" smtClean="0"/>
              <a:t>Claudio </a:t>
            </a:r>
            <a:r>
              <a:rPr lang="pt-BR" sz="1700" dirty="0"/>
              <a:t>Bernardes, ABRAINC, Luiz Fernando </a:t>
            </a:r>
            <a:r>
              <a:rPr lang="pt-BR" sz="1700" dirty="0" smtClean="0"/>
              <a:t>Moura</a:t>
            </a:r>
            <a:endParaRPr lang="pt-BR" sz="1700" b="1" dirty="0"/>
          </a:p>
          <a:p>
            <a:r>
              <a:rPr lang="pt-BR" sz="1700" b="1" dirty="0" smtClean="0"/>
              <a:t>30/9 – 9h - ABRAINC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5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191042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Distratos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- </a:t>
            </a:r>
            <a:r>
              <a:rPr lang="pt-BR" sz="17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u="sng" dirty="0"/>
              <a:t/>
            </a:r>
            <a:br>
              <a:rPr lang="pt-BR" sz="2000" b="1" u="sng" dirty="0"/>
            </a:b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700" b="1" u="sng" dirty="0" smtClean="0"/>
              <a:t>Concessão de crédito</a:t>
            </a:r>
          </a:p>
          <a:p>
            <a:endParaRPr lang="pt-BR" sz="1700" dirty="0" smtClean="0"/>
          </a:p>
          <a:p>
            <a:r>
              <a:rPr lang="pt-BR" sz="1700" b="1" dirty="0"/>
              <a:t>GT Bancos, com Comitê Financeiro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em curso com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</a:t>
            </a:r>
            <a:r>
              <a:rPr lang="pt-BR" sz="1700" dirty="0" err="1" smtClean="0"/>
              <a:t>Rosssi</a:t>
            </a:r>
            <a:r>
              <a:rPr lang="pt-BR" sz="1700" dirty="0" smtClean="0"/>
              <a:t>. </a:t>
            </a:r>
            <a:endParaRPr lang="pt-BR" sz="1700" dirty="0"/>
          </a:p>
          <a:p>
            <a:endParaRPr lang="pt-BR" sz="1700" dirty="0"/>
          </a:p>
          <a:p>
            <a:r>
              <a:rPr lang="pt-BR" sz="1700" b="1" u="sng" dirty="0" smtClean="0"/>
              <a:t>2 – Jurisprudência</a:t>
            </a:r>
          </a:p>
          <a:p>
            <a:endParaRPr lang="pt-BR" sz="1700" b="1" dirty="0"/>
          </a:p>
          <a:p>
            <a:r>
              <a:rPr lang="pt-BR" sz="1700" b="1" dirty="0"/>
              <a:t>GT Judiciário com Comitê Jurídico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Cartilha para esclarecimentos – capítulo sobre </a:t>
            </a:r>
            <a:r>
              <a:rPr lang="pt-BR" sz="1700" dirty="0" err="1"/>
              <a:t>distratos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Obras com atraso e sem atraso; interferência ou não de poder público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Abertura de memórias de cálculo e proposta de escalonamento de retenções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Visão de prejuízo para demais clientes com manutenção de desequilíbrios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Mesas de discussão com Desembargadores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Ação com Judiciário e formadores de </a:t>
            </a:r>
            <a:r>
              <a:rPr lang="pt-BR" sz="1700" dirty="0" smtClean="0"/>
              <a:t>opinião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Gentilezas Urbanas – apoio ABRAINC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70757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Distratos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-</a:t>
            </a:r>
            <a:r>
              <a:rPr lang="pt-BR" sz="17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p</a:t>
            </a:r>
            <a:r>
              <a:rPr lang="pt-BR" sz="17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ara </a:t>
            </a:r>
            <a:r>
              <a:rPr lang="pt-BR" sz="17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alterar premissas e fonte dos problemas</a:t>
            </a:r>
            <a:r>
              <a:rPr lang="pt-BR" sz="2000" b="1" u="sng" dirty="0"/>
              <a:t/>
            </a:r>
            <a:br>
              <a:rPr lang="pt-BR" sz="2000" b="1" u="sng" dirty="0"/>
            </a:b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3 - </a:t>
            </a:r>
            <a:r>
              <a:rPr lang="pt-BR" sz="1700" b="1" u="sng" dirty="0" smtClean="0"/>
              <a:t>Modelo de Negócios/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Repasse </a:t>
            </a:r>
            <a:r>
              <a:rPr lang="pt-BR" sz="1700" b="1" dirty="0"/>
              <a:t>antecipado </a:t>
            </a:r>
            <a:r>
              <a:rPr lang="pt-BR" sz="1700" dirty="0"/>
              <a:t>– piloto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– CETIP, consultoria</a:t>
            </a:r>
            <a:r>
              <a:rPr lang="pt-BR" sz="1700" dirty="0" smtClean="0"/>
              <a:t>?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b="1" dirty="0" smtClean="0"/>
          </a:p>
          <a:p>
            <a:r>
              <a:rPr lang="pt-BR" sz="1700" b="1" dirty="0" smtClean="0"/>
              <a:t>4 - </a:t>
            </a:r>
            <a:r>
              <a:rPr lang="pt-BR" sz="1700" b="1" u="sng" dirty="0" smtClean="0"/>
              <a:t>Ajustes legislativos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do setor e esclarecimentos </a:t>
            </a:r>
            <a:r>
              <a:rPr lang="pt-BR" sz="1700" dirty="0" smtClean="0"/>
              <a:t>– Cartilha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Definições legais sobre retenção </a:t>
            </a:r>
            <a:r>
              <a:rPr lang="pt-BR" sz="1700" dirty="0"/>
              <a:t>– trabalho proativo com </a:t>
            </a:r>
            <a:r>
              <a:rPr lang="pt-BR" sz="1700" dirty="0" smtClean="0"/>
              <a:t>Legislativo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GT CBIC, ABRAINC, </a:t>
            </a:r>
            <a:r>
              <a:rPr lang="pt-BR" sz="1700" b="1" dirty="0" smtClean="0"/>
              <a:t>Secovi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Planejamento </a:t>
            </a:r>
            <a:r>
              <a:rPr lang="pt-BR" sz="1700" b="1" dirty="0" smtClean="0"/>
              <a:t>Estratégico</a:t>
            </a:r>
            <a:endParaRPr lang="pt-BR" sz="17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Identificar e detalhar temas e abordagem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Mapear constituição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Identificar projetos com ligação aos temas definidos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Identificar Comissões e alinhar pessoas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Apoio técnico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/>
              <a:t>Apoio no </a:t>
            </a:r>
            <a:r>
              <a:rPr lang="pt-BR" sz="1700" dirty="0" smtClean="0"/>
              <a:t>Executivo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Orçamento</a:t>
            </a:r>
            <a:r>
              <a:rPr lang="pt-BR" sz="1700" dirty="0" smtClean="0"/>
              <a:t>  </a:t>
            </a:r>
            <a:endParaRPr lang="pt-BR" sz="17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7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8172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GT Judiciário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92696"/>
            <a:ext cx="8759825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 Esclarecimentos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Mesas </a:t>
            </a:r>
            <a:r>
              <a:rPr lang="pt-BR" b="1" dirty="0"/>
              <a:t>redondas com o </a:t>
            </a:r>
            <a:r>
              <a:rPr lang="pt-BR" b="1" dirty="0" smtClean="0"/>
              <a:t>Judiciário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Mesas </a:t>
            </a:r>
            <a:r>
              <a:rPr lang="pt-BR" dirty="0"/>
              <a:t>com </a:t>
            </a:r>
            <a:r>
              <a:rPr lang="pt-BR" dirty="0" err="1" smtClean="0"/>
              <a:t>TJs</a:t>
            </a:r>
            <a:r>
              <a:rPr lang="pt-BR" dirty="0" smtClean="0"/>
              <a:t> </a:t>
            </a:r>
            <a:r>
              <a:rPr lang="pt-BR" dirty="0"/>
              <a:t>com Súmulas para Juízes de 1ª </a:t>
            </a:r>
            <a:r>
              <a:rPr lang="pt-BR" dirty="0" smtClean="0"/>
              <a:t>Instância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</a:t>
            </a:r>
            <a:r>
              <a:rPr lang="pt-BR" dirty="0"/>
              <a:t>de 4 temas, com discussões envolvendo pessoas </a:t>
            </a:r>
            <a:r>
              <a:rPr lang="pt-BR" dirty="0" smtClean="0"/>
              <a:t>isentas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consumerista - equilíbrio </a:t>
            </a:r>
            <a:r>
              <a:rPr lang="pt-BR" dirty="0"/>
              <a:t>contratual, </a:t>
            </a:r>
            <a:r>
              <a:rPr lang="pt-BR" dirty="0" err="1" smtClean="0"/>
              <a:t>distratos</a:t>
            </a:r>
            <a:r>
              <a:rPr lang="pt-BR" dirty="0" smtClean="0"/>
              <a:t>, corretagem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2ª-fase</a:t>
            </a:r>
            <a:r>
              <a:rPr lang="pt-BR" dirty="0"/>
              <a:t> </a:t>
            </a:r>
            <a:r>
              <a:rPr lang="pt-BR" dirty="0" smtClean="0"/>
              <a:t>com trabalho </a:t>
            </a:r>
            <a:r>
              <a:rPr lang="pt-BR" dirty="0"/>
              <a:t>com Câmaras Ambientais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Gentilezas urbanas </a:t>
            </a:r>
            <a:r>
              <a:rPr lang="pt-BR" b="1" dirty="0" smtClean="0"/>
              <a:t>- </a:t>
            </a:r>
            <a:r>
              <a:rPr lang="pt-BR" dirty="0" smtClean="0"/>
              <a:t>apoio ABRAINC – </a:t>
            </a:r>
            <a:r>
              <a:rPr lang="pt-BR" dirty="0"/>
              <a:t>interlocutor no Secovi </a:t>
            </a:r>
            <a:r>
              <a:rPr lang="pt-BR" dirty="0" smtClean="0"/>
              <a:t>p/ contribuição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Trabalho </a:t>
            </a:r>
            <a:r>
              <a:rPr lang="pt-BR" b="1" dirty="0"/>
              <a:t>especial com juízes formadores de opinião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Herman Benjamin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Evento com Imprensa</a:t>
            </a:r>
            <a:r>
              <a:rPr lang="pt-BR" dirty="0"/>
              <a:t> – evento com Jornalistas organizado por associação de jornalistas para lançamento de </a:t>
            </a:r>
            <a:r>
              <a:rPr lang="pt-BR" dirty="0" err="1"/>
              <a:t>Cartlilha</a:t>
            </a:r>
            <a:r>
              <a:rPr lang="pt-BR" dirty="0"/>
              <a:t> de Esclarecimento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Formadores de Opinião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Ricardo </a:t>
            </a:r>
            <a:r>
              <a:rPr lang="pt-BR" dirty="0"/>
              <a:t>Amorim – especulação vs. </a:t>
            </a:r>
            <a:r>
              <a:rPr lang="pt-BR" dirty="0" smtClean="0"/>
              <a:t>equilíbrio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</a:t>
            </a:r>
            <a:r>
              <a:rPr lang="pt-BR" dirty="0"/>
              <a:t>nomes - Denise Campos de Toledo, Marcelo </a:t>
            </a:r>
            <a:r>
              <a:rPr lang="pt-BR" dirty="0" err="1" smtClean="0"/>
              <a:t>Manhães</a:t>
            </a:r>
            <a:endParaRPr lang="pt-BR" dirty="0"/>
          </a:p>
          <a:p>
            <a:endParaRPr lang="pt-BR" sz="1700" b="1" dirty="0"/>
          </a:p>
          <a:p>
            <a:endParaRPr lang="pt-BR" sz="17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8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006174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Cartilha para Esclarecimentos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582474"/>
            <a:ext cx="8759825" cy="66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Redação </a:t>
            </a:r>
            <a:r>
              <a:rPr lang="pt-BR" sz="1700" b="1" dirty="0"/>
              <a:t>– </a:t>
            </a:r>
            <a:r>
              <a:rPr lang="pt-BR" sz="1700" dirty="0"/>
              <a:t>Com. </a:t>
            </a:r>
            <a:r>
              <a:rPr lang="pt-BR" sz="1700" dirty="0" smtClean="0"/>
              <a:t>Jur.  </a:t>
            </a:r>
            <a:r>
              <a:rPr lang="pt-BR" sz="1700" dirty="0"/>
              <a:t>+  </a:t>
            </a:r>
            <a:r>
              <a:rPr lang="pt-BR" sz="1700" dirty="0" smtClean="0"/>
              <a:t>Com. de Com + Ass. </a:t>
            </a:r>
            <a:r>
              <a:rPr lang="pt-BR" sz="1700" dirty="0"/>
              <a:t>de </a:t>
            </a:r>
            <a:r>
              <a:rPr lang="pt-BR" sz="1700" dirty="0" smtClean="0"/>
              <a:t>Imprensa – prazo - set14 </a:t>
            </a:r>
          </a:p>
          <a:p>
            <a:endParaRPr lang="pt-BR" sz="1700" b="1" dirty="0"/>
          </a:p>
          <a:p>
            <a:r>
              <a:rPr lang="pt-BR" sz="1700" b="1" dirty="0" smtClean="0"/>
              <a:t>Jurídico - GT</a:t>
            </a:r>
            <a:r>
              <a:rPr lang="pt-BR" sz="1700" dirty="0" smtClean="0"/>
              <a:t> </a:t>
            </a:r>
            <a:r>
              <a:rPr lang="pt-BR" sz="1700" dirty="0"/>
              <a:t>com Crystiane, Fregonesi, Adriano, </a:t>
            </a:r>
            <a:r>
              <a:rPr lang="pt-BR" sz="1700" dirty="0" smtClean="0"/>
              <a:t>Natália, </a:t>
            </a:r>
            <a:r>
              <a:rPr lang="pt-BR" sz="1700" dirty="0"/>
              <a:t>Euclydes e M. Fernanda</a:t>
            </a:r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Destinatários</a:t>
            </a:r>
            <a:r>
              <a:rPr lang="pt-BR" sz="1700" dirty="0" smtClean="0"/>
              <a:t> </a:t>
            </a:r>
            <a:r>
              <a:rPr lang="pt-BR" sz="1700" dirty="0"/>
              <a:t>– consumidores, MP, </a:t>
            </a:r>
            <a:r>
              <a:rPr lang="pt-BR" sz="1700" dirty="0" err="1"/>
              <a:t>Procons</a:t>
            </a:r>
            <a:r>
              <a:rPr lang="pt-BR" sz="1700" dirty="0"/>
              <a:t>, Executivo, STJ (Min. Luiz Otávio Noronha e Herman Benjamin), Min. Fazenda (</a:t>
            </a:r>
            <a:r>
              <a:rPr lang="pt-BR" sz="1700" dirty="0" err="1"/>
              <a:t>Caffarelli</a:t>
            </a:r>
            <a:r>
              <a:rPr lang="pt-BR" sz="1700" dirty="0"/>
              <a:t>)-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Acessível ao público não-especialista, atrativo e contribuindo p/ as discussões.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Capítulos com os </a:t>
            </a:r>
            <a:r>
              <a:rPr lang="pt-BR" sz="1700" dirty="0" smtClean="0"/>
              <a:t>temas </a:t>
            </a:r>
            <a:r>
              <a:rPr lang="pt-BR" sz="1700" dirty="0"/>
              <a:t>- texto seguido de perguntas e respostas.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2º </a:t>
            </a:r>
            <a:r>
              <a:rPr lang="pt-BR" sz="1700" dirty="0"/>
              <a:t>volume replicando o 1º, com pareceres, decisões, jurisprudências e artigos. Cada responsável por capítulo proporá os documentos para esta elaboração</a:t>
            </a:r>
            <a:r>
              <a:rPr lang="pt-BR" sz="17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Ajuste de texto com entrevistas – Assessoria de 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i="1" dirty="0"/>
              <a:t>O Modelo de Negócios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 funcionamento da incorporação; custos, margens – Rossi (Natália) – não entregue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A burocracia no Custo (e no prazo) do imóvel -  HM (Euclydes) - ok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atrasos de obra: razões, equilíbrio - </a:t>
            </a:r>
            <a:r>
              <a:rPr lang="pt-BR" sz="1700" i="1" dirty="0" err="1"/>
              <a:t>Cyrela</a:t>
            </a:r>
            <a:r>
              <a:rPr lang="pt-BR" sz="1700" i="1" dirty="0"/>
              <a:t> (Adriano) – ok</a:t>
            </a:r>
            <a:endParaRPr lang="pt-BR" sz="1700" b="1" i="1" dirty="0"/>
          </a:p>
          <a:p>
            <a:r>
              <a:rPr lang="pt-BR" sz="1700" b="1" i="1" dirty="0"/>
              <a:t>O Modelo de Vendas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modelos de corretagem/ a retenção de valores – Tecnisa (Crystiane) - ok</a:t>
            </a:r>
            <a:endParaRPr lang="pt-BR" sz="1700" b="1" i="1" dirty="0"/>
          </a:p>
          <a:p>
            <a:r>
              <a:rPr lang="pt-BR" sz="1700" b="1" i="1" dirty="0"/>
              <a:t>O custeio e o financiamento da produção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compromissos – compras vs. opções/ o PMCMV - MRV (M. Fernanda) - ok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 PMCMV – MRV (Maria Fernanda) - ok</a:t>
            </a:r>
            <a:endParaRPr lang="pt-BR" sz="1700" b="1" i="1" dirty="0"/>
          </a:p>
          <a:p>
            <a:r>
              <a:rPr lang="pt-BR" sz="1700" b="1" i="1" dirty="0"/>
              <a:t>Dados sobre a contribuição do setor</a:t>
            </a:r>
            <a:r>
              <a:rPr lang="pt-BR" sz="1700" i="1" dirty="0"/>
              <a:t> – ABRAINC - ok </a:t>
            </a:r>
          </a:p>
          <a:p>
            <a:endParaRPr lang="pt-BR" sz="1700" i="1" dirty="0"/>
          </a:p>
          <a:p>
            <a:endParaRPr lang="pt-BR" sz="17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9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5740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Desburocratização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-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outras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frentes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com ARISP e com CETIP (mensageria) – acompanhamento quinzenal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Evento dia 29/9 - Registro Eletrônico/ outros pontos de melhoria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Bancos - Itaú, Bradesco, Caixa, Santander, BB, HSBC, ARISP, IRIB, 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Desenho operacional por CETIP, ARISP e Bancos em 15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Definição de Piloto até o final do 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Aplicativo para individualização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Lançamento 19/9 – teste Trisul – apresentação em evento com Secovi em 19/9</a:t>
            </a:r>
          </a:p>
          <a:p>
            <a:endParaRPr lang="pt-BR" sz="1700" b="1" dirty="0"/>
          </a:p>
          <a:p>
            <a:r>
              <a:rPr lang="pt-BR" sz="1700" b="1" dirty="0" smtClean="0"/>
              <a:t>Ouvidoria</a:t>
            </a:r>
            <a:r>
              <a:rPr lang="pt-BR" sz="1700" b="1" dirty="0"/>
              <a:t> </a:t>
            </a:r>
            <a:r>
              <a:rPr lang="pt-BR" sz="1700" b="1" dirty="0" smtClean="0"/>
              <a:t>(ARISP)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Flauzilino – agendamento com Pres. TJ </a:t>
            </a:r>
            <a:r>
              <a:rPr lang="pt-BR" sz="1700" dirty="0" err="1" smtClean="0"/>
              <a:t>Nalini</a:t>
            </a:r>
            <a:r>
              <a:rPr lang="pt-BR" sz="1700" dirty="0" smtClean="0"/>
              <a:t> - acompanhar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  <a:p>
            <a:r>
              <a:rPr lang="pt-BR" sz="1700" b="1" dirty="0" smtClean="0"/>
              <a:t>Unificação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empresas, com liderança de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 (7/8), Caixa, (12/8 – nova reunião em 10/9), Itaú, Bradesco, Santander – a ser agendado BB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44987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Simplificação legal, unificação das análises, informatização, gestão, divulgação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Resgate da credibilidade - </a:t>
            </a:r>
            <a:r>
              <a:rPr lang="pt-BR" sz="1700" dirty="0" err="1" smtClean="0"/>
              <a:t>perenização</a:t>
            </a:r>
            <a:r>
              <a:rPr lang="pt-BR" sz="1700" dirty="0" smtClean="0"/>
              <a:t> de melhorias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Bandeira de modernidade, de crescimento e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Frentes (correspondência SEL 15/8)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Prefeito – visão de médio prazo, investimentos, consolidação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Prefeito e Secretários – continuidade das discussões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SEL – mapeamento de gargalos, minuta de doação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Prefeito Haddad, Secretária Paula Motta, Padilha -22/9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Bandeira de Gestão – em linha com Sec. Paula – </a:t>
            </a:r>
            <a:r>
              <a:rPr lang="pt-BR" sz="1700" dirty="0" err="1" smtClean="0"/>
              <a:t>Sinduscon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Código de Obras, SLC – sistema eletrônico</a:t>
            </a:r>
          </a:p>
          <a:p>
            <a:pPr lvl="1"/>
            <a:endParaRPr lang="pt-BR" sz="1700" dirty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reunião em SP em </a:t>
            </a:r>
            <a:r>
              <a:rPr lang="pt-BR" sz="1700" dirty="0" smtClean="0"/>
              <a:t>21/5; nova reunião em 10/10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Sec. Urbanismo </a:t>
            </a:r>
            <a:r>
              <a:rPr lang="pt-BR" sz="1700" dirty="0"/>
              <a:t>– RJ, POA, Fortaleza, Curitiba, Belém, Olinda, SBC, BNDES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Apresentações e trocas nos fóruns da FNP em setembro e novembro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Replicar 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</a:t>
            </a:r>
            <a:r>
              <a:rPr lang="pt-BR" sz="1700" dirty="0" smtClean="0"/>
              <a:t>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em Curitiba – 10/10 – participação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-  21/5 – alternativa 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Apresentação de proposta</a:t>
            </a:r>
            <a:endParaRPr lang="pt-BR" sz="1700" dirty="0"/>
          </a:p>
          <a:p>
            <a:endParaRPr lang="pt-BR" sz="17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84270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9" y="226525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/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  - Porto Alegre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/>
              <a:t>R</a:t>
            </a:r>
            <a:r>
              <a:rPr lang="pt-BR" sz="1700" b="1" dirty="0" smtClean="0"/>
              <a:t>eunião </a:t>
            </a:r>
            <a:r>
              <a:rPr lang="pt-BR" sz="1700" b="1" dirty="0"/>
              <a:t>com Secretário </a:t>
            </a:r>
            <a:r>
              <a:rPr lang="pt-BR" sz="1700" b="1" dirty="0" smtClean="0"/>
              <a:t>Cristiano Tatsch em 18/8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Avanços </a:t>
            </a:r>
            <a:r>
              <a:rPr lang="pt-BR" sz="1700" dirty="0" smtClean="0"/>
              <a:t> - vontade </a:t>
            </a:r>
            <a:r>
              <a:rPr lang="pt-BR" sz="1700" dirty="0"/>
              <a:t>de Prefeito e </a:t>
            </a:r>
            <a:r>
              <a:rPr lang="pt-BR" sz="1700" dirty="0" err="1"/>
              <a:t>empoderamento</a:t>
            </a:r>
            <a:r>
              <a:rPr lang="pt-BR" sz="1700" dirty="0"/>
              <a:t> de Secretaria de </a:t>
            </a:r>
            <a:r>
              <a:rPr lang="pt-BR" sz="1700" dirty="0" smtClean="0"/>
              <a:t>Licenciamentos, com controle de aprovações</a:t>
            </a:r>
            <a:r>
              <a:rPr lang="pt-BR" sz="1700" dirty="0"/>
              <a:t>, incluindo questões urbanísticas, ambientais, planejamento, </a:t>
            </a:r>
            <a:r>
              <a:rPr lang="pt-BR" sz="1700" dirty="0" smtClean="0"/>
              <a:t>mobilidade, TI. </a:t>
            </a:r>
            <a:endParaRPr lang="pt-BR" sz="1700" dirty="0"/>
          </a:p>
          <a:p>
            <a:r>
              <a:rPr lang="pt-BR" sz="17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TI </a:t>
            </a:r>
            <a:r>
              <a:rPr lang="pt-BR" sz="1700" dirty="0" smtClean="0"/>
              <a:t>-  empesas </a:t>
            </a:r>
            <a:r>
              <a:rPr lang="pt-BR" sz="1700" dirty="0"/>
              <a:t>de processamento lentas e desatualizadas. </a:t>
            </a:r>
            <a:r>
              <a:rPr lang="pt-BR" sz="1700" dirty="0" smtClean="0"/>
              <a:t>Núcleo </a:t>
            </a:r>
            <a:r>
              <a:rPr lang="pt-BR" sz="1700" dirty="0"/>
              <a:t>de controle </a:t>
            </a:r>
            <a:r>
              <a:rPr lang="pt-BR" sz="1700" dirty="0" smtClean="0"/>
              <a:t>básico </a:t>
            </a:r>
            <a:r>
              <a:rPr lang="pt-BR" sz="1700" dirty="0"/>
              <a:t>mais terceirização é o </a:t>
            </a:r>
            <a:r>
              <a:rPr lang="pt-BR" sz="1700" dirty="0" smtClean="0"/>
              <a:t>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Definição </a:t>
            </a:r>
            <a:r>
              <a:rPr lang="pt-BR" sz="1700" dirty="0"/>
              <a:t>de responsabilidades – em POA, prefeitura parou de garantir </a:t>
            </a:r>
            <a:r>
              <a:rPr lang="pt-BR" sz="1700" dirty="0" err="1"/>
              <a:t>MDs</a:t>
            </a:r>
            <a:r>
              <a:rPr lang="pt-BR" sz="1700" dirty="0"/>
              <a:t>, com diretrizes, que eram concedidas em cima de base de dados com inconsistências. Com isso, paralização nas aprovações e queda de braço com setor privado. Gestão: interesses contrariados são outro fator de </a:t>
            </a:r>
            <a:r>
              <a:rPr lang="pt-BR" sz="1700" dirty="0" smtClean="0"/>
              <a:t>paralização.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Modelos </a:t>
            </a:r>
            <a:r>
              <a:rPr lang="pt-BR" sz="1700" dirty="0"/>
              <a:t>são necessários. </a:t>
            </a:r>
            <a:r>
              <a:rPr lang="pt-BR" sz="1700" dirty="0" smtClean="0"/>
              <a:t>PGPQ </a:t>
            </a:r>
            <a:r>
              <a:rPr lang="pt-BR" sz="1700" dirty="0"/>
              <a:t>– Gerdau – player neutro. Criação de programa para gerenciamento de licenciamentos já teria sido </a:t>
            </a:r>
            <a:r>
              <a:rPr lang="pt-BR" sz="1700" dirty="0" smtClean="0"/>
              <a:t>elaborado.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Agência </a:t>
            </a:r>
            <a:r>
              <a:rPr lang="pt-BR" sz="1700" dirty="0"/>
              <a:t>com prazo que supere os 4 anos de </a:t>
            </a:r>
            <a:r>
              <a:rPr lang="pt-BR" sz="1700" dirty="0" smtClean="0"/>
              <a:t>mandato.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Encontro </a:t>
            </a:r>
            <a:r>
              <a:rPr lang="pt-BR" sz="1700" dirty="0"/>
              <a:t>mensal de Secretários </a:t>
            </a:r>
            <a:r>
              <a:rPr lang="pt-BR" sz="1700" dirty="0" smtClean="0"/>
              <a:t>de Licenciamento - identificação </a:t>
            </a:r>
            <a:r>
              <a:rPr lang="pt-BR" sz="1700" dirty="0"/>
              <a:t>e disseminação de modelos. </a:t>
            </a:r>
            <a:r>
              <a:rPr lang="pt-BR" sz="1700" dirty="0" smtClean="0"/>
              <a:t>Agenda FNP</a:t>
            </a:r>
            <a:endParaRPr lang="pt-BR" sz="1700" b="1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90156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9" y="226525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  - Campinas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11"/>
            <a:ext cx="8624887" cy="68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 smtClean="0"/>
              <a:t>Comunitas</a:t>
            </a:r>
            <a:r>
              <a:rPr lang="pt-BR" sz="1700" b="1" dirty="0" smtClean="0"/>
              <a:t> </a:t>
            </a:r>
            <a:r>
              <a:rPr lang="pt-BR" sz="1700" dirty="0"/>
              <a:t>– R$ 1.800 mil, 12 meses, R$ 800 mil captados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R$ 300 mil ABRAINC, adicionais até R$ 100 mil para total de R$ 1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R$ 1.300 mil para </a:t>
            </a:r>
            <a:r>
              <a:rPr lang="pt-BR" sz="1700" dirty="0" err="1"/>
              <a:t>Falconi</a:t>
            </a:r>
            <a:r>
              <a:rPr lang="pt-BR" sz="1700" dirty="0"/>
              <a:t>, R$ 500 mil para </a:t>
            </a:r>
            <a:r>
              <a:rPr lang="pt-BR" sz="1700" dirty="0" err="1"/>
              <a:t>Comunitas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Alto risco de não atingimento de objetivos por Governança: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Reuniões periódicas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Instância de confirmação ou não de continuidade do Projeto, com seu custeio, após apresentação de diagnóstico ao Prefeito, em 4 </a:t>
            </a:r>
            <a:r>
              <a:rPr lang="pt-BR" sz="1700" dirty="0" smtClean="0"/>
              <a:t>meses</a:t>
            </a:r>
          </a:p>
          <a:p>
            <a:pPr lvl="1"/>
            <a:endParaRPr lang="pt-BR" sz="1700" dirty="0" smtClean="0"/>
          </a:p>
          <a:p>
            <a:r>
              <a:rPr lang="pt-BR" sz="1700" b="1" dirty="0" smtClean="0"/>
              <a:t>Reunião com o Prefeito Jonas </a:t>
            </a:r>
            <a:r>
              <a:rPr lang="pt-BR" sz="1700" b="1" dirty="0" err="1" smtClean="0"/>
              <a:t>Donizetti</a:t>
            </a:r>
            <a:r>
              <a:rPr lang="pt-BR" sz="1700" b="1" dirty="0" smtClean="0"/>
              <a:t> em 2/9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Não há modelo adequado -  este deve ser criado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Criação de um modelo e possível disseminação é o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Funcionário Público </a:t>
            </a:r>
            <a:r>
              <a:rPr lang="pt-BR" sz="1700" dirty="0" smtClean="0"/>
              <a:t>interessa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Início de trabalhos de revisão de legislação, informações, aprovação on-line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Plano Diretor e LUOS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Trabalho iniciado com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– entidade neutra já atuante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Relato de questões de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Busca com Sec/ Chefe de Gabinete Michel Ferreira de conciliação. Alternativas: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</a:t>
            </a:r>
            <a:r>
              <a:rPr lang="pt-BR" sz="1700" dirty="0" err="1"/>
              <a:t>C</a:t>
            </a:r>
            <a:r>
              <a:rPr lang="pt-BR" sz="1700" dirty="0" err="1" smtClean="0"/>
              <a:t>omunitas</a:t>
            </a:r>
            <a:r>
              <a:rPr lang="pt-BR" sz="1700" dirty="0" smtClean="0"/>
              <a:t> + agenda paralela com Secretários para reforço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em paralelo com </a:t>
            </a:r>
            <a:r>
              <a:rPr lang="pt-BR" sz="1700" dirty="0" err="1"/>
              <a:t>F</a:t>
            </a:r>
            <a:r>
              <a:rPr lang="pt-BR" sz="1700" dirty="0" err="1" smtClean="0"/>
              <a:t>alconi</a:t>
            </a:r>
            <a:r>
              <a:rPr lang="pt-BR" sz="17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Assessoria técnica à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sem desembolsos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Próximos passos – detalhamento com Secretário Michel – ligações recentes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0405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O Custo da Burocracia no Imóvel - agenda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Modelo </a:t>
            </a:r>
            <a:r>
              <a:rPr lang="pt-BR" b="1" dirty="0"/>
              <a:t>simplificado com o que se </a:t>
            </a:r>
            <a:r>
              <a:rPr lang="pt-BR" b="1" dirty="0" smtClean="0"/>
              <a:t>quer</a:t>
            </a: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Outputs – diretrizes para terrenos e aprovações </a:t>
            </a: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Processo declaratório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Simplificação na Legislação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Controles adequados via informatização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Balcão </a:t>
            </a:r>
            <a:r>
              <a:rPr lang="pt-BR" dirty="0" smtClean="0"/>
              <a:t>Único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Identificação de Prefeituras-piloto </a:t>
            </a:r>
            <a:r>
              <a:rPr lang="pt-BR" b="1" dirty="0"/>
              <a:t>(vontade política / </a:t>
            </a:r>
            <a:r>
              <a:rPr lang="pt-BR" b="1" dirty="0" smtClean="0"/>
              <a:t>relevância)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Mapear </a:t>
            </a:r>
            <a:r>
              <a:rPr lang="pt-BR" dirty="0"/>
              <a:t>processo de aprovação utilizado nas prefeituras-piloto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Levantar atores e definir agenda.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Propor </a:t>
            </a:r>
            <a:r>
              <a:rPr lang="pt-BR" dirty="0"/>
              <a:t>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Definir </a:t>
            </a:r>
            <a:r>
              <a:rPr lang="pt-BR" dirty="0"/>
              <a:t>estratégias para utilização do modelo </a:t>
            </a:r>
            <a:r>
              <a:rPr lang="pt-BR" dirty="0" smtClean="0"/>
              <a:t>(completo </a:t>
            </a:r>
            <a:r>
              <a:rPr lang="pt-BR" dirty="0"/>
              <a:t>ou parcial)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Disseminar as </a:t>
            </a:r>
            <a:r>
              <a:rPr lang="pt-BR" dirty="0"/>
              <a:t>práticas adotadas e melhorias conquistadas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14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1885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GT – </a:t>
            </a:r>
            <a:r>
              <a:rPr lang="pt-BR" b="1" dirty="0"/>
              <a:t>alinhamento - </a:t>
            </a:r>
            <a:r>
              <a:rPr lang="pt-BR" dirty="0"/>
              <a:t>M. Mascagni (coord.), Roberta, Fabiana, Willians. </a:t>
            </a:r>
            <a:endParaRPr lang="pt-BR" dirty="0" smtClean="0"/>
          </a:p>
          <a:p>
            <a:endParaRPr lang="pt-BR" b="1" dirty="0"/>
          </a:p>
          <a:p>
            <a:r>
              <a:rPr lang="pt-BR" b="1" dirty="0" smtClean="0"/>
              <a:t>Código </a:t>
            </a:r>
            <a:r>
              <a:rPr lang="pt-BR" b="1" dirty="0"/>
              <a:t>de Obras – apresentação 6/6 – Plantas </a:t>
            </a:r>
            <a:r>
              <a:rPr lang="pt-BR" b="1" dirty="0" smtClean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Parâmetros urbanísticos – recuos, gabarito, vizinhança,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ideia para Prefeito – 26/6 – PL este ano?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de Uso e Ocupação de Solo </a:t>
            </a:r>
            <a:r>
              <a:rPr lang="pt-BR" dirty="0" smtClean="0"/>
              <a:t>– começar a acompanhar</a:t>
            </a:r>
          </a:p>
          <a:p>
            <a:endParaRPr lang="pt-BR" dirty="0"/>
          </a:p>
          <a:p>
            <a:r>
              <a:rPr lang="pt-BR" b="1" dirty="0" smtClean="0"/>
              <a:t>Secretária Paula em 12/8 e nas semanas seguintes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SEL, Prefeito, Prefeito e Secretários- encontro 12/8 - ver </a:t>
            </a:r>
            <a:r>
              <a:rPr lang="pt-BR" dirty="0" err="1" smtClean="0"/>
              <a:t>pg</a:t>
            </a:r>
            <a:r>
              <a:rPr lang="pt-BR" dirty="0" smtClean="0"/>
              <a:t> seguinte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Sec. Paula Motta – </a:t>
            </a:r>
            <a:r>
              <a:rPr lang="pt-BR" dirty="0" err="1" smtClean="0"/>
              <a:t>Sinduscon</a:t>
            </a:r>
            <a:r>
              <a:rPr lang="pt-BR" dirty="0" smtClean="0"/>
              <a:t> – 25/9 – encontro Prefeito com </a:t>
            </a:r>
            <a:r>
              <a:rPr lang="pt-BR" dirty="0" err="1" smtClean="0"/>
              <a:t>CEOs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Em curso Código de obras – solicitamos participação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Retorno do SLC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Retorno sobre isso e nossas questões em 2 semanas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de protocolo e PDE – grandes dificuldades na junção de certidões e documentos nos processos – alguma manifestação a respeito?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retorna – importante alinhamento na manifestação a Prefeito e demais autoridades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12/8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1 – Encontro </a:t>
            </a:r>
            <a:r>
              <a:rPr lang="pt-BR" b="1" dirty="0" smtClean="0"/>
              <a:t>com </a:t>
            </a:r>
            <a:r>
              <a:rPr lang="pt-BR" b="1" dirty="0"/>
              <a:t>Prefeito para plano de </a:t>
            </a:r>
            <a:r>
              <a:rPr lang="pt-BR" b="1" dirty="0" smtClean="0"/>
              <a:t>LP </a:t>
            </a:r>
            <a:r>
              <a:rPr lang="pt-BR" b="1" dirty="0"/>
              <a:t>e consolidação das melhorias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Perenização</a:t>
            </a:r>
            <a:r>
              <a:rPr lang="pt-BR" dirty="0" smtClean="0"/>
              <a:t> - melhores </a:t>
            </a:r>
            <a:r>
              <a:rPr lang="pt-BR" dirty="0"/>
              <a:t>práticas independentemente das pessoas </a:t>
            </a:r>
            <a:r>
              <a:rPr lang="pt-BR" dirty="0" smtClean="0"/>
              <a:t>à frente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Investimentos </a:t>
            </a:r>
            <a:r>
              <a:rPr lang="pt-BR" dirty="0"/>
              <a:t>em </a:t>
            </a:r>
            <a:r>
              <a:rPr lang="pt-BR" dirty="0" smtClean="0"/>
              <a:t>informática, simplificação </a:t>
            </a:r>
            <a:r>
              <a:rPr lang="pt-BR" dirty="0"/>
              <a:t>legal, racionalização dos </a:t>
            </a:r>
            <a:r>
              <a:rPr lang="pt-BR" dirty="0" smtClean="0"/>
              <a:t>fluxos, motivação </a:t>
            </a:r>
            <a:r>
              <a:rPr lang="pt-BR" dirty="0"/>
              <a:t>e de </a:t>
            </a:r>
            <a:r>
              <a:rPr lang="pt-BR" dirty="0" smtClean="0"/>
              <a:t>gestão, incluindo </a:t>
            </a:r>
            <a:r>
              <a:rPr lang="pt-BR" dirty="0"/>
              <a:t>todas as secretarias </a:t>
            </a:r>
            <a:r>
              <a:rPr lang="pt-BR" dirty="0" smtClean="0"/>
              <a:t>envolvidas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do próprio Prefeito na discussão destas importantes bandeiras.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2 – Questões pontuais -processos de aprovações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mpresas não </a:t>
            </a:r>
            <a:r>
              <a:rPr lang="pt-BR" dirty="0" err="1"/>
              <a:t>vêem</a:t>
            </a:r>
            <a:r>
              <a:rPr lang="pt-BR" dirty="0"/>
              <a:t> </a:t>
            </a:r>
            <a:r>
              <a:rPr lang="pt-BR" dirty="0" smtClean="0"/>
              <a:t>melhorias </a:t>
            </a:r>
            <a:r>
              <a:rPr lang="pt-BR" dirty="0"/>
              <a:t>nos </a:t>
            </a:r>
            <a:r>
              <a:rPr lang="pt-BR" dirty="0" smtClean="0"/>
              <a:t>prazos/aprovações de </a:t>
            </a:r>
            <a:r>
              <a:rPr lang="pt-BR" dirty="0"/>
              <a:t>forma </a:t>
            </a:r>
            <a:r>
              <a:rPr lang="pt-BR" dirty="0" smtClean="0"/>
              <a:t>generalizada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Escolha </a:t>
            </a:r>
            <a:r>
              <a:rPr lang="pt-BR" dirty="0"/>
              <a:t>de </a:t>
            </a:r>
            <a:r>
              <a:rPr lang="pt-BR" dirty="0" smtClean="0"/>
              <a:t>projetos p/ mapear </a:t>
            </a:r>
            <a:r>
              <a:rPr lang="pt-BR" dirty="0"/>
              <a:t>gargalos </a:t>
            </a:r>
            <a:r>
              <a:rPr lang="pt-BR" dirty="0" smtClean="0"/>
              <a:t>– indicação de tipo/estágio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Esforço </a:t>
            </a:r>
            <a:r>
              <a:rPr lang="pt-BR" dirty="0"/>
              <a:t>de padronização da minuta de doação.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3 – Encontros com Prefeito e Secretários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nas reuniões </a:t>
            </a:r>
            <a:r>
              <a:rPr lang="pt-BR" dirty="0"/>
              <a:t>com o Prefeito e seu </a:t>
            </a:r>
            <a:r>
              <a:rPr lang="pt-BR" dirty="0" smtClean="0"/>
              <a:t>Secretariado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Sugestões </a:t>
            </a:r>
            <a:r>
              <a:rPr lang="pt-BR" dirty="0"/>
              <a:t>de minutas à SMT </a:t>
            </a:r>
            <a:r>
              <a:rPr lang="pt-BR" dirty="0" smtClean="0"/>
              <a:t>(PGT </a:t>
            </a:r>
            <a:r>
              <a:rPr lang="pt-BR" dirty="0"/>
              <a:t>e </a:t>
            </a:r>
            <a:r>
              <a:rPr lang="pt-BR" dirty="0" smtClean="0"/>
              <a:t>fluxos </a:t>
            </a:r>
            <a:r>
              <a:rPr lang="pt-BR" dirty="0"/>
              <a:t>de análises e </a:t>
            </a:r>
            <a:r>
              <a:rPr lang="pt-BR" dirty="0" smtClean="0"/>
              <a:t>aprovações), fluxos </a:t>
            </a:r>
            <a:r>
              <a:rPr lang="pt-BR" dirty="0"/>
              <a:t>SVMA e SEL, e </a:t>
            </a:r>
            <a:r>
              <a:rPr lang="pt-BR" dirty="0" smtClean="0"/>
              <a:t>SIURB </a:t>
            </a:r>
            <a:r>
              <a:rPr lang="pt-BR" dirty="0"/>
              <a:t>sobre possível convênio para melhorias nos sistemas de informações do município.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</a:t>
            </a:r>
            <a:r>
              <a:rPr lang="pt-BR" dirty="0"/>
              <a:t>pontos de melhoria apresentados e discutidos nestas </a:t>
            </a:r>
            <a:r>
              <a:rPr lang="pt-BR" dirty="0" smtClean="0"/>
              <a:t>ocasiões.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</a:t>
            </a:r>
            <a:r>
              <a:rPr lang="pt-BR" dirty="0"/>
              <a:t>dos encontros com </a:t>
            </a:r>
            <a:r>
              <a:rPr lang="pt-BR" dirty="0" smtClean="0"/>
              <a:t>Prefeito, Secretarias (incluir SMDU)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Minutas – </a:t>
            </a:r>
            <a:r>
              <a:rPr lang="pt-BR" b="1" dirty="0" smtClean="0"/>
              <a:t>com Eduardo </a:t>
            </a:r>
            <a:r>
              <a:rPr lang="pt-BR" b="1" dirty="0"/>
              <a:t>D. </a:t>
            </a:r>
            <a:r>
              <a:rPr lang="pt-BR" b="1" dirty="0" err="1"/>
              <a:t>Manna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SIURB: </a:t>
            </a:r>
            <a:r>
              <a:rPr lang="pt-BR" dirty="0"/>
              <a:t>Convênio Abrainc/Secovi/</a:t>
            </a:r>
            <a:r>
              <a:rPr lang="pt-BR" dirty="0" err="1"/>
              <a:t>Siurb</a:t>
            </a:r>
            <a:r>
              <a:rPr lang="pt-BR" dirty="0"/>
              <a:t>: Encaminhada proposta para Superintendente de </a:t>
            </a:r>
            <a:r>
              <a:rPr lang="pt-BR" dirty="0" err="1" smtClean="0"/>
              <a:t>Siurb</a:t>
            </a:r>
            <a:r>
              <a:rPr lang="pt-BR" dirty="0" smtClean="0"/>
              <a:t> e Secretário </a:t>
            </a:r>
            <a:r>
              <a:rPr lang="pt-BR" dirty="0" err="1" smtClean="0"/>
              <a:t>Garibe</a:t>
            </a:r>
            <a:r>
              <a:rPr lang="pt-BR" dirty="0" smtClean="0"/>
              <a:t>, ainda sem resposta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SMT: </a:t>
            </a:r>
            <a:r>
              <a:rPr lang="pt-BR" dirty="0"/>
              <a:t>Enviada em 16/06 proposta de revisão da Portaria que estabelece procedimentos técnicos e administrativos à emissão de Certidão de Diretrizes para projetos enquadrados como </a:t>
            </a:r>
            <a:r>
              <a:rPr lang="pt-BR" dirty="0" err="1"/>
              <a:t>Pólos</a:t>
            </a:r>
            <a:r>
              <a:rPr lang="pt-BR" dirty="0"/>
              <a:t> Geradores de </a:t>
            </a:r>
            <a:r>
              <a:rPr lang="pt-BR" dirty="0" smtClean="0"/>
              <a:t>Tráfego. Problemas apontados por empresas – necessária abordagem técnica </a:t>
            </a:r>
            <a:r>
              <a:rPr lang="pt-BR" dirty="0"/>
              <a:t>à</a:t>
            </a:r>
            <a:r>
              <a:rPr lang="pt-BR" dirty="0" smtClean="0"/>
              <a:t> questão</a:t>
            </a:r>
          </a:p>
          <a:p>
            <a:endParaRPr lang="pt-BR" dirty="0"/>
          </a:p>
          <a:p>
            <a:r>
              <a:rPr lang="pt-BR" b="1" dirty="0"/>
              <a:t>SEL/SVMA: </a:t>
            </a:r>
            <a:r>
              <a:rPr lang="pt-BR" dirty="0"/>
              <a:t>m</a:t>
            </a:r>
            <a:r>
              <a:rPr lang="pt-BR" dirty="0" smtClean="0"/>
              <a:t>inuta </a:t>
            </a:r>
            <a:r>
              <a:rPr lang="pt-BR" dirty="0"/>
              <a:t>de Portaria </a:t>
            </a:r>
            <a:r>
              <a:rPr lang="pt-BR" dirty="0" err="1"/>
              <a:t>Intersecretarial</a:t>
            </a:r>
            <a:r>
              <a:rPr lang="pt-BR" dirty="0"/>
              <a:t> </a:t>
            </a:r>
            <a:r>
              <a:rPr lang="pt-BR" dirty="0" smtClean="0"/>
              <a:t>por </a:t>
            </a:r>
            <a:r>
              <a:rPr lang="pt-BR" dirty="0"/>
              <a:t>redução de prazos de aprovação e da tramitação </a:t>
            </a:r>
            <a:r>
              <a:rPr lang="pt-BR" dirty="0" smtClean="0"/>
              <a:t>entre secretarias – reuniões SVMA (8/8) e SEL (12/8)</a:t>
            </a:r>
            <a:endParaRPr lang="pt-BR" b="1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Balcão Único -  </a:t>
            </a:r>
            <a:r>
              <a:rPr lang="pt-BR" dirty="0" smtClean="0"/>
              <a:t>como encaminhar</a:t>
            </a:r>
            <a:endParaRPr lang="pt-BR" dirty="0"/>
          </a:p>
          <a:p>
            <a:pPr lvl="0"/>
            <a:endParaRPr lang="pt-BR" dirty="0"/>
          </a:p>
          <a:p>
            <a:r>
              <a:rPr lang="pt-BR" b="1" dirty="0"/>
              <a:t>CONPRESP - </a:t>
            </a:r>
            <a:r>
              <a:rPr lang="pt-BR" dirty="0"/>
              <a:t>Nádia </a:t>
            </a:r>
            <a:r>
              <a:rPr lang="pt-BR" dirty="0" err="1" smtClean="0"/>
              <a:t>Somekh</a:t>
            </a:r>
            <a:r>
              <a:rPr lang="pt-BR" dirty="0" smtClean="0"/>
              <a:t> – convênio USP por envoltórias</a:t>
            </a:r>
          </a:p>
          <a:p>
            <a:endParaRPr lang="pt-BR" b="1" dirty="0"/>
          </a:p>
          <a:p>
            <a:r>
              <a:rPr lang="pt-BR" b="1" dirty="0" smtClean="0"/>
              <a:t>Secretaria de Finanças </a:t>
            </a:r>
            <a:r>
              <a:rPr lang="pt-BR" dirty="0" smtClean="0"/>
              <a:t>– IPTU e critérios – texto a ser enviado por Gafisa</a:t>
            </a:r>
            <a:endParaRPr lang="pt-BR" dirty="0"/>
          </a:p>
          <a:p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16216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dados FIPE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82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174625" y="692693"/>
          <a:ext cx="8512174" cy="6074808"/>
        </p:xfrm>
        <a:graphic>
          <a:graphicData uri="http://schemas.openxmlformats.org/drawingml/2006/table">
            <a:tbl>
              <a:tblPr/>
              <a:tblGrid>
                <a:gridCol w="1707868"/>
                <a:gridCol w="1601013"/>
                <a:gridCol w="1200760"/>
                <a:gridCol w="2201393"/>
                <a:gridCol w="1801140"/>
              </a:tblGrid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Empresa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Dados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Termo Adesão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Pessoa de Contato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Emails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cobrança c/ cópia para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CFO e CEO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Cyrela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João Bezerra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Direcional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Marcelo Queiroz Camilo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Rodobens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Carolina Roxana Oliver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Tenda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Renan Sanches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Tecnisa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Ivan Torres/Ana Paula Lima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MRV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Matheus Avila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Moura Dubeux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Luana Domingues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Rossi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Gabriel Spera Borba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HM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Welma M. Cunha Pereira/Bruna Paula M. Calmon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Cury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Denis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Cezario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Emccamp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Cássio Figueiroa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Brookfield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Pacífico J. F. Junior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PDG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Isabel Vigorito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Gafisa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Gustavo Moscatelli/André Pereira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Odebrecht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Sérgio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Benini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Viver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Fabio Romagnoli/Gustavo Machado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Eztec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Pedro Henrique Rocha Nocetti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JHSF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Marc Grossmann/Rafael Ueraco Carassini 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João Fortes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Camila Noe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Trisul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Fernando Salomao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8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WTorre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Rúbia Menezes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6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Even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Vinicius Mastrorosa</a:t>
                      </a: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Enviados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6963" marR="6963" marT="696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700" dirty="0" err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dirty="0" smtClean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7200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700" dirty="0" err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dirty="0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  <p:sp>
        <p:nvSpPr>
          <p:cNvPr id="2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2999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726" y="620688"/>
            <a:ext cx="871296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EXEMPLOS DE CIDADES: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CURITIBA: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Walter da Silva, diretor do Departamento de Controle de Edificações da Secretaria Municipal de Urbanismo.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Portaria (80/2013) e Decreto (1020/2013) - a prefeitura somente se responsabiliza pela aprovação de parâmetros urbanísticos relevantes. Demais legislações são de responsabilidade do autor do projeto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Adoção de sistema de aprovação eletrônica para emissão de alvarás (SAAP)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2"/>
              </a:rPr>
              <a:t>-http</a:t>
            </a:r>
            <a:r>
              <a:rPr lang="pt-BR" u="sng" dirty="0">
                <a:latin typeface="+mn-lt"/>
                <a:hlinkClick r:id="rId2"/>
              </a:rPr>
              <a:t>://</a:t>
            </a:r>
            <a:r>
              <a:rPr lang="pt-BR" u="sng" dirty="0" smtClean="0">
                <a:latin typeface="+mn-lt"/>
                <a:hlinkClick r:id="rId2"/>
              </a:rPr>
              <a:t>www.curitiba.pr.gov.br/noticias/alvara-de-construcao-saira-mais-rapido-com-processo-eletronico/19787</a:t>
            </a:r>
            <a:endParaRPr lang="pt-BR" u="sng" dirty="0" smtClean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PORTO 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ALEGRE: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Cristiano Roberto </a:t>
            </a:r>
            <a:r>
              <a:rPr 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Tatsch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Secretário Municipal de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Revisão do sistema de aprovação de projetos: projetos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analisados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paralelamente em todas secretarias.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Prazos p/ órgãos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externos (expl.: Comar) terão até a data final da aprovação da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Sec.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rojetos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pequenas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reforma: dispensa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total ou parcial nos processos;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3"/>
              </a:rPr>
              <a:t>http</a:t>
            </a:r>
            <a:r>
              <a:rPr lang="pt-BR" u="sng" dirty="0">
                <a:latin typeface="+mn-lt"/>
                <a:hlinkClick r:id="rId3"/>
              </a:rPr>
              <a:t>://</a:t>
            </a:r>
            <a:r>
              <a:rPr lang="pt-BR" u="sng" dirty="0" smtClean="0">
                <a:latin typeface="+mn-lt"/>
                <a:hlinkClick r:id="rId3"/>
              </a:rPr>
              <a:t>www2.portoalegre.rs.gov.br/edificapoa/default.php?p_noticia=168948&amp;PORTO+ALEGRE+TEM+NOVAS+REGRAS+PARA+APROVACAO+DE+EDIFICACOES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95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116632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FOZ DO IGUAÇU - </a:t>
            </a:r>
            <a:r>
              <a:rPr lang="pt-BR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Reni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Pereira- 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Desvinculação da aprovação dos alvarás com a aprovação do Corpo de Bombeiros. As obras podem iniciar sem este, e apenas no final da obra o documento é liberado.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2"/>
              </a:rPr>
              <a:t>http</a:t>
            </a:r>
            <a:r>
              <a:rPr lang="pt-BR" u="sng" dirty="0">
                <a:latin typeface="+mj-lt"/>
                <a:hlinkClick r:id="rId2"/>
              </a:rPr>
              <a:t>://</a:t>
            </a:r>
            <a:r>
              <a:rPr lang="pt-BR" u="sng" dirty="0" smtClean="0">
                <a:latin typeface="+mj-lt"/>
                <a:hlinkClick r:id="rId2"/>
              </a:rPr>
              <a:t>www.crea-pr.org.br/index.php?option=com_content&amp;view=article&amp;id=3052:foz-do-iguacu-atende-pedido-dos-profissionais-e-altera-decreto-de-aprovacao-de-projetos-de-alvaras-de-construcao&amp;catid=3:newsflash</a:t>
            </a:r>
            <a:endParaRPr lang="pt-BR" u="sng" dirty="0" smtClean="0">
              <a:latin typeface="+mj-lt"/>
            </a:endParaRPr>
          </a:p>
          <a:p>
            <a:pPr>
              <a:lnSpc>
                <a:spcPct val="107000"/>
              </a:lnSpc>
            </a:pPr>
            <a:endParaRPr lang="pt-BR" u="sng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JOINVILLE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Udo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Dohler-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Criou o sistema Projeto legal, que exime a prefeitura da análise de outros aspectos da edificação senão urbanísticos. Responsabilidade de atendimento de leis e normas é do profissional autor do projeto.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3"/>
              </a:rPr>
              <a:t>http</a:t>
            </a:r>
            <a:r>
              <a:rPr lang="pt-BR" u="sng" dirty="0">
                <a:latin typeface="+mj-lt"/>
                <a:hlinkClick r:id="rId3"/>
              </a:rPr>
              <a:t>://</a:t>
            </a:r>
            <a:r>
              <a:rPr lang="pt-BR" u="sng" dirty="0" smtClean="0">
                <a:latin typeface="+mj-lt"/>
                <a:hlinkClick r:id="rId3"/>
              </a:rPr>
              <a:t>seinfra.joinville.sc.gov.br/noticia/115-Assinado+decreto+que+reduz+prazos+para+aprova%C3%A7%C3%A3o+de+projetos.html</a:t>
            </a:r>
            <a:endParaRPr lang="pt-BR" sz="1500" u="sng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613277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9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RECIFE - João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Costa- P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refeito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Adoção do sistema eletrônico de emissão de Habite-se. Espera-se redução do tempo atual que é de 90 a 108 dias para apenas 30 dias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2"/>
              </a:rPr>
              <a:t>http://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2"/>
              </a:rPr>
              <a:t>ne10.uol.com.br/canal/cotidiano/economia/noticia/2012/08/28/lancamento-do-habitese-eletronico-promete-agilizar-emissao-do-documento-364399.php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6. SÃO PAULO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Adoção da informatização para liberação de alvarás. Sistema foi iniciado de forma inadequada e travou as liberação, provocando efeito contrário. Decreto liberou novamente aprovação por via impressa;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Contratação de profissionais;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Criação da Secretaria Especial de Licenciamentos: visa integrar secretarias, e implantar sistema de aprovação mais ágil e transparente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3"/>
              </a:rPr>
              <a:t>http://construcaomercado.pini.com.br/negocios-incorporacao-construcao/144/prefeitura-de-sao-paulo-cria-secretaria-para-agilizar-licenciamentos--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3"/>
              </a:rPr>
              <a:t>292290-1.aspx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Outras prefeituras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– estado de São Paulo – indicações de Leandro Galli p/ agendamentos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8822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2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21/5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Gerais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em eventos da FNP em setembro e novembro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Painel </a:t>
            </a:r>
            <a:r>
              <a:rPr lang="pt-BR" dirty="0" smtClean="0"/>
              <a:t>com </a:t>
            </a:r>
            <a:r>
              <a:rPr lang="pt-BR" dirty="0"/>
              <a:t>experiências das prefeituras, melhores práticas, métricas obtidas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BNDES para apresentar PMAT e aproximar </a:t>
            </a:r>
            <a:r>
              <a:rPr lang="pt-BR" dirty="0" smtClean="0"/>
              <a:t>Sec. </a:t>
            </a:r>
            <a:r>
              <a:rPr lang="pt-BR" dirty="0"/>
              <a:t>Urbanismo com Fazenda - Marco Aurélio Cabral e Marcelo Fernandes – PMAT – BNDES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Experiências internacionais – avançar com </a:t>
            </a:r>
            <a:r>
              <a:rPr lang="pt-BR" dirty="0" err="1"/>
              <a:t>Booz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eguro </a:t>
            </a:r>
            <a:r>
              <a:rPr lang="pt-BR" dirty="0"/>
              <a:t>do </a:t>
            </a:r>
            <a:r>
              <a:rPr lang="pt-BR" dirty="0" err="1" smtClean="0"/>
              <a:t>func</a:t>
            </a:r>
            <a:r>
              <a:rPr lang="pt-BR" dirty="0" smtClean="0"/>
              <a:t>. </a:t>
            </a:r>
            <a:r>
              <a:rPr lang="pt-BR" dirty="0"/>
              <a:t>público – </a:t>
            </a:r>
            <a:r>
              <a:rPr lang="pt-BR" dirty="0" smtClean="0"/>
              <a:t>produto </a:t>
            </a:r>
            <a:r>
              <a:rPr lang="pt-BR" dirty="0"/>
              <a:t>registado na SUSEP à espera de um </a:t>
            </a:r>
            <a:r>
              <a:rPr lang="pt-BR" dirty="0" smtClean="0"/>
              <a:t>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</a:t>
            </a:r>
            <a:r>
              <a:rPr lang="pt-BR" dirty="0"/>
              <a:t>sobre avanços importantes: Prefeito de Cariacica-ES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Maria </a:t>
            </a:r>
            <a:r>
              <a:rPr lang="pt-BR" b="1" dirty="0"/>
              <a:t>Helena – Curitiba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10.020 e Portaria 80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</a:t>
            </a:r>
            <a:r>
              <a:rPr lang="pt-BR" dirty="0" smtClean="0"/>
              <a:t>urbanísticos, responsabilidade </a:t>
            </a:r>
            <a:r>
              <a:rPr lang="pt-BR" dirty="0"/>
              <a:t>do profissional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Interface e unicidade entre secretarias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Software </a:t>
            </a:r>
            <a:r>
              <a:rPr lang="pt-BR" dirty="0" smtClean="0"/>
              <a:t>de </a:t>
            </a:r>
            <a:r>
              <a:rPr lang="pt-BR" i="1" dirty="0" err="1"/>
              <a:t>work-flow</a:t>
            </a:r>
            <a:r>
              <a:rPr lang="pt-BR" dirty="0"/>
              <a:t>  -</a:t>
            </a:r>
            <a:r>
              <a:rPr lang="pt-BR" dirty="0" smtClean="0"/>
              <a:t>atualização </a:t>
            </a:r>
            <a:r>
              <a:rPr lang="pt-BR" dirty="0"/>
              <a:t>de projeto é necessária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Terceirização de licenciamento ambiental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Estevão </a:t>
            </a:r>
            <a:r>
              <a:rPr lang="pt-BR" b="1" dirty="0" err="1"/>
              <a:t>Griti</a:t>
            </a:r>
            <a:r>
              <a:rPr lang="pt-BR" b="1" dirty="0"/>
              <a:t> – Olinda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Quadro permanente de técnicos </a:t>
            </a:r>
            <a:r>
              <a:rPr lang="pt-BR" dirty="0" smtClean="0"/>
              <a:t>concursados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João Guimarães </a:t>
            </a:r>
            <a:r>
              <a:rPr lang="pt-BR" dirty="0"/>
              <a:t>– Belém, Alfredo </a:t>
            </a:r>
            <a:r>
              <a:rPr lang="pt-BR" dirty="0" err="1"/>
              <a:t>Buzzo</a:t>
            </a:r>
            <a:r>
              <a:rPr lang="pt-BR" dirty="0"/>
              <a:t> – </a:t>
            </a:r>
            <a:r>
              <a:rPr lang="pt-BR" dirty="0" smtClean="0"/>
              <a:t>SBC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5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20/5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6158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Águeda </a:t>
            </a:r>
            <a:r>
              <a:rPr lang="pt-BR" b="1" dirty="0"/>
              <a:t>Muniz – </a:t>
            </a:r>
            <a:r>
              <a:rPr lang="pt-BR" b="1" dirty="0" smtClean="0"/>
              <a:t>Fortaleza - </a:t>
            </a:r>
            <a:r>
              <a:rPr lang="pt-BR" dirty="0" smtClean="0"/>
              <a:t>Tempo </a:t>
            </a:r>
            <a:r>
              <a:rPr lang="pt-BR" dirty="0"/>
              <a:t>de carrinho –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Juntar Urbanismo e Meio Ambiente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</a:t>
            </a:r>
            <a:r>
              <a:rPr lang="pt-BR" dirty="0"/>
              <a:t>de Construção – </a:t>
            </a:r>
            <a:r>
              <a:rPr lang="pt-BR" dirty="0" smtClean="0"/>
              <a:t>só </a:t>
            </a:r>
            <a:r>
              <a:rPr lang="pt-BR" dirty="0"/>
              <a:t>parâmetros urbanísticos </a:t>
            </a:r>
            <a:r>
              <a:rPr lang="pt-BR" dirty="0" smtClean="0"/>
              <a:t>– </a:t>
            </a:r>
            <a:r>
              <a:rPr lang="pt-BR" dirty="0"/>
              <a:t>até 51 dias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Cristiano </a:t>
            </a:r>
            <a:r>
              <a:rPr lang="pt-BR" b="1" dirty="0" err="1"/>
              <a:t>Tatti</a:t>
            </a:r>
            <a:r>
              <a:rPr lang="pt-BR" b="1" dirty="0"/>
              <a:t> – POA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Consultoria – Escritório Gaúcho de Produtividade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Escritório centralizado para licenciamentos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Simplicidade – responsabilidade para o profissional proponente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Unicidade </a:t>
            </a:r>
            <a:r>
              <a:rPr lang="pt-BR" dirty="0" smtClean="0"/>
              <a:t>entre </a:t>
            </a:r>
            <a:r>
              <a:rPr lang="pt-BR" dirty="0"/>
              <a:t>secretarias – documentos </a:t>
            </a:r>
            <a:r>
              <a:rPr lang="pt-BR" dirty="0" err="1"/>
              <a:t>scaneados</a:t>
            </a:r>
            <a:r>
              <a:rPr lang="pt-BR" dirty="0"/>
              <a:t> </a:t>
            </a:r>
            <a:r>
              <a:rPr lang="pt-BR" dirty="0" smtClean="0"/>
              <a:t>–resposta </a:t>
            </a:r>
            <a:r>
              <a:rPr lang="pt-BR" dirty="0"/>
              <a:t>única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Comissões especiais para PMCMV e para grandes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Incremento nas receitas de licenciamento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Márcia Bastos-  RJ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substituição por declaração no caso de unifamiliar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Manifestação única, em 30 dias, com prazos definidos por etapa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equipamentos – linha BNDES -  aproximação com Secretaria da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  e gestão – seguro do funcionário público</a:t>
            </a:r>
          </a:p>
          <a:p>
            <a:r>
              <a:rPr lang="pt-BR" b="1" dirty="0" smtClean="0"/>
              <a:t>Secretária </a:t>
            </a:r>
            <a:r>
              <a:rPr lang="pt-BR" b="1" dirty="0"/>
              <a:t>Madalena </a:t>
            </a:r>
            <a:r>
              <a:rPr lang="pt-BR" dirty="0"/>
              <a:t>– </a:t>
            </a:r>
            <a:r>
              <a:rPr lang="pt-BR" dirty="0" smtClean="0"/>
              <a:t>21/5 - o </a:t>
            </a:r>
            <a:r>
              <a:rPr lang="pt-BR" dirty="0"/>
              <a:t>que poderia avançar: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urbanísticos, responsabilidade do profissional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modelo </a:t>
            </a:r>
            <a:r>
              <a:rPr lang="pt-BR" dirty="0" smtClean="0"/>
              <a:t>nacional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 e gestão </a:t>
            </a:r>
            <a:r>
              <a:rPr lang="pt-BR" dirty="0"/>
              <a:t>– alinhamento, , incentivos, seguro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948264" y="674136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17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Worksheet" r:id="rId5" imgW="10725191" imgH="4391210" progId="Excel.Sheet.12">
                  <p:embed/>
                </p:oleObj>
              </mc:Choice>
              <mc:Fallback>
                <p:oleObj name="Worksheet" r:id="rId5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Worksheet" r:id="rId5" imgW="10725191" imgH="3590718" progId="Excel.Sheet.12">
                  <p:embed/>
                </p:oleObj>
              </mc:Choice>
              <mc:Fallback>
                <p:oleObj name="Worksheet" r:id="rId5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Worksheet" r:id="rId5" imgW="12068342" imgH="7762995" progId="Excel.Sheet.12">
                  <p:embed/>
                </p:oleObj>
              </mc:Choice>
              <mc:Fallback>
                <p:oleObj name="Worksheet" r:id="rId5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6704013" y="67198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Worksheet" r:id="rId5" imgW="12068342" imgH="5324421" progId="Excel.Sheet.12">
                  <p:embed/>
                </p:oleObj>
              </mc:Choice>
              <mc:Fallback>
                <p:oleObj name="Worksheet" r:id="rId5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9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5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– 11:00 às 11:15h </a:t>
            </a:r>
            <a:r>
              <a:rPr lang="pt-BR" dirty="0" smtClean="0"/>
              <a:t>– encontros com candidatos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r>
              <a:rPr lang="pt-BR" b="1" smtClean="0"/>
              <a:t>Modelo </a:t>
            </a:r>
            <a:r>
              <a:rPr lang="pt-BR" b="1" dirty="0"/>
              <a:t>de Negócios </a:t>
            </a:r>
            <a:r>
              <a:rPr lang="pt-BR" b="1" dirty="0" smtClean="0"/>
              <a:t>– </a:t>
            </a:r>
            <a:r>
              <a:rPr lang="pt-BR" b="1" dirty="0" err="1" smtClean="0"/>
              <a:t>Distratos</a:t>
            </a:r>
            <a:r>
              <a:rPr lang="pt-BR" b="1" dirty="0" smtClean="0"/>
              <a:t>, Modelo </a:t>
            </a:r>
            <a:r>
              <a:rPr lang="pt-BR" b="1" dirty="0"/>
              <a:t>de </a:t>
            </a:r>
            <a:r>
              <a:rPr lang="pt-BR" b="1" dirty="0" smtClean="0"/>
              <a:t>Vendas </a:t>
            </a:r>
            <a:r>
              <a:rPr lang="pt-BR" dirty="0" smtClean="0"/>
              <a:t>– </a:t>
            </a:r>
            <a:r>
              <a:rPr lang="pt-BR" b="1" dirty="0" smtClean="0"/>
              <a:t>11:15h </a:t>
            </a:r>
            <a:r>
              <a:rPr lang="pt-BR" b="1" dirty="0"/>
              <a:t>às </a:t>
            </a:r>
            <a:r>
              <a:rPr lang="pt-BR" b="1" dirty="0" smtClean="0"/>
              <a:t>11:50h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Burocracia/ Licenciamentos – </a:t>
            </a:r>
            <a:r>
              <a:rPr lang="pt-BR" b="1" dirty="0" smtClean="0"/>
              <a:t>11:50h </a:t>
            </a:r>
            <a:r>
              <a:rPr lang="pt-BR" b="1" dirty="0"/>
              <a:t>às </a:t>
            </a:r>
            <a:r>
              <a:rPr lang="pt-BR" b="1" dirty="0" smtClean="0"/>
              <a:t>12:20h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</a:t>
            </a:r>
            <a:r>
              <a:rPr lang="pt-BR" dirty="0" smtClean="0"/>
              <a:t>Imóvel – modelo, FNP, Campinas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Prefeitura de São Paulo – das </a:t>
            </a:r>
            <a:r>
              <a:rPr lang="pt-BR" b="1" dirty="0" smtClean="0"/>
              <a:t>12:20h </a:t>
            </a:r>
            <a:r>
              <a:rPr lang="pt-BR" b="1" dirty="0"/>
              <a:t>às </a:t>
            </a:r>
            <a:r>
              <a:rPr lang="pt-BR" b="1" dirty="0" smtClean="0"/>
              <a:t>12:40h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Minutagem</a:t>
            </a:r>
            <a:r>
              <a:rPr lang="pt-BR" dirty="0"/>
              <a:t>, Balcão Único, Código de Obras, Encaminhamentos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Outros assuntos – das </a:t>
            </a:r>
            <a:r>
              <a:rPr lang="pt-BR" b="1" dirty="0" smtClean="0"/>
              <a:t>12:40h </a:t>
            </a:r>
            <a:r>
              <a:rPr lang="pt-BR" b="1" dirty="0"/>
              <a:t>às </a:t>
            </a:r>
            <a:r>
              <a:rPr lang="pt-BR" b="1" dirty="0" smtClean="0"/>
              <a:t>13h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/>
              <a:t>ABRAINC – FIPE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CETESB, PMCMV, outros assuntos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4-  DUP -  150 áreas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modelo jurídico – Fernando Teixeira (SBC)– cobrado, não recebido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do MP – projeto pela incorporadora. Sugestão: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Verificação de potencial de aproveitamento para destinação como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Licitação com participação a </a:t>
            </a:r>
            <a:r>
              <a:rPr lang="pt-BR" dirty="0" smtClean="0"/>
              <a:t>desapropriado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5 - Modelo 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Áreas comerciais+ aluguel PMSP</a:t>
            </a:r>
          </a:p>
          <a:p>
            <a:pPr lvl="0"/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</a:t>
            </a:r>
            <a:r>
              <a:rPr lang="pt-BR" dirty="0" smtClean="0"/>
              <a:t>envio a Marcos Cruz -  17/6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9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Encontros com presidenciáveis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e presença ativa, mesmo se com discrepâncias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Produtividade/ Terceirização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 com Equipes</a:t>
            </a:r>
          </a:p>
          <a:p>
            <a:endParaRPr lang="pt-BR" b="1" dirty="0" smtClean="0"/>
          </a:p>
          <a:p>
            <a:r>
              <a:rPr lang="pt-BR" b="1" dirty="0" smtClean="0"/>
              <a:t>Governador Alckmin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 importância do 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Imóvel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Avanços no </a:t>
            </a:r>
            <a:r>
              <a:rPr lang="pt-BR" dirty="0" err="1"/>
              <a:t>Graprohab</a:t>
            </a:r>
            <a:r>
              <a:rPr lang="pt-BR" dirty="0"/>
              <a:t> e na </a:t>
            </a:r>
            <a:r>
              <a:rPr lang="pt-BR" dirty="0" smtClean="0"/>
              <a:t>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Invasões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 Habitação de Interesse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Casa Paulista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Lei dos Mananciais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Elaborar proposta CETESB para discutir com Secretário Penido - ajuda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Deputados </a:t>
            </a:r>
            <a:r>
              <a:rPr lang="pt-BR" b="1" dirty="0"/>
              <a:t>Federais e Estaduais </a:t>
            </a:r>
            <a:r>
              <a:rPr lang="pt-BR" dirty="0"/>
              <a:t>– consultas a outras </a:t>
            </a:r>
            <a:r>
              <a:rPr lang="pt-BR" dirty="0" smtClean="0"/>
              <a:t>entidades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Candidatos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587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Walter </a:t>
            </a:r>
            <a:r>
              <a:rPr lang="pt-BR" b="1" dirty="0" err="1" smtClean="0"/>
              <a:t>Caldana</a:t>
            </a:r>
            <a:r>
              <a:rPr lang="pt-BR" b="1" dirty="0" smtClean="0"/>
              <a:t> – 30/9 -  Escola de Arquitetura Mackenzie</a:t>
            </a:r>
          </a:p>
          <a:p>
            <a:endParaRPr lang="pt-BR" b="1" dirty="0"/>
          </a:p>
          <a:p>
            <a:r>
              <a:rPr lang="pt-BR" b="1" dirty="0" smtClean="0"/>
              <a:t>Aproximações- cursos estruturantes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burocracia nas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Produtividade, marco regulatório, ações para melhoria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Como incorporar as questões urbanas na produção imobiliária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Seminário para discussão prévia com professores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Cursos objetivos, sob demanda. </a:t>
            </a:r>
            <a:r>
              <a:rPr lang="pt-BR" dirty="0" err="1" smtClean="0"/>
              <a:t>Ex</a:t>
            </a:r>
            <a:r>
              <a:rPr lang="pt-BR" dirty="0" smtClean="0"/>
              <a:t>: Plano Diretor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Premiação 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Curso sobre prática das empresas para alunos da Faculdade; pé no chão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comunicação, eventos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5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981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vendas definitivas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0" lvl="1"/>
            <a:r>
              <a:rPr lang="pt-BR" sz="1700" b="1" dirty="0" smtClean="0"/>
              <a:t>Razões dos </a:t>
            </a:r>
            <a:r>
              <a:rPr lang="pt-BR" sz="1700" b="1" dirty="0" err="1" smtClean="0"/>
              <a:t>distratos</a:t>
            </a:r>
            <a:r>
              <a:rPr lang="pt-BR" sz="1700" b="1" dirty="0" smtClean="0"/>
              <a:t> </a:t>
            </a:r>
          </a:p>
          <a:p>
            <a:pPr marL="0" lvl="1"/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Crédito mal concedido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/>
              <a:t>Flippers</a:t>
            </a:r>
            <a:r>
              <a:rPr lang="pt-BR" sz="1700" dirty="0" smtClean="0"/>
              <a:t>, opções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Reversão </a:t>
            </a:r>
            <a:r>
              <a:rPr lang="pt-BR" sz="1700" dirty="0"/>
              <a:t>da situação econômica e panorama do mercado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/>
              <a:t>Perdas importantes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Vendas </a:t>
            </a:r>
            <a:r>
              <a:rPr lang="pt-BR" sz="1700" dirty="0" err="1"/>
              <a:t>inefetivas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Sobrecustos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Riscos para empresas e </a:t>
            </a:r>
            <a:r>
              <a:rPr lang="pt-BR" sz="1700" i="1" dirty="0" err="1"/>
              <a:t>stakeholders</a:t>
            </a:r>
            <a:endParaRPr lang="pt-BR" sz="1700" i="1" dirty="0"/>
          </a:p>
          <a:p>
            <a:endParaRPr lang="pt-BR" sz="1700" b="1" dirty="0" smtClean="0"/>
          </a:p>
          <a:p>
            <a:endParaRPr lang="pt-BR" sz="1700" b="1" dirty="0"/>
          </a:p>
          <a:p>
            <a:r>
              <a:rPr lang="pt-BR" sz="1700" b="1" dirty="0" smtClean="0"/>
              <a:t>Cenários – para onde vamos?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Redução do problema até próxima crise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Manutenção em patamares (ou riscos) indesejáveis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Aumento </a:t>
            </a:r>
            <a:r>
              <a:rPr lang="pt-BR" sz="1700" dirty="0"/>
              <a:t>nos </a:t>
            </a:r>
            <a:r>
              <a:rPr lang="pt-BR" sz="1700" dirty="0" err="1" smtClean="0"/>
              <a:t>distratos</a:t>
            </a:r>
            <a:endParaRPr lang="pt-BR" sz="1700" b="1" dirty="0"/>
          </a:p>
          <a:p>
            <a:endParaRPr lang="pt-BR" sz="17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4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15096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30390</TotalTime>
  <Words>3489</Words>
  <Application>Microsoft Office PowerPoint</Application>
  <PresentationFormat>Apresentação na tela (4:3)</PresentationFormat>
  <Paragraphs>814</Paragraphs>
  <Slides>43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Helvetica</vt:lpstr>
      <vt:lpstr>Tahoma</vt:lpstr>
      <vt:lpstr>Times New Roman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Modelo de Negócios – vendas definitivas</vt:lpstr>
      <vt:lpstr>Reunião dia 8/9 - Distratos</vt:lpstr>
      <vt:lpstr>Distratos - Para minimizar efeitos de forma imediata </vt:lpstr>
      <vt:lpstr>Distratos - para alterar premissas e fonte dos problemas </vt:lpstr>
      <vt:lpstr>Modelo de Negócios – GT Judiciário</vt:lpstr>
      <vt:lpstr>Modelo de Negócios – Cartilha para Esclarecimentos</vt:lpstr>
      <vt:lpstr>Apresentação do PowerPoint</vt:lpstr>
      <vt:lpstr>Desburocratização - outras frentes</vt:lpstr>
      <vt:lpstr>Burocracia, Licenciamentos – O Custo da Burocracia</vt:lpstr>
      <vt:lpstr>Burocracia, Licenciamentos – O Custo da Burocracia  - Porto Alegre</vt:lpstr>
      <vt:lpstr>Burocracia, Licenciamentos – O Custo da Burocracia  - Campinas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 nos processos – Pacto anti-corrupção e Trabalho MBC/Booz </vt:lpstr>
      <vt:lpstr>Apresentação do PowerPoint</vt:lpstr>
      <vt:lpstr>Apresentação do PowerPoint</vt:lpstr>
      <vt:lpstr>Apresentação do PowerPoint</vt:lpstr>
      <vt:lpstr>Burocracia, Licenciamentos – FNP, 21/5 </vt:lpstr>
      <vt:lpstr>Burocracia, Licenciamentos – FNP, 20/5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3256</cp:revision>
  <dcterms:created xsi:type="dcterms:W3CDTF">2009-08-13T21:08:28Z</dcterms:created>
  <dcterms:modified xsi:type="dcterms:W3CDTF">2014-10-03T17:27:38Z</dcterms:modified>
</cp:coreProperties>
</file>