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481" r:id="rId2"/>
    <p:sldId id="1388" r:id="rId3"/>
    <p:sldId id="1389" r:id="rId4"/>
    <p:sldId id="1298" r:id="rId5"/>
    <p:sldId id="1342" r:id="rId6"/>
    <p:sldId id="1349" r:id="rId7"/>
    <p:sldId id="1294" r:id="rId8"/>
    <p:sldId id="1351" r:id="rId9"/>
    <p:sldId id="1352" r:id="rId10"/>
    <p:sldId id="1353" r:id="rId11"/>
    <p:sldId id="1367" r:id="rId12"/>
    <p:sldId id="1355" r:id="rId13"/>
    <p:sldId id="1354" r:id="rId14"/>
    <p:sldId id="1376" r:id="rId15"/>
    <p:sldId id="1265" r:id="rId16"/>
    <p:sldId id="1263" r:id="rId17"/>
    <p:sldId id="1378" r:id="rId18"/>
    <p:sldId id="1379" r:id="rId19"/>
    <p:sldId id="1346" r:id="rId20"/>
    <p:sldId id="1382" r:id="rId21"/>
    <p:sldId id="1390" r:id="rId22"/>
    <p:sldId id="1391" r:id="rId23"/>
    <p:sldId id="1385" r:id="rId24"/>
    <p:sldId id="1386" r:id="rId25"/>
    <p:sldId id="1387" r:id="rId26"/>
    <p:sldId id="1357" r:id="rId27"/>
    <p:sldId id="1377" r:id="rId28"/>
    <p:sldId id="1248" r:id="rId2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F0000"/>
    <a:srgbClr val="969696"/>
    <a:srgbClr val="F8F8F8"/>
    <a:srgbClr val="EAEAEA"/>
    <a:srgbClr val="FFCCFF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88" autoAdjust="0"/>
    <p:restoredTop sz="86441" autoAdjust="0"/>
  </p:normalViewPr>
  <p:slideViewPr>
    <p:cSldViewPr>
      <p:cViewPr varScale="1">
        <p:scale>
          <a:sx n="64" d="100"/>
          <a:sy n="64" d="100"/>
        </p:scale>
        <p:origin x="177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D2743B8-5D1F-4C83-8C6D-2EBC422E93BF}" type="datetimeFigureOut">
              <a:rPr lang="pt-BR"/>
              <a:pPr>
                <a:defRPr/>
              </a:pPr>
              <a:t>06/04/2014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3726210-BF04-4767-8D3D-2B4B5D2429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7466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576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7574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60684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7741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6619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4945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0675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070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0997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9107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9223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5431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emf"/><Relationship Id="rId5" Type="http://schemas.openxmlformats.org/officeDocument/2006/relationships/package" Target="../embeddings/Microsoft_Excel_Worksheet4.xlsx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rccbuildingregulations.org/pdf/irccreportonworkshopheritagebuildingsandcodes.pd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amara.gov.br/proposicoesWeb/prop_mostrarintegra;jsessionid=B1A9457224B1C9A7A522BE1C381E29E2.node2?codteor=1038097&amp;filename=Tramitacao-PL+178/201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package" Target="../embeddings/Microsoft_Excel_Worksheet1.xlsx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package" Target="../embeddings/Microsoft_Excel_Worksheet2.xlsx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Excel_Worksheet3.xlsx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328807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Comitê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Incorporação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pt-BR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ABRAINC</a:t>
            </a: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3/4/2014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116632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</a:rPr>
              <a:t>Prefeitura de São Paulo 27/2 – questões específicas – 27/3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6627384"/>
              </p:ext>
            </p:extLst>
          </p:nvPr>
        </p:nvGraphicFramePr>
        <p:xfrm>
          <a:off x="251520" y="764704"/>
          <a:ext cx="8548564" cy="5692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8" name="Worksheet" r:id="rId5" imgW="12068342" imgH="5324421" progId="Excel.Sheet.12">
                  <p:embed/>
                </p:oleObj>
              </mc:Choice>
              <mc:Fallback>
                <p:oleObj name="Worksheet" r:id="rId5" imgW="12068342" imgH="532442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520" y="764704"/>
                        <a:ext cx="8548564" cy="5692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90307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116632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</a:rPr>
              <a:t>Reunião 27/3  - Prefeito Haddad - outros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6989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/>
              <a:t>Comunique-se</a:t>
            </a:r>
            <a:r>
              <a:rPr lang="pt-BR" dirty="0"/>
              <a:t>  - </a:t>
            </a:r>
            <a:r>
              <a:rPr lang="pt-BR" dirty="0" smtClean="0"/>
              <a:t>Proposta: Balcão </a:t>
            </a:r>
            <a:r>
              <a:rPr lang="pt-BR" dirty="0"/>
              <a:t>de Assessoria para </a:t>
            </a:r>
            <a:r>
              <a:rPr lang="pt-BR" dirty="0" smtClean="0"/>
              <a:t>empresas/ projetistas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Encaminhamento, com </a:t>
            </a:r>
            <a:r>
              <a:rPr lang="pt-BR" smtClean="0"/>
              <a:t>check-list </a:t>
            </a:r>
            <a:r>
              <a:rPr lang="pt-BR" dirty="0" smtClean="0"/>
              <a:t>-  Secovi</a:t>
            </a:r>
            <a:endParaRPr lang="pt-BR" dirty="0"/>
          </a:p>
          <a:p>
            <a:pPr lvl="0"/>
            <a:endParaRPr lang="pt-BR" b="1" dirty="0" smtClean="0"/>
          </a:p>
          <a:p>
            <a:pPr lvl="0"/>
            <a:r>
              <a:rPr lang="pt-BR" b="1" dirty="0" smtClean="0"/>
              <a:t>Atualizações </a:t>
            </a:r>
            <a:r>
              <a:rPr lang="pt-BR" b="1" dirty="0"/>
              <a:t>SMDU/SIURB</a:t>
            </a:r>
            <a:r>
              <a:rPr lang="pt-BR" dirty="0"/>
              <a:t> </a:t>
            </a:r>
            <a:r>
              <a:rPr lang="pt-BR" dirty="0" smtClean="0"/>
              <a:t> </a:t>
            </a:r>
            <a:r>
              <a:rPr lang="pt-BR" dirty="0"/>
              <a:t>digitalização prevista para julho (Pedro </a:t>
            </a:r>
            <a:r>
              <a:rPr lang="pt-BR" dirty="0" smtClean="0"/>
              <a:t>Algodoal: 2 arq.+ </a:t>
            </a:r>
            <a:r>
              <a:rPr lang="pt-BR" dirty="0"/>
              <a:t>2 </a:t>
            </a:r>
            <a:r>
              <a:rPr lang="pt-BR" dirty="0" err="1" smtClean="0"/>
              <a:t>CADistas</a:t>
            </a:r>
            <a:r>
              <a:rPr lang="pt-BR" dirty="0" smtClean="0"/>
              <a:t>). </a:t>
            </a:r>
            <a:r>
              <a:rPr lang="pt-BR" dirty="0"/>
              <a:t>T</a:t>
            </a:r>
            <a:r>
              <a:rPr lang="pt-BR" dirty="0" smtClean="0"/>
              <a:t>rabalho </a:t>
            </a:r>
            <a:r>
              <a:rPr lang="pt-BR" dirty="0"/>
              <a:t>conjunto com </a:t>
            </a:r>
            <a:r>
              <a:rPr lang="pt-BR" dirty="0" smtClean="0"/>
              <a:t>Balcão p/ SIURB </a:t>
            </a:r>
            <a:r>
              <a:rPr lang="pt-BR" dirty="0"/>
              <a:t>e SMDU. </a:t>
            </a:r>
          </a:p>
          <a:p>
            <a:pPr lvl="0"/>
            <a:endParaRPr lang="pt-BR" b="1" dirty="0" smtClean="0"/>
          </a:p>
          <a:p>
            <a:pPr lvl="0"/>
            <a:r>
              <a:rPr lang="pt-BR" b="1" dirty="0" smtClean="0"/>
              <a:t>Alteração </a:t>
            </a:r>
            <a:r>
              <a:rPr lang="pt-BR" b="1" dirty="0"/>
              <a:t>de classificação</a:t>
            </a:r>
            <a:r>
              <a:rPr lang="pt-BR" dirty="0"/>
              <a:t> de empreendimentos em andamento </a:t>
            </a:r>
            <a:r>
              <a:rPr lang="pt-BR" dirty="0" smtClean="0"/>
              <a:t>– contaminação. Prefeito à </a:t>
            </a:r>
            <a:r>
              <a:rPr lang="pt-BR" dirty="0"/>
              <a:t>SVMA: </a:t>
            </a:r>
            <a:r>
              <a:rPr lang="pt-BR" dirty="0" smtClean="0"/>
              <a:t>avisar contribuinte alteração </a:t>
            </a:r>
            <a:r>
              <a:rPr lang="pt-BR" dirty="0"/>
              <a:t>de </a:t>
            </a:r>
            <a:r>
              <a:rPr lang="pt-BR" dirty="0" smtClean="0"/>
              <a:t>Cadastro com Prodam</a:t>
            </a:r>
            <a:endParaRPr lang="pt-BR" dirty="0"/>
          </a:p>
          <a:p>
            <a:pPr lvl="0"/>
            <a:endParaRPr lang="pt-BR" b="1" dirty="0" smtClean="0"/>
          </a:p>
          <a:p>
            <a:pPr lvl="0"/>
            <a:r>
              <a:rPr lang="pt-BR" b="1" dirty="0" smtClean="0"/>
              <a:t>Parecer </a:t>
            </a:r>
            <a:r>
              <a:rPr lang="pt-BR" b="1" dirty="0"/>
              <a:t>SVMA no meio do processo</a:t>
            </a:r>
            <a:r>
              <a:rPr lang="pt-BR" dirty="0"/>
              <a:t> – </a:t>
            </a:r>
            <a:r>
              <a:rPr lang="pt-BR" dirty="0" smtClean="0"/>
              <a:t>Revogação de </a:t>
            </a:r>
            <a:r>
              <a:rPr lang="pt-BR" dirty="0"/>
              <a:t>Portaria de </a:t>
            </a:r>
            <a:r>
              <a:rPr lang="pt-BR" dirty="0" smtClean="0"/>
              <a:t>2009</a:t>
            </a:r>
          </a:p>
          <a:p>
            <a:pPr lvl="0"/>
            <a:endParaRPr lang="pt-BR" dirty="0"/>
          </a:p>
          <a:p>
            <a:pPr lvl="0"/>
            <a:r>
              <a:rPr lang="pt-BR" b="1" dirty="0"/>
              <a:t>Decisão </a:t>
            </a:r>
            <a:r>
              <a:rPr lang="pt-BR" b="1" dirty="0" smtClean="0"/>
              <a:t>TJ-SP: </a:t>
            </a:r>
            <a:r>
              <a:rPr lang="pt-BR" b="1" dirty="0"/>
              <a:t>paralização </a:t>
            </a:r>
            <a:r>
              <a:rPr lang="pt-BR" b="1" dirty="0" smtClean="0"/>
              <a:t> licenciamentos sem Convênio </a:t>
            </a:r>
            <a:r>
              <a:rPr lang="pt-BR" b="1" dirty="0"/>
              <a:t>com </a:t>
            </a:r>
            <a:r>
              <a:rPr lang="pt-BR" b="1" dirty="0" err="1"/>
              <a:t>Consema</a:t>
            </a:r>
            <a:r>
              <a:rPr lang="pt-BR" b="1" dirty="0"/>
              <a:t>. </a:t>
            </a:r>
            <a:endParaRPr lang="pt-BR" b="1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Lei </a:t>
            </a:r>
            <a:r>
              <a:rPr lang="pt-BR" dirty="0"/>
              <a:t>Complementar e Resolução CADES  de </a:t>
            </a:r>
            <a:r>
              <a:rPr lang="pt-BR" dirty="0" smtClean="0"/>
              <a:t>2011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Audiência </a:t>
            </a:r>
            <a:r>
              <a:rPr lang="pt-BR" dirty="0"/>
              <a:t>de conciliação marcada para 10/4. </a:t>
            </a: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Marcelo </a:t>
            </a:r>
            <a:r>
              <a:rPr lang="pt-BR" dirty="0"/>
              <a:t>Terra </a:t>
            </a:r>
            <a:r>
              <a:rPr lang="pt-BR" dirty="0" smtClean="0"/>
              <a:t> - verificação para possível </a:t>
            </a:r>
            <a:r>
              <a:rPr lang="pt-BR" dirty="0"/>
              <a:t>ação com </a:t>
            </a:r>
            <a:r>
              <a:rPr lang="pt-BR" dirty="0" smtClean="0"/>
              <a:t>Governador</a:t>
            </a:r>
          </a:p>
          <a:p>
            <a:pPr lvl="0"/>
            <a:endParaRPr lang="pt-BR" dirty="0"/>
          </a:p>
          <a:p>
            <a:pPr lvl="0"/>
            <a:r>
              <a:rPr lang="pt-BR" b="1" dirty="0" smtClean="0"/>
              <a:t>Marcos Cruz </a:t>
            </a:r>
            <a:r>
              <a:rPr lang="pt-BR" dirty="0" smtClean="0"/>
              <a:t>- baixa </a:t>
            </a:r>
            <a:r>
              <a:rPr lang="pt-BR" dirty="0"/>
              <a:t>em D+4. E</a:t>
            </a:r>
            <a:r>
              <a:rPr lang="pt-BR" dirty="0" smtClean="0"/>
              <a:t>nvio </a:t>
            </a:r>
            <a:r>
              <a:rPr lang="pt-BR" dirty="0"/>
              <a:t>de casos </a:t>
            </a:r>
            <a:r>
              <a:rPr lang="pt-BR" dirty="0" smtClean="0"/>
              <a:t>até 4/2. Avanços </a:t>
            </a:r>
            <a:r>
              <a:rPr lang="pt-BR" dirty="0"/>
              <a:t>em </a:t>
            </a:r>
            <a:r>
              <a:rPr lang="pt-BR" dirty="0" smtClean="0"/>
              <a:t>SISACOE </a:t>
            </a:r>
          </a:p>
          <a:p>
            <a:pPr lvl="0"/>
            <a:endParaRPr lang="pt-BR" dirty="0"/>
          </a:p>
          <a:p>
            <a:pPr lvl="0"/>
            <a:r>
              <a:rPr lang="pt-BR" b="1" dirty="0"/>
              <a:t>Visita a Portugal</a:t>
            </a:r>
            <a:r>
              <a:rPr lang="pt-BR" dirty="0"/>
              <a:t> – SEL - processos de aprovação - Eduardo </a:t>
            </a:r>
            <a:r>
              <a:rPr lang="pt-BR" dirty="0" err="1"/>
              <a:t>della</a:t>
            </a:r>
            <a:r>
              <a:rPr lang="pt-BR" dirty="0"/>
              <a:t> Manna: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Análise só de massa e perímetro de edificações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Prazo de 20 dias para manifestação, senão concordância e aprovação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Informatização – busca por Piloto em SEL-</a:t>
            </a:r>
            <a:r>
              <a:rPr lang="pt-BR" dirty="0" err="1"/>
              <a:t>Resid</a:t>
            </a:r>
            <a:r>
              <a:rPr lang="pt-BR" dirty="0"/>
              <a:t> II. </a:t>
            </a:r>
          </a:p>
          <a:p>
            <a:pPr lvl="0"/>
            <a:endParaRPr lang="pt-BR" dirty="0"/>
          </a:p>
          <a:p>
            <a:pPr lvl="0"/>
            <a:endParaRPr lang="pt-BR" dirty="0"/>
          </a:p>
          <a:p>
            <a:endParaRPr lang="pt-BR" dirty="0">
              <a:solidFill>
                <a:srgbClr val="1F497D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881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7</a:t>
            </a:r>
            <a:endParaRPr lang="en-US" sz="10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116632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</a:rPr>
              <a:t>Prefeitura de São Paulo - outros pontos 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6712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err="1" smtClean="0"/>
              <a:t>Falconi</a:t>
            </a:r>
            <a:endParaRPr lang="pt-BR" dirty="0"/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MBC: 3,5 meses – R$ 608.000. Valor final para pagamento R$ 528.000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Esperamos envio de </a:t>
            </a:r>
            <a:r>
              <a:rPr lang="pt-BR" i="1" dirty="0"/>
              <a:t>book</a:t>
            </a:r>
            <a:r>
              <a:rPr lang="pt-BR" dirty="0"/>
              <a:t> </a:t>
            </a:r>
            <a:r>
              <a:rPr lang="pt-BR" dirty="0" smtClean="0"/>
              <a:t>e abertura de horas para </a:t>
            </a:r>
            <a:r>
              <a:rPr lang="pt-BR" dirty="0"/>
              <a:t>fechamento.</a:t>
            </a:r>
          </a:p>
          <a:p>
            <a:endParaRPr lang="pt-BR" b="1" dirty="0" smtClean="0"/>
          </a:p>
          <a:p>
            <a:r>
              <a:rPr lang="pt-BR" b="1" dirty="0" smtClean="0"/>
              <a:t>Detalhamento</a:t>
            </a:r>
          </a:p>
          <a:p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Grupo com Mascagni, Roberta, Fabiana e Willians - </a:t>
            </a:r>
            <a:r>
              <a:rPr lang="pt-BR" dirty="0" smtClean="0"/>
              <a:t>fluxos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Proposta Eduardo </a:t>
            </a:r>
            <a:r>
              <a:rPr lang="pt-BR" dirty="0" err="1"/>
              <a:t>della</a:t>
            </a:r>
            <a:r>
              <a:rPr lang="pt-BR" dirty="0"/>
              <a:t> </a:t>
            </a:r>
            <a:r>
              <a:rPr lang="pt-BR" dirty="0" smtClean="0"/>
              <a:t>Manna para Secovi e ABRAINC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Coleta de informações legais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Novos instrumentos legais – definir escopo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Apoio e participação de reuniões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Prazo 60 dias – R$ 19.500,00 - 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Condução dos trabalhos – alinhamento</a:t>
            </a:r>
          </a:p>
          <a:p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Grupo para definições e operacionalização: Marcelo Mascagni (coordenador), e, a confirmar: Roberta Godoy, Fabiana, Willians.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Unicidade e alinhamento </a:t>
            </a:r>
            <a:r>
              <a:rPr lang="pt-BR" dirty="0" smtClean="0"/>
              <a:t>– </a:t>
            </a:r>
            <a:r>
              <a:rPr lang="pt-BR" b="1" dirty="0" smtClean="0"/>
              <a:t>participação constante e linha definida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Incluir PL Melhoramentos Viários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752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8</a:t>
            </a:r>
            <a:endParaRPr lang="en-US" sz="10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116632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</a:rPr>
              <a:t>PGT  - reunião 1º de abril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615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Reunião com SMT </a:t>
            </a:r>
            <a:r>
              <a:rPr lang="pt-BR" dirty="0" smtClean="0"/>
              <a:t>– 3 de abril, 11h – Della Manna, Ricardo Luna, Caçador, Eugênio, Paulo Aridan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Aporte </a:t>
            </a:r>
            <a:r>
              <a:rPr lang="pt-BR" dirty="0"/>
              <a:t>em </a:t>
            </a:r>
            <a:r>
              <a:rPr lang="pt-BR" dirty="0" smtClean="0"/>
              <a:t>Fundo </a:t>
            </a:r>
            <a:r>
              <a:rPr lang="pt-BR" dirty="0"/>
              <a:t>-  responsabilidade do incorporador pelo </a:t>
            </a:r>
            <a:r>
              <a:rPr lang="pt-BR" dirty="0" smtClean="0"/>
              <a:t>pagamento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Explicitação </a:t>
            </a:r>
            <a:r>
              <a:rPr lang="pt-BR" dirty="0"/>
              <a:t>de não vinculação do Habite-se à execução das obras</a:t>
            </a:r>
            <a:r>
              <a:rPr lang="pt-BR" dirty="0" smtClean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Pagamento p/ </a:t>
            </a:r>
            <a:r>
              <a:rPr lang="pt-BR" dirty="0"/>
              <a:t>realização das </a:t>
            </a:r>
            <a:r>
              <a:rPr lang="pt-BR" dirty="0" smtClean="0"/>
              <a:t>obras. 6 </a:t>
            </a:r>
            <a:r>
              <a:rPr lang="pt-BR" dirty="0"/>
              <a:t>meses </a:t>
            </a:r>
            <a:r>
              <a:rPr lang="pt-BR" dirty="0" smtClean="0"/>
              <a:t>após </a:t>
            </a:r>
            <a:r>
              <a:rPr lang="pt-BR" dirty="0"/>
              <a:t>Alvará de </a:t>
            </a:r>
            <a:r>
              <a:rPr lang="pt-BR" dirty="0" smtClean="0"/>
              <a:t>Execução (prorrogáveis </a:t>
            </a:r>
            <a:r>
              <a:rPr lang="pt-BR" dirty="0"/>
              <a:t>por mais 6 </a:t>
            </a:r>
            <a:r>
              <a:rPr lang="pt-BR" dirty="0" smtClean="0"/>
              <a:t>meses).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F</a:t>
            </a:r>
            <a:r>
              <a:rPr lang="pt-BR" dirty="0" smtClean="0"/>
              <a:t>im de </a:t>
            </a:r>
            <a:r>
              <a:rPr lang="pt-BR" dirty="0"/>
              <a:t>corte </a:t>
            </a:r>
            <a:r>
              <a:rPr lang="pt-BR" dirty="0" smtClean="0"/>
              <a:t>-  500 </a:t>
            </a:r>
            <a:r>
              <a:rPr lang="pt-BR" dirty="0"/>
              <a:t>vagas, com valor a ser determinado por vaga criada</a:t>
            </a:r>
            <a:r>
              <a:rPr lang="pt-BR" dirty="0" smtClean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Comunique-se </a:t>
            </a:r>
            <a:r>
              <a:rPr lang="pt-BR" dirty="0"/>
              <a:t>e resposta únicos (prazo 60 dias). Não </a:t>
            </a:r>
            <a:r>
              <a:rPr lang="pt-BR" dirty="0" smtClean="0"/>
              <a:t>obediência: aprovação </a:t>
            </a:r>
            <a:r>
              <a:rPr lang="pt-BR" dirty="0"/>
              <a:t>e </a:t>
            </a:r>
            <a:r>
              <a:rPr lang="pt-BR" dirty="0" smtClean="0"/>
              <a:t>indeferimento.  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Desobrigação </a:t>
            </a:r>
            <a:r>
              <a:rPr lang="pt-BR" dirty="0"/>
              <a:t>PGT para áreas de Operações </a:t>
            </a:r>
            <a:r>
              <a:rPr lang="pt-BR" dirty="0" smtClean="0"/>
              <a:t>Urbanas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endParaRPr lang="pt-BR" dirty="0"/>
          </a:p>
          <a:p>
            <a:pPr lvl="0"/>
            <a:r>
              <a:rPr lang="pt-BR" b="1" dirty="0" smtClean="0"/>
              <a:t>Código de Obras </a:t>
            </a:r>
            <a:r>
              <a:rPr lang="pt-BR" dirty="0" smtClean="0"/>
              <a:t>– grupo de trabalho – Mascagni (coordenador), Roberta, Willians, Fabiana – ver propostas SEL, ASBEA</a:t>
            </a:r>
            <a:endParaRPr lang="pt-BR" dirty="0"/>
          </a:p>
          <a:p>
            <a:endParaRPr lang="pt-BR" dirty="0" smtClean="0">
              <a:solidFill>
                <a:srgbClr val="1F497D"/>
              </a:solidFill>
              <a:latin typeface="Times New Roman" panose="02020603050405020304" pitchFamily="18" charset="0"/>
            </a:endParaRPr>
          </a:p>
          <a:p>
            <a:endParaRPr lang="pt-BR" dirty="0">
              <a:solidFill>
                <a:srgbClr val="1F497D"/>
              </a:solidFill>
              <a:latin typeface="Times New Roman" panose="02020603050405020304" pitchFamily="18" charset="0"/>
            </a:endParaRPr>
          </a:p>
          <a:p>
            <a:pPr lvl="0"/>
            <a:r>
              <a:rPr lang="pt-BR" b="1" dirty="0" err="1"/>
              <a:t>Retrofit</a:t>
            </a:r>
            <a:r>
              <a:rPr lang="pt-BR" dirty="0"/>
              <a:t> – minuta circulada. </a:t>
            </a:r>
            <a:endParaRPr lang="pt-BR" dirty="0" smtClean="0"/>
          </a:p>
          <a:p>
            <a:pPr lvl="0"/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Melhor </a:t>
            </a:r>
            <a:r>
              <a:rPr lang="pt-BR" b="1" dirty="0"/>
              <a:t>que existente </a:t>
            </a:r>
            <a:r>
              <a:rPr lang="pt-BR" dirty="0" smtClean="0"/>
              <a:t>ou </a:t>
            </a:r>
            <a:r>
              <a:rPr lang="pt-BR" b="1" dirty="0" smtClean="0"/>
              <a:t>acessibilidade/segurança caso a caso, com base em funcionalidade</a:t>
            </a:r>
            <a:r>
              <a:rPr lang="pt-BR" dirty="0" smtClean="0"/>
              <a:t>?</a:t>
            </a:r>
            <a:endParaRPr lang="pt-BR" dirty="0"/>
          </a:p>
          <a:p>
            <a:endParaRPr lang="pt-BR" dirty="0">
              <a:solidFill>
                <a:srgbClr val="1F497D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824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188640"/>
            <a:ext cx="8561387" cy="216619"/>
          </a:xfrm>
        </p:spPr>
        <p:txBody>
          <a:bodyPr lIns="0" tIns="0" rIns="0" bIns="0" anchor="t">
            <a:normAutofit fontScale="90000"/>
          </a:bodyPr>
          <a:lstStyle/>
          <a:p>
            <a:pPr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Prefeitura de São Paulo – </a:t>
            </a:r>
            <a:r>
              <a:rPr lang="pt-BR" sz="20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Retrofit</a:t>
            </a: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propostas para viabilização</a:t>
            </a: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pt-BR" sz="1800" dirty="0"/>
              <a:t/>
            </a:r>
            <a:br>
              <a:rPr lang="pt-BR" sz="1800" dirty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Canal de investigação prévia </a:t>
            </a:r>
            <a:r>
              <a:rPr lang="pt-BR" dirty="0" smtClean="0"/>
              <a:t>– entrada no edifício, análise, inspeção estrutural e de instalações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Rito de aprovação específica</a:t>
            </a:r>
            <a:r>
              <a:rPr lang="pt-BR" dirty="0"/>
              <a:t>, com unificação de Secretarias, respostas únicas e possibilidade de alterações durante o </a:t>
            </a:r>
            <a:r>
              <a:rPr lang="pt-BR" dirty="0" smtClean="0"/>
              <a:t>projeto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Flexibilização em requisitos de acessibilidade e parâmetros de segurança/incêndios</a:t>
            </a:r>
            <a:r>
              <a:rPr lang="pt-BR" dirty="0" smtClean="0"/>
              <a:t>, 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Explicitação </a:t>
            </a:r>
            <a:r>
              <a:rPr lang="pt-BR" dirty="0"/>
              <a:t>dos objetivos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Critérios baseados em funcionalidade/ performance (e não em prescrições)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Diretrizes gerais, muitas vezes qualitativas, definidas em nível </a:t>
            </a:r>
            <a:r>
              <a:rPr lang="pt-BR" dirty="0" smtClean="0"/>
              <a:t>local/regional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Acesso a incentivos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1 - Constituição de grupo para estudos e sugestões de diretrizes – encaminhamento de proposta a Vereador </a:t>
            </a:r>
            <a:r>
              <a:rPr lang="pt-BR" b="1" dirty="0"/>
              <a:t>N</a:t>
            </a:r>
            <a:r>
              <a:rPr lang="pt-BR" b="1" dirty="0" smtClean="0"/>
              <a:t>abil Bonduki</a:t>
            </a:r>
          </a:p>
          <a:p>
            <a:endParaRPr lang="pt-BR" dirty="0" smtClean="0"/>
          </a:p>
          <a:p>
            <a:r>
              <a:rPr lang="pt-BR" b="1" dirty="0" smtClean="0"/>
              <a:t>2 - Constituição posterior de grupo para análises e aprovações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r>
              <a:rPr lang="en-US" b="1" dirty="0" smtClean="0">
                <a:hlinkClick r:id="rId2"/>
              </a:rPr>
              <a:t>http</a:t>
            </a:r>
            <a:r>
              <a:rPr lang="en-US" b="1" dirty="0">
                <a:hlinkClick r:id="rId2"/>
              </a:rPr>
              <a:t>://www.irccbuildingregulations.org/pdf/irccreportonworkshopheritagebuildingsandcodes.pdf</a:t>
            </a:r>
            <a:r>
              <a:rPr lang="en-US" b="1" dirty="0"/>
              <a:t> - </a:t>
            </a:r>
            <a:r>
              <a:rPr lang="en-US" dirty="0"/>
              <a:t>13 </a:t>
            </a:r>
            <a:r>
              <a:rPr lang="en-US" dirty="0" err="1" smtClean="0"/>
              <a:t>países</a:t>
            </a:r>
            <a:endParaRPr lang="pt-BR" dirty="0" smtClean="0"/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9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790076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/>
          </a:bodyPr>
          <a:lstStyle/>
          <a:p>
            <a:pPr lvl="0" defTabSz="914145">
              <a:defRPr/>
            </a:pPr>
            <a:r>
              <a:rPr lang="pt-BR" sz="2000" b="1" dirty="0">
                <a:solidFill>
                  <a:schemeClr val="tx1"/>
                </a:solidFill>
              </a:rPr>
              <a:t>Melhoria nos processos – Pacto </a:t>
            </a:r>
            <a:r>
              <a:rPr lang="pt-BR" sz="2000" b="1" dirty="0" err="1">
                <a:solidFill>
                  <a:schemeClr val="tx1"/>
                </a:solidFill>
              </a:rPr>
              <a:t>anti-corrupção</a:t>
            </a:r>
            <a:r>
              <a:rPr lang="pt-BR" sz="2000" b="1" dirty="0">
                <a:solidFill>
                  <a:schemeClr val="tx1"/>
                </a:solidFill>
              </a:rPr>
              <a:t> e </a:t>
            </a:r>
            <a:r>
              <a:rPr lang="pt-BR" sz="2000" b="1" dirty="0" smtClean="0">
                <a:solidFill>
                  <a:schemeClr val="tx1"/>
                </a:solidFill>
              </a:rPr>
              <a:t>Trabalho </a:t>
            </a:r>
            <a:r>
              <a:rPr lang="pt-BR" sz="2000" b="1" dirty="0">
                <a:solidFill>
                  <a:schemeClr val="tx1"/>
                </a:solidFill>
              </a:rPr>
              <a:t>MBC/</a:t>
            </a:r>
            <a:r>
              <a:rPr lang="pt-BR" sz="2000" b="1" dirty="0" err="1">
                <a:solidFill>
                  <a:schemeClr val="tx1"/>
                </a:solidFill>
              </a:rPr>
              <a:t>Booz</a:t>
            </a:r>
            <a:r>
              <a:rPr lang="pt-BR" sz="2000" b="1" dirty="0">
                <a:solidFill>
                  <a:schemeClr val="tx1"/>
                </a:solidFill>
              </a:rPr>
              <a:t>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10</a:t>
            </a:r>
            <a:endParaRPr lang="en-US" sz="1000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174625" y="873178"/>
            <a:ext cx="8974538" cy="395582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242887" y="908720"/>
            <a:ext cx="8735857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/>
              <a:t>ESTRATÉGIA DE TRANSFORMAÇÃO DO TEMA CORRUPÇÃO DO SETOR IMOBILIÁRIO</a:t>
            </a:r>
            <a:endParaRPr lang="pt-BR" sz="1600" b="1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998546" y="1412776"/>
            <a:ext cx="1445265" cy="1661375"/>
          </a:xfrm>
          <a:prstGeom prst="roundRect">
            <a:avLst/>
          </a:prstGeom>
          <a:solidFill>
            <a:srgbClr val="CCECFF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043608" y="1916832"/>
            <a:ext cx="1478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P</a:t>
            </a:r>
            <a:r>
              <a:rPr lang="pt-BR" sz="1600" b="1" dirty="0" smtClean="0"/>
              <a:t>rocessos</a:t>
            </a:r>
            <a:r>
              <a:rPr lang="pt-BR" sz="1600" b="1" dirty="0"/>
              <a:t>/  Melhorias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809270" y="1412776"/>
            <a:ext cx="1554818" cy="1661375"/>
          </a:xfrm>
          <a:prstGeom prst="roundRect">
            <a:avLst/>
          </a:prstGeom>
          <a:solidFill>
            <a:srgbClr val="CCECFF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3851920" y="1628800"/>
            <a:ext cx="14319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Negociação/ Pactuação com poder público</a:t>
            </a: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6758532" y="1340768"/>
            <a:ext cx="1566088" cy="1661375"/>
          </a:xfrm>
          <a:prstGeom prst="roundRect">
            <a:avLst/>
          </a:prstGeom>
          <a:solidFill>
            <a:srgbClr val="CCECFF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835981" y="1700808"/>
            <a:ext cx="1522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Comunicação Externa e Interna</a:t>
            </a:r>
            <a:endParaRPr lang="pt-BR" sz="1600" b="1" dirty="0"/>
          </a:p>
        </p:txBody>
      </p:sp>
      <p:sp>
        <p:nvSpPr>
          <p:cNvPr id="15" name="Seta para baixo 14"/>
          <p:cNvSpPr/>
          <p:nvPr/>
        </p:nvSpPr>
        <p:spPr>
          <a:xfrm>
            <a:off x="1530300" y="3068960"/>
            <a:ext cx="377404" cy="734096"/>
          </a:xfrm>
          <a:prstGeom prst="downArrow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Seta para baixo 15"/>
          <p:cNvSpPr/>
          <p:nvPr/>
        </p:nvSpPr>
        <p:spPr>
          <a:xfrm>
            <a:off x="4482628" y="3140968"/>
            <a:ext cx="377404" cy="734096"/>
          </a:xfrm>
          <a:prstGeom prst="downArrow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Seta para baixo 16"/>
          <p:cNvSpPr/>
          <p:nvPr/>
        </p:nvSpPr>
        <p:spPr>
          <a:xfrm>
            <a:off x="7312324" y="3068960"/>
            <a:ext cx="377404" cy="734096"/>
          </a:xfrm>
          <a:prstGeom prst="downArrow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174625" y="3789040"/>
            <a:ext cx="3024563" cy="206210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/>
              <a:t>Simplificação das normas </a:t>
            </a:r>
            <a:r>
              <a:rPr lang="pt-BR" sz="1600" dirty="0" smtClean="0"/>
              <a:t>- racionalização </a:t>
            </a:r>
            <a:r>
              <a:rPr lang="pt-BR" sz="1600" dirty="0"/>
              <a:t>dos processos e delimitação das </a:t>
            </a:r>
            <a:r>
              <a:rPr lang="pt-BR" sz="1600" dirty="0" smtClean="0"/>
              <a:t>verificações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/>
              <a:t>P</a:t>
            </a:r>
            <a:r>
              <a:rPr lang="pt-BR" sz="1600" dirty="0" smtClean="0"/>
              <a:t>razos </a:t>
            </a:r>
            <a:r>
              <a:rPr lang="pt-BR" sz="1600" dirty="0"/>
              <a:t>máximos e </a:t>
            </a:r>
            <a:r>
              <a:rPr lang="pt-BR" sz="1600" dirty="0" smtClean="0"/>
              <a:t>responsabilidades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Unificação das informações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Balcão </a:t>
            </a:r>
            <a:r>
              <a:rPr lang="pt-BR" sz="1600" dirty="0"/>
              <a:t>único  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3745612" y="4149080"/>
            <a:ext cx="2554580" cy="181588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 smtClean="0"/>
              <a:t>Estabelecer pontos (com transparência) para estimular o poder público (funcionários) a ter comportamento ilibado</a:t>
            </a:r>
            <a:endParaRPr lang="pt-BR" sz="1600" b="1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6505408" y="4221088"/>
            <a:ext cx="2554580" cy="156966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 smtClean="0"/>
              <a:t>Pacto </a:t>
            </a:r>
            <a:r>
              <a:rPr lang="pt-BR" sz="1600" b="1" dirty="0" err="1" smtClean="0"/>
              <a:t>Ant</a:t>
            </a:r>
            <a:r>
              <a:rPr lang="pt-BR" sz="1600" b="1" dirty="0" smtClean="0"/>
              <a:t>-Corrupção</a:t>
            </a:r>
          </a:p>
          <a:p>
            <a:endParaRPr lang="pt-BR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 smtClean="0"/>
              <a:t>Comitê de Comunicação</a:t>
            </a:r>
            <a:endParaRPr lang="pt-B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206720" y="5949280"/>
            <a:ext cx="3024563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 smtClean="0"/>
              <a:t>Listar gaps contra boas práticas</a:t>
            </a:r>
          </a:p>
        </p:txBody>
      </p:sp>
    </p:spTree>
    <p:extLst>
      <p:ext uri="{BB962C8B-B14F-4D97-AF65-F5344CB8AC3E}">
        <p14:creationId xmlns:p14="http://schemas.microsoft.com/office/powerpoint/2010/main" val="8240515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361124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Licenciamentos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/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Burocracia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/>
              <a:t>Trabalho MBC/</a:t>
            </a:r>
            <a:r>
              <a:rPr lang="pt-BR" sz="2400" b="1" dirty="0" err="1"/>
              <a:t>Booz</a:t>
            </a:r>
            <a:r>
              <a:rPr lang="pt-BR" sz="2400" b="1" dirty="0"/>
              <a:t> </a:t>
            </a:r>
          </a:p>
          <a:p>
            <a:pPr algn="ctr" defTabSz="914145" hangingPunct="0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398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/>
          </a:bodyPr>
          <a:lstStyle/>
          <a:p>
            <a:pPr lvl="0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Burocracia, Licenciamentos 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1511</a:t>
            </a:r>
            <a:endParaRPr lang="en-US" sz="1000" dirty="0"/>
          </a:p>
        </p:txBody>
      </p:sp>
      <p:sp>
        <p:nvSpPr>
          <p:cNvPr id="26" name="Retângulo 7"/>
          <p:cNvSpPr>
            <a:spLocks noChangeArrowheads="1"/>
          </p:cNvSpPr>
          <p:nvPr/>
        </p:nvSpPr>
        <p:spPr bwMode="auto">
          <a:xfrm>
            <a:off x="251520" y="620688"/>
            <a:ext cx="8624887" cy="2834909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Trabalho </a:t>
            </a:r>
            <a:r>
              <a:rPr lang="pt-BR" b="1" u="sng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Booz</a:t>
            </a:r>
            <a:r>
              <a:rPr lang="pt-BR" b="1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– O Custo da Burocracia no Imóvel</a:t>
            </a:r>
          </a:p>
          <a:p>
            <a:pPr lvl="0"/>
            <a:endParaRPr lang="pt-BR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Burocracia excessiva, sem ganhos nem controles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Custo recai sobre os compradores e a sociedade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R$ 19 bi por ano, 12% do VGV, 17 meses a mais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Propostas realistas, com casos no Brasil e em outros locais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r>
              <a:rPr 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Lançamento em Brasília </a:t>
            </a:r>
            <a:r>
              <a:rPr lang="pt-BR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– 19/3 - </a:t>
            </a:r>
            <a:r>
              <a:rPr lang="pt-BR" dirty="0"/>
              <a:t>Min. Miriam Belchior, Min. </a:t>
            </a:r>
            <a:r>
              <a:rPr lang="pt-BR" dirty="0" err="1"/>
              <a:t>Afif</a:t>
            </a:r>
            <a:r>
              <a:rPr lang="pt-BR" dirty="0"/>
              <a:t> Domingos, Jorge Gerdau, Ministérios, Caixa, </a:t>
            </a:r>
            <a:r>
              <a:rPr lang="pt-BR" dirty="0" smtClean="0"/>
              <a:t>CNP</a:t>
            </a:r>
            <a:endParaRPr lang="pt-BR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82782" y="3645024"/>
            <a:ext cx="8624887" cy="31119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Tripé para melhorias </a:t>
            </a:r>
            <a:r>
              <a:rPr 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– Governo Federal, Imprensa e Municípios</a:t>
            </a:r>
          </a:p>
          <a:p>
            <a:pPr lvl="0"/>
            <a:endParaRPr lang="pt-BR" dirty="0" smtClean="0"/>
          </a:p>
          <a:p>
            <a:pPr lvl="0"/>
            <a:r>
              <a:rPr lang="pt-BR" b="1" dirty="0" smtClean="0"/>
              <a:t>Painel </a:t>
            </a:r>
            <a:r>
              <a:rPr lang="pt-BR" dirty="0" smtClean="0"/>
              <a:t>– </a:t>
            </a:r>
            <a:r>
              <a:rPr lang="pt-BR" dirty="0" err="1" smtClean="0"/>
              <a:t>ConstruBR</a:t>
            </a:r>
            <a:r>
              <a:rPr lang="pt-BR" dirty="0" smtClean="0"/>
              <a:t>, com </a:t>
            </a:r>
            <a:r>
              <a:rPr lang="pt-BR" dirty="0" err="1" smtClean="0"/>
              <a:t>Sinduscon</a:t>
            </a:r>
            <a:r>
              <a:rPr lang="pt-BR" dirty="0" smtClean="0"/>
              <a:t> SP - 23/4</a:t>
            </a:r>
          </a:p>
          <a:p>
            <a:pPr lvl="0"/>
            <a:endParaRPr lang="pt-BR" b="1" dirty="0" smtClean="0"/>
          </a:p>
          <a:p>
            <a:pPr lvl="0"/>
            <a:r>
              <a:rPr lang="pt-BR" b="1" dirty="0" smtClean="0"/>
              <a:t>Pautas</a:t>
            </a:r>
            <a:r>
              <a:rPr lang="pt-BR" dirty="0" smtClean="0"/>
              <a:t> – Secretário </a:t>
            </a:r>
            <a:r>
              <a:rPr lang="pt-BR" dirty="0" err="1" smtClean="0"/>
              <a:t>Caffarelli</a:t>
            </a:r>
            <a:r>
              <a:rPr lang="pt-BR" dirty="0" smtClean="0"/>
              <a:t>, Prefeito Haddad, presidenciáveis – Produtividade, Registros</a:t>
            </a:r>
          </a:p>
          <a:p>
            <a:pPr lvl="0"/>
            <a:endParaRPr lang="pt-BR" dirty="0"/>
          </a:p>
          <a:p>
            <a:r>
              <a:rPr lang="pt-BR" b="1" dirty="0"/>
              <a:t>Municípios – </a:t>
            </a:r>
            <a:r>
              <a:rPr lang="pt-BR" dirty="0"/>
              <a:t>ranking, </a:t>
            </a:r>
            <a:r>
              <a:rPr lang="pt-BR" dirty="0" smtClean="0"/>
              <a:t>Pilotos </a:t>
            </a:r>
            <a:r>
              <a:rPr lang="pt-BR" b="1" dirty="0"/>
              <a:t>- </a:t>
            </a:r>
            <a:r>
              <a:rPr lang="pt-BR" i="1" dirty="0" err="1"/>
              <a:t>Roadshows</a:t>
            </a:r>
            <a:r>
              <a:rPr lang="pt-BR" dirty="0"/>
              <a:t> em municípios </a:t>
            </a:r>
            <a:r>
              <a:rPr lang="pt-BR" dirty="0" smtClean="0"/>
              <a:t>escolhidos</a:t>
            </a:r>
          </a:p>
          <a:p>
            <a:endParaRPr lang="pt-BR" dirty="0"/>
          </a:p>
          <a:p>
            <a:r>
              <a:rPr lang="pt-BR" b="1" dirty="0" smtClean="0"/>
              <a:t>Divulgação mais ampla, </a:t>
            </a:r>
            <a:r>
              <a:rPr lang="pt-BR" b="1" dirty="0" err="1" smtClean="0"/>
              <a:t>multisetorial</a:t>
            </a:r>
            <a:endParaRPr lang="pt-BR" b="1" dirty="0" smtClean="0"/>
          </a:p>
          <a:p>
            <a:pPr lvl="0"/>
            <a:endParaRPr lang="pt-BR" b="1" dirty="0" smtClean="0"/>
          </a:p>
        </p:txBody>
      </p:sp>
    </p:spTree>
    <p:extLst>
      <p:ext uri="{BB962C8B-B14F-4D97-AF65-F5344CB8AC3E}">
        <p14:creationId xmlns:p14="http://schemas.microsoft.com/office/powerpoint/2010/main" val="16400582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/>
          </a:bodyPr>
          <a:lstStyle/>
          <a:p>
            <a:pPr lvl="0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Burocracia, Licenciamentos 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12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78605" y="692509"/>
            <a:ext cx="8624887" cy="588189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São Paulo </a:t>
            </a:r>
            <a:r>
              <a:rPr lang="pt-BR" dirty="0" smtClean="0"/>
              <a:t>– Prefeito Haddad – gestão, modelo, ação </a:t>
            </a:r>
            <a:r>
              <a:rPr lang="pt-BR" dirty="0" err="1" smtClean="0"/>
              <a:t>anti-corrupaão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Rio de Janeiro – </a:t>
            </a:r>
            <a:r>
              <a:rPr lang="pt-BR" dirty="0" smtClean="0"/>
              <a:t>Secretária Madalena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Campinas</a:t>
            </a:r>
            <a:r>
              <a:rPr lang="pt-BR" dirty="0" smtClean="0"/>
              <a:t> </a:t>
            </a:r>
            <a:r>
              <a:rPr lang="pt-BR" dirty="0"/>
              <a:t>– proposta </a:t>
            </a:r>
            <a:r>
              <a:rPr lang="pt-BR" dirty="0" err="1"/>
              <a:t>Comunitas</a:t>
            </a:r>
            <a:r>
              <a:rPr lang="pt-BR" dirty="0"/>
              <a:t> – R$ 1.800 mil, 12 meses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/>
              <a:t>R$ 300 mil ABRAINC, totalizando R$ 1.100 mil captados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/>
              <a:t>R$ 1.300 mil para </a:t>
            </a:r>
            <a:r>
              <a:rPr lang="pt-BR" dirty="0" err="1"/>
              <a:t>Falconi</a:t>
            </a:r>
            <a:r>
              <a:rPr lang="pt-BR" dirty="0"/>
              <a:t>, R$ 500 mil para </a:t>
            </a:r>
            <a:r>
              <a:rPr lang="pt-BR" dirty="0" err="1"/>
              <a:t>Comunitas</a:t>
            </a:r>
            <a:endParaRPr lang="pt-B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/>
              <a:t>Revisão de legislação, gestão e informatização </a:t>
            </a:r>
            <a:r>
              <a:rPr lang="pt-BR" dirty="0" smtClean="0"/>
              <a:t>previstas</a:t>
            </a:r>
            <a:r>
              <a:rPr lang="pt-BR" dirty="0"/>
              <a:t> </a:t>
            </a:r>
            <a:endParaRPr lang="pt-B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 smtClean="0"/>
              <a:t>Comitê de acompanhamento -  Sylvia, </a:t>
            </a:r>
            <a:r>
              <a:rPr lang="pt-BR" dirty="0" err="1" smtClean="0"/>
              <a:t>Jaime,Dadian</a:t>
            </a:r>
            <a:endParaRPr lang="pt-B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Outros municípios: Fortaleza</a:t>
            </a:r>
            <a:r>
              <a:rPr lang="pt-BR" dirty="0"/>
              <a:t>, </a:t>
            </a:r>
            <a:r>
              <a:rPr lang="pt-BR" dirty="0" smtClean="0"/>
              <a:t>Recife</a:t>
            </a:r>
            <a:r>
              <a:rPr lang="pt-BR" dirty="0"/>
              <a:t>, Curitiba, Salvador. Reuniões com prefeitos e Secretários com a presença do </a:t>
            </a:r>
            <a:r>
              <a:rPr lang="pt-BR" dirty="0" err="1"/>
              <a:t>Sinduscon</a:t>
            </a:r>
            <a:r>
              <a:rPr lang="pt-BR" dirty="0"/>
              <a:t> local + CBIC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Envolvimento </a:t>
            </a:r>
            <a:r>
              <a:rPr lang="pt-BR" dirty="0"/>
              <a:t>de </a:t>
            </a:r>
            <a:r>
              <a:rPr lang="pt-BR" b="1" dirty="0"/>
              <a:t>Frente Nacional de Prefeitos </a:t>
            </a:r>
            <a:r>
              <a:rPr lang="pt-BR" dirty="0"/>
              <a:t>- Maguito </a:t>
            </a:r>
            <a:r>
              <a:rPr lang="pt-BR" dirty="0" smtClean="0"/>
              <a:t>Villela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Divulgação mais ampla, </a:t>
            </a:r>
            <a:r>
              <a:rPr lang="pt-BR" b="1" dirty="0" err="1" smtClean="0"/>
              <a:t>multisetorial</a:t>
            </a:r>
            <a:r>
              <a:rPr lang="pt-BR" b="1" dirty="0" smtClean="0"/>
              <a:t> </a:t>
            </a:r>
            <a:r>
              <a:rPr lang="pt-BR" dirty="0" smtClean="0"/>
              <a:t>– grupo de apoio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Agenda de produtividade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Envolvimento de outras entidades</a:t>
            </a:r>
          </a:p>
          <a:p>
            <a:r>
              <a:rPr lang="pt-BR" dirty="0"/>
              <a:t> </a:t>
            </a:r>
            <a:endParaRPr lang="pt-BR" b="1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Cartórios</a:t>
            </a:r>
            <a:r>
              <a:rPr lang="pt-BR" dirty="0" smtClean="0"/>
              <a:t> – Registro Eletrônico - Piloto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0110138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471923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Outros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assuntos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Modelo de Negócios e Modelo de Vendas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Dados </a:t>
            </a:r>
            <a:r>
              <a:rPr lang="pt-BR" sz="2400" dirty="0"/>
              <a:t>ABRAINC – FIPE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Cetesb</a:t>
            </a: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err="1"/>
              <a:t>Retrofit</a:t>
            </a:r>
            <a:endParaRPr lang="pt-BR" sz="2400" dirty="0"/>
          </a:p>
          <a:p>
            <a:pPr algn="ctr" defTabSz="914145" hangingPunct="0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8325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Defesa da Concorrência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08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dirty="0"/>
              <a:t>De acordo com o </a:t>
            </a:r>
            <a:r>
              <a:rPr lang="pt-BR" sz="1700" dirty="0" smtClean="0"/>
              <a:t>Código </a:t>
            </a:r>
            <a:r>
              <a:rPr lang="pt-BR" sz="1700" dirty="0"/>
              <a:t>de </a:t>
            </a:r>
            <a:r>
              <a:rPr lang="pt-BR" sz="1700" dirty="0" smtClean="0"/>
              <a:t>Conduta e em </a:t>
            </a:r>
            <a:r>
              <a:rPr lang="pt-BR" sz="1700" dirty="0"/>
              <a:t>consonância com o estatuto da </a:t>
            </a:r>
            <a:r>
              <a:rPr lang="pt-BR" sz="1700" dirty="0" smtClean="0"/>
              <a:t>associação, </a:t>
            </a:r>
            <a:r>
              <a:rPr lang="pt-BR" sz="1700" dirty="0"/>
              <a:t>as reuniões são regidas pelas instruções abaixo, previamente distribuídas e de pleno conhecimento dos participantes. A saber: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INSTRUÇÕES PARA A REUNIÃO</a:t>
            </a:r>
          </a:p>
          <a:p>
            <a:r>
              <a:rPr lang="pt-BR" sz="1700" dirty="0"/>
              <a:t>As instruções descritas abaixo deverão ser seguidas por todos os participantes da Plenária e refletem </a:t>
            </a:r>
            <a:r>
              <a:rPr lang="pt-BR" sz="1700" dirty="0" smtClean="0"/>
              <a:t>as </a:t>
            </a:r>
            <a:r>
              <a:rPr lang="pt-BR" sz="1700" dirty="0"/>
              <a:t>diretrizes do Código de </a:t>
            </a:r>
            <a:r>
              <a:rPr lang="pt-BR" sz="1700" dirty="0" smtClean="0"/>
              <a:t>Conduta da </a:t>
            </a:r>
            <a:r>
              <a:rPr lang="pt-BR" sz="1700" dirty="0"/>
              <a:t>Associação em </a:t>
            </a:r>
            <a:r>
              <a:rPr lang="pt-BR" sz="1700" dirty="0" smtClean="0"/>
              <a:t>consonância com </a:t>
            </a:r>
            <a:r>
              <a:rPr lang="pt-BR" sz="1700" dirty="0"/>
              <a:t>os princípios básicos do Direito da Concorrência. Tem como finalidade precípua estabelecer as relações dos participantes associados às reuniões promovidas pela ABRAINC. Consulte o seu advogado, na eventualidade de necessitar ajuda para a compreensão da aplicação de qualquer um destes conceitos.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VOCÊ DEVERÁ</a:t>
            </a:r>
          </a:p>
          <a:p>
            <a:r>
              <a:rPr lang="pt-BR" sz="1700" dirty="0"/>
              <a:t>1. Avaliar e atender a agenda preparada para a reunião e consignar a objeção de determinada matéria que não lhe atenda, por escrito, e também em relação a ata da reunião não se seu teor não refletir precisamente as discussões ocorridas durante a mesma.</a:t>
            </a:r>
          </a:p>
          <a:p>
            <a:r>
              <a:rPr lang="pt-BR" sz="1700" dirty="0"/>
              <a:t>2. Compreender os propósitos e a autoridade de cada uma das pessoas com as quais se reúne[, em especial, a autoridade do coordenador da reunião </a:t>
            </a:r>
            <a:r>
              <a:rPr lang="pt-BR" sz="1700" dirty="0" smtClean="0"/>
              <a:t>específica.</a:t>
            </a:r>
          </a:p>
          <a:p>
            <a:r>
              <a:rPr lang="pt-BR" sz="1700" dirty="0"/>
              <a:t>3. Protestar oralmente contra quaisquer discussões ou atividades, durante a reunião, que você considere como violadoras das leis antitruste; não continue, até que você considere adequado permanecer na reunião. De outra forma, interrompa a reunião e faça constar na ata sua objeção ou retirada</a:t>
            </a:r>
            <a:r>
              <a:rPr lang="pt-BR" sz="1700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60287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4950069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Modelo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Negócios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defTabSz="914145" hangingPunct="0">
              <a:defRPr/>
            </a:pPr>
            <a:r>
              <a:rPr lang="en-US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Vendas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definitivas</a:t>
            </a:r>
            <a:endParaRPr lang="en-US" sz="2400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4765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322750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de Negócios  </a:t>
            </a: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vendas definitivas , equilíbrio nas relações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811604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321904" y="692696"/>
            <a:ext cx="8624887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Desequilíbrios – </a:t>
            </a:r>
            <a:r>
              <a:rPr lang="pt-BR" dirty="0" smtClean="0"/>
              <a:t>vendas pouco firmes, com desequilíbrios – opções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Modelo de venda na planta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Código de Defesa do Consumidor, Jurisprudência</a:t>
            </a:r>
          </a:p>
          <a:p>
            <a:endParaRPr lang="pt-BR" b="1" dirty="0"/>
          </a:p>
          <a:p>
            <a:r>
              <a:rPr lang="pt-BR" b="1" dirty="0" smtClean="0"/>
              <a:t>Busca de caminhos por vendas mais definitivas</a:t>
            </a:r>
          </a:p>
          <a:p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Crédito e definições das empresas</a:t>
            </a:r>
          </a:p>
          <a:p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Modelo Financeiro </a:t>
            </a:r>
            <a:endParaRPr lang="pt-B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Pré-vendas</a:t>
            </a:r>
            <a:r>
              <a:rPr lang="pt-BR" dirty="0"/>
              <a:t>, repasses </a:t>
            </a:r>
            <a:r>
              <a:rPr lang="pt-BR" dirty="0" smtClean="0"/>
              <a:t>antecipados – ABECIP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Projetos piloto </a:t>
            </a:r>
            <a:r>
              <a:rPr lang="pt-BR" b="1" dirty="0" smtClean="0"/>
              <a:t>– </a:t>
            </a:r>
            <a:r>
              <a:rPr lang="pt-BR" dirty="0" smtClean="0"/>
              <a:t>repasse antecipado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Alienação Fiduciária desde a largada (Tecnisa)</a:t>
            </a:r>
          </a:p>
          <a:p>
            <a:endParaRPr lang="pt-BR" b="1" dirty="0" smtClean="0"/>
          </a:p>
          <a:p>
            <a:pPr lvl="0"/>
            <a:r>
              <a:rPr lang="pt-BR" b="1" dirty="0"/>
              <a:t>Discussão sobre legislação e jurisprudência - desequilíbrios nas relações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Parecer </a:t>
            </a:r>
            <a:r>
              <a:rPr lang="pt-BR" dirty="0" smtClean="0"/>
              <a:t>Ada </a:t>
            </a:r>
            <a:r>
              <a:rPr lang="pt-BR" dirty="0"/>
              <a:t>Pellegrini (Odebrecht) – Equilíbrio e proporcionalidade nas relações  - Comitê Jurídico </a:t>
            </a:r>
            <a:r>
              <a:rPr lang="pt-BR" dirty="0" smtClean="0"/>
              <a:t>- extensão p/ </a:t>
            </a:r>
            <a:r>
              <a:rPr lang="pt-BR" dirty="0"/>
              <a:t>ABRAINC. CDC vs. Código Civil. </a:t>
            </a: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R</a:t>
            </a:r>
            <a:r>
              <a:rPr lang="pt-BR" dirty="0" smtClean="0"/>
              <a:t>escisões </a:t>
            </a:r>
            <a:r>
              <a:rPr lang="pt-BR" dirty="0"/>
              <a:t>– valor dos contratos vs. pequenas causas.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Definição de proposta e discussões </a:t>
            </a:r>
            <a:r>
              <a:rPr lang="pt-BR" dirty="0"/>
              <a:t>com Ministérios da Fazenda e da </a:t>
            </a:r>
            <a:r>
              <a:rPr lang="pt-BR" dirty="0" smtClean="0"/>
              <a:t>Justiça -   Secretário </a:t>
            </a:r>
            <a:r>
              <a:rPr lang="pt-BR" dirty="0" err="1" smtClean="0"/>
              <a:t>Caffarelli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76816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21456" y="260647"/>
            <a:ext cx="8922544" cy="196969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Acordo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TJ-RJ/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Encontros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com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Magistratura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</a:t>
            </a: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341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dirty="0"/>
              <a:t>  </a:t>
            </a: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6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Recomendação </a:t>
            </a:r>
            <a:r>
              <a:rPr lang="pt-BR" b="1" dirty="0"/>
              <a:t>ADEMI-RJ, em linha com acordo </a:t>
            </a:r>
            <a:r>
              <a:rPr lang="pt-BR" b="1" dirty="0" smtClean="0"/>
              <a:t>TJ-RJ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Rescisão </a:t>
            </a:r>
            <a:r>
              <a:rPr lang="pt-BR" dirty="0"/>
              <a:t>pelo comprador - 9,5% iniciais sobre o valor da venda serão retidos pelo incorporador para suporte de despesas legais e de comercialização. Após isso, devolução de 75% dos recursos para o comprador.</a:t>
            </a:r>
            <a:endParaRPr lang="pt-BR" b="1" dirty="0"/>
          </a:p>
          <a:p>
            <a:pPr lvl="0"/>
            <a:endParaRPr lang="pt-BR" b="1" dirty="0" smtClean="0"/>
          </a:p>
          <a:p>
            <a:pPr lvl="0"/>
            <a:endParaRPr lang="pt-BR" b="1" dirty="0"/>
          </a:p>
          <a:p>
            <a:pPr lvl="0"/>
            <a:r>
              <a:rPr lang="pt-BR" b="1" dirty="0" smtClean="0"/>
              <a:t>Encontro com Magistrados </a:t>
            </a:r>
          </a:p>
          <a:p>
            <a:pPr lvl="0"/>
            <a:endParaRPr lang="pt-BR" b="1" dirty="0"/>
          </a:p>
          <a:p>
            <a:r>
              <a:rPr lang="pt-BR" b="1" dirty="0"/>
              <a:t>Debate com STJ </a:t>
            </a:r>
            <a:r>
              <a:rPr lang="pt-BR" dirty="0"/>
              <a:t>– Min. Luiz Otávio Noronha e Herman Benjamin. Debates com Judiciários Estaduais </a:t>
            </a:r>
            <a:endParaRPr lang="pt-BR" b="1" dirty="0" smtClean="0"/>
          </a:p>
          <a:p>
            <a:pPr lvl="0"/>
            <a:endParaRPr lang="pt-BR" dirty="0"/>
          </a:p>
          <a:p>
            <a:r>
              <a:rPr lang="pt-BR" b="1" dirty="0" smtClean="0"/>
              <a:t>São Paulo</a:t>
            </a:r>
            <a:r>
              <a:rPr lang="pt-BR" dirty="0" smtClean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Encontros </a:t>
            </a:r>
            <a:r>
              <a:rPr lang="pt-BR" dirty="0"/>
              <a:t>com a </a:t>
            </a:r>
            <a:r>
              <a:rPr lang="pt-BR" dirty="0" smtClean="0"/>
              <a:t>Magistratura - Secovi </a:t>
            </a:r>
            <a:r>
              <a:rPr lang="pt-BR" dirty="0"/>
              <a:t>e EPM em </a:t>
            </a:r>
            <a:r>
              <a:rPr lang="pt-BR" dirty="0" smtClean="0"/>
              <a:t>2013</a:t>
            </a:r>
          </a:p>
          <a:p>
            <a:endParaRPr lang="pt-BR" dirty="0"/>
          </a:p>
          <a:p>
            <a:r>
              <a:rPr lang="pt-BR" b="1" dirty="0" smtClean="0"/>
              <a:t>Rio de Janeiro </a:t>
            </a:r>
            <a:r>
              <a:rPr lang="pt-BR" dirty="0" smtClean="0"/>
              <a:t>– ADEMI e TJ-RJ</a:t>
            </a:r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Abertura por relação pessoal e por postura do TJ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Abertura de fluxo operacional e margens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Encontros de trabalho, com presença limitada e sem maior publicidade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r>
              <a:rPr lang="pt-BR" b="1" dirty="0" smtClean="0"/>
              <a:t>Outras iniciativas </a:t>
            </a:r>
            <a:r>
              <a:rPr lang="pt-BR" dirty="0" smtClean="0"/>
              <a:t>– Goiânia,3 de abril</a:t>
            </a:r>
          </a:p>
        </p:txBody>
      </p:sp>
    </p:spTree>
    <p:extLst>
      <p:ext uri="{BB962C8B-B14F-4D97-AF65-F5344CB8AC3E}">
        <p14:creationId xmlns:p14="http://schemas.microsoft.com/office/powerpoint/2010/main" val="37651620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328807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Modelo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Vendas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-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Corretagem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Apartada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3140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08756" y="137436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Modelo de vendas – atualizações e encaminhamento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267593" y="582472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b="1" dirty="0"/>
          </a:p>
          <a:p>
            <a:endParaRPr lang="pt-BR" b="1" dirty="0" smtClean="0"/>
          </a:p>
          <a:p>
            <a:endParaRPr lang="pt-BR" b="1" dirty="0"/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endParaRPr lang="pt-BR" b="1" dirty="0" smtClean="0"/>
          </a:p>
          <a:p>
            <a:pPr lvl="0"/>
            <a:endParaRPr lang="pt-BR" b="1" dirty="0"/>
          </a:p>
          <a:p>
            <a:pPr lvl="0"/>
            <a:endParaRPr lang="pt-BR" dirty="0" smtClean="0"/>
          </a:p>
          <a:p>
            <a:pPr lvl="0"/>
            <a:endParaRPr lang="pt-BR" dirty="0"/>
          </a:p>
          <a:p>
            <a:pPr lvl="0"/>
            <a:r>
              <a:rPr lang="pt-BR" b="1" dirty="0" smtClean="0"/>
              <a:t>Consenso sobre sentido geral mas não sobre data/encaminhamento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lvl="0"/>
            <a:r>
              <a:rPr lang="pt-BR" dirty="0" smtClean="0"/>
              <a:t>Experiência das empresas – acompanhamento para definições</a:t>
            </a:r>
          </a:p>
          <a:p>
            <a:pPr lvl="0"/>
            <a:endParaRPr lang="pt-BR" b="1" dirty="0"/>
          </a:p>
          <a:p>
            <a:pPr lvl="0"/>
            <a:r>
              <a:rPr lang="pt-BR" b="1" dirty="0" smtClean="0"/>
              <a:t>Esclarecimentos e maior luz sobre pontos controversos</a:t>
            </a:r>
          </a:p>
          <a:p>
            <a:pPr lvl="0"/>
            <a:endParaRPr lang="pt-BR" b="1" dirty="0"/>
          </a:p>
          <a:p>
            <a:pPr lvl="0"/>
            <a:r>
              <a:rPr lang="pt-BR" b="1" dirty="0" smtClean="0"/>
              <a:t>Aproximação MP</a:t>
            </a:r>
            <a:r>
              <a:rPr lang="pt-BR" dirty="0" smtClean="0"/>
              <a:t>: esclarecimentos sobre legalidade de ambas as práticas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Aproximação inicial Nelson Nery, Rubens Carmo Elias, Marcelo </a:t>
            </a:r>
            <a:r>
              <a:rPr lang="pt-BR" dirty="0" err="1" smtClean="0"/>
              <a:t>Manhães</a:t>
            </a:r>
            <a:r>
              <a:rPr lang="pt-BR" dirty="0" smtClean="0"/>
              <a:t>, J. V. Amaral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Fechamento grupo/Comitê Jurídico em abril</a:t>
            </a:r>
          </a:p>
          <a:p>
            <a:endParaRPr lang="pt-BR" dirty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587"/>
            <a:ext cx="2135187" cy="153888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15</a:t>
            </a:r>
            <a:endParaRPr lang="en-US" sz="1000" dirty="0"/>
          </a:p>
        </p:txBody>
      </p:sp>
      <p:sp>
        <p:nvSpPr>
          <p:cNvPr id="7" name="Retângulo 7"/>
          <p:cNvSpPr>
            <a:spLocks noChangeArrowheads="1"/>
          </p:cNvSpPr>
          <p:nvPr/>
        </p:nvSpPr>
        <p:spPr bwMode="auto">
          <a:xfrm>
            <a:off x="267593" y="764704"/>
            <a:ext cx="8624887" cy="200391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0" lvl="1"/>
            <a:r>
              <a:rPr lang="pt-BR" b="1" dirty="0"/>
              <a:t>C</a:t>
            </a:r>
            <a:r>
              <a:rPr lang="pt-BR" b="1" dirty="0" smtClean="0"/>
              <a:t>ontratação pela empresa, </a:t>
            </a:r>
            <a:r>
              <a:rPr lang="pt-BR" b="1" dirty="0"/>
              <a:t>apesar de carregar maiores custos iniciais, tem reflexos positivos no médio e longo prazo para </a:t>
            </a:r>
            <a:r>
              <a:rPr lang="pt-BR" b="1" dirty="0" smtClean="0"/>
              <a:t>associadas </a:t>
            </a:r>
            <a:r>
              <a:rPr lang="pt-BR" b="1" dirty="0"/>
              <a:t>e para o setor. </a:t>
            </a:r>
          </a:p>
          <a:p>
            <a:pPr marL="0" lvl="1"/>
            <a:endParaRPr lang="pt-BR" b="1" dirty="0"/>
          </a:p>
          <a:p>
            <a:pPr marL="0" lvl="1"/>
            <a:r>
              <a:rPr lang="pt-BR" b="1" dirty="0" smtClean="0"/>
              <a:t>Proposta decorrente deste entendimento:</a:t>
            </a:r>
            <a:endParaRPr lang="pt-BR" b="1" i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Esclarecimentos </a:t>
            </a:r>
            <a:r>
              <a:rPr lang="pt-BR" dirty="0"/>
              <a:t>e acompanhamento deste assunto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/>
              <a:t>A</a:t>
            </a:r>
            <a:r>
              <a:rPr lang="pt-BR" dirty="0" smtClean="0"/>
              <a:t>poio aos aperfeiçoamentos trabalhistas - Corretores </a:t>
            </a:r>
            <a:r>
              <a:rPr lang="pt-BR" dirty="0"/>
              <a:t>Associados - </a:t>
            </a:r>
            <a:r>
              <a:rPr lang="pt-BR" dirty="0" smtClean="0"/>
              <a:t>questão </a:t>
            </a:r>
            <a:r>
              <a:rPr lang="pt-BR" dirty="0"/>
              <a:t>trabalhista, não </a:t>
            </a:r>
            <a:r>
              <a:rPr lang="pt-BR" dirty="0" smtClean="0"/>
              <a:t>consumerista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9091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08756" y="137436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Modelo de vendas – atualizações e encaminhamento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267593" y="582472"/>
            <a:ext cx="8624887" cy="4496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Esclarecimentos sobre outros pontos para avanço efetivo</a:t>
            </a:r>
            <a:r>
              <a:rPr lang="pt-BR" dirty="0" smtClean="0"/>
              <a:t> </a:t>
            </a:r>
          </a:p>
          <a:p>
            <a:pPr lvl="0"/>
            <a:endParaRPr lang="pt-BR" dirty="0" smtClean="0"/>
          </a:p>
          <a:p>
            <a:r>
              <a:rPr lang="pt-BR" b="1" dirty="0"/>
              <a:t>Questões consumeristas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Forte crescimento de ações sobe o assunto – imagem/custos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IDEC, </a:t>
            </a:r>
            <a:r>
              <a:rPr lang="pt-BR" dirty="0" err="1"/>
              <a:t>Idebec</a:t>
            </a:r>
            <a:r>
              <a:rPr lang="pt-BR" dirty="0"/>
              <a:t>, MP-SP, aumento de ações 2013/2014 – Corretagem e SATI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Busca de quantificação pelas </a:t>
            </a:r>
            <a:r>
              <a:rPr lang="pt-BR" dirty="0" smtClean="0"/>
              <a:t>empresas</a:t>
            </a:r>
          </a:p>
          <a:p>
            <a:endParaRPr lang="pt-BR" b="1" dirty="0" smtClean="0"/>
          </a:p>
          <a:p>
            <a:r>
              <a:rPr lang="pt-BR" b="1" dirty="0" smtClean="0"/>
              <a:t>Questões trabalhistas </a:t>
            </a:r>
            <a:r>
              <a:rPr lang="pt-BR" dirty="0" smtClean="0"/>
              <a:t>– encontro com escritórios em 14/3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Subordinação é ponto prioritário 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Onerosidade é ponto complementar, menos relevante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r>
              <a:rPr lang="pt-BR" b="1" dirty="0" smtClean="0"/>
              <a:t>Questões fiscais </a:t>
            </a:r>
            <a:r>
              <a:rPr lang="pt-BR" dirty="0" smtClean="0"/>
              <a:t>– impacto de 0,16%</a:t>
            </a:r>
          </a:p>
          <a:p>
            <a:endParaRPr lang="pt-BR" b="1" dirty="0" smtClean="0"/>
          </a:p>
          <a:p>
            <a:r>
              <a:rPr lang="pt-BR" b="1" dirty="0" err="1" smtClean="0"/>
              <a:t>Distratos</a:t>
            </a:r>
            <a:r>
              <a:rPr lang="pt-BR" dirty="0" smtClean="0"/>
              <a:t>- devoluções – impacto médio de até 0,73% do valor de vendas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Banco de compensações com imobiliárias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Tema correlacionado com Modelo de Negócios</a:t>
            </a: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587"/>
            <a:ext cx="2135187" cy="153888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411261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08756" y="137436"/>
            <a:ext cx="8696325" cy="171938"/>
          </a:xfrm>
        </p:spPr>
        <p:txBody>
          <a:bodyPr lIns="0" tIns="0" rIns="0" bIns="0" anchor="t">
            <a:normAutofit fontScale="90000"/>
          </a:bodyPr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20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Levantamento de dados FIPE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Reunião de apresentação 11/2 - </a:t>
            </a:r>
            <a:r>
              <a:rPr lang="pt-BR" dirty="0" err="1"/>
              <a:t>Brookfield</a:t>
            </a:r>
            <a:r>
              <a:rPr lang="pt-BR" dirty="0"/>
              <a:t>, Cury, Direcional, Emccamp, </a:t>
            </a:r>
            <a:r>
              <a:rPr lang="pt-BR" dirty="0" err="1"/>
              <a:t>Even</a:t>
            </a:r>
            <a:r>
              <a:rPr lang="pt-BR" dirty="0"/>
              <a:t>, </a:t>
            </a:r>
            <a:r>
              <a:rPr lang="pt-BR" dirty="0" err="1"/>
              <a:t>Eztec</a:t>
            </a:r>
            <a:r>
              <a:rPr lang="pt-BR" dirty="0"/>
              <a:t>, Gafisa, HM, JHSF, MRV, Rossi, Tenda, Viver, </a:t>
            </a:r>
            <a:r>
              <a:rPr lang="pt-BR" dirty="0" err="1"/>
              <a:t>Wtorre</a:t>
            </a:r>
            <a:r>
              <a:rPr lang="pt-B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/>
              <a:t>Lançamentos, vendas, </a:t>
            </a:r>
            <a:r>
              <a:rPr lang="pt-BR" b="1" dirty="0" err="1"/>
              <a:t>distratos</a:t>
            </a:r>
            <a:r>
              <a:rPr lang="pt-BR" b="1" dirty="0"/>
              <a:t>, estoque, entregas, repasses, quitações, carteira, </a:t>
            </a:r>
            <a:r>
              <a:rPr lang="pt-BR" b="1" i="1" dirty="0" err="1"/>
              <a:t>land-bank</a:t>
            </a:r>
            <a:r>
              <a:rPr lang="pt-BR" b="1" dirty="0"/>
              <a:t> </a:t>
            </a:r>
            <a:endParaRPr lang="pt-BR" b="1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Desagregações </a:t>
            </a:r>
            <a:r>
              <a:rPr lang="pt-BR" b="1" dirty="0"/>
              <a:t>por </a:t>
            </a:r>
            <a:r>
              <a:rPr lang="pt-BR" b="1" dirty="0" smtClean="0"/>
              <a:t>empreendimento </a:t>
            </a:r>
            <a:r>
              <a:rPr lang="pt-BR" dirty="0" smtClean="0"/>
              <a:t>e não por unidade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Inclusão de unidades para venda</a:t>
            </a:r>
            <a:r>
              <a:rPr lang="pt-BR" dirty="0" smtClean="0"/>
              <a:t>, e não por permutas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Land </a:t>
            </a:r>
            <a:r>
              <a:rPr lang="pt-BR" b="1" dirty="0" err="1"/>
              <a:t>bank</a:t>
            </a:r>
            <a:r>
              <a:rPr lang="pt-BR" dirty="0"/>
              <a:t> </a:t>
            </a:r>
            <a:r>
              <a:rPr lang="pt-BR" dirty="0" smtClean="0"/>
              <a:t>- VGV </a:t>
            </a:r>
            <a:r>
              <a:rPr lang="pt-BR" dirty="0"/>
              <a:t>total e VGV </a:t>
            </a:r>
            <a:r>
              <a:rPr lang="pt-BR" dirty="0" smtClean="0"/>
              <a:t>para </a:t>
            </a:r>
            <a:r>
              <a:rPr lang="pt-BR" dirty="0"/>
              <a:t>lançamento em 12 e 24 meses </a:t>
            </a:r>
            <a:r>
              <a:rPr lang="pt-BR" dirty="0" smtClean="0"/>
              <a:t>– UF e  Capitais + regiões </a:t>
            </a:r>
            <a:r>
              <a:rPr lang="pt-BR" dirty="0"/>
              <a:t>metropolitanas do restante do Estado</a:t>
            </a:r>
            <a:r>
              <a:rPr lang="pt-BR" dirty="0" smtClean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NDA </a:t>
            </a:r>
            <a:r>
              <a:rPr lang="pt-BR" dirty="0" smtClean="0"/>
              <a:t>– multa mais prejuízos - penalização FIPE para a ABRAINC, com distribuição às vitimadas</a:t>
            </a:r>
            <a:endParaRPr lang="pt-BR" dirty="0"/>
          </a:p>
          <a:p>
            <a:pPr lvl="0"/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Início da coleta de dados em abril</a:t>
            </a:r>
            <a:endParaRPr lang="pt-BR" b="1" dirty="0"/>
          </a:p>
          <a:p>
            <a:pPr marL="0" lvl="1"/>
            <a:endParaRPr lang="pt-BR" dirty="0" smtClean="0"/>
          </a:p>
          <a:p>
            <a:endParaRPr lang="pt-BR" dirty="0" smtClean="0"/>
          </a:p>
          <a:p>
            <a:pPr lvl="0"/>
            <a:endParaRPr lang="pt-BR" dirty="0" smtClean="0"/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18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624095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23468"/>
            <a:ext cx="7397750" cy="249238"/>
          </a:xfrm>
        </p:spPr>
        <p:txBody>
          <a:bodyPr lIns="0" tIns="0" rIns="0" bIns="0" anchor="t">
            <a:norm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PMCMV3 –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reuniões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com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Ministérios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,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apresentações</a:t>
            </a: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 a </a:t>
            </a:r>
            <a:r>
              <a:rPr lang="en-US" sz="18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itchFamily="34" charset="0"/>
              </a:rPr>
              <a:t>Entidades</a:t>
            </a:r>
            <a:endParaRPr lang="en-US" sz="1800" b="1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685285" y="6587381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19</a:t>
            </a:r>
            <a:endParaRPr lang="en-US" sz="1000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44475" y="653727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Proposta preparada e </a:t>
            </a:r>
            <a:r>
              <a:rPr lang="pt-BR" b="1" dirty="0" err="1" smtClean="0"/>
              <a:t>consensada</a:t>
            </a:r>
            <a:r>
              <a:rPr lang="pt-BR" b="1" dirty="0" smtClean="0"/>
              <a:t> pelos participantes no Programa</a:t>
            </a:r>
          </a:p>
          <a:p>
            <a:endParaRPr lang="pt-BR" b="1" dirty="0"/>
          </a:p>
          <a:p>
            <a:r>
              <a:rPr lang="pt-BR" b="1" dirty="0" smtClean="0"/>
              <a:t>Diretrizes</a:t>
            </a: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Expandir programa para beneficiar 3 milhões de famílias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/>
              <a:t>Inclusividade</a:t>
            </a:r>
            <a:r>
              <a:rPr lang="pt-BR" dirty="0"/>
              <a:t>, com acesso de todas famílias até 6 </a:t>
            </a:r>
            <a:r>
              <a:rPr lang="pt-BR" dirty="0" err="1"/>
              <a:t>s.m</a:t>
            </a:r>
            <a:r>
              <a:rPr lang="pt-BR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Alternativa de mercado para famílias de 2-3 </a:t>
            </a:r>
            <a:r>
              <a:rPr lang="pt-BR" dirty="0" err="1"/>
              <a:t>s.m</a:t>
            </a:r>
            <a:r>
              <a:rPr lang="pt-BR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Priorizar subsídios do Faixa 2 para beneficiários de maior necessidade social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Recuperar a atratividade econômica original do Faixa 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r>
              <a:rPr lang="pt-BR" b="1" dirty="0" smtClean="0"/>
              <a:t>Principais propostas</a:t>
            </a:r>
            <a:endParaRPr lang="pt-BR" b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/>
              <a:t>Reajuste das faixas de renda, dos valores do subsídio e do RET 1%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/>
              <a:t>Tabela </a:t>
            </a:r>
            <a:r>
              <a:rPr lang="pt-BR" dirty="0" err="1"/>
              <a:t>Price</a:t>
            </a:r>
            <a:r>
              <a:rPr lang="pt-BR" dirty="0"/>
              <a:t> (LTV máx. de 80%), prazo 420 meses p/ compradores até 35 anos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/>
              <a:t>Juros menores para casais &lt; 3 </a:t>
            </a:r>
            <a:r>
              <a:rPr lang="pt-BR" dirty="0" err="1"/>
              <a:t>s.m</a:t>
            </a:r>
            <a:r>
              <a:rPr lang="pt-BR" dirty="0"/>
              <a:t>. ou mães solteiras.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dirty="0"/>
              <a:t>“Fator Social” - multiplicador do subsídio - para maior necessidade </a:t>
            </a:r>
            <a:r>
              <a:rPr lang="pt-BR" dirty="0" smtClean="0"/>
              <a:t>social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0" lvl="1"/>
            <a:r>
              <a:rPr lang="pt-BR" b="1" dirty="0" smtClean="0"/>
              <a:t>Apresentação em reuniões da CBIC e CII</a:t>
            </a:r>
          </a:p>
          <a:p>
            <a:pPr marL="0" lvl="1"/>
            <a:endParaRPr lang="pt-BR" b="1" dirty="0" smtClean="0"/>
          </a:p>
          <a:p>
            <a:pPr marL="0" lvl="1"/>
            <a:r>
              <a:rPr lang="pt-BR" b="1" dirty="0" smtClean="0"/>
              <a:t>Alinhamento em curso com CII, Secovi, </a:t>
            </a:r>
            <a:r>
              <a:rPr lang="pt-BR" b="1" dirty="0" err="1" smtClean="0"/>
              <a:t>Sinduscon</a:t>
            </a:r>
            <a:r>
              <a:rPr lang="pt-BR" b="1" dirty="0" smtClean="0"/>
              <a:t> e APEOP</a:t>
            </a:r>
          </a:p>
          <a:p>
            <a:pPr marL="0" lvl="1"/>
            <a:endParaRPr lang="pt-BR" b="1" dirty="0"/>
          </a:p>
          <a:p>
            <a:pPr marL="0" lvl="1"/>
            <a:r>
              <a:rPr lang="pt-BR" b="1" dirty="0" smtClean="0"/>
              <a:t>Outros ajustes – </a:t>
            </a:r>
            <a:r>
              <a:rPr lang="pt-BR" dirty="0" smtClean="0"/>
              <a:t>questões de fluxo e pagamentos</a:t>
            </a:r>
            <a:endParaRPr lang="pt-BR" dirty="0"/>
          </a:p>
          <a:p>
            <a:pPr lvl="0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6498017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188640"/>
            <a:ext cx="8561387" cy="216619"/>
          </a:xfrm>
        </p:spPr>
        <p:txBody>
          <a:bodyPr lIns="0" tIns="0" rIns="0" bIns="0" anchor="t">
            <a:normAutofit fontScale="90000"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2000" b="1" dirty="0" err="1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Atualizações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  <a:sym typeface="Arial" pitchFamily="34" charset="0"/>
              </a:rPr>
              <a:t> – </a:t>
            </a:r>
            <a:r>
              <a:rPr lang="pt-BR" sz="2000" b="1" dirty="0" smtClean="0">
                <a:solidFill>
                  <a:schemeClr val="tx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Governo SP, outros</a:t>
            </a: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</a:rPr>
              <a:t> </a:t>
            </a:r>
            <a:r>
              <a:rPr lang="pt-BR" sz="1800" dirty="0"/>
              <a:t/>
            </a:r>
            <a:br>
              <a:rPr lang="pt-BR" sz="1800" dirty="0"/>
            </a:b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5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PL 178 – Eli Correa Jr</a:t>
            </a:r>
            <a:r>
              <a:rPr lang="pt-BR" dirty="0"/>
              <a:t>. – aprovações CDU e CDC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Multa: 1% do valor pago + 0,5% ao mês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Aviso com 6 meses de antecedência; informações mensais ao comprador </a:t>
            </a:r>
          </a:p>
          <a:p>
            <a:r>
              <a:rPr lang="pt-BR" dirty="0"/>
              <a:t>Site do Congresso -  link abaixo, ir até o final do arquivo  </a:t>
            </a:r>
          </a:p>
          <a:p>
            <a:r>
              <a:rPr lang="pt-BR" u="sng" dirty="0">
                <a:hlinkClick r:id="rId2"/>
              </a:rPr>
              <a:t>http://www.camara.gov.br/proposicoesWeb/prop_mostrarintegra;jsessionid=B1A9457224B1C9A7A522BE1C381E29E2.node2?codteor=1038097&amp;filename=Tramitacao-PL+178/2011</a:t>
            </a:r>
            <a:endParaRPr lang="pt-BR" dirty="0"/>
          </a:p>
          <a:p>
            <a:endParaRPr lang="pt-BR" b="1" dirty="0" smtClean="0"/>
          </a:p>
          <a:p>
            <a:r>
              <a:rPr lang="pt-BR" b="1" dirty="0" smtClean="0"/>
              <a:t>Governador</a:t>
            </a:r>
            <a:r>
              <a:rPr lang="pt-BR" dirty="0" smtClean="0"/>
              <a:t> </a:t>
            </a:r>
            <a:r>
              <a:rPr lang="pt-BR" dirty="0"/>
              <a:t>– envolvimento – construção de agenda (Ricardo Sales)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Casa </a:t>
            </a:r>
            <a:r>
              <a:rPr lang="pt-BR" dirty="0" smtClean="0"/>
              <a:t>Paulista, PPP – discussão em 2/4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Cetesb e outras </a:t>
            </a:r>
            <a:r>
              <a:rPr lang="pt-BR" dirty="0" smtClean="0"/>
              <a:t>autarquias; Lei dos Mananciais – alterações propostas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>
              <a:cs typeface="Arial" pitchFamily="34" charset="0"/>
              <a:sym typeface="Arial" pitchFamily="34" charset="0"/>
            </a:endParaRPr>
          </a:p>
          <a:p>
            <a:r>
              <a:rPr lang="pt-BR" b="1" dirty="0" smtClean="0"/>
              <a:t>CETESB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Recomendação C. Poeta/Queiroz: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Governador </a:t>
            </a:r>
            <a:r>
              <a:rPr lang="pt-BR" dirty="0"/>
              <a:t> </a:t>
            </a:r>
            <a:r>
              <a:rPr lang="pt-BR" dirty="0" smtClean="0"/>
              <a:t>- alteração </a:t>
            </a:r>
            <a:r>
              <a:rPr lang="pt-BR" dirty="0"/>
              <a:t>nas leis das bacias de </a:t>
            </a:r>
            <a:r>
              <a:rPr lang="pt-BR" dirty="0" smtClean="0"/>
              <a:t>mananciais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Reunião com CONAMA para solicitar decreto/alteração na regulação p/ cidades</a:t>
            </a:r>
            <a:r>
              <a:rPr lang="pt-BR" dirty="0" smtClean="0"/>
              <a:t>.</a:t>
            </a:r>
          </a:p>
          <a:p>
            <a:endParaRPr lang="pt-BR" b="1" dirty="0"/>
          </a:p>
          <a:p>
            <a:r>
              <a:rPr lang="pt-BR" b="1" dirty="0" smtClean="0"/>
              <a:t>AELO/SECOVI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Discussão </a:t>
            </a:r>
            <a:r>
              <a:rPr lang="pt-BR" dirty="0"/>
              <a:t>nas Oficinas </a:t>
            </a:r>
            <a:r>
              <a:rPr lang="pt-BR" dirty="0" smtClean="0"/>
              <a:t>– participação ABRAINC em 31/1, 28/2, 28/3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Discussões – Fluxos LO, Resolução 31 e Resolução 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Paulo Milan (HM), Marcel </a:t>
            </a:r>
            <a:r>
              <a:rPr lang="pt-BR" dirty="0" err="1" smtClean="0"/>
              <a:t>Maion</a:t>
            </a:r>
            <a:r>
              <a:rPr lang="pt-BR" dirty="0" smtClean="0"/>
              <a:t> (PDG), Mascagni (</a:t>
            </a:r>
            <a:r>
              <a:rPr lang="pt-BR" dirty="0" err="1" smtClean="0"/>
              <a:t>Brookfield</a:t>
            </a:r>
            <a:r>
              <a:rPr lang="pt-BR" dirty="0" smtClean="0"/>
              <a:t>), Roberta (</a:t>
            </a:r>
            <a:r>
              <a:rPr lang="pt-BR" dirty="0" err="1" smtClean="0"/>
              <a:t>Even</a:t>
            </a:r>
            <a:r>
              <a:rPr lang="pt-BR" dirty="0" smtClean="0"/>
              <a:t>)</a:t>
            </a:r>
            <a:endParaRPr lang="pt-BR" dirty="0"/>
          </a:p>
          <a:p>
            <a:endParaRPr lang="en-US" b="1" dirty="0">
              <a:cs typeface="Arial" pitchFamily="34" charset="0"/>
              <a:sym typeface="Arial" pitchFamily="34" charset="0"/>
            </a:endParaRPr>
          </a:p>
        </p:txBody>
      </p:sp>
      <p:sp>
        <p:nvSpPr>
          <p:cNvPr id="4102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smtClean="0"/>
              <a:t>20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836368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Defesa da Concorrência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574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dirty="0"/>
              <a:t> </a:t>
            </a:r>
            <a:r>
              <a:rPr lang="pt-BR" sz="1700" dirty="0" smtClean="0"/>
              <a:t>VOCÊ </a:t>
            </a:r>
            <a:r>
              <a:rPr lang="pt-BR" sz="1700" dirty="0"/>
              <a:t>NÃO PODERÁ</a:t>
            </a:r>
            <a:r>
              <a:rPr lang="pt-BR" sz="1700" dirty="0" smtClean="0"/>
              <a:t>:</a:t>
            </a:r>
          </a:p>
          <a:p>
            <a:endParaRPr lang="pt-BR" sz="1700" dirty="0"/>
          </a:p>
          <a:p>
            <a:r>
              <a:rPr lang="pt-BR" sz="1700" dirty="0"/>
              <a:t>1. Discutir ou trocar informações que tratem de ou sugiram:</a:t>
            </a:r>
          </a:p>
          <a:p>
            <a:r>
              <a:rPr lang="pt-BR" sz="1700" dirty="0"/>
              <a:t>a) Preços praticados por sua empresa, alterações ou projeções de preços, remarcações, descontos ou política, provisões, condições de crédito ou dados relativos a atribuição de preços, custos, produção, capacidade, inventários, vendas de forma individualizada e outros dados correlatos;</a:t>
            </a:r>
          </a:p>
          <a:p>
            <a:r>
              <a:rPr lang="pt-BR" sz="1700" dirty="0"/>
              <a:t>b</a:t>
            </a:r>
            <a:r>
              <a:rPr lang="pt-BR" sz="1700"/>
              <a:t>) </a:t>
            </a:r>
            <a:r>
              <a:rPr lang="pt-BR" sz="1700" smtClean="0"/>
              <a:t>Perspectivas </a:t>
            </a:r>
            <a:r>
              <a:rPr lang="pt-BR" sz="1700" dirty="0"/>
              <a:t>ou projeções de mercado, capacidade atual ou futura e inventários;</a:t>
            </a:r>
          </a:p>
          <a:p>
            <a:r>
              <a:rPr lang="pt-BR" sz="1700" dirty="0"/>
              <a:t>c) Ofertas a serem oferecidas para empreendimentos específicos;</a:t>
            </a:r>
          </a:p>
          <a:p>
            <a:r>
              <a:rPr lang="pt-BR" sz="1700" dirty="0"/>
              <a:t>d) assuntos relativos a fornecedores ou clientes individuais reais ou potenciais, que possam ter o efeito de exclusão dos fornecedores ou clientes em questão, de qualquer mercado ou de influenciar a condução dos negócios de empresas com os mesmos;</a:t>
            </a:r>
          </a:p>
          <a:p>
            <a:r>
              <a:rPr lang="pt-BR" sz="1700" dirty="0"/>
              <a:t>e) informações sobre onde projeta-se atuar ou deixar de atuar</a:t>
            </a:r>
            <a:r>
              <a:rPr lang="pt-BR" sz="1700" dirty="0" smtClean="0"/>
              <a:t>.</a:t>
            </a:r>
            <a:r>
              <a:rPr lang="pt-BR" sz="1700" dirty="0"/>
              <a:t> </a:t>
            </a:r>
            <a:endParaRPr lang="pt-BR" sz="1700" dirty="0" smtClean="0"/>
          </a:p>
          <a:p>
            <a:endParaRPr lang="pt-BR" sz="1700" dirty="0"/>
          </a:p>
          <a:p>
            <a:r>
              <a:rPr lang="pt-BR" sz="1700" dirty="0"/>
              <a:t>2. Discutir ou trocar informações, mesmo por brincadeira, relativas aos assuntos acima, durante quaisquer encontros sociais, incidentais a quaisquer reuniões.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A ABRAINC desempenha papel de responsabilidade ética e de boa governança corporativa no setor das incorporadoras e agradece seus associados, autoridades, membros do corpo administrativo, seus consultores e participantes a atenção e respeito às disposições constantes nesta instrução</a:t>
            </a:r>
            <a:r>
              <a:rPr lang="pt-BR" sz="1700" dirty="0" smtClean="0"/>
              <a:t>.</a:t>
            </a: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24285046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Pauta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Prefeitura de São </a:t>
            </a:r>
            <a:r>
              <a:rPr lang="pt-BR" b="1" dirty="0" smtClean="0"/>
              <a:t>Paulo – das 11h às 11:40h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Reuniões com Prefeito Haddad em 27/2 e 27/3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Encaminhamentos -  organização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Trabalho </a:t>
            </a:r>
            <a:r>
              <a:rPr lang="pt-BR" dirty="0" err="1" smtClean="0"/>
              <a:t>Falconi</a:t>
            </a:r>
            <a:r>
              <a:rPr lang="pt-BR" dirty="0" smtClean="0"/>
              <a:t> – definição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PGT, </a:t>
            </a:r>
            <a:r>
              <a:rPr lang="pt-BR" dirty="0" err="1" smtClean="0"/>
              <a:t>Retrofit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r>
              <a:rPr lang="pt-BR" b="1" dirty="0" smtClean="0"/>
              <a:t>Burocracia</a:t>
            </a:r>
            <a:r>
              <a:rPr lang="pt-BR" b="1" dirty="0"/>
              <a:t>/ </a:t>
            </a:r>
            <a:r>
              <a:rPr lang="pt-BR" b="1" dirty="0" smtClean="0"/>
              <a:t>Licenciamentos – 11:40h às 12:20h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Trabalho MBC/</a:t>
            </a:r>
            <a:r>
              <a:rPr lang="pt-BR" dirty="0" err="1"/>
              <a:t>Booz</a:t>
            </a:r>
            <a:r>
              <a:rPr lang="pt-BR" dirty="0"/>
              <a:t> </a:t>
            </a:r>
            <a:r>
              <a:rPr lang="pt-BR" dirty="0" smtClean="0"/>
              <a:t> - lançamento e acompanhamento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Definição de municípios piloto</a:t>
            </a:r>
            <a:endParaRPr lang="pt-BR" dirty="0"/>
          </a:p>
          <a:p>
            <a:endParaRPr lang="pt-BR" b="1" dirty="0"/>
          </a:p>
          <a:p>
            <a:r>
              <a:rPr lang="pt-BR" b="1" dirty="0" smtClean="0"/>
              <a:t>Atualizações – das 12:20h às 13h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Modelo de Negócios e Modelo de Vendas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Dados ABRAINC – FIPE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Outros</a:t>
            </a:r>
          </a:p>
          <a:p>
            <a:endParaRPr lang="pt-BR" dirty="0"/>
          </a:p>
          <a:p>
            <a:endParaRPr lang="pt-BR" b="1" dirty="0" smtClean="0"/>
          </a:p>
          <a:p>
            <a:endParaRPr lang="pt-BR" b="1" dirty="0"/>
          </a:p>
          <a:p>
            <a:endParaRPr lang="pt-BR" b="1" dirty="0" smtClean="0"/>
          </a:p>
          <a:p>
            <a:r>
              <a:rPr lang="pt-BR" dirty="0" smtClean="0"/>
              <a:t> </a:t>
            </a:r>
          </a:p>
          <a:p>
            <a:r>
              <a:rPr lang="pt-BR" dirty="0" smtClean="0"/>
              <a:t>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98050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4349905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Prefeitura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de São Paulo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Reuniões com Prefeito Haddad em 27/2 e 27/3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Encaminhamentos -  organização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Trabalho </a:t>
            </a:r>
            <a:r>
              <a:rPr lang="pt-BR" sz="2400" dirty="0" err="1"/>
              <a:t>Falconi</a:t>
            </a:r>
            <a:r>
              <a:rPr lang="pt-BR" sz="2400" dirty="0"/>
              <a:t> – definição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PGT, </a:t>
            </a:r>
            <a:r>
              <a:rPr lang="pt-BR" sz="2400" dirty="0" err="1"/>
              <a:t>Retrofit</a:t>
            </a:r>
            <a:endParaRPr lang="pt-BR" sz="2400" dirty="0"/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6170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116632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</a:rPr>
              <a:t>Prefeitura de São Paulo - atualizações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Reuniões com Prefeito e Secretários - </a:t>
            </a:r>
            <a:r>
              <a:rPr lang="pt-BR" b="1" dirty="0"/>
              <a:t>27/2 e </a:t>
            </a:r>
            <a:r>
              <a:rPr lang="pt-BR" b="1" dirty="0" smtClean="0"/>
              <a:t>27/3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Próxima reunião a ser chamada pelo Prefeito – Decreto em 10 dias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r>
              <a:rPr lang="pt-BR" b="1" dirty="0"/>
              <a:t>Discussões decorrentes </a:t>
            </a:r>
            <a:r>
              <a:rPr lang="pt-BR" dirty="0"/>
              <a:t>– SEL, SIURB, SMT (</a:t>
            </a:r>
            <a:r>
              <a:rPr lang="pt-BR" dirty="0" err="1"/>
              <a:t>Pólo</a:t>
            </a:r>
            <a:r>
              <a:rPr lang="pt-BR" dirty="0"/>
              <a:t> Gerador de Tráfego) </a:t>
            </a:r>
          </a:p>
          <a:p>
            <a:endParaRPr lang="pt-BR" b="1" dirty="0"/>
          </a:p>
          <a:p>
            <a:r>
              <a:rPr lang="pt-BR" b="1" dirty="0" smtClean="0"/>
              <a:t>Pontos </a:t>
            </a:r>
            <a:r>
              <a:rPr lang="pt-BR" b="1" dirty="0"/>
              <a:t>enviados à SEL em </a:t>
            </a:r>
            <a:r>
              <a:rPr lang="pt-BR" b="1" dirty="0" smtClean="0"/>
              <a:t>28/3</a:t>
            </a:r>
            <a:r>
              <a:rPr lang="pt-BR" b="1" dirty="0"/>
              <a:t> </a:t>
            </a:r>
            <a:r>
              <a:rPr lang="pt-BR" b="1" dirty="0" smtClean="0"/>
              <a:t>– reunião 17/4, às 11h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SEL deverá chamar </a:t>
            </a:r>
            <a:r>
              <a:rPr lang="pt-BR" dirty="0" err="1" smtClean="0"/>
              <a:t>Fundap</a:t>
            </a:r>
            <a:r>
              <a:rPr lang="pt-BR" dirty="0" smtClean="0"/>
              <a:t>; pontos em próxima reunião com o Prefeito </a:t>
            </a:r>
            <a:endParaRPr lang="pt-BR" dirty="0"/>
          </a:p>
          <a:p>
            <a:endParaRPr lang="pt-BR" b="1" dirty="0"/>
          </a:p>
          <a:p>
            <a:r>
              <a:rPr lang="pt-BR" b="1" dirty="0"/>
              <a:t>A</a:t>
            </a:r>
            <a:r>
              <a:rPr lang="pt-BR" b="1" dirty="0" smtClean="0"/>
              <a:t>udiência solicitada (20/3) com Prefeito, com entrega de documento geral</a:t>
            </a:r>
          </a:p>
          <a:p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Alinhamento no modelo </a:t>
            </a:r>
            <a:r>
              <a:rPr lang="pt-BR" b="1" dirty="0"/>
              <a:t>final </a:t>
            </a:r>
            <a:r>
              <a:rPr lang="pt-BR" b="1" dirty="0" smtClean="0"/>
              <a:t>esperado: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Simplificação das normas para a racionalização dos processos e delimitação das verificações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Atribuição clara de prazos máximos e responsabilidades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Unificação dos cadastros e das informações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Balcão único – apreciação coordenada dos processos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Forma </a:t>
            </a:r>
            <a:r>
              <a:rPr lang="pt-BR" b="1" dirty="0"/>
              <a:t>de divulgação destes trabalhos. </a:t>
            </a: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Outros: trabalho </a:t>
            </a:r>
            <a:r>
              <a:rPr lang="pt-BR" b="1" dirty="0" err="1" smtClean="0"/>
              <a:t>Falconi</a:t>
            </a:r>
            <a:r>
              <a:rPr lang="pt-BR" b="1" dirty="0" smtClean="0"/>
              <a:t>/ </a:t>
            </a:r>
            <a:r>
              <a:rPr lang="pt-BR" b="1" dirty="0" err="1" smtClean="0"/>
              <a:t>anti-corrupção</a:t>
            </a: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006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/>
              <a:t>2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116632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</a:rPr>
              <a:t>Prefeitura de São Paulo 27/2 – questões gerais – 27/2 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4396203"/>
              </p:ext>
            </p:extLst>
          </p:nvPr>
        </p:nvGraphicFramePr>
        <p:xfrm>
          <a:off x="251520" y="659169"/>
          <a:ext cx="8548564" cy="579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5" name="Worksheet" r:id="rId5" imgW="10725191" imgH="4391210" progId="Excel.Sheet.12">
                  <p:embed/>
                </p:oleObj>
              </mc:Choice>
              <mc:Fallback>
                <p:oleObj name="Worksheet" r:id="rId5" imgW="10725191" imgH="439121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520" y="659169"/>
                        <a:ext cx="8548564" cy="5798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19974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116632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</a:rPr>
              <a:t>Prefeitura de São Paulo 27/2 – questões gerais – 27/3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259942"/>
              </p:ext>
            </p:extLst>
          </p:nvPr>
        </p:nvGraphicFramePr>
        <p:xfrm>
          <a:off x="251520" y="836712"/>
          <a:ext cx="8640960" cy="5472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9" name="Worksheet" r:id="rId5" imgW="10725191" imgH="3590718" progId="Excel.Sheet.12">
                  <p:embed/>
                </p:oleObj>
              </mc:Choice>
              <mc:Fallback>
                <p:oleObj name="Worksheet" r:id="rId5" imgW="10725191" imgH="359071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520" y="836712"/>
                        <a:ext cx="8640960" cy="54726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42368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6551613" y="6567488"/>
            <a:ext cx="2135187" cy="153987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algn="r" defTabSz="912813" hangingPunct="0"/>
            <a:r>
              <a:rPr lang="en-US" sz="1000" dirty="0" smtClean="0"/>
              <a:t>10</a:t>
            </a:r>
            <a:endParaRPr lang="en-US" sz="10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504" y="116632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kern="0" dirty="0" smtClean="0">
                <a:solidFill>
                  <a:schemeClr val="tx1"/>
                </a:solidFill>
              </a:rPr>
              <a:t>Prefeitura de São Paulo 27/2 – questões específicas – 27/2  </a:t>
            </a:r>
            <a:endParaRPr lang="en-US" sz="1800" b="1" kern="1200" dirty="0" smtClean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404664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7790026"/>
              </p:ext>
            </p:extLst>
          </p:nvPr>
        </p:nvGraphicFramePr>
        <p:xfrm>
          <a:off x="107504" y="439383"/>
          <a:ext cx="8856984" cy="6282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4" name="Worksheet" r:id="rId5" imgW="12068342" imgH="7762995" progId="Excel.Sheet.12">
                  <p:embed/>
                </p:oleObj>
              </mc:Choice>
              <mc:Fallback>
                <p:oleObj name="Worksheet" r:id="rId5" imgW="12068342" imgH="776299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7504" y="439383"/>
                        <a:ext cx="8856984" cy="62820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01712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28564</TotalTime>
  <Words>1826</Words>
  <Application>Microsoft Office PowerPoint</Application>
  <PresentationFormat>Apresentação na tela (4:3)</PresentationFormat>
  <Paragraphs>435</Paragraphs>
  <Slides>28</Slides>
  <Notes>12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5" baseType="lpstr">
      <vt:lpstr>Arial</vt:lpstr>
      <vt:lpstr>Calibri</vt:lpstr>
      <vt:lpstr>Helvetica</vt:lpstr>
      <vt:lpstr>Times New Roman</vt:lpstr>
      <vt:lpstr>Verdana</vt:lpstr>
      <vt:lpstr>Design padrão</vt:lpstr>
      <vt:lpstr>Worksheet</vt:lpstr>
      <vt:lpstr>Apresentação do PowerPoint</vt:lpstr>
      <vt:lpstr>Defesa da Concorrência </vt:lpstr>
      <vt:lpstr>Defesa da Concorrência </vt:lpstr>
      <vt:lpstr>Pauta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Prefeitura de São Paulo – Retrofit – propostas para viabilização  </vt:lpstr>
      <vt:lpstr>Melhoria nos processos – Pacto anti-corrupção e Trabalho MBC/Booz </vt:lpstr>
      <vt:lpstr>Apresentação do PowerPoint</vt:lpstr>
      <vt:lpstr>Burocracia, Licenciamentos </vt:lpstr>
      <vt:lpstr>Burocracia, Licenciamentos </vt:lpstr>
      <vt:lpstr>Apresentação do PowerPoint</vt:lpstr>
      <vt:lpstr>Apresentação do PowerPoint</vt:lpstr>
      <vt:lpstr>Modelo de Negócios  - vendas definitivas , equilíbrio nas relações  </vt:lpstr>
      <vt:lpstr>Acordo TJ-RJ/ Encontros com Magistratura </vt:lpstr>
      <vt:lpstr>Apresentação do PowerPoint</vt:lpstr>
      <vt:lpstr>Modelo de vendas – atualizações e encaminhamento  </vt:lpstr>
      <vt:lpstr>Modelo de vendas – atualizações e encaminhamento  </vt:lpstr>
      <vt:lpstr>Levantamento de dados FIPE </vt:lpstr>
      <vt:lpstr>PMCMV3 – reuniões com Ministérios, apresentações a Entidades</vt:lpstr>
      <vt:lpstr>Atualizações –  Governo SP, outros  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Renato Ventura</cp:lastModifiedBy>
  <cp:revision>3037</cp:revision>
  <dcterms:created xsi:type="dcterms:W3CDTF">2009-08-13T21:08:28Z</dcterms:created>
  <dcterms:modified xsi:type="dcterms:W3CDTF">2014-04-06T10:31:50Z</dcterms:modified>
</cp:coreProperties>
</file>