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81" r:id="rId2"/>
    <p:sldId id="1410" r:id="rId3"/>
    <p:sldId id="1411" r:id="rId4"/>
    <p:sldId id="1396" r:id="rId5"/>
    <p:sldId id="1435" r:id="rId6"/>
    <p:sldId id="1481" r:id="rId7"/>
    <p:sldId id="1482" r:id="rId8"/>
    <p:sldId id="1438" r:id="rId9"/>
    <p:sldId id="1483" r:id="rId10"/>
    <p:sldId id="1484" r:id="rId11"/>
    <p:sldId id="1485" r:id="rId12"/>
    <p:sldId id="1486" r:id="rId13"/>
    <p:sldId id="1487" r:id="rId14"/>
    <p:sldId id="1489" r:id="rId15"/>
    <p:sldId id="1444" r:id="rId16"/>
    <p:sldId id="1474" r:id="rId17"/>
    <p:sldId id="1494" r:id="rId18"/>
    <p:sldId id="1500" r:id="rId19"/>
    <p:sldId id="1496" r:id="rId20"/>
    <p:sldId id="1497" r:id="rId21"/>
    <p:sldId id="1498" r:id="rId22"/>
    <p:sldId id="1463" r:id="rId23"/>
    <p:sldId id="1464" r:id="rId24"/>
    <p:sldId id="1501" r:id="rId25"/>
    <p:sldId id="1466" r:id="rId26"/>
    <p:sldId id="1467" r:id="rId27"/>
    <p:sldId id="1468" r:id="rId28"/>
    <p:sldId id="1470" r:id="rId29"/>
    <p:sldId id="1471" r:id="rId30"/>
    <p:sldId id="1431" r:id="rId31"/>
    <p:sldId id="1490" r:id="rId32"/>
    <p:sldId id="1491" r:id="rId33"/>
    <p:sldId id="1248" r:id="rId34"/>
    <p:sldId id="1421" r:id="rId35"/>
    <p:sldId id="1475" r:id="rId36"/>
    <p:sldId id="1476" r:id="rId37"/>
    <p:sldId id="1423" r:id="rId38"/>
    <p:sldId id="1424" r:id="rId39"/>
    <p:sldId id="1425" r:id="rId40"/>
    <p:sldId id="1426" r:id="rId41"/>
    <p:sldId id="1427" r:id="rId42"/>
    <p:sldId id="1428" r:id="rId43"/>
    <p:sldId id="1429" r:id="rId44"/>
    <p:sldId id="1457" r:id="rId45"/>
    <p:sldId id="1458" r:id="rId46"/>
    <p:sldId id="1459" r:id="rId4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03/07/2014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0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920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045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002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068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01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061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75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026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82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19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279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60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33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63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7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95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39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86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33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03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portoalegre.rs.gov.br/edificapoa/default.php?p_noticia=168948&amp;PORTO+ALEGRE+TEM+NOVAS+REGRAS+PARA+APROVACAO+DE+EDIFICACOES" TargetMode="External"/><Relationship Id="rId2" Type="http://schemas.openxmlformats.org/officeDocument/2006/relationships/hyperlink" Target="http://www.curitiba.pr.gov.br/noticias/alvara-de-construcao-saira-mais-rapido-com-processo-eletronico/1978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einfra.joinville.sc.gov.br/noticia/115-Assinado+decreto+que+reduz+prazos+para+aprova%C3%A7%C3%A3o+de+projetos.html" TargetMode="External"/><Relationship Id="rId2" Type="http://schemas.openxmlformats.org/officeDocument/2006/relationships/hyperlink" Target="http://www.crea-pr.org.br/index.php?option=com_content&amp;view=article&amp;id=3052:foz-do-iguacu-atende-pedido-dos-profissionais-e-altera-decreto-de-aprovacao-de-projetos-de-alvaras-de-construcao&amp;catid=3:newsflas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nstrucaomercado.pini.com.br/negocios-incorporacao-construcao/144/prefeitura-de-sao-paulo-cria-secretaria-para-agilizar-licenciamentos--292290-1.aspx" TargetMode="External"/><Relationship Id="rId2" Type="http://schemas.openxmlformats.org/officeDocument/2006/relationships/hyperlink" Target="http://ne10.uol.com.br/canal/cotidiano/economia/noticia/2012/08/28/lancamento-do-habitese-eletronico-promete-agilizar-emissao-do-documento-364399.ph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3.xls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4.xlsx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ccbuildingregulations.org/pdf/irccreportonworkshopheritagebuildingsandcodes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mi.org.br/minutas/minutapadronizada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3/7/2014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</a:t>
            </a: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definitivas,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Busca de caminhos por vendas mais definitivas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Crédito e definições das empresas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Financeiro 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Projetos piloto </a:t>
            </a:r>
            <a:r>
              <a:rPr lang="pt-BR" b="1" dirty="0" smtClean="0"/>
              <a:t>– </a:t>
            </a:r>
            <a:r>
              <a:rPr lang="pt-BR" dirty="0" smtClean="0"/>
              <a:t>repasse antecipado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Alienação Fiduciária desde a largada (Tecnisa)</a:t>
            </a:r>
          </a:p>
          <a:p>
            <a:pPr lvl="1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 encaminhamentos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Min. Fazenda, com Pareceres – SE </a:t>
            </a:r>
            <a:r>
              <a:rPr lang="pt-BR" dirty="0" err="1" smtClean="0"/>
              <a:t>Caffarelli</a:t>
            </a:r>
            <a:r>
              <a:rPr lang="pt-BR" dirty="0" smtClean="0"/>
              <a:t> -  Min. Justiça à frente - PGMF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Aproximações com o Judiciário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SP, RJ, Debate com STJ </a:t>
            </a:r>
            <a:r>
              <a:rPr lang="pt-BR" dirty="0"/>
              <a:t>– Min. Luiz Otávio Noronha e Herman </a:t>
            </a:r>
            <a:r>
              <a:rPr lang="pt-BR" dirty="0" smtClean="0"/>
              <a:t>Benjamin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Atualizações SP e </a:t>
            </a:r>
            <a:r>
              <a:rPr lang="pt-BR" b="1" dirty="0"/>
              <a:t>RJ - </a:t>
            </a:r>
            <a:r>
              <a:rPr lang="pt-BR" dirty="0"/>
              <a:t>Visão com reflexos nos julgamentos sobre </a:t>
            </a:r>
            <a:r>
              <a:rPr lang="pt-BR" dirty="0" err="1"/>
              <a:t>distratos</a:t>
            </a:r>
            <a:r>
              <a:rPr lang="pt-BR" dirty="0"/>
              <a:t> (vendas mais firmes) , taxas e atrasos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918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207372"/>
            <a:ext cx="8784976" cy="41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9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Os magistrados e sua visão sobre o setor</a:t>
            </a:r>
            <a:endParaRPr lang="pt-BR" sz="2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784976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SP</a:t>
            </a:r>
            <a:r>
              <a:rPr lang="pt-BR" b="1" dirty="0"/>
              <a:t>: Contatos com Desembargador e EPM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Juízes conhecem a matéria e votam contra incorporadores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Evento com Bancos (presidentes) - contraproducente</a:t>
            </a:r>
          </a:p>
          <a:p>
            <a:endParaRPr lang="pt-BR" b="1" dirty="0"/>
          </a:p>
          <a:p>
            <a:r>
              <a:rPr lang="pt-BR" b="1" dirty="0" smtClean="0"/>
              <a:t>RJ: ADEMI – João Paulo Mattos + TJ - Juiz </a:t>
            </a:r>
            <a:r>
              <a:rPr lang="pt-BR" b="1" dirty="0" err="1"/>
              <a:t>Werson</a:t>
            </a:r>
            <a:r>
              <a:rPr lang="pt-BR" b="1" dirty="0"/>
              <a:t> </a:t>
            </a:r>
            <a:r>
              <a:rPr lang="pt-BR" b="1" dirty="0" smtClean="0"/>
              <a:t>Rego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Judicialização</a:t>
            </a:r>
            <a:r>
              <a:rPr lang="pt-BR" dirty="0" smtClean="0"/>
              <a:t> -  defesa do mais vulnerável – CDC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Construção de acordos e entendimentos pelo setor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ADEMI-RJ - fluxo </a:t>
            </a:r>
            <a:r>
              <a:rPr lang="pt-BR" dirty="0"/>
              <a:t>operacional e </a:t>
            </a:r>
            <a:r>
              <a:rPr lang="pt-BR" dirty="0" smtClean="0"/>
              <a:t>margens; contrato padronizado discutido com 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Melhora no relacionamento com Judiciário/Sociedade: defesa do equilíbrio.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Documento </a:t>
            </a:r>
            <a:r>
              <a:rPr lang="pt-BR" dirty="0"/>
              <a:t>com esclarecimentos </a:t>
            </a:r>
            <a:r>
              <a:rPr lang="pt-BR" dirty="0" smtClean="0"/>
              <a:t>sobre principais temas</a:t>
            </a:r>
          </a:p>
          <a:p>
            <a:pPr lvl="1"/>
            <a:r>
              <a:rPr lang="pt-BR" b="1" i="1" dirty="0"/>
              <a:t>O Modelo de Negócios</a:t>
            </a:r>
            <a:endParaRPr lang="pt-BR" dirty="0"/>
          </a:p>
          <a:p>
            <a:pPr lvl="2"/>
            <a:r>
              <a:rPr lang="pt-BR" i="1" dirty="0"/>
              <a:t>O funcionamento e as interfaces da incorporação; custos, </a:t>
            </a:r>
            <a:r>
              <a:rPr lang="pt-BR" i="1" dirty="0" smtClean="0"/>
              <a:t>margens</a:t>
            </a:r>
            <a:endParaRPr lang="pt-BR" dirty="0"/>
          </a:p>
          <a:p>
            <a:pPr lvl="2"/>
            <a:r>
              <a:rPr lang="pt-BR" i="1" dirty="0"/>
              <a:t>A burocracia no Custo (e no prazo) do imóvel </a:t>
            </a:r>
            <a:endParaRPr lang="pt-BR" i="1" dirty="0" smtClean="0"/>
          </a:p>
          <a:p>
            <a:pPr lvl="2"/>
            <a:r>
              <a:rPr lang="pt-BR" i="1" dirty="0" smtClean="0"/>
              <a:t>Os </a:t>
            </a:r>
            <a:r>
              <a:rPr lang="pt-BR" i="1" dirty="0"/>
              <a:t>atrasos de obra: razões, </a:t>
            </a:r>
            <a:r>
              <a:rPr lang="pt-BR" i="1" dirty="0" smtClean="0"/>
              <a:t>equilíbrio</a:t>
            </a:r>
          </a:p>
          <a:p>
            <a:pPr lvl="1"/>
            <a:r>
              <a:rPr lang="pt-BR" b="1" i="1" dirty="0" smtClean="0"/>
              <a:t>O </a:t>
            </a:r>
            <a:r>
              <a:rPr lang="pt-BR" b="1" i="1" dirty="0"/>
              <a:t>Modelo de Vendas</a:t>
            </a:r>
            <a:endParaRPr lang="pt-BR" dirty="0"/>
          </a:p>
          <a:p>
            <a:pPr lvl="2"/>
            <a:r>
              <a:rPr lang="pt-BR" i="1" dirty="0"/>
              <a:t>Os modelos de corretagem – Tecnisa (Crystiane)</a:t>
            </a:r>
            <a:endParaRPr lang="pt-BR" dirty="0"/>
          </a:p>
          <a:p>
            <a:pPr lvl="2"/>
            <a:r>
              <a:rPr lang="pt-BR" i="1" dirty="0"/>
              <a:t>A retenção de valores – Tecnisa (Crystiane)</a:t>
            </a:r>
            <a:endParaRPr lang="pt-BR" dirty="0"/>
          </a:p>
          <a:p>
            <a:pPr lvl="1"/>
            <a:r>
              <a:rPr lang="pt-BR" b="1" i="1" dirty="0"/>
              <a:t>O custeio e o financiamento da produção</a:t>
            </a:r>
            <a:endParaRPr lang="pt-BR" dirty="0"/>
          </a:p>
          <a:p>
            <a:pPr lvl="2"/>
            <a:r>
              <a:rPr lang="pt-BR" i="1" dirty="0"/>
              <a:t>Os compromissos assumidos – compras versus </a:t>
            </a:r>
            <a:r>
              <a:rPr lang="pt-BR" i="1" dirty="0" smtClean="0"/>
              <a:t>opções/ O </a:t>
            </a:r>
            <a:r>
              <a:rPr lang="pt-BR" i="1" dirty="0"/>
              <a:t>PMCMV </a:t>
            </a:r>
            <a:endParaRPr lang="pt-BR" i="1" dirty="0" smtClean="0"/>
          </a:p>
          <a:p>
            <a:pPr lvl="1"/>
            <a:r>
              <a:rPr lang="pt-BR" b="1" i="1" dirty="0" smtClean="0"/>
              <a:t>Dados </a:t>
            </a:r>
            <a:r>
              <a:rPr lang="pt-BR" b="1" i="1" dirty="0"/>
              <a:t>sobre a contribuição do </a:t>
            </a:r>
            <a:r>
              <a:rPr lang="pt-BR" b="1" i="1" dirty="0" smtClean="0"/>
              <a:t>setor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94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68791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>
              <a:defRPr/>
            </a:pPr>
            <a:endParaRPr lang="pt-BR" sz="2400" b="1" dirty="0" smtClean="0"/>
          </a:p>
          <a:p>
            <a:pPr algn="ctr">
              <a:defRPr/>
            </a:pPr>
            <a:r>
              <a:rPr lang="pt-BR" sz="2400" b="1" dirty="0" smtClean="0"/>
              <a:t>Corretagem Apartada</a:t>
            </a:r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Aproximação </a:t>
            </a:r>
            <a:r>
              <a:rPr lang="pt-BR" sz="2400" b="1" dirty="0"/>
              <a:t>com </a:t>
            </a:r>
            <a:r>
              <a:rPr lang="pt-BR" sz="2400" b="1" dirty="0" smtClean="0"/>
              <a:t>MP, ação MPF-PA</a:t>
            </a:r>
          </a:p>
          <a:p>
            <a:pPr algn="ctr"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956928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Marcos Lopes – </a:t>
            </a:r>
            <a:r>
              <a:rPr lang="pt-BR" dirty="0" smtClean="0"/>
              <a:t>debate com Governo Federal 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Aproximação </a:t>
            </a:r>
            <a:r>
              <a:rPr lang="pt-BR" b="1" dirty="0"/>
              <a:t>MP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Dr</a:t>
            </a:r>
            <a:r>
              <a:rPr lang="pt-BR" dirty="0"/>
              <a:t>. Nelson </a:t>
            </a:r>
            <a:r>
              <a:rPr lang="pt-BR" dirty="0" smtClean="0"/>
              <a:t>Nery - alteração </a:t>
            </a:r>
            <a:r>
              <a:rPr lang="pt-BR" dirty="0"/>
              <a:t>na distribuição de valores – peso maior no Sucesso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Sucesso – a homologação: ambas as práticas/modelos legais; </a:t>
            </a:r>
            <a:r>
              <a:rPr lang="pt-BR" dirty="0" smtClean="0"/>
              <a:t>compensação via campanha. Proposta: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TAC </a:t>
            </a:r>
            <a:r>
              <a:rPr lang="pt-BR" b="1" dirty="0"/>
              <a:t>com a alteração da prática exercida pelas empresas associadas da ABRAINC, que passarão a incorporar no preço total da unidade imobiliária os valores devidos a título de comissão de corretagem</a:t>
            </a:r>
            <a:r>
              <a:rPr lang="pt-BR" dirty="0"/>
              <a:t>, sem que haja a estipulação de pena pelo modelo até então </a:t>
            </a:r>
            <a:r>
              <a:rPr lang="pt-BR" dirty="0" smtClean="0"/>
              <a:t>praticado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88224" y="6597352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2809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Caffarelli</a:t>
            </a:r>
            <a:r>
              <a:rPr lang="pt-BR" dirty="0" smtClean="0"/>
              <a:t> (11/4): ok p/ aperfeiçoamentos - isenções </a:t>
            </a:r>
            <a:r>
              <a:rPr lang="pt-BR" dirty="0"/>
              <a:t>não </a:t>
            </a:r>
            <a:r>
              <a:rPr lang="pt-BR" dirty="0" smtClean="0"/>
              <a:t>possíveis.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053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Questões </a:t>
            </a:r>
            <a:r>
              <a:rPr lang="pt-BR" b="1" dirty="0"/>
              <a:t>consumeristas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Forte crescimento de ações sobe o assunto – imagem/custos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IDEC, </a:t>
            </a:r>
            <a:r>
              <a:rPr lang="pt-BR" dirty="0" err="1"/>
              <a:t>Idebec</a:t>
            </a:r>
            <a:r>
              <a:rPr lang="pt-BR" dirty="0"/>
              <a:t>, MP-SP, aumento de ações 2013/2014 – Corretagem e 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de quantificação pelas </a:t>
            </a:r>
            <a:r>
              <a:rPr lang="pt-BR" dirty="0" smtClean="0"/>
              <a:t>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Questões </a:t>
            </a:r>
            <a:r>
              <a:rPr lang="pt-BR" b="1" dirty="0"/>
              <a:t>trabalhistas </a:t>
            </a:r>
            <a:r>
              <a:rPr lang="pt-BR" dirty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Subordinação é ponto prioritário; onerosidade é complementar, menos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Questões </a:t>
            </a:r>
            <a:r>
              <a:rPr lang="pt-BR" b="1" dirty="0"/>
              <a:t>fiscais </a:t>
            </a:r>
            <a:r>
              <a:rPr lang="pt-BR" dirty="0"/>
              <a:t>– impacto de 0,16%</a:t>
            </a:r>
          </a:p>
          <a:p>
            <a:endParaRPr lang="pt-BR" b="1" dirty="0"/>
          </a:p>
          <a:p>
            <a:r>
              <a:rPr lang="pt-BR" b="1" dirty="0" err="1" smtClean="0"/>
              <a:t>Distratos</a:t>
            </a:r>
            <a:r>
              <a:rPr lang="pt-BR" dirty="0" smtClean="0"/>
              <a:t>- </a:t>
            </a:r>
            <a:r>
              <a:rPr lang="pt-BR" dirty="0"/>
              <a:t>devoluções – impacto de 0,7% no valor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Tema correlacionado com Modelo de </a:t>
            </a:r>
            <a:r>
              <a:rPr lang="pt-BR" dirty="0" smtClean="0"/>
              <a:t>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Consenso aparentemente desfeito </a:t>
            </a:r>
            <a:r>
              <a:rPr lang="pt-BR" dirty="0" smtClean="0"/>
              <a:t>– empresas com/sem </a:t>
            </a:r>
            <a:r>
              <a:rPr lang="pt-BR" dirty="0" err="1" smtClean="0"/>
              <a:t>house</a:t>
            </a:r>
            <a:r>
              <a:rPr lang="pt-BR" dirty="0" smtClean="0"/>
              <a:t>. Como destravar?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Corretagem Apartada no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MPF  - ação contra a Abrainc e CEF por corretagem cobrada dos 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Restituição de corretagem em dobro + danos moras de R$ 10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Risco de extensão nacional/ derrubada para empresas -  defesa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Propostas de Defesa – </a:t>
            </a:r>
            <a:r>
              <a:rPr lang="pt-BR" dirty="0" smtClean="0"/>
              <a:t>Ilegitimidade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0232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531940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Imóvel</a:t>
            </a:r>
            <a:r>
              <a:rPr 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26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8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4625" y="692509"/>
            <a:ext cx="8969375" cy="59434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Rio de Janeiro – </a:t>
            </a:r>
            <a:r>
              <a:rPr lang="pt-BR" dirty="0"/>
              <a:t>Secretária Madalena -  21/5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Alternativa para </a:t>
            </a:r>
            <a:r>
              <a:rPr lang="pt-BR" dirty="0" err="1" smtClean="0"/>
              <a:t>Falconi</a:t>
            </a:r>
            <a:r>
              <a:rPr lang="pt-BR" dirty="0" smtClean="0"/>
              <a:t>/ seguro </a:t>
            </a:r>
            <a:r>
              <a:rPr lang="pt-BR" dirty="0"/>
              <a:t>do funcionário</a:t>
            </a:r>
          </a:p>
          <a:p>
            <a:endParaRPr lang="pt-BR" b="1" dirty="0" smtClean="0"/>
          </a:p>
          <a:p>
            <a:r>
              <a:rPr lang="pt-BR" b="1" dirty="0" smtClean="0"/>
              <a:t>Campinas</a:t>
            </a:r>
            <a:r>
              <a:rPr lang="pt-BR" dirty="0" smtClean="0"/>
              <a:t> </a:t>
            </a:r>
            <a:r>
              <a:rPr lang="pt-BR" dirty="0"/>
              <a:t>– proposta </a:t>
            </a:r>
            <a:r>
              <a:rPr lang="pt-BR" dirty="0" err="1"/>
              <a:t>Comunitas</a:t>
            </a:r>
            <a:r>
              <a:rPr lang="pt-BR" dirty="0"/>
              <a:t> – R$ 1.800 mil, 12 </a:t>
            </a:r>
            <a:r>
              <a:rPr lang="pt-BR" dirty="0" smtClean="0"/>
              <a:t>meses, R$ 800 mil captados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R$ 300 mil ABRAINC, adicionais </a:t>
            </a:r>
            <a:r>
              <a:rPr lang="pt-BR" dirty="0"/>
              <a:t>até R$ 100 mil para total de R$ 1 </a:t>
            </a:r>
            <a:r>
              <a:rPr lang="pt-BR" dirty="0" smtClean="0"/>
              <a:t>MM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</a:t>
            </a:r>
            <a:r>
              <a:rPr lang="pt-BR" dirty="0"/>
              <a:t>$ 1.300 mil para </a:t>
            </a:r>
            <a:r>
              <a:rPr lang="pt-BR" dirty="0" err="1"/>
              <a:t>Falconi</a:t>
            </a:r>
            <a:r>
              <a:rPr lang="pt-BR" dirty="0"/>
              <a:t>, R$ 500 mil para </a:t>
            </a:r>
            <a:r>
              <a:rPr lang="pt-BR" dirty="0" err="1" smtClean="0"/>
              <a:t>Comunitas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Alto risco de não atingimento de objetivos por Governança: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periódicas</a:t>
            </a:r>
            <a:endParaRPr lang="pt-B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Instância de confirmação ou não de continuidade do Projeto, com seu custeio, após apresentação de diagnóstico ao Prefeito, em 4 meses</a:t>
            </a:r>
            <a:endParaRPr lang="pt-B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Frente </a:t>
            </a:r>
            <a:r>
              <a:rPr lang="pt-BR" b="1" dirty="0"/>
              <a:t>Nacional de Prefeitos </a:t>
            </a:r>
            <a:r>
              <a:rPr lang="pt-BR" dirty="0" smtClean="0"/>
              <a:t>– reunião em SP em 21/5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geral para prefeitos com CBIC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Debate com Secretários Municipais de Urbanismo – RJ, POA, Fortaleza, Curitiba, Belém, Olinda, SBC, BNDES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Apresentações e trocas nos fóruns da FNP em setembro e novembro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Replicar encontros da ABRASF – Assoc. Bras. dos Secretários de Fazenda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Seguro do </a:t>
            </a:r>
            <a:r>
              <a:rPr lang="pt-BR" dirty="0" smtClean="0"/>
              <a:t>funcionário </a:t>
            </a:r>
            <a:r>
              <a:rPr lang="pt-BR" dirty="0"/>
              <a:t>público – produto registado na SUSEP à espera de um </a:t>
            </a:r>
            <a:r>
              <a:rPr lang="pt-BR" dirty="0" smtClean="0"/>
              <a:t>piloto</a:t>
            </a:r>
          </a:p>
          <a:p>
            <a:endParaRPr lang="pt-BR" dirty="0"/>
          </a:p>
          <a:p>
            <a:r>
              <a:rPr lang="pt-BR" b="1" dirty="0" smtClean="0"/>
              <a:t>Busca por agendamentos </a:t>
            </a:r>
            <a:r>
              <a:rPr lang="pt-BR" dirty="0" smtClean="0"/>
              <a:t>– POA, Curitiba, Cariacica, SP, RJ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427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4625" y="620688"/>
            <a:ext cx="8361561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Próximos passos: agenda de proposições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pt-BR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Elaborar um modelo de gestão de aprovações de projeto a ser adotado pelas prefeituras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Definir </a:t>
            </a:r>
            <a:r>
              <a:rPr lang="pt-B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prefeituras-piloto 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(vontade política / </a:t>
            </a:r>
            <a:r>
              <a:rPr lang="pt-B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relevância)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Levantar parceiros necessários: prefeitos, secretários, órgãos, tribunais, conselhos de classe, 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escritórios, </a:t>
            </a:r>
            <a:r>
              <a:rPr lang="pt-BR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e definir agenda</a:t>
            </a:r>
            <a:endParaRPr lang="pt-BR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Mapear processo de aprovação utilizado nas prefeituras-piloto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pt-BR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Definir estratégias para utilização do modelo (seja ele completo ou parcial</a:t>
            </a:r>
            <a:r>
              <a:rPr lang="pt-B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pt-BR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Propor 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revisão de legislações pertinentes ao 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tema</a:t>
            </a:r>
            <a:endParaRPr lang="pt-BR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pt-BR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Criar “selo” para as prefeituras que adotarem o modelo – visibilidade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Disseminar de forma abrangente as práticas adotadas e melhorias 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conquistadas</a:t>
            </a:r>
            <a:endParaRPr lang="pt-BR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41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542023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Estratégia </a:t>
            </a:r>
            <a:r>
              <a:rPr lang="pt-BR" b="1" dirty="0"/>
              <a:t>para melhorias na </a:t>
            </a:r>
            <a:r>
              <a:rPr lang="pt-BR" b="1" dirty="0" smtClean="0"/>
              <a:t>burocracia: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Reuniões com Prefeito e Secretários </a:t>
            </a:r>
            <a:r>
              <a:rPr lang="pt-BR" b="1" dirty="0" smtClean="0"/>
              <a:t>- propostas </a:t>
            </a:r>
            <a:r>
              <a:rPr lang="pt-BR" b="1" dirty="0"/>
              <a:t>de curto e médio </a:t>
            </a:r>
            <a:r>
              <a:rPr lang="pt-BR" b="1" dirty="0" smtClean="0"/>
              <a:t>prazo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Pontos gerais e específicos - </a:t>
            </a:r>
            <a:r>
              <a:rPr lang="pt-BR" dirty="0"/>
              <a:t>descrição, consequências e </a:t>
            </a:r>
            <a:r>
              <a:rPr lang="pt-BR" dirty="0" smtClean="0"/>
              <a:t>propostas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 médio prazo, encaminhamentos referentes a: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esponsabilidade </a:t>
            </a:r>
            <a:r>
              <a:rPr lang="pt-BR" dirty="0"/>
              <a:t>técnica para o autor do projeto: prefeitura apenas analisará aspectos urbanísticos e externos da </a:t>
            </a:r>
            <a:r>
              <a:rPr lang="pt-BR" dirty="0" smtClean="0"/>
              <a:t>edificação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Criação de unicidade de análise - Balcão Único – prazos, responsabilidades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Simplificação </a:t>
            </a:r>
            <a:r>
              <a:rPr lang="pt-BR" dirty="0"/>
              <a:t>na legislação pertinente, </a:t>
            </a:r>
            <a:r>
              <a:rPr lang="pt-BR" dirty="0" smtClean="0"/>
              <a:t>acompanhando </a:t>
            </a:r>
            <a:r>
              <a:rPr lang="pt-BR" dirty="0"/>
              <a:t>revisão de processos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istemas </a:t>
            </a:r>
            <a:r>
              <a:rPr lang="pt-BR" dirty="0"/>
              <a:t>de Gestão e de incentivos adequados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Uniformidade nas informações, com sua </a:t>
            </a:r>
            <a:r>
              <a:rPr lang="pt-BR" dirty="0" smtClean="0"/>
              <a:t>informatização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</a:t>
            </a:r>
            <a:r>
              <a:rPr lang="pt-BR" b="1" dirty="0" smtClean="0"/>
              <a:t>mplementar</a:t>
            </a:r>
            <a:r>
              <a:rPr lang="pt-BR" b="1" dirty="0"/>
              <a:t>, divulgar</a:t>
            </a:r>
          </a:p>
          <a:p>
            <a:pPr lvl="0"/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1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3726" y="620688"/>
            <a:ext cx="8712968" cy="5723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EXEMPLOS DE CIDADES:</a:t>
            </a:r>
            <a:endParaRPr lang="pt-BR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CURITIBA: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Walter da Silva, diretor do Departamento de Controle de Edificações da Secretaria Municipal de Urbanismo.</a:t>
            </a:r>
            <a:endParaRPr lang="pt-BR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Portaria (80/2013) e Decreto (1020/2013) - a prefeitura somente se responsabiliza pela aprovação de parâmetros urbanísticos relevantes. Demais legislações são de responsabilidade do autor do projeto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Adoção de sistema de aprovação eletrônica para emissão de alvarás (SAAP)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n-lt"/>
                <a:hlinkClick r:id="rId2"/>
              </a:rPr>
              <a:t>-http</a:t>
            </a:r>
            <a:r>
              <a:rPr lang="pt-BR" u="sng" dirty="0">
                <a:latin typeface="+mn-lt"/>
                <a:hlinkClick r:id="rId2"/>
              </a:rPr>
              <a:t>://</a:t>
            </a:r>
            <a:r>
              <a:rPr lang="pt-BR" u="sng" dirty="0" smtClean="0">
                <a:latin typeface="+mn-lt"/>
                <a:hlinkClick r:id="rId2"/>
              </a:rPr>
              <a:t>www.curitiba.pr.gov.br/noticias/alvara-de-construcao-saira-mais-rapido-com-processo-eletronico/19787</a:t>
            </a:r>
            <a:endParaRPr lang="pt-BR" u="sng" dirty="0" smtClean="0">
              <a:latin typeface="+mn-lt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pt-BR" dirty="0" smtClean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PORTO </a:t>
            </a: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ALEGRE: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Cristiano Roberto </a:t>
            </a:r>
            <a:r>
              <a:rPr lang="pt-BR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Tatsch</a:t>
            </a:r>
            <a:r>
              <a:rPr 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Secretário Municipal de </a:t>
            </a:r>
            <a:r>
              <a:rPr lang="pt-BR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Urbanismo</a:t>
            </a:r>
            <a:endParaRPr lang="pt-BR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Revisão do sistema de aprovação de projetos: projetos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analisados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paralelamente em todas secretarias.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Prazos p/ órgãos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externos (expl.: Comar) terão até a data final da aprovação da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Sec.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de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Urbanismo</a:t>
            </a:r>
            <a:endParaRPr lang="pt-BR" dirty="0">
              <a:latin typeface="+mn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rojetos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de pequenas </a:t>
            </a:r>
            <a:r>
              <a:rPr lang="pt-BR" dirty="0" smtClean="0">
                <a:latin typeface="+mn-lt"/>
                <a:cs typeface="Times New Roman" panose="02020603050405020304" pitchFamily="18" charset="0"/>
              </a:rPr>
              <a:t>reforma: dispensa </a:t>
            </a:r>
            <a:r>
              <a:rPr lang="pt-BR" dirty="0">
                <a:latin typeface="+mn-lt"/>
                <a:cs typeface="Times New Roman" panose="02020603050405020304" pitchFamily="18" charset="0"/>
              </a:rPr>
              <a:t>total ou parcial nos processos;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n-lt"/>
                <a:hlinkClick r:id="rId3"/>
              </a:rPr>
              <a:t>http</a:t>
            </a:r>
            <a:r>
              <a:rPr lang="pt-BR" u="sng" dirty="0">
                <a:latin typeface="+mn-lt"/>
                <a:hlinkClick r:id="rId3"/>
              </a:rPr>
              <a:t>://</a:t>
            </a:r>
            <a:r>
              <a:rPr lang="pt-BR" u="sng" dirty="0" smtClean="0">
                <a:latin typeface="+mn-lt"/>
                <a:hlinkClick r:id="rId3"/>
              </a:rPr>
              <a:t>www2.portoalegre.rs.gov.br/edificapoa/default.php?p_noticia=168948&amp;PORTO+ALEGRE+TEM+NOVAS+REGRAS+PARA+APROVACAO+DE+EDIFICACOES</a:t>
            </a:r>
            <a:endParaRPr lang="pt-BR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59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323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2480" y="872025"/>
            <a:ext cx="8573839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FOZ DO IGUAÇU - </a:t>
            </a:r>
            <a:r>
              <a:rPr lang="pt-BR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Reni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Pereira- Prefeito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Desvinculação da aprovação dos alvarás com a aprovação do Corpo de Bombeiros. As obras podem iniciar sem este, e apenas no final da obra o documento é liberado.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j-lt"/>
                <a:hlinkClick r:id="rId2"/>
              </a:rPr>
              <a:t>http</a:t>
            </a:r>
            <a:r>
              <a:rPr lang="pt-BR" u="sng" dirty="0">
                <a:latin typeface="+mj-lt"/>
                <a:hlinkClick r:id="rId2"/>
              </a:rPr>
              <a:t>://</a:t>
            </a:r>
            <a:r>
              <a:rPr lang="pt-BR" u="sng" dirty="0" smtClean="0">
                <a:latin typeface="+mj-lt"/>
                <a:hlinkClick r:id="rId2"/>
              </a:rPr>
              <a:t>www.crea-pr.org.br/index.php?option=com_content&amp;view=article&amp;id=3052:foz-do-iguacu-atende-pedido-dos-profissionais-e-altera-decreto-de-aprovacao-de-projetos-de-alvaras-de-construcao&amp;catid=3:newsflash</a:t>
            </a:r>
            <a:endParaRPr lang="pt-BR" u="sng" dirty="0" smtClean="0">
              <a:latin typeface="+mj-lt"/>
            </a:endParaRPr>
          </a:p>
          <a:p>
            <a:pPr>
              <a:lnSpc>
                <a:spcPct val="107000"/>
              </a:lnSpc>
            </a:pPr>
            <a:endParaRPr lang="pt-BR" u="sng" dirty="0">
              <a:latin typeface="+mj-lt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JOINVILLE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Udo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Dohler- 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Prefeito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j-lt"/>
                <a:cs typeface="Times New Roman" panose="02020603050405020304" pitchFamily="18" charset="0"/>
              </a:rPr>
              <a:t>Criou o sistema Projeto legal, que exime a prefeitura da análise de outros aspectos da edificação senão urbanísticos. Responsabilidade de atendimento de leis e normas é do profissional autor do projeto.</a:t>
            </a:r>
          </a:p>
          <a:p>
            <a:pPr>
              <a:lnSpc>
                <a:spcPct val="107000"/>
              </a:lnSpc>
            </a:pPr>
            <a:r>
              <a:rPr lang="pt-BR" u="sng" dirty="0" smtClean="0">
                <a:latin typeface="+mj-lt"/>
                <a:hlinkClick r:id="rId3"/>
              </a:rPr>
              <a:t>http</a:t>
            </a:r>
            <a:r>
              <a:rPr lang="pt-BR" u="sng" dirty="0">
                <a:latin typeface="+mj-lt"/>
                <a:hlinkClick r:id="rId3"/>
              </a:rPr>
              <a:t>://</a:t>
            </a:r>
            <a:r>
              <a:rPr lang="pt-BR" u="sng" dirty="0" smtClean="0">
                <a:latin typeface="+mj-lt"/>
                <a:hlinkClick r:id="rId3"/>
              </a:rPr>
              <a:t>seinfra.joinville.sc.gov.br/noticia/115-Assinado+decreto+que+reduz+prazos+para+aprova%C3%A7%C3%A3o+de+projetos.html</a:t>
            </a:r>
            <a:endParaRPr lang="pt-BR" sz="1500" u="sng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204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2480" y="872025"/>
            <a:ext cx="8573839" cy="5723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RECIFE - João 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 Costa- 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refeito</a:t>
            </a:r>
            <a:endParaRPr lang="pt-BR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Adoção do sistema eletrônico de emissão de Habite-se. Espera-se redução do tempo atual que é de 90 a 108 dias para apenas 30 dias</a:t>
            </a:r>
            <a:r>
              <a:rPr lang="pt-B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>
                <a:latin typeface="+mj-lt"/>
                <a:cs typeface="Times New Roman" panose="02020603050405020304" pitchFamily="18" charset="0"/>
                <a:hlinkClick r:id="rId2"/>
              </a:rPr>
              <a:t>http://</a:t>
            </a:r>
            <a:r>
              <a:rPr lang="pt-BR" dirty="0" smtClean="0">
                <a:latin typeface="+mj-lt"/>
                <a:cs typeface="Times New Roman" panose="02020603050405020304" pitchFamily="18" charset="0"/>
                <a:hlinkClick r:id="rId2"/>
              </a:rPr>
              <a:t>ne10.uol.com.br/canal/cotidiano/economia/noticia/2012/08/28/lancamento-do-habitese-eletronico-promete-agilizar-emissao-do-documento-364399.php</a:t>
            </a:r>
            <a:endParaRPr lang="pt-BR" dirty="0" smtClean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6. SÃO PAULO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Adoção da informatização para liberação de alvarás. Sistema foi iniciado de forma inadequada e travou as liberação, provocando efeito contrário. Decreto liberou novamente aprovação por via impressa;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Contratação de profissionais;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Tx/>
              <a:buChar char="-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Criação da Secretaria Especial de Licenciamentos: visa integrar secretarias, e implantar sistema de aprovação mais ágil e </a:t>
            </a:r>
            <a:r>
              <a:rPr lang="pt-BR" dirty="0" smtClean="0">
                <a:latin typeface="+mj-lt"/>
                <a:cs typeface="Times New Roman" panose="02020603050405020304" pitchFamily="18" charset="0"/>
              </a:rPr>
              <a:t>transparente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+mj-lt"/>
                <a:cs typeface="Times New Roman" panose="02020603050405020304" pitchFamily="18" charset="0"/>
                <a:hlinkClick r:id="rId3"/>
              </a:rPr>
              <a:t>http://construcaomercado.pini.com.br/negocios-incorporacao-construcao/144/prefeitura-de-sao-paulo-cria-secretaria-para-agilizar-licenciamentos--</a:t>
            </a:r>
            <a:r>
              <a:rPr lang="pt-BR" dirty="0" smtClean="0">
                <a:latin typeface="+mj-lt"/>
                <a:cs typeface="Times New Roman" panose="02020603050405020304" pitchFamily="18" charset="0"/>
                <a:hlinkClick r:id="rId3"/>
              </a:rPr>
              <a:t>292290-1.aspx</a:t>
            </a:r>
            <a:endParaRPr lang="pt-BR" dirty="0" smtClean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latin typeface="+mj-lt"/>
                <a:cs typeface="Times New Roman" panose="02020603050405020304" pitchFamily="18" charset="0"/>
              </a:rPr>
              <a:t>Outras prefeituras </a:t>
            </a:r>
            <a:r>
              <a:rPr lang="pt-BR" dirty="0" smtClean="0">
                <a:latin typeface="+mj-lt"/>
                <a:cs typeface="Times New Roman" panose="02020603050405020304" pitchFamily="18" charset="0"/>
              </a:rPr>
              <a:t>– estado de São Paulo – indicações de Leandro Galli p/ agendamentos</a:t>
            </a:r>
            <a:endParaRPr lang="pt-BR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921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22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pontos gerais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33296" y="548680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Audiência solicitada (20/3) com Prefeito, com entrega de documento geral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Alinhamento no modelo </a:t>
            </a:r>
            <a:r>
              <a:rPr lang="pt-BR" b="1" dirty="0"/>
              <a:t>final </a:t>
            </a:r>
            <a:r>
              <a:rPr lang="pt-BR" b="1" dirty="0" smtClean="0"/>
              <a:t>esperado: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Simplificação </a:t>
            </a:r>
            <a:r>
              <a:rPr lang="pt-BR" dirty="0"/>
              <a:t>das normas </a:t>
            </a:r>
            <a:r>
              <a:rPr lang="pt-BR" dirty="0" smtClean="0"/>
              <a:t>– racionalização/ delimitação </a:t>
            </a:r>
            <a:r>
              <a:rPr lang="pt-BR" dirty="0"/>
              <a:t>das </a:t>
            </a:r>
            <a:r>
              <a:rPr lang="pt-BR" dirty="0" smtClean="0"/>
              <a:t>verificações/ prazos </a:t>
            </a:r>
            <a:r>
              <a:rPr lang="pt-BR" dirty="0"/>
              <a:t>máximos e responsabilidades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Unificação dos cadastros e das </a:t>
            </a:r>
            <a:r>
              <a:rPr lang="pt-BR" dirty="0" smtClean="0"/>
              <a:t>informações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Balcão </a:t>
            </a:r>
            <a:r>
              <a:rPr lang="pt-BR" dirty="0"/>
              <a:t>único – apreciação coordenada dos </a:t>
            </a:r>
            <a:r>
              <a:rPr lang="pt-BR" dirty="0" smtClean="0"/>
              <a:t>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Gestão – incentivos, alinhamento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Forma </a:t>
            </a:r>
            <a:r>
              <a:rPr lang="pt-BR" b="1" dirty="0"/>
              <a:t>de divulgação destes </a:t>
            </a:r>
            <a:r>
              <a:rPr lang="pt-BR" b="1" dirty="0" smtClean="0"/>
              <a:t>trabalhos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GT – </a:t>
            </a:r>
            <a:r>
              <a:rPr lang="pt-BR" b="1" dirty="0"/>
              <a:t>alinhamento - </a:t>
            </a:r>
            <a:r>
              <a:rPr lang="pt-BR" dirty="0"/>
              <a:t>M. Mascagni (coord.), Roberta, Fabiana, Willians.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14/7 para encaminhamentos com prefeito, Balcão </a:t>
            </a:r>
            <a:r>
              <a:rPr lang="pt-BR" dirty="0"/>
              <a:t>Ú</a:t>
            </a:r>
            <a:r>
              <a:rPr lang="pt-BR" dirty="0" smtClean="0"/>
              <a:t>nico, </a:t>
            </a:r>
            <a:endParaRPr lang="pt-BR" dirty="0"/>
          </a:p>
          <a:p>
            <a:endParaRPr lang="pt-BR" b="1" dirty="0"/>
          </a:p>
          <a:p>
            <a:r>
              <a:rPr lang="pt-BR" b="1" dirty="0" smtClean="0"/>
              <a:t>Código </a:t>
            </a:r>
            <a:r>
              <a:rPr lang="pt-BR" b="1" dirty="0"/>
              <a:t>de Obras – apresentação 6/6 – Plantas </a:t>
            </a:r>
            <a:r>
              <a:rPr lang="pt-BR" b="1" dirty="0" smtClean="0"/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Parâmetros urbanísticos – recuos, gabarito, vizinhança,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de ideia para Prefeito – 26/6 – PL este ano</a:t>
            </a:r>
            <a:r>
              <a:rPr lang="pt-BR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Lei de Uso e Ocupação de Solo </a:t>
            </a:r>
            <a:r>
              <a:rPr lang="pt-BR" dirty="0" smtClean="0"/>
              <a:t>– começar a </a:t>
            </a:r>
            <a:r>
              <a:rPr lang="pt-BR" dirty="0" err="1" smtClean="0"/>
              <a:t>companhar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Projeto </a:t>
            </a:r>
            <a:r>
              <a:rPr lang="pt-BR" b="1" dirty="0" err="1"/>
              <a:t>Falconi</a:t>
            </a:r>
            <a:r>
              <a:rPr lang="pt-BR" b="1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Indefinições </a:t>
            </a:r>
            <a:r>
              <a:rPr lang="pt-BR" dirty="0"/>
              <a:t>com Secretária, Cadastros e Informatização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Abertura de canal direto com o Prefeito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Descontinuidade – valor a ser rateado – R$ 508 mil (redução de 4</a:t>
            </a:r>
            <a:r>
              <a:rPr lang="pt-BR" dirty="0" smtClean="0"/>
              <a:t>%)</a:t>
            </a: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5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pontos gerais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Minutas – Eduardo D. </a:t>
            </a:r>
            <a:r>
              <a:rPr lang="pt-BR" b="1" dirty="0" err="1"/>
              <a:t>Manna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SIURB: </a:t>
            </a:r>
            <a:r>
              <a:rPr lang="pt-BR" dirty="0"/>
              <a:t>Convênio Abrainc/Secovi/</a:t>
            </a:r>
            <a:r>
              <a:rPr lang="pt-BR" dirty="0" err="1"/>
              <a:t>Siurb</a:t>
            </a:r>
            <a:r>
              <a:rPr lang="pt-BR" dirty="0"/>
              <a:t>: Encaminhada proposta para Superintendente de </a:t>
            </a:r>
            <a:r>
              <a:rPr lang="pt-BR" dirty="0" err="1"/>
              <a:t>Siurb</a:t>
            </a:r>
            <a:r>
              <a:rPr lang="pt-BR" dirty="0"/>
              <a:t>. Resposta deve vir ainda esta semana;</a:t>
            </a:r>
          </a:p>
          <a:p>
            <a:endParaRPr lang="pt-BR" b="1" dirty="0"/>
          </a:p>
          <a:p>
            <a:r>
              <a:rPr lang="pt-BR" b="1" dirty="0"/>
              <a:t>SMT: </a:t>
            </a:r>
            <a:r>
              <a:rPr lang="pt-BR" dirty="0"/>
              <a:t>Enviada em 16/06 proposta de revisão da Portaria que estabelece procedimentos técnicos e administrativos à emissão de Certidão de Diretrizes para projetos enquadrados como </a:t>
            </a:r>
            <a:r>
              <a:rPr lang="pt-BR" dirty="0" err="1"/>
              <a:t>Pólos</a:t>
            </a:r>
            <a:r>
              <a:rPr lang="pt-BR" dirty="0"/>
              <a:t> Geradores de </a:t>
            </a:r>
            <a:r>
              <a:rPr lang="pt-BR" dirty="0" smtClean="0"/>
              <a:t>Tráfego</a:t>
            </a:r>
          </a:p>
          <a:p>
            <a:endParaRPr lang="pt-BR" dirty="0"/>
          </a:p>
          <a:p>
            <a:r>
              <a:rPr lang="pt-BR" b="1" dirty="0"/>
              <a:t>SEL/SVMA: </a:t>
            </a:r>
            <a:r>
              <a:rPr lang="pt-BR" dirty="0"/>
              <a:t>Enviaremos minuta de Portaria </a:t>
            </a:r>
            <a:r>
              <a:rPr lang="pt-BR" dirty="0" err="1"/>
              <a:t>Intersecretarial</a:t>
            </a:r>
            <a:r>
              <a:rPr lang="pt-BR" dirty="0"/>
              <a:t> visando redução de prazos de aprovação e da tramitação entre as secretarias</a:t>
            </a:r>
            <a:endParaRPr lang="pt-BR" b="1" dirty="0"/>
          </a:p>
          <a:p>
            <a:pPr lvl="0"/>
            <a:endParaRPr lang="pt-BR" b="1" dirty="0"/>
          </a:p>
          <a:p>
            <a:pPr lvl="0"/>
            <a:r>
              <a:rPr lang="pt-BR" b="1" dirty="0"/>
              <a:t>Balcão Único -  </a:t>
            </a:r>
            <a:r>
              <a:rPr lang="pt-BR" dirty="0"/>
              <a:t>Reunião GT específica do assunto</a:t>
            </a:r>
          </a:p>
          <a:p>
            <a:pPr lvl="0"/>
            <a:endParaRPr lang="pt-BR" dirty="0"/>
          </a:p>
          <a:p>
            <a:r>
              <a:rPr lang="pt-BR" b="1" dirty="0"/>
              <a:t>CONPRESP - </a:t>
            </a:r>
            <a:r>
              <a:rPr lang="pt-BR" dirty="0"/>
              <a:t>Nádia </a:t>
            </a:r>
            <a:r>
              <a:rPr lang="pt-BR" dirty="0" err="1"/>
              <a:t>Somekh</a:t>
            </a:r>
            <a:endParaRPr lang="pt-BR" dirty="0"/>
          </a:p>
          <a:p>
            <a:r>
              <a:rPr lang="pt-BR" dirty="0"/>
              <a:t>Envoltórias definidas/ levantamento de necessidades e eventuais contribuições</a:t>
            </a:r>
            <a:endParaRPr lang="pt-BR" b="1" dirty="0"/>
          </a:p>
          <a:p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01598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Secretária Paula Motta – 17/4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Processos com </a:t>
            </a:r>
            <a:r>
              <a:rPr lang="pt-BR" b="1" dirty="0"/>
              <a:t>problemas e </a:t>
            </a:r>
            <a:r>
              <a:rPr lang="pt-BR" b="1" dirty="0" smtClean="0"/>
              <a:t>volume </a:t>
            </a:r>
            <a:r>
              <a:rPr lang="pt-BR" b="1" dirty="0"/>
              <a:t>de Comunique-se </a:t>
            </a:r>
            <a:r>
              <a:rPr lang="pt-BR" b="1" dirty="0" smtClean="0"/>
              <a:t>(&gt; </a:t>
            </a:r>
            <a:r>
              <a:rPr lang="pt-BR" b="1" dirty="0"/>
              <a:t>1000 por mês</a:t>
            </a:r>
            <a:r>
              <a:rPr lang="pt-BR" b="1" dirty="0" smtClean="0"/>
              <a:t>). Solução: fim da complacência, </a:t>
            </a:r>
            <a:r>
              <a:rPr lang="pt-BR" b="1" dirty="0"/>
              <a:t>já </a:t>
            </a:r>
            <a:r>
              <a:rPr lang="pt-BR" b="1" dirty="0" smtClean="0"/>
              <a:t>indicada por Prefeito</a:t>
            </a:r>
          </a:p>
          <a:p>
            <a:pPr lvl="0"/>
            <a:endParaRPr lang="pt-BR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Book </a:t>
            </a:r>
            <a:r>
              <a:rPr lang="pt-BR" b="1" dirty="0" smtClean="0"/>
              <a:t>com </a:t>
            </a:r>
            <a:r>
              <a:rPr lang="pt-BR" b="1" dirty="0"/>
              <a:t>casos </a:t>
            </a:r>
            <a:r>
              <a:rPr lang="pt-BR" b="1" dirty="0" smtClean="0"/>
              <a:t>- </a:t>
            </a:r>
            <a:r>
              <a:rPr lang="pt-BR" dirty="0" smtClean="0"/>
              <a:t>pontos </a:t>
            </a:r>
            <a:r>
              <a:rPr lang="pt-BR" dirty="0"/>
              <a:t>mencionados </a:t>
            </a:r>
            <a:r>
              <a:rPr lang="pt-BR" dirty="0" smtClean="0"/>
              <a:t> - PDG, </a:t>
            </a:r>
            <a:r>
              <a:rPr lang="pt-BR" dirty="0" err="1" smtClean="0"/>
              <a:t>Brookfield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SGAF</a:t>
            </a:r>
            <a:r>
              <a:rPr lang="pt-BR" dirty="0"/>
              <a:t> </a:t>
            </a:r>
            <a:r>
              <a:rPr lang="pt-BR" dirty="0" smtClean="0"/>
              <a:t>– novo coordenador, arquivamento, treinamento – ok com estoque zerado no fim de abril. SEL: não à sobrecarga de coordenadores. </a:t>
            </a:r>
            <a:r>
              <a:rPr lang="pt-BR" dirty="0" err="1" smtClean="0"/>
              <a:t>Ex</a:t>
            </a:r>
            <a:r>
              <a:rPr lang="pt-BR" dirty="0" smtClean="0"/>
              <a:t> PDG: 30 dias</a:t>
            </a:r>
          </a:p>
          <a:p>
            <a:pPr lvl="1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Verbas </a:t>
            </a:r>
            <a:r>
              <a:rPr lang="pt-BR" b="1" dirty="0"/>
              <a:t>para </a:t>
            </a:r>
            <a:r>
              <a:rPr lang="pt-BR" b="1" dirty="0" smtClean="0"/>
              <a:t>TI </a:t>
            </a:r>
            <a:r>
              <a:rPr lang="pt-BR" b="1" dirty="0"/>
              <a:t>congeladas</a:t>
            </a:r>
            <a:r>
              <a:rPr lang="pt-BR" dirty="0"/>
              <a:t>- a verba para consultoria </a:t>
            </a:r>
            <a:r>
              <a:rPr lang="pt-BR" dirty="0" smtClean="0"/>
              <a:t>preservada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Doação </a:t>
            </a:r>
            <a:r>
              <a:rPr lang="pt-BR" b="1" dirty="0"/>
              <a:t>de melhoramentos viários, calçadas </a:t>
            </a:r>
            <a:r>
              <a:rPr lang="pt-BR" dirty="0"/>
              <a:t>– </a:t>
            </a:r>
            <a:r>
              <a:rPr lang="pt-BR" dirty="0" smtClean="0"/>
              <a:t>redução </a:t>
            </a:r>
            <a:r>
              <a:rPr lang="pt-BR" dirty="0"/>
              <a:t>de </a:t>
            </a:r>
            <a:r>
              <a:rPr lang="pt-BR" dirty="0" smtClean="0"/>
              <a:t>prazos - extensão </a:t>
            </a:r>
            <a:r>
              <a:rPr lang="pt-BR" dirty="0"/>
              <a:t>de prazos </a:t>
            </a:r>
            <a:r>
              <a:rPr lang="pt-BR" dirty="0" smtClean="0"/>
              <a:t>nas certidões, entrega </a:t>
            </a:r>
            <a:r>
              <a:rPr lang="pt-BR" dirty="0"/>
              <a:t>ao final do processo. </a:t>
            </a:r>
            <a:r>
              <a:rPr lang="pt-BR" dirty="0" smtClean="0"/>
              <a:t>SEL: ritos preservados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Pessoal - </a:t>
            </a:r>
            <a:r>
              <a:rPr lang="pt-BR" dirty="0" smtClean="0"/>
              <a:t>solicitar </a:t>
            </a:r>
            <a:r>
              <a:rPr lang="pt-BR" dirty="0"/>
              <a:t>Sec. de Planejamento em </a:t>
            </a:r>
            <a:r>
              <a:rPr lang="pt-BR" dirty="0" err="1"/>
              <a:t>próx</a:t>
            </a:r>
            <a:r>
              <a:rPr lang="pt-BR" dirty="0"/>
              <a:t>. </a:t>
            </a:r>
            <a:r>
              <a:rPr lang="pt-BR" dirty="0" smtClean="0"/>
              <a:t>reunião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Capacitação </a:t>
            </a:r>
            <a:r>
              <a:rPr lang="pt-BR" dirty="0"/>
              <a:t>de gerentes, </a:t>
            </a:r>
            <a:r>
              <a:rPr lang="pt-BR" dirty="0" smtClean="0"/>
              <a:t>oficinas, debates. Plano </a:t>
            </a:r>
            <a:r>
              <a:rPr lang="pt-BR" dirty="0"/>
              <a:t>Diretor </a:t>
            </a:r>
            <a:r>
              <a:rPr lang="pt-BR" dirty="0" smtClean="0"/>
              <a:t>- 400 técnicos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Revisão </a:t>
            </a:r>
            <a:r>
              <a:rPr lang="pt-BR" dirty="0"/>
              <a:t>de Plano de </a:t>
            </a:r>
            <a:r>
              <a:rPr lang="pt-BR" dirty="0" smtClean="0"/>
              <a:t>Carreira – </a:t>
            </a:r>
            <a:r>
              <a:rPr lang="pt-BR" dirty="0" err="1" smtClean="0"/>
              <a:t>produt</a:t>
            </a:r>
            <a:r>
              <a:rPr lang="pt-BR" dirty="0" smtClean="0"/>
              <a:t>/remuneração - envio à Câmara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Apostilamento</a:t>
            </a:r>
            <a:r>
              <a:rPr lang="pt-BR" b="1" dirty="0" smtClean="0"/>
              <a:t> </a:t>
            </a:r>
            <a:r>
              <a:rPr lang="pt-BR" dirty="0"/>
              <a:t>– resolução prevista </a:t>
            </a:r>
            <a:r>
              <a:rPr lang="pt-BR" dirty="0" smtClean="0"/>
              <a:t>em tela. </a:t>
            </a:r>
            <a:r>
              <a:rPr lang="pt-BR" dirty="0" err="1" smtClean="0"/>
              <a:t>Ex</a:t>
            </a:r>
            <a:r>
              <a:rPr lang="pt-BR" dirty="0" smtClean="0"/>
              <a:t> PDG: 49 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Simproc</a:t>
            </a:r>
            <a:r>
              <a:rPr lang="pt-BR" b="1" dirty="0"/>
              <a:t>, tempo de reuniões </a:t>
            </a:r>
            <a:r>
              <a:rPr lang="pt-BR" b="1" dirty="0" err="1"/>
              <a:t>CAIEPs</a:t>
            </a:r>
            <a:r>
              <a:rPr lang="pt-BR" b="1" dirty="0"/>
              <a:t>, memórias de reuniões, cadastro de leis por assuntos </a:t>
            </a:r>
            <a:r>
              <a:rPr lang="pt-BR" dirty="0" smtClean="0"/>
              <a:t>– envio de respostas </a:t>
            </a:r>
            <a:r>
              <a:rPr lang="pt-BR" dirty="0"/>
              <a:t>da Secretária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0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Secretária Paula Motta – 25/4 - Secovi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Servidores </a:t>
            </a:r>
            <a:r>
              <a:rPr lang="pt-BR" dirty="0" smtClean="0"/>
              <a:t>– mudanças no SGAF (ok 5/5)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Adequação de legislação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Ceuso</a:t>
            </a:r>
            <a:r>
              <a:rPr lang="pt-BR" dirty="0" smtClean="0"/>
              <a:t> - terraplenagem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Conpresp</a:t>
            </a:r>
            <a:r>
              <a:rPr lang="pt-BR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HIS e HMP – parâmetros, CAEHIS, adequação PMCMV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Decreto 55.036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Elevadores, Stands de Venda, Demolições – Sistemas Eletrônicos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Parecer CETESB dispensa DECONT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LAP e TCA sem verificação SEL/Subprefeituras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Cada órgão fiscaliza sua competência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SEL e SP – COE, LPUOS e compatibilização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Minuta de Projeto de Lei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Certidão de Diretrizes vs. Alvará de Execução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Isenção HIS e HMP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CADIN- revogação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Informatizar e integrar os cadastros urbanísticos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Estabelecer base tecnológica se soluções adequadas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60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SVMA – reunião 5/5 e outros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59169"/>
            <a:ext cx="8624887" cy="64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1- Convênio CETESB/SVMA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Novo </a:t>
            </a:r>
            <a:r>
              <a:rPr lang="pt-BR" dirty="0"/>
              <a:t>Convênio SVMA/CETESB </a:t>
            </a:r>
            <a:r>
              <a:rPr lang="pt-BR" dirty="0" smtClean="0"/>
              <a:t>- 23/4. Parametrização – porte e servidores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Licenciamentos firmados sob convênio antigo? Ratificação?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2</a:t>
            </a:r>
            <a:r>
              <a:rPr lang="pt-BR" b="1" dirty="0" smtClean="0"/>
              <a:t> – Fluxos na SVMA </a:t>
            </a:r>
            <a:r>
              <a:rPr lang="pt-BR" dirty="0" smtClean="0"/>
              <a:t>– canal com Secretário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Relato de trabalho com GV </a:t>
            </a:r>
            <a:r>
              <a:rPr lang="pt-BR" dirty="0" err="1" smtClean="0"/>
              <a:t>Consult</a:t>
            </a:r>
            <a:r>
              <a:rPr lang="pt-BR" dirty="0" smtClean="0"/>
              <a:t> p/ INEA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Autarquia – foco, independência – CCA, Depav4, </a:t>
            </a:r>
            <a:r>
              <a:rPr lang="pt-BR" dirty="0" err="1" smtClean="0"/>
              <a:t>Decont</a:t>
            </a:r>
            <a:r>
              <a:rPr lang="pt-BR" dirty="0" smtClean="0"/>
              <a:t> – nossa posição?</a:t>
            </a:r>
            <a:endParaRPr lang="pt-BR" dirty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3 – Prefeito, 27/3 - Alteração </a:t>
            </a:r>
            <a:r>
              <a:rPr lang="pt-BR" b="1" dirty="0"/>
              <a:t>de classificação</a:t>
            </a:r>
            <a:r>
              <a:rPr lang="pt-BR" dirty="0"/>
              <a:t> de empreendimentos em andamento – </a:t>
            </a:r>
            <a:r>
              <a:rPr lang="pt-BR" dirty="0" smtClean="0"/>
              <a:t>contaminação.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SVMA</a:t>
            </a:r>
            <a:r>
              <a:rPr lang="pt-BR" dirty="0"/>
              <a:t>: avisar contribuinte alteração de Cadastro com </a:t>
            </a:r>
            <a:r>
              <a:rPr lang="pt-BR" dirty="0" smtClean="0"/>
              <a:t>Prodam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4-  DUP -  150 áreas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Proposta de modelo jurídico – Fernando Teixeira (SBC)– cobrado, não recebido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Participação do MP – projeto pela incorporadora. Sugestão: 1 a 3 casos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Verificação de potencial de aproveitamento para destinação como área pública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Valor mínimo de mercado da área aproveitável pela iniciativa privada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Definição de uso dos recursos – aquisição de direito, implementação de parque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Licitação com participação a </a:t>
            </a:r>
            <a:r>
              <a:rPr lang="pt-BR" dirty="0" smtClean="0"/>
              <a:t>desapropriado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5 - Modelo p/ 12 </a:t>
            </a:r>
            <a:r>
              <a:rPr lang="pt-BR" b="1" dirty="0" err="1"/>
              <a:t>subprefs</a:t>
            </a:r>
            <a:r>
              <a:rPr lang="pt-BR" b="1" dirty="0"/>
              <a:t> </a:t>
            </a:r>
            <a:r>
              <a:rPr lang="pt-BR" dirty="0"/>
              <a:t>– envio pelo Secretário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Áreas comerciais+ aluguel PMSP</a:t>
            </a:r>
          </a:p>
          <a:p>
            <a:pPr lvl="0"/>
            <a:endParaRPr lang="pt-BR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00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Código de Obras e outros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59169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Visita </a:t>
            </a:r>
            <a:r>
              <a:rPr lang="pt-BR" b="1" dirty="0"/>
              <a:t>a Portugal</a:t>
            </a:r>
            <a:r>
              <a:rPr lang="pt-BR" dirty="0"/>
              <a:t> – SEL - processos de aprovação - Eduardo </a:t>
            </a:r>
            <a:r>
              <a:rPr lang="pt-BR" dirty="0" err="1"/>
              <a:t>della</a:t>
            </a:r>
            <a:r>
              <a:rPr lang="pt-BR" dirty="0"/>
              <a:t> Manna: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Análise só de massa e perímetro de edificações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Prazo de 20 dias para manifestação, senão concordância e aprovação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Informatização – busca por Piloto em SEL-</a:t>
            </a:r>
            <a:r>
              <a:rPr lang="pt-BR" dirty="0" err="1"/>
              <a:t>Resid</a:t>
            </a:r>
            <a:r>
              <a:rPr lang="pt-BR" dirty="0"/>
              <a:t> II. </a:t>
            </a:r>
          </a:p>
          <a:p>
            <a:endParaRPr lang="pt-BR" b="1" dirty="0" smtClean="0"/>
          </a:p>
          <a:p>
            <a:r>
              <a:rPr lang="pt-BR" b="1" dirty="0" smtClean="0"/>
              <a:t>Código de Obras – Paula Motta – 25/4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de desenho simplificado </a:t>
            </a:r>
            <a:r>
              <a:rPr lang="pt-BR" dirty="0" smtClean="0"/>
              <a:t>(PG: 30 em vez de 800 itens)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Disposições urbanísticas </a:t>
            </a:r>
            <a:r>
              <a:rPr lang="pt-BR" b="1" dirty="0" err="1" smtClean="0"/>
              <a:t>vs.análise</a:t>
            </a:r>
            <a:r>
              <a:rPr lang="pt-BR" b="1" dirty="0" smtClean="0"/>
              <a:t> de edifício. Parâmetros: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Insolação, afastamentos, acessibilidade, inst. sanitárias, segurança do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Responsabilidades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 -  autor; execução – responsável técnico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do imóvel, execução vs. projeto – proprietário</a:t>
            </a:r>
          </a:p>
          <a:p>
            <a:r>
              <a:rPr lang="pt-BR" b="1" dirty="0" smtClean="0"/>
              <a:t>Comentários</a:t>
            </a:r>
            <a:r>
              <a:rPr lang="pt-BR" dirty="0" smtClean="0"/>
              <a:t>: </a:t>
            </a:r>
            <a:r>
              <a:rPr lang="pt-BR" dirty="0"/>
              <a:t>e</a:t>
            </a:r>
            <a:r>
              <a:rPr lang="pt-BR" dirty="0" smtClean="0"/>
              <a:t>spaço público, vizinhança. Por que o resto?</a:t>
            </a:r>
          </a:p>
          <a:p>
            <a:endParaRPr lang="pt-BR" dirty="0"/>
          </a:p>
          <a:p>
            <a:pPr lvl="0"/>
            <a:r>
              <a:rPr lang="pt-BR" b="1" dirty="0"/>
              <a:t>Secretaria de Finanças - Marcos Cruz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Avanços em SISACOE, baixa </a:t>
            </a:r>
            <a:r>
              <a:rPr lang="pt-BR" dirty="0"/>
              <a:t>em D+4. Envio de caso – </a:t>
            </a:r>
            <a:r>
              <a:rPr lang="pt-BR" dirty="0" err="1"/>
              <a:t>Brookfield</a:t>
            </a:r>
            <a:r>
              <a:rPr lang="pt-BR" dirty="0"/>
              <a:t> – 23 dias.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Clientes que não atualizaram e devem IPTU/ ITBI – </a:t>
            </a:r>
            <a:r>
              <a:rPr lang="pt-BR" dirty="0" smtClean="0"/>
              <a:t>envio a Marcos Cruz -  17/6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Comunique-se</a:t>
            </a:r>
            <a:r>
              <a:rPr lang="pt-BR" dirty="0"/>
              <a:t>  - Proposta: Balcão de Assessoria – site</a:t>
            </a:r>
            <a:r>
              <a:rPr lang="pt-BR" i="1" dirty="0"/>
              <a:t> </a:t>
            </a:r>
            <a:r>
              <a:rPr lang="pt-BR" i="1" dirty="0" err="1"/>
              <a:t>check-list</a:t>
            </a:r>
            <a:r>
              <a:rPr lang="pt-BR" i="1" dirty="0"/>
              <a:t> </a:t>
            </a:r>
            <a:r>
              <a:rPr lang="pt-BR" dirty="0"/>
              <a:t>-  </a:t>
            </a:r>
            <a:r>
              <a:rPr lang="pt-BR" dirty="0" smtClean="0"/>
              <a:t>Secovi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8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– Plano Diretor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07504" y="659169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Redução das áreas </a:t>
            </a:r>
            <a:r>
              <a:rPr lang="pt-BR" dirty="0" smtClean="0"/>
              <a:t>-  Eixos de Estruturação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Abrangência e eliminação de futuras Op. Urbanas – Arco Tietê, Mooca/ V. Carioca, Leopoldina e </a:t>
            </a:r>
            <a:r>
              <a:rPr lang="pt-BR" dirty="0" err="1" smtClean="0"/>
              <a:t>Jurubatuba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Gabarito máximo </a:t>
            </a:r>
            <a:r>
              <a:rPr lang="pt-BR" dirty="0" smtClean="0"/>
              <a:t>de altura nos remansos – limites – 50% dos quarteirões</a:t>
            </a:r>
          </a:p>
          <a:p>
            <a:endParaRPr lang="pt-BR" dirty="0" smtClean="0"/>
          </a:p>
          <a:p>
            <a:r>
              <a:rPr lang="pt-BR" b="1" dirty="0" smtClean="0"/>
              <a:t>Cota de solidariedade </a:t>
            </a:r>
            <a:r>
              <a:rPr lang="pt-BR" dirty="0" smtClean="0"/>
              <a:t>para Ac&gt;20 mil m2.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Adicional de 10% Ac em HIS (até 6 SM) no local ou macro área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Doar 10% da área do terreno mesma macro área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Outorga Onerosa </a:t>
            </a:r>
            <a:r>
              <a:rPr lang="pt-BR" dirty="0" smtClean="0"/>
              <a:t>– Cadastro de Valores de Terreno – nova fórmula</a:t>
            </a:r>
          </a:p>
          <a:p>
            <a:endParaRPr lang="pt-BR" dirty="0" smtClean="0"/>
          </a:p>
          <a:p>
            <a:r>
              <a:rPr lang="pt-BR" b="1" dirty="0" smtClean="0"/>
              <a:t>Operações Urbanas </a:t>
            </a:r>
            <a:r>
              <a:rPr lang="pt-BR" dirty="0" smtClean="0"/>
              <a:t>– caso indisponibilidade de estoques, interessado usa PDE</a:t>
            </a:r>
          </a:p>
          <a:p>
            <a:endParaRPr lang="pt-BR" dirty="0" smtClean="0"/>
          </a:p>
          <a:p>
            <a:r>
              <a:rPr lang="pt-BR" b="1" dirty="0" smtClean="0"/>
              <a:t>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ZEIS 1, 2 , 3, 4 </a:t>
            </a:r>
            <a:r>
              <a:rPr lang="pt-BR" dirty="0" smtClean="0"/>
              <a:t>-  60% de área compatível Faixa 1 – mantém FAR+FGTS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ZEIS 5 </a:t>
            </a:r>
            <a:r>
              <a:rPr lang="pt-BR" dirty="0" smtClean="0"/>
              <a:t>– mínimo 40% HSI1 e 2 – número de áreas pequeno?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Plano de Intervenção </a:t>
            </a:r>
            <a:r>
              <a:rPr lang="pt-BR" dirty="0" smtClean="0"/>
              <a:t>com Conselhos Gestores com atuais e futuros moradores para formulação e intervenções 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59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849912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46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- FIPE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055606" y="1052736"/>
            <a:ext cx="1532002" cy="486800"/>
            <a:chOff x="3397" y="803679"/>
            <a:chExt cx="2042669" cy="649067"/>
          </a:xfrm>
        </p:grpSpPr>
        <p:sp>
          <p:nvSpPr>
            <p:cNvPr id="31" name="Retângulo 30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Retângulo 31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DADOS ENVIADOS</a:t>
              </a:r>
              <a:endParaRPr lang="pt-BR" sz="135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057781" y="1538777"/>
            <a:ext cx="1529827" cy="2371680"/>
            <a:chOff x="6297" y="1451735"/>
            <a:chExt cx="2042669" cy="3162240"/>
          </a:xfrm>
        </p:grpSpPr>
        <p:sp>
          <p:nvSpPr>
            <p:cNvPr id="29" name="Retângulo 28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tângulo 29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CURY 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HM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802088" y="1052736"/>
            <a:ext cx="1532002" cy="486800"/>
            <a:chOff x="2332040" y="803679"/>
            <a:chExt cx="2042669" cy="649067"/>
          </a:xfrm>
        </p:grpSpPr>
        <p:sp>
          <p:nvSpPr>
            <p:cNvPr id="27" name="Retângulo 26"/>
            <p:cNvSpPr/>
            <p:nvPr/>
          </p:nvSpPr>
          <p:spPr>
            <a:xfrm>
              <a:off x="2332040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Retângulo 27"/>
            <p:cNvSpPr/>
            <p:nvPr/>
          </p:nvSpPr>
          <p:spPr>
            <a:xfrm>
              <a:off x="2332040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DADOS ENVIADOS PARCIALMENTE</a:t>
              </a:r>
              <a:endParaRPr lang="pt-BR" sz="1350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802088" y="1539536"/>
            <a:ext cx="1532002" cy="2371680"/>
            <a:chOff x="2332040" y="1452747"/>
            <a:chExt cx="2042669" cy="3162240"/>
          </a:xfrm>
        </p:grpSpPr>
        <p:sp>
          <p:nvSpPr>
            <p:cNvPr id="25" name="Retângulo 24"/>
            <p:cNvSpPr/>
            <p:nvPr/>
          </p:nvSpPr>
          <p:spPr>
            <a:xfrm>
              <a:off x="2332040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tângulo 25"/>
            <p:cNvSpPr/>
            <p:nvPr/>
          </p:nvSpPr>
          <p:spPr>
            <a:xfrm>
              <a:off x="2332040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EMCCAMP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548570" y="1052736"/>
            <a:ext cx="1532002" cy="486800"/>
            <a:chOff x="4660683" y="803679"/>
            <a:chExt cx="2042669" cy="649067"/>
          </a:xfrm>
        </p:grpSpPr>
        <p:sp>
          <p:nvSpPr>
            <p:cNvPr id="23" name="Retângulo 22"/>
            <p:cNvSpPr/>
            <p:nvPr/>
          </p:nvSpPr>
          <p:spPr>
            <a:xfrm>
              <a:off x="4660683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Retângulo 23"/>
            <p:cNvSpPr/>
            <p:nvPr/>
          </p:nvSpPr>
          <p:spPr>
            <a:xfrm>
              <a:off x="4660683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EM CONTATO</a:t>
              </a:r>
              <a:endParaRPr lang="pt-BR" sz="135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548570" y="1539536"/>
            <a:ext cx="1532002" cy="2371680"/>
            <a:chOff x="4660683" y="1452747"/>
            <a:chExt cx="2042669" cy="3162240"/>
          </a:xfrm>
        </p:grpSpPr>
        <p:sp>
          <p:nvSpPr>
            <p:cNvPr id="21" name="Retângulo 20"/>
            <p:cNvSpPr/>
            <p:nvPr/>
          </p:nvSpPr>
          <p:spPr>
            <a:xfrm>
              <a:off x="4660683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tângulo 21"/>
            <p:cNvSpPr/>
            <p:nvPr/>
          </p:nvSpPr>
          <p:spPr>
            <a:xfrm>
              <a:off x="4660683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BROOKFIELD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CYRELA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MOURA DUBEUX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MRV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ODEBRECHT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PDG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TECNISA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TENDA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TRISUL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WTORRE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7295052" y="1052736"/>
            <a:ext cx="1532002" cy="486800"/>
            <a:chOff x="6989326" y="803679"/>
            <a:chExt cx="2042669" cy="649067"/>
          </a:xfrm>
        </p:grpSpPr>
        <p:sp>
          <p:nvSpPr>
            <p:cNvPr id="19" name="Retângulo 18"/>
            <p:cNvSpPr/>
            <p:nvPr/>
          </p:nvSpPr>
          <p:spPr>
            <a:xfrm>
              <a:off x="6989326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tângulo 19"/>
            <p:cNvSpPr/>
            <p:nvPr/>
          </p:nvSpPr>
          <p:spPr>
            <a:xfrm>
              <a:off x="6989326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SEM RESPOSTA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295052" y="1539536"/>
            <a:ext cx="1532002" cy="2371680"/>
            <a:chOff x="6989326" y="1452747"/>
            <a:chExt cx="2042669" cy="3162240"/>
          </a:xfrm>
        </p:grpSpPr>
        <p:sp>
          <p:nvSpPr>
            <p:cNvPr id="17" name="Retângulo 16"/>
            <p:cNvSpPr/>
            <p:nvPr/>
          </p:nvSpPr>
          <p:spPr>
            <a:xfrm>
              <a:off x="6989326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tângulo 17"/>
            <p:cNvSpPr/>
            <p:nvPr/>
          </p:nvSpPr>
          <p:spPr>
            <a:xfrm>
              <a:off x="6989326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DIRECIONAL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EVEN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EZTEC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GAFISA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JHSF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JOÃO FORTES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RODOBENS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ROSSI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VIVER</a:t>
              </a:r>
              <a:endParaRPr lang="pt-BR" sz="1350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96030" y="1060784"/>
            <a:ext cx="1532002" cy="486800"/>
            <a:chOff x="3397" y="803679"/>
            <a:chExt cx="2042669" cy="649067"/>
          </a:xfrm>
        </p:grpSpPr>
        <p:sp>
          <p:nvSpPr>
            <p:cNvPr id="34" name="Retângulo 33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etângulo 34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200" u="sng" dirty="0"/>
                <a:t>TERMO CONFIDENCIALIDADE</a:t>
              </a:r>
              <a:endParaRPr lang="pt-BR" sz="1200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298205" y="1546825"/>
            <a:ext cx="1529827" cy="2371680"/>
            <a:chOff x="6297" y="1451735"/>
            <a:chExt cx="2042669" cy="3162240"/>
          </a:xfrm>
        </p:grpSpPr>
        <p:sp>
          <p:nvSpPr>
            <p:cNvPr id="37" name="Retângulo 36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etângulo 37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 smtClean="0"/>
                <a:t>BROOKFIELD</a:t>
              </a:r>
              <a:endParaRPr lang="pt-BR" sz="1350" dirty="0"/>
            </a:p>
            <a:p>
              <a:pPr marL="0" lvl="1" defTabSz="600075">
                <a:lnSpc>
                  <a:spcPct val="90000"/>
                </a:lnSpc>
                <a:spcAft>
                  <a:spcPct val="15000"/>
                </a:spcAft>
              </a:pPr>
              <a:endParaRPr lang="pt-BR" sz="1350" dirty="0"/>
            </a:p>
          </p:txBody>
        </p:sp>
      </p:grp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0" name="Retângulo 7"/>
          <p:cNvSpPr>
            <a:spLocks noChangeArrowheads="1"/>
          </p:cNvSpPr>
          <p:nvPr/>
        </p:nvSpPr>
        <p:spPr bwMode="auto">
          <a:xfrm>
            <a:off x="174625" y="4077072"/>
            <a:ext cx="8964612" cy="255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Lançamentos</a:t>
            </a:r>
            <a:r>
              <a:rPr lang="pt-BR" dirty="0"/>
              <a:t>, vendas, </a:t>
            </a:r>
            <a:r>
              <a:rPr lang="pt-BR" dirty="0" err="1"/>
              <a:t>distratos</a:t>
            </a:r>
            <a:r>
              <a:rPr lang="pt-BR" dirty="0"/>
              <a:t>, estoque, entregas, repasses, quitações, </a:t>
            </a:r>
            <a:r>
              <a:rPr lang="pt-BR" dirty="0" smtClean="0"/>
              <a:t>carteira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Desagregações </a:t>
            </a:r>
            <a:r>
              <a:rPr lang="pt-BR" dirty="0"/>
              <a:t>por </a:t>
            </a:r>
            <a:r>
              <a:rPr lang="pt-BR" dirty="0" smtClean="0"/>
              <a:t>empreendimento e não por unidade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unidades para venda, e não por permutas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NDA – multa mais prejuízos - penalização FIPE para a ABRAINC, com distribuição às vitimadas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Informações sobre andamento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dados de entregas e não só lançamentos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Início da coleta de dados em maio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Reunião em 25/6 para simplificação inicial</a:t>
            </a:r>
          </a:p>
        </p:txBody>
      </p:sp>
      <p:sp>
        <p:nvSpPr>
          <p:cNvPr id="41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18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reunião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com Presidência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em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28/4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PR, MC, MPOE, PCEF, PB, Inês, Urbano, Maria Caldas </a:t>
            </a:r>
            <a:r>
              <a:rPr lang="pt-BR" dirty="0" smtClean="0"/>
              <a:t>– anúncio até início junho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Solução </a:t>
            </a:r>
            <a:r>
              <a:rPr lang="pt-BR" dirty="0"/>
              <a:t>de mercado </a:t>
            </a:r>
            <a:r>
              <a:rPr lang="pt-BR" dirty="0" smtClean="0"/>
              <a:t>com </a:t>
            </a:r>
            <a:r>
              <a:rPr lang="pt-BR" dirty="0"/>
              <a:t>menor custo fiscal e a valorização da </a:t>
            </a:r>
            <a:r>
              <a:rPr lang="pt-BR" dirty="0" smtClean="0"/>
              <a:t>propriedade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</a:t>
            </a:r>
            <a:r>
              <a:rPr lang="pt-BR" dirty="0"/>
              <a:t>da população </a:t>
            </a:r>
            <a:r>
              <a:rPr lang="pt-BR" dirty="0" smtClean="0"/>
              <a:t>não </a:t>
            </a:r>
            <a:r>
              <a:rPr lang="pt-BR" dirty="0"/>
              <a:t>atendida </a:t>
            </a:r>
            <a:r>
              <a:rPr lang="pt-BR" dirty="0" smtClean="0"/>
              <a:t>- TP</a:t>
            </a:r>
            <a:r>
              <a:rPr lang="pt-BR" dirty="0"/>
              <a:t>, prazos, taxas de juros e </a:t>
            </a:r>
            <a:r>
              <a:rPr lang="pt-BR" dirty="0" smtClean="0"/>
              <a:t>subsídios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Condições </a:t>
            </a:r>
            <a:r>
              <a:rPr lang="pt-BR" dirty="0"/>
              <a:t>iguais de averiguação de qualidade pelo agente </a:t>
            </a:r>
            <a:r>
              <a:rPr lang="pt-BR" dirty="0" smtClean="0"/>
              <a:t>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Fator Social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Ministério do Trabalho – fiscalização, 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Custo da Burocracia do </a:t>
            </a:r>
            <a:r>
              <a:rPr lang="pt-BR" dirty="0" smtClean="0"/>
              <a:t>Imóvel - registros </a:t>
            </a:r>
            <a:r>
              <a:rPr lang="pt-BR" dirty="0"/>
              <a:t>e </a:t>
            </a:r>
            <a:r>
              <a:rPr lang="pt-BR" dirty="0" smtClean="0"/>
              <a:t>licenciamentos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P</a:t>
            </a:r>
            <a:r>
              <a:rPr lang="pt-BR" b="1" dirty="0" smtClean="0"/>
              <a:t>ontos </a:t>
            </a:r>
            <a:r>
              <a:rPr lang="pt-BR" b="1" dirty="0"/>
              <a:t>de </a:t>
            </a:r>
            <a:r>
              <a:rPr lang="pt-BR" b="1" dirty="0" smtClean="0"/>
              <a:t>atenção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</a:t>
            </a:r>
            <a:r>
              <a:rPr lang="pt-BR" dirty="0"/>
              <a:t>sobre demografia e renda– reafirmar base utilizada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Fator social: famílias com filhos, famílias sem filhos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Qualidade: aprofundar debate sobre pontos </a:t>
            </a:r>
            <a:r>
              <a:rPr lang="pt-BR" dirty="0" smtClean="0"/>
              <a:t>levantados: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Aquecimento solar, Normas </a:t>
            </a:r>
            <a:r>
              <a:rPr lang="pt-BR" dirty="0"/>
              <a:t>de </a:t>
            </a:r>
            <a:r>
              <a:rPr lang="pt-BR" dirty="0" smtClean="0"/>
              <a:t>desempenho, Muros.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Novas questões – 5/6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SAC vs. </a:t>
            </a:r>
            <a:r>
              <a:rPr lang="pt-BR" dirty="0" err="1" smtClean="0"/>
              <a:t>Price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Demanda por produto para renda imediatamente superior a Faixa 1</a:t>
            </a:r>
          </a:p>
          <a:p>
            <a:endParaRPr lang="pt-BR" dirty="0"/>
          </a:p>
          <a:p>
            <a:r>
              <a:rPr lang="pt-BR" b="1" dirty="0" smtClean="0"/>
              <a:t>Casa Paulista </a:t>
            </a:r>
            <a:r>
              <a:rPr lang="pt-BR" dirty="0" smtClean="0"/>
              <a:t>- indefinições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543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Governo SP, outros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Governador</a:t>
            </a:r>
            <a:r>
              <a:rPr lang="pt-BR" dirty="0" smtClean="0"/>
              <a:t> </a:t>
            </a:r>
            <a:r>
              <a:rPr lang="pt-BR" dirty="0"/>
              <a:t>– envolvimento – construção de agenda (Ricardo Sales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Casa </a:t>
            </a:r>
            <a:r>
              <a:rPr lang="pt-BR" dirty="0" smtClean="0"/>
              <a:t>Paulista, PPP – discussão em 2/4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Cetesb e outras </a:t>
            </a:r>
            <a:r>
              <a:rPr lang="pt-BR" dirty="0" smtClean="0"/>
              <a:t>autarquias; Lei dos Mananciais – alterações propostas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cs typeface="Arial" pitchFamily="34" charset="0"/>
              <a:sym typeface="Arial" pitchFamily="34" charset="0"/>
            </a:endParaRPr>
          </a:p>
          <a:p>
            <a:r>
              <a:rPr lang="pt-BR" b="1" dirty="0" smtClean="0"/>
              <a:t>CETESB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Recomendação C. Poeta/Queiroz: </a:t>
            </a:r>
            <a:r>
              <a:rPr lang="pt-BR" dirty="0" smtClean="0"/>
              <a:t>incluir áreas contaminadas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Governador </a:t>
            </a:r>
            <a:r>
              <a:rPr lang="pt-BR" dirty="0"/>
              <a:t> </a:t>
            </a:r>
            <a:r>
              <a:rPr lang="pt-BR" dirty="0" smtClean="0"/>
              <a:t>- alteração </a:t>
            </a:r>
            <a:r>
              <a:rPr lang="pt-BR" dirty="0"/>
              <a:t>nas leis das bacias de </a:t>
            </a:r>
            <a:r>
              <a:rPr lang="pt-BR" dirty="0" smtClean="0"/>
              <a:t>mananciais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Reunião com CONAMA para solicitar decreto/alteração na regulação p/ cidades</a:t>
            </a:r>
            <a:r>
              <a:rPr lang="pt-BR" dirty="0" smtClean="0"/>
              <a:t>.</a:t>
            </a:r>
          </a:p>
          <a:p>
            <a:endParaRPr lang="pt-BR" b="1" dirty="0"/>
          </a:p>
          <a:p>
            <a:r>
              <a:rPr lang="pt-BR" b="1" dirty="0" smtClean="0"/>
              <a:t>AELO/SECOVI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</a:t>
            </a:r>
            <a:r>
              <a:rPr lang="pt-BR" dirty="0"/>
              <a:t>nas Oficinas </a:t>
            </a:r>
            <a:r>
              <a:rPr lang="pt-BR" dirty="0" smtClean="0"/>
              <a:t>– participação ABRAINC em 31/1, 28/2, 28/3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 – Fluxos LO, Resolução 31 e Resolução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Paulo Milan (HM), Marcel </a:t>
            </a:r>
            <a:r>
              <a:rPr lang="pt-BR" dirty="0" err="1" smtClean="0"/>
              <a:t>Maion</a:t>
            </a:r>
            <a:r>
              <a:rPr lang="pt-BR" dirty="0" smtClean="0"/>
              <a:t> (PDG), Mascagni (</a:t>
            </a:r>
            <a:r>
              <a:rPr lang="pt-BR" dirty="0" err="1" smtClean="0"/>
              <a:t>Brookfield</a:t>
            </a:r>
            <a:r>
              <a:rPr lang="pt-BR" dirty="0" smtClean="0"/>
              <a:t>), Roberta (</a:t>
            </a:r>
            <a:r>
              <a:rPr lang="pt-BR" dirty="0" err="1" smtClean="0"/>
              <a:t>Even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6/6 – Resolução 31- supressão de vegetação nativa</a:t>
            </a:r>
            <a:endParaRPr lang="pt-BR" dirty="0"/>
          </a:p>
          <a:p>
            <a:endParaRPr lang="en-US" b="1" dirty="0">
              <a:cs typeface="Arial" pitchFamily="34" charset="0"/>
              <a:sym typeface="Arial" pitchFamily="34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3636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11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FNP, 21/5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20688"/>
            <a:ext cx="8624887" cy="5881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Gerais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Continuidade em eventos da FNP em setembro e novembro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Painel </a:t>
            </a:r>
            <a:r>
              <a:rPr lang="pt-BR" dirty="0" smtClean="0"/>
              <a:t>com </a:t>
            </a:r>
            <a:r>
              <a:rPr lang="pt-BR" dirty="0"/>
              <a:t>experiências das prefeituras, melhores práticas, métricas obtidas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Apresentação do BNDES para apresentar PMAT e aproximar </a:t>
            </a:r>
            <a:r>
              <a:rPr lang="pt-BR" dirty="0" smtClean="0"/>
              <a:t>Sec. </a:t>
            </a:r>
            <a:r>
              <a:rPr lang="pt-BR" dirty="0"/>
              <a:t>Urbanismo com Fazenda - Marco Aurélio Cabral e Marcelo Fernandes – PMAT – BNDES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Experiências internacionais – avançar com </a:t>
            </a:r>
            <a:r>
              <a:rPr lang="pt-BR" dirty="0" err="1"/>
              <a:t>Booz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Replicar encontros da ABRASF – Assoc. Bras. dos Secretários de Fazenda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eguro </a:t>
            </a:r>
            <a:r>
              <a:rPr lang="pt-BR" dirty="0"/>
              <a:t>do </a:t>
            </a:r>
            <a:r>
              <a:rPr lang="pt-BR" dirty="0" err="1" smtClean="0"/>
              <a:t>func</a:t>
            </a:r>
            <a:r>
              <a:rPr lang="pt-BR" dirty="0" smtClean="0"/>
              <a:t>. </a:t>
            </a:r>
            <a:r>
              <a:rPr lang="pt-BR" dirty="0"/>
              <a:t>público – </a:t>
            </a:r>
            <a:r>
              <a:rPr lang="pt-BR" dirty="0" smtClean="0"/>
              <a:t>produto </a:t>
            </a:r>
            <a:r>
              <a:rPr lang="pt-BR" dirty="0"/>
              <a:t>registado na SUSEP à espera de um </a:t>
            </a:r>
            <a:r>
              <a:rPr lang="pt-BR" dirty="0" smtClean="0"/>
              <a:t>piloto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Relato </a:t>
            </a:r>
            <a:r>
              <a:rPr lang="pt-BR" dirty="0"/>
              <a:t>sobre avanços importantes: Prefeito de Cariacica-ES</a:t>
            </a:r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Maria </a:t>
            </a:r>
            <a:r>
              <a:rPr lang="pt-BR" b="1" dirty="0"/>
              <a:t>Helena – Curitiba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Decreto 10.020 e Portaria 80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Simplificação – parâmetros </a:t>
            </a:r>
            <a:r>
              <a:rPr lang="pt-BR" dirty="0" smtClean="0"/>
              <a:t>urbanísticos, responsabilidade </a:t>
            </a:r>
            <a:r>
              <a:rPr lang="pt-BR" dirty="0"/>
              <a:t>do profissional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Interface e unicidade entre secretarias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Software </a:t>
            </a:r>
            <a:r>
              <a:rPr lang="pt-BR" dirty="0" smtClean="0"/>
              <a:t>de </a:t>
            </a:r>
            <a:r>
              <a:rPr lang="pt-BR" i="1" dirty="0" err="1"/>
              <a:t>work-flow</a:t>
            </a:r>
            <a:r>
              <a:rPr lang="pt-BR" dirty="0"/>
              <a:t>  -</a:t>
            </a:r>
            <a:r>
              <a:rPr lang="pt-BR" dirty="0" smtClean="0"/>
              <a:t>atualização </a:t>
            </a:r>
            <a:r>
              <a:rPr lang="pt-BR" dirty="0"/>
              <a:t>de projeto é necessária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Terceirização de licenciamento ambiental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Estevão </a:t>
            </a:r>
            <a:r>
              <a:rPr lang="pt-BR" b="1" dirty="0" err="1"/>
              <a:t>Griti</a:t>
            </a:r>
            <a:r>
              <a:rPr lang="pt-BR" b="1" dirty="0"/>
              <a:t> – Olinda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Quadro permanente de técnicos </a:t>
            </a:r>
            <a:r>
              <a:rPr lang="pt-BR" dirty="0" smtClean="0"/>
              <a:t>concursados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João Guimarães </a:t>
            </a:r>
            <a:r>
              <a:rPr lang="pt-BR" dirty="0"/>
              <a:t>– Belém, Alfredo </a:t>
            </a:r>
            <a:r>
              <a:rPr lang="pt-BR" dirty="0" err="1"/>
              <a:t>Buzzo</a:t>
            </a:r>
            <a:r>
              <a:rPr lang="pt-BR" dirty="0"/>
              <a:t> – </a:t>
            </a:r>
            <a:r>
              <a:rPr lang="pt-BR" dirty="0" smtClean="0"/>
              <a:t>SBC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5261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FNP, 20/5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20688"/>
            <a:ext cx="8624887" cy="6158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Águeda </a:t>
            </a:r>
            <a:r>
              <a:rPr lang="pt-BR" b="1" dirty="0"/>
              <a:t>Muniz – </a:t>
            </a:r>
            <a:r>
              <a:rPr lang="pt-BR" b="1" dirty="0" smtClean="0"/>
              <a:t>Fortaleza - </a:t>
            </a:r>
            <a:r>
              <a:rPr lang="pt-BR" dirty="0" smtClean="0"/>
              <a:t>Tempo </a:t>
            </a:r>
            <a:r>
              <a:rPr lang="pt-BR" dirty="0"/>
              <a:t>de carrinho – 50%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Juntar Urbanismo e Meio Ambiente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Alvará </a:t>
            </a:r>
            <a:r>
              <a:rPr lang="pt-BR" dirty="0"/>
              <a:t>de Construção – </a:t>
            </a:r>
            <a:r>
              <a:rPr lang="pt-BR" dirty="0" smtClean="0"/>
              <a:t>só </a:t>
            </a:r>
            <a:r>
              <a:rPr lang="pt-BR" dirty="0"/>
              <a:t>parâmetros urbanísticos </a:t>
            </a:r>
            <a:r>
              <a:rPr lang="pt-BR" dirty="0" smtClean="0"/>
              <a:t>– </a:t>
            </a:r>
            <a:r>
              <a:rPr lang="pt-BR" dirty="0"/>
              <a:t>até 51 dias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Cristiano </a:t>
            </a:r>
            <a:r>
              <a:rPr lang="pt-BR" b="1" dirty="0" err="1"/>
              <a:t>Tatti</a:t>
            </a:r>
            <a:r>
              <a:rPr lang="pt-BR" b="1" dirty="0"/>
              <a:t> – POA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Consultoria – Escritório Gaúcho de Produtividade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Escritório centralizado para licenciamentos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Simplicidade – responsabilidade para o profissional proponente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Unicidade </a:t>
            </a:r>
            <a:r>
              <a:rPr lang="pt-BR" dirty="0" smtClean="0"/>
              <a:t>entre </a:t>
            </a:r>
            <a:r>
              <a:rPr lang="pt-BR" dirty="0"/>
              <a:t>secretarias – documentos </a:t>
            </a:r>
            <a:r>
              <a:rPr lang="pt-BR" dirty="0" err="1"/>
              <a:t>scaneados</a:t>
            </a:r>
            <a:r>
              <a:rPr lang="pt-BR" dirty="0"/>
              <a:t> </a:t>
            </a:r>
            <a:r>
              <a:rPr lang="pt-BR" dirty="0" smtClean="0"/>
              <a:t>–resposta </a:t>
            </a:r>
            <a:r>
              <a:rPr lang="pt-BR" dirty="0"/>
              <a:t>única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Comissões especiais para PMCMV e para grandes projetos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Incremento nas receitas de licenciamento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Márcia Bastos-  RJ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Simplificação – substituição por declaração no caso de unifamiliar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Manifestação única, em 30 dias, com prazos definidos por etapa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Informatização – equipamentos – linha BNDES -  aproximação com Secretaria da Fazenda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MP  e gestão – seguro do funcionário público</a:t>
            </a:r>
          </a:p>
          <a:p>
            <a:r>
              <a:rPr lang="pt-BR" b="1" dirty="0" smtClean="0"/>
              <a:t>Secretária </a:t>
            </a:r>
            <a:r>
              <a:rPr lang="pt-BR" b="1" dirty="0"/>
              <a:t>Madalena </a:t>
            </a:r>
            <a:r>
              <a:rPr lang="pt-BR" dirty="0"/>
              <a:t>– </a:t>
            </a:r>
            <a:r>
              <a:rPr lang="pt-BR" dirty="0" smtClean="0"/>
              <a:t>21/5 - o </a:t>
            </a:r>
            <a:r>
              <a:rPr lang="pt-BR" dirty="0"/>
              <a:t>que poderia avançar: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Simplificação – parâmetros urbanísticos, responsabilidade do profissional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Balcão </a:t>
            </a:r>
            <a:r>
              <a:rPr lang="pt-BR" dirty="0"/>
              <a:t>Único – modelo </a:t>
            </a:r>
            <a:r>
              <a:rPr lang="pt-BR" dirty="0" smtClean="0"/>
              <a:t>nacional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Informatização e gestão </a:t>
            </a:r>
            <a:r>
              <a:rPr lang="pt-BR" dirty="0"/>
              <a:t>– alinhamento, , incentivos, seguro </a:t>
            </a:r>
          </a:p>
        </p:txBody>
      </p:sp>
    </p:spTree>
    <p:extLst>
      <p:ext uri="{BB962C8B-B14F-4D97-AF65-F5344CB8AC3E}">
        <p14:creationId xmlns:p14="http://schemas.microsoft.com/office/powerpoint/2010/main" val="2808171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2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gerais – 27/2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251520" y="659169"/>
          <a:ext cx="8548564" cy="579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" name="Worksheet" r:id="rId4" imgW="10725191" imgH="4391210" progId="Excel.Sheet.12">
                  <p:embed/>
                </p:oleObj>
              </mc:Choice>
              <mc:Fallback>
                <p:oleObj name="Worksheet" r:id="rId4" imgW="10725191" imgH="43912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659169"/>
                        <a:ext cx="8548564" cy="579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32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gerais – 27/3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251520" y="836712"/>
          <a:ext cx="864096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" name="Worksheet" r:id="rId4" imgW="10725191" imgH="3590718" progId="Excel.Sheet.12">
                  <p:embed/>
                </p:oleObj>
              </mc:Choice>
              <mc:Fallback>
                <p:oleObj name="Worksheet" r:id="rId4" imgW="10725191" imgH="35907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836712"/>
                        <a:ext cx="8640960" cy="5472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738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específicas – 27/2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107504" y="439383"/>
          <a:ext cx="8856984" cy="628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Worksheet" r:id="rId4" imgW="12068342" imgH="7762995" progId="Excel.Sheet.12">
                  <p:embed/>
                </p:oleObj>
              </mc:Choice>
              <mc:Fallback>
                <p:oleObj name="Worksheet" r:id="rId4" imgW="12068342" imgH="77629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504" y="439383"/>
                        <a:ext cx="8856984" cy="6282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720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Atualizações e Posicionamento ABRAINC – 11h às 11:15h</a:t>
            </a:r>
          </a:p>
          <a:p>
            <a:endParaRPr lang="pt-BR" b="1" dirty="0"/>
          </a:p>
          <a:p>
            <a:pPr lvl="0"/>
            <a:r>
              <a:rPr lang="pt-BR" b="1" dirty="0"/>
              <a:t>Modelo de Negócios </a:t>
            </a:r>
            <a:r>
              <a:rPr lang="pt-BR" dirty="0"/>
              <a:t>– aproximação com Judiciário </a:t>
            </a:r>
            <a:r>
              <a:rPr lang="pt-BR" b="1" dirty="0"/>
              <a:t>– </a:t>
            </a:r>
            <a:r>
              <a:rPr lang="pt-BR" b="1" dirty="0" smtClean="0"/>
              <a:t>11:15h </a:t>
            </a:r>
            <a:r>
              <a:rPr lang="pt-BR" b="1" dirty="0"/>
              <a:t>às </a:t>
            </a:r>
            <a:r>
              <a:rPr lang="pt-BR" b="1" dirty="0" smtClean="0"/>
              <a:t>11:30h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Modelo de Vendas </a:t>
            </a:r>
            <a:r>
              <a:rPr lang="pt-BR" dirty="0"/>
              <a:t>– ACP-MPF-PA, corretagem – </a:t>
            </a:r>
            <a:r>
              <a:rPr lang="pt-BR" b="1" dirty="0" smtClean="0"/>
              <a:t>11:30h </a:t>
            </a:r>
            <a:r>
              <a:rPr lang="pt-BR" b="1" dirty="0"/>
              <a:t>às </a:t>
            </a:r>
            <a:r>
              <a:rPr lang="pt-BR" b="1" dirty="0" smtClean="0"/>
              <a:t>11:50h</a:t>
            </a:r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Burocracia</a:t>
            </a:r>
            <a:r>
              <a:rPr lang="pt-BR" b="1" dirty="0"/>
              <a:t>/ Licenciamentos – </a:t>
            </a:r>
            <a:r>
              <a:rPr lang="pt-BR" b="1" dirty="0" smtClean="0"/>
              <a:t>11:50h </a:t>
            </a:r>
            <a:r>
              <a:rPr lang="pt-BR" b="1" dirty="0"/>
              <a:t>às </a:t>
            </a:r>
            <a:r>
              <a:rPr lang="pt-BR" b="1" dirty="0" smtClean="0"/>
              <a:t>12:10h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Custo da Burocracia no Imóvel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Municípios piloto e outras iniciativas</a:t>
            </a:r>
          </a:p>
          <a:p>
            <a:endParaRPr lang="pt-BR" dirty="0" smtClean="0"/>
          </a:p>
          <a:p>
            <a:r>
              <a:rPr lang="pt-BR" b="1" dirty="0" smtClean="0"/>
              <a:t>Prefeitura </a:t>
            </a:r>
            <a:r>
              <a:rPr lang="pt-BR" b="1" dirty="0"/>
              <a:t>de São </a:t>
            </a:r>
            <a:r>
              <a:rPr lang="pt-BR" b="1" dirty="0" smtClean="0"/>
              <a:t>Paulo – das 12:10h às 12:50h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Minutagem</a:t>
            </a:r>
            <a:r>
              <a:rPr lang="pt-BR" dirty="0" smtClean="0"/>
              <a:t>, Balcão </a:t>
            </a:r>
            <a:r>
              <a:rPr lang="pt-BR" dirty="0"/>
              <a:t>Único</a:t>
            </a:r>
            <a:r>
              <a:rPr lang="pt-BR" dirty="0" smtClean="0"/>
              <a:t>, </a:t>
            </a:r>
            <a:r>
              <a:rPr lang="pt-BR" dirty="0"/>
              <a:t>Código de </a:t>
            </a:r>
            <a:r>
              <a:rPr lang="pt-BR" dirty="0" smtClean="0"/>
              <a:t>Obras, Encaminhamentos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Plano Diretor </a:t>
            </a:r>
            <a:r>
              <a:rPr lang="pt-BR" smtClean="0"/>
              <a:t>- atualizações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Outros assuntos – das 12:50h às 13h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ABRAINC – FIPE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PMCMV, outros</a:t>
            </a:r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141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específicas – 27/3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251520" y="764704"/>
          <a:ext cx="8548564" cy="569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" name="Worksheet" r:id="rId4" imgW="12068342" imgH="5324421" progId="Excel.Sheet.12">
                  <p:embed/>
                </p:oleObj>
              </mc:Choice>
              <mc:Fallback>
                <p:oleObj name="Worksheet" r:id="rId4" imgW="12068342" imgH="53244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764704"/>
                        <a:ext cx="8548564" cy="569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280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Reunião SIURB – 7/4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Plantas</a:t>
            </a:r>
            <a:r>
              <a:rPr lang="pt-BR" b="1" dirty="0"/>
              <a:t>, atos e </a:t>
            </a:r>
            <a:r>
              <a:rPr lang="pt-BR" b="1" dirty="0" smtClean="0"/>
              <a:t>decretos - base digitalizada - 3000 + </a:t>
            </a:r>
            <a:r>
              <a:rPr lang="pt-BR" b="1" dirty="0" err="1" smtClean="0"/>
              <a:t>Sto</a:t>
            </a:r>
            <a:r>
              <a:rPr lang="pt-BR" b="1" dirty="0" smtClean="0"/>
              <a:t> Amaro: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isponibilização </a:t>
            </a:r>
            <a:r>
              <a:rPr lang="pt-BR" dirty="0"/>
              <a:t>de </a:t>
            </a:r>
            <a:r>
              <a:rPr lang="pt-BR" dirty="0" smtClean="0"/>
              <a:t>base </a:t>
            </a:r>
            <a:r>
              <a:rPr lang="pt-BR" dirty="0"/>
              <a:t>MDC por PRODAM para </a:t>
            </a:r>
            <a:r>
              <a:rPr lang="pt-BR" dirty="0" smtClean="0"/>
              <a:t>CAD </a:t>
            </a:r>
            <a:r>
              <a:rPr lang="pt-BR" dirty="0"/>
              <a:t>– questão </a:t>
            </a:r>
            <a:r>
              <a:rPr lang="pt-BR" dirty="0" smtClean="0"/>
              <a:t>interna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Reforço na equipe: 3 </a:t>
            </a:r>
            <a:r>
              <a:rPr lang="pt-BR" dirty="0" err="1"/>
              <a:t>CADistas</a:t>
            </a:r>
            <a:r>
              <a:rPr lang="pt-BR" dirty="0"/>
              <a:t> que entendam de Proj3 e Proj4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Investimento em equipamentos compatíveis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Plotagem de cada planta em vegetal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Assegurar legitimidade de cada planta transposta via ato regulatório</a:t>
            </a:r>
          </a:p>
          <a:p>
            <a:r>
              <a:rPr lang="pt-BR" dirty="0"/>
              <a:t> </a:t>
            </a:r>
          </a:p>
          <a:p>
            <a:pPr lvl="0"/>
            <a:r>
              <a:rPr lang="pt-BR" b="1" dirty="0"/>
              <a:t>Comentários e discussões sobre as questões referentes à Transposição: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Priorização </a:t>
            </a:r>
            <a:r>
              <a:rPr lang="pt-BR" dirty="0"/>
              <a:t>(demanda, </a:t>
            </a:r>
            <a:r>
              <a:rPr lang="pt-BR" dirty="0" smtClean="0"/>
              <a:t>precárias</a:t>
            </a:r>
            <a:r>
              <a:rPr lang="pt-BR" dirty="0"/>
              <a:t>, </a:t>
            </a:r>
            <a:r>
              <a:rPr lang="pt-BR" dirty="0" smtClean="0"/>
              <a:t>novas </a:t>
            </a:r>
            <a:r>
              <a:rPr lang="pt-BR" dirty="0"/>
              <a:t>leis e </a:t>
            </a:r>
            <a:r>
              <a:rPr lang="pt-BR" dirty="0" smtClean="0"/>
              <a:t>atos)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Assinaturas </a:t>
            </a:r>
            <a:r>
              <a:rPr lang="pt-BR" dirty="0"/>
              <a:t>e rubricas, inclusive Prefeito e Presidente da Câmara. </a:t>
            </a:r>
            <a:r>
              <a:rPr lang="pt-BR" dirty="0" smtClean="0"/>
              <a:t>Certificação </a:t>
            </a:r>
            <a:r>
              <a:rPr lang="pt-BR" dirty="0"/>
              <a:t>digital na PRODAM </a:t>
            </a:r>
            <a:r>
              <a:rPr lang="pt-BR" dirty="0" smtClean="0"/>
              <a:t>- </a:t>
            </a:r>
            <a:r>
              <a:rPr lang="pt-BR" dirty="0"/>
              <a:t>estágio ainda </a:t>
            </a:r>
            <a:r>
              <a:rPr lang="pt-BR" dirty="0" smtClean="0"/>
              <a:t>inicial. Lei?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Faixas </a:t>
            </a:r>
            <a:r>
              <a:rPr lang="pt-BR" dirty="0"/>
              <a:t>Sanitárias- </a:t>
            </a:r>
            <a:r>
              <a:rPr lang="pt-BR" dirty="0" smtClean="0"/>
              <a:t>esforço </a:t>
            </a:r>
            <a:r>
              <a:rPr lang="pt-BR" dirty="0"/>
              <a:t>concentrado para solução de </a:t>
            </a:r>
            <a:r>
              <a:rPr lang="pt-BR" dirty="0" smtClean="0"/>
              <a:t>pendências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Reforço </a:t>
            </a:r>
            <a:r>
              <a:rPr lang="pt-BR" dirty="0"/>
              <a:t>de equipes: </a:t>
            </a:r>
            <a:r>
              <a:rPr lang="pt-BR" dirty="0" smtClean="0"/>
              <a:t>SIURB - </a:t>
            </a:r>
            <a:r>
              <a:rPr lang="pt-BR" dirty="0"/>
              <a:t>possibilidade e </a:t>
            </a:r>
            <a:r>
              <a:rPr lang="pt-BR" dirty="0" smtClean="0"/>
              <a:t>custos </a:t>
            </a:r>
            <a:r>
              <a:rPr lang="pt-BR" dirty="0"/>
              <a:t>de 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Galerias</a:t>
            </a:r>
            <a:r>
              <a:rPr lang="pt-BR" dirty="0"/>
              <a:t>: </a:t>
            </a:r>
            <a:r>
              <a:rPr lang="pt-BR" dirty="0" smtClean="0"/>
              <a:t>topografia - ajuda </a:t>
            </a:r>
            <a:r>
              <a:rPr lang="pt-BR" dirty="0"/>
              <a:t>de </a:t>
            </a:r>
            <a:r>
              <a:rPr lang="pt-BR" dirty="0" smtClean="0"/>
              <a:t>empreendedor, Balcão </a:t>
            </a:r>
            <a:r>
              <a:rPr lang="pt-BR" dirty="0"/>
              <a:t>de </a:t>
            </a:r>
            <a:r>
              <a:rPr lang="pt-BR" dirty="0" smtClean="0"/>
              <a:t>Assessoria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Sobreposição </a:t>
            </a:r>
            <a:r>
              <a:rPr lang="pt-BR" dirty="0"/>
              <a:t>de Código de Obras e Código </a:t>
            </a:r>
            <a:r>
              <a:rPr lang="pt-BR" dirty="0" smtClean="0"/>
              <a:t>Florestal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Disponibilização </a:t>
            </a:r>
            <a:r>
              <a:rPr lang="pt-BR" dirty="0"/>
              <a:t>de Terminais de Consulta ao Público via </a:t>
            </a:r>
            <a:r>
              <a:rPr lang="pt-BR" dirty="0" smtClean="0"/>
              <a:t>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 smtClean="0"/>
              <a:t>Check-list</a:t>
            </a:r>
            <a:r>
              <a:rPr lang="pt-BR" i="1" dirty="0" smtClean="0"/>
              <a:t> enviado, </a:t>
            </a:r>
            <a:r>
              <a:rPr lang="pt-BR" i="1" dirty="0" err="1" smtClean="0"/>
              <a:t>Shapes</a:t>
            </a:r>
            <a:r>
              <a:rPr lang="pt-BR" dirty="0" smtClean="0"/>
              <a:t> p/ o Secovi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Leis </a:t>
            </a:r>
            <a:r>
              <a:rPr lang="pt-BR" dirty="0"/>
              <a:t>e melhoramentos a serem revogados </a:t>
            </a:r>
            <a:r>
              <a:rPr lang="pt-BR" dirty="0" smtClean="0"/>
              <a:t>– SIURB - para </a:t>
            </a:r>
            <a:r>
              <a:rPr lang="pt-BR" dirty="0"/>
              <a:t>ação </a:t>
            </a:r>
            <a:r>
              <a:rPr lang="pt-BR" dirty="0" smtClean="0"/>
              <a:t>concentrada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Novo </a:t>
            </a:r>
            <a:r>
              <a:rPr lang="pt-BR" dirty="0"/>
              <a:t>encontro </a:t>
            </a:r>
            <a:r>
              <a:rPr lang="pt-BR" dirty="0" smtClean="0"/>
              <a:t>– 28/4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31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PGT  - reunião 1º de abril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Reunião com SMT </a:t>
            </a:r>
            <a:r>
              <a:rPr lang="pt-BR" dirty="0" smtClean="0"/>
              <a:t>– 3 de abril, 11h – Della Manna, Ricardo Luna, Caçador, Eugênio, Paulo Aridan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Aporte </a:t>
            </a:r>
            <a:r>
              <a:rPr lang="pt-BR" dirty="0"/>
              <a:t>em </a:t>
            </a:r>
            <a:r>
              <a:rPr lang="pt-BR" dirty="0" smtClean="0"/>
              <a:t>Fundo </a:t>
            </a:r>
            <a:r>
              <a:rPr lang="pt-BR" dirty="0"/>
              <a:t>-  responsabilidade do incorporador pelo </a:t>
            </a:r>
            <a:r>
              <a:rPr lang="pt-BR" dirty="0" smtClean="0"/>
              <a:t>pagamento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Explicitação </a:t>
            </a:r>
            <a:r>
              <a:rPr lang="pt-BR" dirty="0"/>
              <a:t>de não vinculação do Habite-se à execução das obras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Pagamento p/ </a:t>
            </a:r>
            <a:r>
              <a:rPr lang="pt-BR" dirty="0"/>
              <a:t>realização das </a:t>
            </a:r>
            <a:r>
              <a:rPr lang="pt-BR" dirty="0" smtClean="0"/>
              <a:t>obras. 6 </a:t>
            </a:r>
            <a:r>
              <a:rPr lang="pt-BR" dirty="0"/>
              <a:t>meses </a:t>
            </a:r>
            <a:r>
              <a:rPr lang="pt-BR" dirty="0" smtClean="0"/>
              <a:t>após </a:t>
            </a:r>
            <a:r>
              <a:rPr lang="pt-BR" dirty="0"/>
              <a:t>Alvará de </a:t>
            </a:r>
            <a:r>
              <a:rPr lang="pt-BR" dirty="0" smtClean="0"/>
              <a:t>Execução (prorrogáveis </a:t>
            </a:r>
            <a:r>
              <a:rPr lang="pt-BR" dirty="0"/>
              <a:t>por mais 6 </a:t>
            </a:r>
            <a:r>
              <a:rPr lang="pt-BR" dirty="0" smtClean="0"/>
              <a:t>meses).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</a:t>
            </a:r>
            <a:r>
              <a:rPr lang="pt-BR" dirty="0" smtClean="0"/>
              <a:t>im de </a:t>
            </a:r>
            <a:r>
              <a:rPr lang="pt-BR" dirty="0"/>
              <a:t>corte </a:t>
            </a:r>
            <a:r>
              <a:rPr lang="pt-BR" dirty="0" smtClean="0"/>
              <a:t>-  500 </a:t>
            </a:r>
            <a:r>
              <a:rPr lang="pt-BR" dirty="0"/>
              <a:t>vagas, com valor a ser determinado por vaga criada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Comunique-se </a:t>
            </a:r>
            <a:r>
              <a:rPr lang="pt-BR" dirty="0"/>
              <a:t>e resposta únicos (prazo 60 dias). Não </a:t>
            </a:r>
            <a:r>
              <a:rPr lang="pt-BR" dirty="0" smtClean="0"/>
              <a:t>obediência: aprovação </a:t>
            </a:r>
            <a:r>
              <a:rPr lang="pt-BR" dirty="0"/>
              <a:t>e </a:t>
            </a:r>
            <a:r>
              <a:rPr lang="pt-BR" dirty="0" smtClean="0"/>
              <a:t>indeferimento. 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Desobrigação </a:t>
            </a:r>
            <a:r>
              <a:rPr lang="pt-BR" dirty="0"/>
              <a:t>PGT para áreas de Operações </a:t>
            </a:r>
            <a:r>
              <a:rPr lang="pt-BR" dirty="0" smtClean="0"/>
              <a:t>Urbanas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dirty="0"/>
          </a:p>
          <a:p>
            <a:endParaRPr lang="pt-BR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lvl="0"/>
            <a:r>
              <a:rPr lang="pt-BR" b="1" dirty="0" err="1"/>
              <a:t>Retrofit</a:t>
            </a:r>
            <a:r>
              <a:rPr lang="pt-BR" dirty="0"/>
              <a:t> – minuta circulada. </a:t>
            </a:r>
            <a:endParaRPr lang="pt-BR" dirty="0" smtClean="0"/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Melhor </a:t>
            </a:r>
            <a:r>
              <a:rPr lang="pt-BR" b="1" dirty="0"/>
              <a:t>que existente </a:t>
            </a:r>
            <a:r>
              <a:rPr lang="pt-BR" dirty="0" smtClean="0"/>
              <a:t>ou </a:t>
            </a:r>
            <a:r>
              <a:rPr lang="pt-BR" b="1" dirty="0" smtClean="0"/>
              <a:t>acessibilidade/segurança caso a caso, com base em funcionalidade</a:t>
            </a:r>
            <a:r>
              <a:rPr lang="pt-BR" dirty="0" smtClean="0"/>
              <a:t>?</a:t>
            </a:r>
            <a:endParaRPr lang="pt-BR" dirty="0"/>
          </a:p>
          <a:p>
            <a:endParaRPr lang="pt-BR" dirty="0">
              <a:solidFill>
                <a:srgbClr val="1F497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9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Prefeitura de São Paulo – </a:t>
            </a:r>
            <a:r>
              <a:rPr lang="pt-BR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Retrofit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propostas para viabilização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Canal de investigação prévia </a:t>
            </a:r>
            <a:r>
              <a:rPr lang="pt-BR" dirty="0" smtClean="0"/>
              <a:t>– entrada no edifício, análise, inspeção estrutural e de instalações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Rito de aprovação específica</a:t>
            </a:r>
            <a:r>
              <a:rPr lang="pt-BR" dirty="0"/>
              <a:t>, com unificação de Secretarias, respostas únicas e possibilidade de alterações durante o </a:t>
            </a:r>
            <a:r>
              <a:rPr lang="pt-BR" dirty="0" smtClean="0"/>
              <a:t>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Flexibilização em requisitos de acessibilidade e parâmetros de segurança/incêndios</a:t>
            </a:r>
            <a:r>
              <a:rPr lang="pt-BR" dirty="0" smtClean="0"/>
              <a:t>,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Explicitação </a:t>
            </a:r>
            <a:r>
              <a:rPr lang="pt-BR" dirty="0"/>
              <a:t>dos 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Critérios baseados em funcionalidade/ performance (e não em prescrições)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Diretrizes gerais, muitas vezes qualitativas, definidas em nível </a:t>
            </a:r>
            <a:r>
              <a:rPr lang="pt-BR" dirty="0" smtClean="0"/>
              <a:t>local/regional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Acesso a incentivos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1 - Constituição de grupo para estudos e sugestões de diretrizes – encaminhamento de proposta a Vereador </a:t>
            </a:r>
            <a:r>
              <a:rPr lang="pt-BR" b="1" dirty="0"/>
              <a:t>N</a:t>
            </a:r>
            <a:r>
              <a:rPr lang="pt-BR" b="1" dirty="0" smtClean="0"/>
              <a:t>abil Bonduki</a:t>
            </a:r>
          </a:p>
          <a:p>
            <a:endParaRPr lang="pt-BR" dirty="0" smtClean="0"/>
          </a:p>
          <a:p>
            <a:r>
              <a:rPr lang="pt-BR" b="1" dirty="0" smtClean="0"/>
              <a:t>2 - Constituição posterior de grupo para análises e aprovações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en-US" b="1" dirty="0" smtClean="0">
                <a:hlinkClick r:id="rId2"/>
              </a:rPr>
              <a:t>http</a:t>
            </a:r>
            <a:r>
              <a:rPr lang="en-US" b="1" dirty="0">
                <a:hlinkClick r:id="rId2"/>
              </a:rPr>
              <a:t>://www.irccbuildingregulations.org/pdf/irccreportonworkshopheritagebuildingsandcodes.pdf</a:t>
            </a:r>
            <a:r>
              <a:rPr lang="en-US" b="1" dirty="0"/>
              <a:t> - </a:t>
            </a:r>
            <a:r>
              <a:rPr lang="en-US" dirty="0"/>
              <a:t>13 </a:t>
            </a:r>
            <a:r>
              <a:rPr lang="en-US" dirty="0" err="1" smtClean="0"/>
              <a:t>países</a:t>
            </a:r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4347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1 -  TJ-RJ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38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Anexo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1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Posicionamento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irretratável – perda do sinal, mesmo parcelado, em caso de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</a:t>
            </a:r>
            <a:r>
              <a:rPr lang="pt-BR" dirty="0" smtClean="0"/>
              <a:t>– perda integral do sinal mais retenção de até 25% das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Inadimplência do vendedor – devolução do sinal em dobro e demais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de corretagem – paga pelo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de Tolerância – 180 dias – multa de 0,5%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Tolerância, 1% + 0,5% ao mês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 –aluguel, custos de recomposição, custo de depreciação (12% a.a.)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u="sng" dirty="0">
                <a:hlinkClick r:id="rId2"/>
              </a:rPr>
              <a:t>http://www.ademi.org.br/minutas/minutapadronizada.html</a:t>
            </a:r>
            <a:endParaRPr lang="pt-BR" dirty="0"/>
          </a:p>
          <a:p>
            <a:pPr lv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19499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 1 – Posicionamento -  Acordo ADEMI-TJ-RJ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Juiz </a:t>
            </a:r>
            <a:r>
              <a:rPr lang="pt-BR" b="1" dirty="0" err="1" smtClean="0"/>
              <a:t>Werson</a:t>
            </a:r>
            <a:r>
              <a:rPr lang="pt-BR" b="1" dirty="0" smtClean="0"/>
              <a:t> Rego – ENIC – 23/5</a:t>
            </a:r>
          </a:p>
          <a:p>
            <a:pPr lvl="0"/>
            <a:endParaRPr lang="pt-BR" dirty="0"/>
          </a:p>
          <a:p>
            <a:r>
              <a:rPr lang="pt-BR" b="1" dirty="0"/>
              <a:t>D</a:t>
            </a:r>
            <a:r>
              <a:rPr lang="pt-BR" b="1" dirty="0" smtClean="0"/>
              <a:t>efesa </a:t>
            </a:r>
            <a:r>
              <a:rPr lang="pt-BR" b="1" dirty="0"/>
              <a:t>do contratante vulnerável é dever constitucional do Estado </a:t>
            </a:r>
            <a:r>
              <a:rPr lang="pt-BR" dirty="0" smtClean="0"/>
              <a:t>- </a:t>
            </a:r>
            <a:r>
              <a:rPr lang="pt-BR" dirty="0"/>
              <a:t>Princípio da </a:t>
            </a:r>
            <a:r>
              <a:rPr lang="pt-BR" dirty="0" smtClean="0"/>
              <a:t>Vulnerabilidade -  CDC, vinculado ao </a:t>
            </a:r>
            <a:r>
              <a:rPr lang="pt-BR" dirty="0" err="1" smtClean="0"/>
              <a:t>Art</a:t>
            </a:r>
            <a:r>
              <a:rPr lang="pt-BR" dirty="0" smtClean="0"/>
              <a:t> XXIII Constituição - 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Práticas </a:t>
            </a:r>
            <a:r>
              <a:rPr lang="pt-BR" b="1" dirty="0"/>
              <a:t>e cláusulas abusivas </a:t>
            </a:r>
            <a:r>
              <a:rPr lang="pt-BR" dirty="0"/>
              <a:t>- perda de credibilidade, insegurança jurídica, condenações judiciais para corrigir descompasso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Solução </a:t>
            </a:r>
            <a:r>
              <a:rPr lang="pt-BR" dirty="0"/>
              <a:t>- adequação dos contratos para resgate da credibilidade dos incorporadores, concorrência leal e segurança </a:t>
            </a:r>
            <a:r>
              <a:rPr lang="pt-BR" dirty="0" smtClean="0"/>
              <a:t>jurídica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err="1" smtClean="0"/>
              <a:t>Judicialização</a:t>
            </a:r>
            <a:r>
              <a:rPr lang="pt-BR" dirty="0"/>
              <a:t> </a:t>
            </a:r>
            <a:r>
              <a:rPr lang="pt-BR" dirty="0" smtClean="0"/>
              <a:t>- julgador assegura </a:t>
            </a:r>
            <a:r>
              <a:rPr lang="pt-BR" dirty="0"/>
              <a:t>a observância dos novos paradigmas </a:t>
            </a:r>
            <a:r>
              <a:rPr lang="pt-BR" dirty="0" smtClean="0"/>
              <a:t>por relação </a:t>
            </a:r>
            <a:r>
              <a:rPr lang="pt-BR" dirty="0"/>
              <a:t>jurídica socialmente justa nela intervindo, sempre que necessário.</a:t>
            </a:r>
          </a:p>
          <a:p>
            <a:r>
              <a:rPr lang="pt-BR" dirty="0"/>
              <a:t> </a:t>
            </a:r>
          </a:p>
          <a:p>
            <a:r>
              <a:rPr lang="pt-BR" b="1" dirty="0" err="1"/>
              <a:t>Desjudicialização</a:t>
            </a:r>
            <a:r>
              <a:rPr lang="pt-BR" b="1" dirty="0"/>
              <a:t> </a:t>
            </a:r>
            <a:r>
              <a:rPr lang="pt-BR" b="1" dirty="0" smtClean="0"/>
              <a:t>– Proposições apresentadas em ENM – Gramado - 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Distrato unilateral com inadimplência via caução dos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Mora para ambas as partes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Tolerância mediante contrapartidas, mesmo dentro dos 180 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Taxas de interveniência e deslocamentos abusivas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 boa-fé e equidade, vale contrato padronizado</a:t>
            </a:r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4084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Posicionamento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27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5496" y="620688"/>
            <a:ext cx="8964488" cy="64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Evento </a:t>
            </a:r>
            <a:r>
              <a:rPr lang="pt-BR" b="1" dirty="0" smtClean="0"/>
              <a:t>5/6 - 1º </a:t>
            </a:r>
            <a:r>
              <a:rPr lang="pt-BR" b="1" dirty="0"/>
              <a:t>Encontro ABRAINC – </a:t>
            </a:r>
            <a:r>
              <a:rPr lang="pt-BR" dirty="0"/>
              <a:t>Crescimento e Equilíbrio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R$ 180 mil,  aprox.170 participantes, patrocínio </a:t>
            </a:r>
            <a:r>
              <a:rPr lang="pt-BR" dirty="0"/>
              <a:t>100% </a:t>
            </a:r>
            <a:r>
              <a:rPr lang="pt-BR" dirty="0" smtClean="0"/>
              <a:t>CEF</a:t>
            </a:r>
          </a:p>
          <a:p>
            <a:endParaRPr lang="pt-BR" dirty="0"/>
          </a:p>
          <a:p>
            <a:pPr lvl="0"/>
            <a:r>
              <a:rPr lang="pt-BR" b="1" dirty="0" smtClean="0"/>
              <a:t>Evento RJ com Arq. Futuro </a:t>
            </a:r>
            <a:r>
              <a:rPr lang="pt-BR" dirty="0" smtClean="0"/>
              <a:t>– </a:t>
            </a:r>
            <a:r>
              <a:rPr lang="pt-BR" dirty="0"/>
              <a:t>modelos, desafios e oportunidades </a:t>
            </a:r>
            <a:r>
              <a:rPr lang="pt-BR" dirty="0" smtClean="0"/>
              <a:t>- mercado imobiliário </a:t>
            </a:r>
            <a:r>
              <a:rPr lang="pt-BR" dirty="0"/>
              <a:t>e seu impacto no </a:t>
            </a:r>
            <a:r>
              <a:rPr lang="pt-BR" dirty="0" smtClean="0"/>
              <a:t>desenvolvimento/configuração </a:t>
            </a:r>
            <a:r>
              <a:rPr lang="pt-BR" dirty="0"/>
              <a:t>das cidades brasileiras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etor </a:t>
            </a:r>
            <a:r>
              <a:rPr lang="pt-BR" dirty="0"/>
              <a:t>imobiliário e </a:t>
            </a:r>
            <a:r>
              <a:rPr lang="pt-BR" dirty="0" smtClean="0"/>
              <a:t>o desenvolvimento </a:t>
            </a:r>
            <a:r>
              <a:rPr lang="pt-BR" dirty="0"/>
              <a:t>das cidades </a:t>
            </a:r>
            <a:r>
              <a:rPr lang="pt-BR" dirty="0" smtClean="0"/>
              <a:t>bras.- </a:t>
            </a:r>
            <a:r>
              <a:rPr lang="pt-BR" dirty="0"/>
              <a:t>histórico, </a:t>
            </a:r>
            <a:r>
              <a:rPr lang="pt-BR" dirty="0" smtClean="0"/>
              <a:t>desafios, oportunidades</a:t>
            </a:r>
            <a:r>
              <a:rPr lang="pt-BR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Os custos e outros impactos da burocracia  - painel </a:t>
            </a:r>
            <a:r>
              <a:rPr lang="pt-BR" dirty="0" smtClean="0"/>
              <a:t>comparativo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Um novo marco </a:t>
            </a:r>
            <a:r>
              <a:rPr lang="pt-BR" dirty="0" smtClean="0"/>
              <a:t>jurídico?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Simplificação, registros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i="1" dirty="0" smtClean="0"/>
              <a:t>Agência </a:t>
            </a:r>
            <a:r>
              <a:rPr lang="pt-BR" b="1" i="1" dirty="0"/>
              <a:t>s</a:t>
            </a:r>
            <a:r>
              <a:rPr lang="pt-BR" b="1" i="1" dirty="0" smtClean="0"/>
              <a:t>etor imobiliário - ganhos ou perdas?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Entendimento das interfaces e  complexidade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Equilíbrio nas relações</a:t>
            </a:r>
            <a:endParaRPr lang="pt-BR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Desenvolvimento urbanístico e </a:t>
            </a:r>
            <a:r>
              <a:rPr lang="pt-BR" dirty="0" smtClean="0"/>
              <a:t>novas </a:t>
            </a:r>
            <a:r>
              <a:rPr lang="pt-BR" dirty="0"/>
              <a:t>articulações entre </a:t>
            </a:r>
            <a:r>
              <a:rPr lang="pt-BR" dirty="0" smtClean="0"/>
              <a:t>setor </a:t>
            </a:r>
            <a:r>
              <a:rPr lang="pt-BR" dirty="0"/>
              <a:t>público </a:t>
            </a:r>
            <a:r>
              <a:rPr lang="pt-BR" dirty="0" smtClean="0"/>
              <a:t>e </a:t>
            </a:r>
            <a:r>
              <a:rPr lang="pt-BR" dirty="0"/>
              <a:t>privado</a:t>
            </a:r>
            <a:r>
              <a:rPr lang="pt-BR" dirty="0" smtClean="0"/>
              <a:t> </a:t>
            </a:r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Outras iniciativas – verificação de fluxo/capacidade: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ABRAINC Informa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Boletim </a:t>
            </a:r>
            <a:r>
              <a:rPr lang="pt-BR" dirty="0" smtClean="0"/>
              <a:t>quinzenal </a:t>
            </a:r>
            <a:r>
              <a:rPr lang="pt-BR" dirty="0"/>
              <a:t>– agenda </a:t>
            </a:r>
            <a:r>
              <a:rPr lang="pt-BR" dirty="0" smtClean="0"/>
              <a:t>ABRAINC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Clipping </a:t>
            </a:r>
            <a:r>
              <a:rPr lang="pt-BR" b="1" dirty="0" smtClean="0"/>
              <a:t>ABRAINC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Notícias sobre o </a:t>
            </a:r>
            <a:r>
              <a:rPr lang="pt-BR" dirty="0" smtClean="0"/>
              <a:t>setor; resenha </a:t>
            </a:r>
            <a:r>
              <a:rPr lang="pt-BR" dirty="0"/>
              <a:t>e recomendações de </a:t>
            </a:r>
            <a:r>
              <a:rPr lang="pt-BR" dirty="0" smtClean="0"/>
              <a:t>leitura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Coluna ABRAINC -  para o </a:t>
            </a:r>
            <a:r>
              <a:rPr lang="pt-BR" b="1" dirty="0" smtClean="0"/>
              <a:t>mercado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Capacidade de produção de </a:t>
            </a:r>
            <a:r>
              <a:rPr lang="pt-BR" dirty="0" smtClean="0"/>
              <a:t>notícia</a:t>
            </a:r>
          </a:p>
          <a:p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673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Encontro com Presidenciáveis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Almoço com Aécio Neves </a:t>
            </a:r>
            <a:r>
              <a:rPr lang="pt-BR" b="1" dirty="0" smtClean="0"/>
              <a:t>11/6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importância do segmento no </a:t>
            </a:r>
            <a:r>
              <a:rPr lang="pt-BR" dirty="0" smtClean="0"/>
              <a:t>país</a:t>
            </a:r>
            <a:r>
              <a:rPr lang="pt-BR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custo da burocracia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Os Programas de Governo para o segmento.- PMCMV3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Relações de trabalho: terceirização, </a:t>
            </a:r>
            <a:r>
              <a:rPr lang="pt-BR" dirty="0" smtClean="0"/>
              <a:t>desoneração; equilíbrio </a:t>
            </a:r>
            <a:r>
              <a:rPr lang="pt-BR" dirty="0"/>
              <a:t>nas relações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Ganhos de todos com canal direto com o setor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Agendamento </a:t>
            </a:r>
            <a:r>
              <a:rPr lang="pt-BR" b="1" dirty="0"/>
              <a:t>com Antônio </a:t>
            </a:r>
            <a:r>
              <a:rPr lang="pt-BR" b="1" dirty="0" err="1" smtClean="0"/>
              <a:t>Anastasia</a:t>
            </a:r>
            <a:r>
              <a:rPr lang="pt-BR" b="1" dirty="0" smtClean="0"/>
              <a:t> – 30/6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Contribuições pelas empresas – </a:t>
            </a:r>
            <a:r>
              <a:rPr lang="pt-BR" dirty="0" smtClean="0"/>
              <a:t>contato Meyer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Eduardo Campos </a:t>
            </a:r>
            <a:r>
              <a:rPr lang="pt-BR" dirty="0"/>
              <a:t>– email e </a:t>
            </a:r>
            <a:r>
              <a:rPr lang="pt-BR" dirty="0" err="1"/>
              <a:t>tel</a:t>
            </a:r>
            <a:r>
              <a:rPr lang="pt-BR" dirty="0"/>
              <a:t> – Carlos Siqueira – PSB</a:t>
            </a:r>
          </a:p>
          <a:p>
            <a:endParaRPr lang="pt-BR" dirty="0"/>
          </a:p>
          <a:p>
            <a:r>
              <a:rPr lang="pt-BR" b="1" dirty="0"/>
              <a:t>Dilma Rousseff</a:t>
            </a:r>
            <a:r>
              <a:rPr lang="pt-BR" dirty="0"/>
              <a:t>– agendamento com Min. </a:t>
            </a:r>
            <a:r>
              <a:rPr lang="pt-BR" dirty="0" smtClean="0"/>
              <a:t>Mantega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Agenda Rio de Janeiro - </a:t>
            </a:r>
            <a:r>
              <a:rPr lang="pt-BR" dirty="0"/>
              <a:t>João Fortes, </a:t>
            </a:r>
            <a:r>
              <a:rPr lang="pt-BR" dirty="0" err="1"/>
              <a:t>Brookfield</a:t>
            </a:r>
            <a:r>
              <a:rPr lang="pt-BR" dirty="0"/>
              <a:t>, Cury, </a:t>
            </a:r>
            <a:r>
              <a:rPr lang="pt-BR" dirty="0" err="1"/>
              <a:t>Cyrela</a:t>
            </a:r>
            <a:r>
              <a:rPr lang="pt-BR" dirty="0"/>
              <a:t>, PDG, Gafisa, Tenda, ADEMI-RJ – 27/6, frequência </a:t>
            </a:r>
            <a:r>
              <a:rPr lang="pt-BR" dirty="0" smtClean="0"/>
              <a:t>mensal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07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207372"/>
            <a:ext cx="9145016" cy="55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80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Atualizações e Posicionamento - </a:t>
            </a:r>
            <a:r>
              <a:rPr lang="pt-BR" sz="8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Defesa do setor e de sua reputação</a:t>
            </a:r>
          </a:p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Anúncio - </a:t>
            </a:r>
            <a:r>
              <a:rPr lang="pt-BR" b="1" i="1" dirty="0"/>
              <a:t>Reivindicação de movimentos sociais pela </a:t>
            </a:r>
            <a:r>
              <a:rPr lang="pt-BR" b="1" i="1" dirty="0" smtClean="0"/>
              <a:t>moradia é </a:t>
            </a:r>
            <a:r>
              <a:rPr lang="pt-BR" b="1" i="1" dirty="0"/>
              <a:t>legítima, mas precisa evoluir dentro da </a:t>
            </a:r>
            <a:r>
              <a:rPr lang="pt-BR" b="1" i="1" dirty="0" smtClean="0"/>
              <a:t>lei – 27/5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Carta á Presidenta e ao prefeito de São Paulo em 14/5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Página no Globo, ½ página do OESP, Valor Econômico e Correio Brasiliense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Repercussão na Agência Estado, Época Negócios e Isto É Dinheiro</a:t>
            </a:r>
          </a:p>
          <a:p>
            <a:r>
              <a:rPr lang="pt-BR" b="1" dirty="0" smtClean="0"/>
              <a:t>Novas ações de posicionamentos?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Rede Globo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Matérias com PDG, MRV e Gafisa; outras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– Estudo “O Custo da Burocracia”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Carta para Carlos Henrique Schroeder em 30/5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Contato com Rede Globo – Willy Haas Filho, outros – RJZ, LFM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Bom Dia Brasil – o Custo da Burocracia no </a:t>
            </a:r>
            <a:r>
              <a:rPr lang="pt-BR" dirty="0" smtClean="0"/>
              <a:t>Imóvel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Prefeitura de S. Paulo </a:t>
            </a:r>
            <a:r>
              <a:rPr lang="pt-BR" dirty="0" smtClean="0"/>
              <a:t>– Controlador Geral e seu ultimato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Estudo </a:t>
            </a:r>
            <a:r>
              <a:rPr lang="pt-BR" dirty="0"/>
              <a:t>da </a:t>
            </a:r>
            <a:r>
              <a:rPr lang="pt-BR" dirty="0" err="1"/>
              <a:t>Booz</a:t>
            </a:r>
            <a:r>
              <a:rPr lang="pt-BR" dirty="0"/>
              <a:t> </a:t>
            </a:r>
            <a:r>
              <a:rPr lang="pt-BR" dirty="0" smtClean="0"/>
              <a:t> - transparência</a:t>
            </a:r>
            <a:r>
              <a:rPr lang="pt-BR" dirty="0"/>
              <a:t>, clareza nos procedimentos </a:t>
            </a:r>
            <a:r>
              <a:rPr lang="pt-BR" dirty="0" smtClean="0"/>
              <a:t>burocráticos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Ação </a:t>
            </a:r>
            <a:r>
              <a:rPr lang="pt-BR" dirty="0"/>
              <a:t>com a Prefeitura de </a:t>
            </a:r>
            <a:r>
              <a:rPr lang="pt-BR" dirty="0" smtClean="0"/>
              <a:t>SP - estandes </a:t>
            </a:r>
            <a:r>
              <a:rPr lang="pt-BR" dirty="0"/>
              <a:t>de </a:t>
            </a:r>
            <a:r>
              <a:rPr lang="pt-BR" dirty="0" smtClean="0"/>
              <a:t>venda -agenda </a:t>
            </a:r>
            <a:r>
              <a:rPr lang="pt-BR" dirty="0"/>
              <a:t>com o Prefeito </a:t>
            </a:r>
            <a:r>
              <a:rPr lang="pt-BR" dirty="0" smtClean="0"/>
              <a:t>p/ </a:t>
            </a:r>
            <a:r>
              <a:rPr lang="pt-BR" dirty="0"/>
              <a:t>esclarecer intenção e para a divulgação deste </a:t>
            </a:r>
            <a:r>
              <a:rPr lang="pt-BR" dirty="0" smtClean="0"/>
              <a:t>trabalho</a:t>
            </a:r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esposta </a:t>
            </a:r>
            <a:r>
              <a:rPr lang="pt-BR" dirty="0"/>
              <a:t>ao Procurador, </a:t>
            </a:r>
            <a:r>
              <a:rPr lang="pt-BR" dirty="0" smtClean="0"/>
              <a:t>com ações</a:t>
            </a:r>
            <a:r>
              <a:rPr lang="pt-BR" dirty="0"/>
              <a:t>, projetos e </a:t>
            </a:r>
            <a:r>
              <a:rPr lang="pt-BR" dirty="0" smtClean="0"/>
              <a:t>intenções - estandes</a:t>
            </a:r>
            <a:r>
              <a:rPr lang="pt-BR" dirty="0"/>
              <a:t>, adequação dos procedimentos do ISS e </a:t>
            </a:r>
            <a:r>
              <a:rPr lang="pt-BR" dirty="0" smtClean="0"/>
              <a:t>IPTU.</a:t>
            </a:r>
            <a:endParaRPr lang="pt-BR" dirty="0"/>
          </a:p>
          <a:p>
            <a:r>
              <a:rPr lang="pt-BR" dirty="0"/>
              <a:t> 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91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16523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Modelo de Negócios</a:t>
            </a:r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Vendas definitivas – aproximação com Judiciário</a:t>
            </a:r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 </a:t>
            </a:r>
          </a:p>
          <a:p>
            <a:pPr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399814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29663</TotalTime>
  <Words>3969</Words>
  <Application>Microsoft Office PowerPoint</Application>
  <PresentationFormat>Apresentação na tela (4:3)</PresentationFormat>
  <Paragraphs>771</Paragraphs>
  <Slides>46</Slides>
  <Notes>22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3" baseType="lpstr">
      <vt:lpstr>Arial</vt:lpstr>
      <vt:lpstr>Calibri</vt:lpstr>
      <vt:lpstr>Helvetica</vt:lpstr>
      <vt:lpstr>Times New Roman</vt:lpstr>
      <vt:lpstr>Verdana</vt:lpstr>
      <vt:lpstr>Design padrão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Negócios  - vendas definitivas, equilíbrio nas relações  </vt:lpstr>
      <vt:lpstr>Apresentação do PowerPoint</vt:lpstr>
      <vt:lpstr>Apresentação do PowerPoint</vt:lpstr>
      <vt:lpstr>Modelo de vendas – atualizações e encaminhamento  </vt:lpstr>
      <vt:lpstr>Modelo de vendas – atualizações e encaminhamento  </vt:lpstr>
      <vt:lpstr>Apresentação do PowerPoint</vt:lpstr>
      <vt:lpstr>Burocracia, Licenciamentos – O Custo da Burocracia no Imóvel </vt:lpstr>
      <vt:lpstr>Apresentação do PowerPoint</vt:lpstr>
      <vt:lpstr>Burocracia, Licenciamentos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PMCMV3 – reunião com Presidência em 28/4</vt:lpstr>
      <vt:lpstr>Atualizações –  Governo SP, outros  </vt:lpstr>
      <vt:lpstr>Apresentação do PowerPoint</vt:lpstr>
      <vt:lpstr>Burocracia, Licenciamentos – FNP, 21/5 </vt:lpstr>
      <vt:lpstr>Burocracia, Licenciamentos – FNP, 20/5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Prefeitura de São Paulo – Retrofit – propostas para viabilização  </vt:lpstr>
      <vt:lpstr>Apresentação do PowerPoint</vt:lpstr>
      <vt:lpstr>Anexo 1 – Posicionamento - Acordo TJ-RJ </vt:lpstr>
      <vt:lpstr>Anexo 1 – Posicionamento -  Acordo ADEMI-TJ-RJ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3174</cp:revision>
  <dcterms:created xsi:type="dcterms:W3CDTF">2009-08-13T21:08:28Z</dcterms:created>
  <dcterms:modified xsi:type="dcterms:W3CDTF">2014-07-03T19:37:17Z</dcterms:modified>
</cp:coreProperties>
</file>