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481" r:id="rId2"/>
    <p:sldId id="1469" r:id="rId3"/>
    <p:sldId id="1470" r:id="rId4"/>
    <p:sldId id="1468" r:id="rId5"/>
    <p:sldId id="1472" r:id="rId6"/>
    <p:sldId id="1568" r:id="rId7"/>
    <p:sldId id="1605" r:id="rId8"/>
    <p:sldId id="1503" r:id="rId9"/>
    <p:sldId id="1559" r:id="rId10"/>
    <p:sldId id="1606" r:id="rId11"/>
    <p:sldId id="1607" r:id="rId12"/>
    <p:sldId id="1551" r:id="rId13"/>
    <p:sldId id="1554" r:id="rId14"/>
    <p:sldId id="1555" r:id="rId15"/>
    <p:sldId id="1561" r:id="rId16"/>
    <p:sldId id="1562" r:id="rId17"/>
    <p:sldId id="1563" r:id="rId18"/>
    <p:sldId id="1502" r:id="rId19"/>
    <p:sldId id="1527" r:id="rId20"/>
    <p:sldId id="1526" r:id="rId21"/>
    <p:sldId id="1525" r:id="rId22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DDDDDD"/>
    <a:srgbClr val="FF0000"/>
    <a:srgbClr val="CCECFF"/>
    <a:srgbClr val="969696"/>
    <a:srgbClr val="EAEAEA"/>
    <a:srgbClr val="FFCCFF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72" autoAdjust="0"/>
    <p:restoredTop sz="94434" autoAdjust="0"/>
  </p:normalViewPr>
  <p:slideViewPr>
    <p:cSldViewPr>
      <p:cViewPr varScale="1">
        <p:scale>
          <a:sx n="74" d="100"/>
          <a:sy n="74" d="100"/>
        </p:scale>
        <p:origin x="156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sandra\G\Or&#231;amentos\OR&#199;AMENTO%20ABRAINC%202014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/>
              <a:t>Janeiro a setembro</a:t>
            </a:r>
          </a:p>
        </c:rich>
      </c:tx>
      <c:layout>
        <c:manualLayout>
          <c:xMode val="edge"/>
          <c:yMode val="edge"/>
          <c:x val="1.7557771358737918E-2"/>
          <c:y val="6.43217157429223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2818967084465364"/>
          <c:y val="0.14251945325942894"/>
          <c:w val="0.70398132091603349"/>
          <c:h val="0.77852326206029332"/>
        </c:manualLayout>
      </c:layout>
      <c:barChart>
        <c:barDir val="col"/>
        <c:grouping val="stacked"/>
        <c:varyColors val="0"/>
        <c:ser>
          <c:idx val="0"/>
          <c:order val="0"/>
          <c:spPr>
            <a:pattFill prst="narHorz">
              <a:fgClr>
                <a:schemeClr val="accent5"/>
              </a:fgClr>
              <a:bgClr>
                <a:schemeClr val="accent5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5"/>
              </a:innerShdw>
            </a:effectLst>
          </c:spPr>
          <c:invertIfNegative val="0"/>
          <c:dPt>
            <c:idx val="0"/>
            <c:invertIfNegative val="0"/>
            <c:bubble3D val="0"/>
            <c:spPr>
              <a:pattFill prst="narHorz">
                <a:fgClr>
                  <a:schemeClr val="accent5"/>
                </a:fgClr>
                <a:bgClr>
                  <a:schemeClr val="accent5">
                    <a:lumMod val="20000"/>
                    <a:lumOff val="80000"/>
                  </a:schemeClr>
                </a:bgClr>
              </a:pattFill>
              <a:ln>
                <a:solidFill>
                  <a:schemeClr val="tx2"/>
                </a:solidFill>
              </a:ln>
              <a:effectLst>
                <a:innerShdw blurRad="114300">
                  <a:schemeClr val="accent5"/>
                </a:innerShdw>
              </a:effectLst>
            </c:spPr>
          </c:dPt>
          <c:dPt>
            <c:idx val="1"/>
            <c:invertIfNegative val="0"/>
            <c:bubble3D val="0"/>
            <c:spPr>
              <a:solidFill>
                <a:srgbClr val="002060"/>
              </a:solidFill>
              <a:ln>
                <a:noFill/>
              </a:ln>
              <a:effectLst>
                <a:innerShdw blurRad="114300">
                  <a:schemeClr val="accent5"/>
                </a:innerShdw>
              </a:effectLst>
            </c:spPr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</c:dPt>
          <c:dPt>
            <c:idx val="5"/>
            <c:invertIfNegative val="0"/>
            <c:bubble3D val="0"/>
          </c:dPt>
          <c:dPt>
            <c:idx val="6"/>
            <c:invertIfNegative val="0"/>
            <c:bubble3D val="0"/>
          </c:dPt>
          <c:dLbls>
            <c:dLbl>
              <c:idx val="0"/>
              <c:layout>
                <c:manualLayout>
                  <c:x val="-4.6706931553059765E-3"/>
                  <c:y val="-0.41498286488515429"/>
                </c:manualLayout>
              </c:layout>
              <c:numFmt formatCode="#,##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1.1246607558284327E-16"/>
                  <c:y val="-0.27211262240703415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4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/>
                      <a:t>52%</a:t>
                    </a:r>
                    <a:br>
                      <a:rPr lang="en-US"/>
                    </a:br>
                    <a:fld id="{A52B2C50-4807-4B4F-B17C-C619F794E049}" type="VALUE">
                      <a:rPr lang="en-US"/>
                      <a:pPr>
                        <a:defRPr/>
                      </a:pPr>
                      <a:t>[VALOR]</a:t>
                    </a:fld>
                    <a:endParaRPr lang="en-US"/>
                  </a:p>
                </c:rich>
              </c:tx>
              <c:numFmt formatCode="#,##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'Relatorio Conselho'!$I$8:$I$9</c:f>
              <c:strCache>
                <c:ptCount val="2"/>
                <c:pt idx="0">
                  <c:v>Orçado</c:v>
                </c:pt>
                <c:pt idx="1">
                  <c:v>Realizado</c:v>
                </c:pt>
              </c:strCache>
            </c:strRef>
          </c:cat>
          <c:val>
            <c:numRef>
              <c:f>'Relatorio Conselho'!$J$8:$J$9</c:f>
              <c:numCache>
                <c:formatCode>_("R$"* #,##0.00_);_("R$"* \(#,##0.00\);_("R$"* "-"??_);_(@_)</c:formatCode>
                <c:ptCount val="2"/>
                <c:pt idx="0">
                  <c:v>3574516</c:v>
                </c:pt>
                <c:pt idx="1">
                  <c:v>1870389.2970000003</c:v>
                </c:pt>
              </c:numCache>
            </c:numRef>
          </c:val>
          <c:extLst/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200176072"/>
        <c:axId val="200176856"/>
      </c:barChart>
      <c:catAx>
        <c:axId val="200176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0176856"/>
        <c:crosses val="autoZero"/>
        <c:auto val="1"/>
        <c:lblAlgn val="ctr"/>
        <c:lblOffset val="100"/>
        <c:noMultiLvlLbl val="0"/>
      </c:catAx>
      <c:valAx>
        <c:axId val="200176856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numFmt formatCode="_(&quot;R$&quot;* #,##0.00_);_(&quot;R$&quot;* \(#,##0.00\);_(&quot;R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0176072"/>
        <c:crosses val="autoZero"/>
        <c:crossBetween val="between"/>
        <c:majorUnit val="500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9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pattFill prst="ltDn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>
        <a:solidFill>
          <a:schemeClr val="phClr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D2743B8-5D1F-4C83-8C6D-2EBC422E93BF}" type="datetimeFigureOut">
              <a:rPr lang="pt-BR"/>
              <a:pPr>
                <a:defRPr/>
              </a:pPr>
              <a:t>04/10/2014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3726210-BF04-4767-8D3D-2B4B5D24292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7466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31754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9837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4581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1977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9564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937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8771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1357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536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8721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0188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46900-742D-4448-9A4F-B4F71AF6D1E5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04/10/2014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886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F74E-398B-4537-93DA-DE59C8C84B35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04/10/2014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067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6DF0-D46B-4125-A5A3-C338E9447CDA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04/10/2014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092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BF6C-1838-4D13-A497-B8E6723D9EFA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04/10/2014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649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4069-F31D-40AD-BCD9-8410C17359A3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04/10/2014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65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B5E7-0A4D-4C24-A6E3-D91D49E3ADC2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04/10/2014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192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4176B-CDAA-452C-BC6F-3B632B62D1DC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04/10/2014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177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4A38-AA09-40DA-A24D-4847E127FDAC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04/10/2014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621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A431-A6FC-4CCA-A5B3-3895A82E191E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04/10/2014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889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6244-BCBB-41CE-97CA-45F1C01061BC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04/10/2014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119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64CFA-0DC3-4940-BA60-E97C1A6D435F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04/10/2014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76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92A5767-0F9A-4DFF-AC7C-98B2FFE1AE5E}" type="datetime1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04/10/2014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7481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/>
          </p:cNvSpPr>
          <p:nvPr/>
        </p:nvSpPr>
        <p:spPr bwMode="auto">
          <a:xfrm>
            <a:off x="179512" y="116632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2195736" y="2780928"/>
            <a:ext cx="5400600" cy="287257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Reunião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Conselho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Deliberativo</a:t>
            </a: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3/10/2014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412776"/>
            <a:ext cx="4824536" cy="189012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8111876" cy="467307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/>
            <a:endParaRPr lang="en-US" sz="2400" b="1" dirty="0">
              <a:sym typeface="Helvetica" charset="0"/>
            </a:endParaRPr>
          </a:p>
          <a:p>
            <a:pPr algn="ctr"/>
            <a:endParaRPr lang="en-US" sz="2400" b="1" dirty="0">
              <a:sym typeface="Helvetica" charset="0"/>
            </a:endParaRPr>
          </a:p>
          <a:p>
            <a:pPr algn="ctr"/>
            <a:endParaRPr lang="en-US" sz="2400" b="1" dirty="0">
              <a:sym typeface="Helvetica" charset="0"/>
            </a:endParaRPr>
          </a:p>
          <a:p>
            <a:pPr algn="ctr"/>
            <a:endParaRPr lang="en-US" sz="2400" b="1" dirty="0">
              <a:sym typeface="Helvetica" charset="0"/>
            </a:endParaRPr>
          </a:p>
          <a:p>
            <a:pPr algn="ctr"/>
            <a:r>
              <a:rPr lang="en-US" sz="2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Informações</a:t>
            </a:r>
            <a:r>
              <a:rPr lang="en-US" sz="2400" b="1" dirty="0">
                <a:sym typeface="Helvetica" charset="0"/>
              </a:rPr>
              <a:t> </a:t>
            </a:r>
            <a:r>
              <a:rPr lang="en-US" sz="2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sobre</a:t>
            </a:r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o setor – </a:t>
            </a:r>
          </a:p>
          <a:p>
            <a:pPr algn="ctr"/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/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Dados FIPE </a:t>
            </a:r>
          </a:p>
          <a:p>
            <a:pPr algn="ctr"/>
            <a:endParaRPr lang="en-US" sz="2400" b="1" dirty="0">
              <a:sym typeface="Helvetica" charset="0"/>
            </a:endParaRPr>
          </a:p>
          <a:p>
            <a:pPr algn="ctr"/>
            <a:endParaRPr lang="en-US" sz="2400" b="1" dirty="0">
              <a:sym typeface="Helvetica" charset="0"/>
            </a:endParaRPr>
          </a:p>
          <a:p>
            <a:pPr algn="ctr"/>
            <a:endParaRPr lang="en-US" sz="2400" b="1" dirty="0">
              <a:sym typeface="Helvetica" charset="0"/>
            </a:endParaRPr>
          </a:p>
          <a:p>
            <a:pPr algn="ctr"/>
            <a:endParaRPr lang="en-US" sz="2400" b="1" dirty="0">
              <a:sym typeface="Helvetica" charset="0"/>
            </a:endParaRPr>
          </a:p>
          <a:p>
            <a:pPr algn="ctr"/>
            <a:endParaRPr lang="en-US" sz="2400" b="1" dirty="0">
              <a:sym typeface="Helvetica" charset="0"/>
            </a:endParaRPr>
          </a:p>
        </p:txBody>
      </p:sp>
      <p:sp>
        <p:nvSpPr>
          <p:cNvPr id="4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235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74625" y="202013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Status - FIPE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3</a:t>
            </a:r>
            <a:endParaRPr lang="en-US" sz="1000" dirty="0"/>
          </a:p>
        </p:txBody>
      </p:sp>
      <p:graphicFrame>
        <p:nvGraphicFramePr>
          <p:cNvPr id="11" name="Tabela 10"/>
          <p:cNvGraphicFramePr>
            <a:graphicFrameLocks noGrp="1"/>
          </p:cNvGraphicFramePr>
          <p:nvPr>
            <p:extLst/>
          </p:nvPr>
        </p:nvGraphicFramePr>
        <p:xfrm>
          <a:off x="174625" y="692693"/>
          <a:ext cx="8512174" cy="6074808"/>
        </p:xfrm>
        <a:graphic>
          <a:graphicData uri="http://schemas.openxmlformats.org/drawingml/2006/table">
            <a:tbl>
              <a:tblPr/>
              <a:tblGrid>
                <a:gridCol w="1707868"/>
                <a:gridCol w="1601013"/>
                <a:gridCol w="1200760"/>
                <a:gridCol w="2201393"/>
                <a:gridCol w="1801140"/>
              </a:tblGrid>
              <a:tr h="36170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Empresa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Status Dados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Status Termo Adesão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Pessoa de Contato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Emails</a:t>
                      </a:r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cobrança c/ cópia para </a:t>
                      </a:r>
                      <a:r>
                        <a:rPr lang="pt-B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CFO e CEO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8085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/>
                        </a:rPr>
                        <a:t>Cyrela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/>
                        </a:rPr>
                        <a:t>OK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/>
                        </a:rPr>
                        <a:t>OK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João Bezerra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283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/>
                        </a:rPr>
                        <a:t>Direcional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/>
                        </a:rPr>
                        <a:t>OK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/>
                        </a:rPr>
                        <a:t>OK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Marcelo Queiroz Camilo 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8085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/>
                        </a:rPr>
                        <a:t>Rodobens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/>
                        </a:rPr>
                        <a:t>OK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/>
                        </a:rPr>
                        <a:t>OK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Carolina Roxana Oliver 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085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/>
                        </a:rPr>
                        <a:t>Tenda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/>
                        </a:rPr>
                        <a:t>OK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/>
                        </a:rPr>
                        <a:t>OK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Renan Sanches 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8085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/>
                        </a:rPr>
                        <a:t>Tecnisa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/>
                        </a:rPr>
                        <a:t>OK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Não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Ivan Torres/Ana Paula Lima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085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/>
                        </a:rPr>
                        <a:t>MRV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/>
                        </a:rPr>
                        <a:t>OK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Não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Matheus Avila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8085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/>
                        </a:rPr>
                        <a:t>Moura Dubeux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/>
                        </a:rPr>
                        <a:t>OK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Não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Luana Domingues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085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/>
                        </a:rPr>
                        <a:t>Rossi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/>
                        </a:rPr>
                        <a:t>OK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Não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Gabriel Spera Borba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6170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/>
                        </a:rPr>
                        <a:t>HM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/>
                        </a:rPr>
                        <a:t>Enviados Parcialmente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Não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Welma M. Cunha Pereira/Bruna Paula M. Calmon 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170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/>
                        </a:rPr>
                        <a:t>Cury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/>
                        </a:rPr>
                        <a:t>Enviados Parcialmente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Não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Denis </a:t>
                      </a:r>
                      <a:r>
                        <a:rPr lang="pt-B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Cezario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6170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/>
                        </a:rPr>
                        <a:t>Emccamp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808080"/>
                          </a:solidFill>
                          <a:effectLst/>
                          <a:latin typeface="Calibri" panose="020F0502020204030204"/>
                        </a:rPr>
                        <a:t>Enviados Parcialmente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Não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Cássio Figueiroa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170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/>
                        </a:rPr>
                        <a:t>Brookfield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/>
                        </a:rPr>
                        <a:t>Enviados Parcialmente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/>
                        </a:rPr>
                        <a:t>OK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Pacífico J. F. Junior 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4361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PDG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Não enviou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Não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Isabel Vigorito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Enviados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361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Gafisa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Não enviou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Não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Gustavo Moscatelli/André Pereira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Enviados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8085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Odebrecht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Não enviou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Não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Sérgio </a:t>
                      </a:r>
                      <a:r>
                        <a:rPr lang="pt-B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Benini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Enviados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361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Viver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Não enviou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Não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Fabio Romagnoli/Gustavo Machado 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Enviados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8085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Eztec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Não enviou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Não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Pedro Henrique Rocha Nocetti 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Enviados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361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JHSF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Não enviou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Não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Marc Grossmann/Rafael Ueraco Carassini 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Enviados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8085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João Fortes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Não enviou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Não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Camila Noe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Enviados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085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Trisul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Não enviou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Não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Fernando Salomao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Enviados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8085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WTorre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Não enviou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Não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Rúbia Menezes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Enviados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361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Even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Não enviou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Não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Vinicius Mastrorosa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Enviados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8676456" y="6596390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5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323346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/>
          </p:cNvSpPr>
          <p:nvPr/>
        </p:nvSpPr>
        <p:spPr bwMode="auto">
          <a:xfrm>
            <a:off x="683568" y="1124744"/>
            <a:ext cx="7697787" cy="388824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>
              <a:defRPr/>
            </a:pPr>
            <a:endParaRPr lang="pt-BR" sz="2400" b="1" dirty="0" smtClean="0"/>
          </a:p>
          <a:p>
            <a:pPr>
              <a:defRPr/>
            </a:pPr>
            <a:endParaRPr lang="pt-BR" sz="2400" b="1" dirty="0"/>
          </a:p>
          <a:p>
            <a:pPr algn="ctr">
              <a:defRPr/>
            </a:pPr>
            <a:endParaRPr lang="pt-BR" sz="2400" b="1" dirty="0"/>
          </a:p>
          <a:p>
            <a:pPr algn="ctr">
              <a:defRPr/>
            </a:pPr>
            <a:r>
              <a:rPr lang="pt-BR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Modelo de Negócios, </a:t>
            </a:r>
            <a:r>
              <a:rPr lang="pt-BR" sz="2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Distratos</a:t>
            </a:r>
            <a:r>
              <a:rPr lang="pt-BR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, Modelo de Vendas</a:t>
            </a:r>
          </a:p>
          <a:p>
            <a:pPr algn="ctr">
              <a:defRPr/>
            </a:pPr>
            <a:endParaRPr lang="pt-BR" sz="2400" b="1" dirty="0"/>
          </a:p>
          <a:p>
            <a:pPr algn="ctr">
              <a:defRPr/>
            </a:pPr>
            <a:endParaRPr lang="pt-BR" sz="2400" b="1" dirty="0" smtClean="0"/>
          </a:p>
          <a:p>
            <a:pPr algn="ctr">
              <a:defRPr/>
            </a:pPr>
            <a:endParaRPr lang="pt-BR" sz="2400" b="1" dirty="0"/>
          </a:p>
          <a:p>
            <a:pPr algn="ctr">
              <a:defRPr/>
            </a:pPr>
            <a:r>
              <a:rPr lang="pt-BR" sz="2400" b="1" dirty="0" smtClean="0"/>
              <a:t> </a:t>
            </a:r>
          </a:p>
          <a:p>
            <a:pPr>
              <a:defRPr/>
            </a:pPr>
            <a:endParaRPr lang="pt-BR" sz="2400" b="1" dirty="0"/>
          </a:p>
        </p:txBody>
      </p:sp>
      <p:sp>
        <p:nvSpPr>
          <p:cNvPr id="4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914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vert="horz" lIns="0" tIns="0" rIns="0" bIns="0" rtlCol="0" anchor="t">
            <a:noAutofit/>
          </a:bodyPr>
          <a:lstStyle/>
          <a:p>
            <a:pPr defTabSz="914145"/>
            <a:r>
              <a:rPr lang="pt-BR" sz="2000" b="1" dirty="0" err="1">
                <a:latin typeface="Arial" charset="0"/>
                <a:ea typeface="+mn-ea"/>
                <a:cs typeface="Arial" charset="0"/>
                <a:sym typeface="Arial" pitchFamily="34" charset="0"/>
              </a:rPr>
              <a:t>Distratos</a:t>
            </a:r>
            <a:r>
              <a:rPr lang="pt-BR" sz="20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 - </a:t>
            </a:r>
            <a:r>
              <a:rPr lang="pt-BR" sz="2000" b="1" dirty="0">
                <a:latin typeface="Arial" charset="0"/>
                <a:ea typeface="+mn-ea"/>
                <a:cs typeface="Arial" charset="0"/>
              </a:rPr>
              <a:t>Para minimizar efeitos de forma imediata</a:t>
            </a:r>
            <a:br>
              <a:rPr lang="pt-BR" sz="2000" b="1" dirty="0">
                <a:latin typeface="Arial" charset="0"/>
                <a:ea typeface="+mn-ea"/>
                <a:cs typeface="Arial" charset="0"/>
              </a:rPr>
            </a:br>
            <a:endParaRPr lang="en-US" sz="2000" b="1" dirty="0">
              <a:latin typeface="Arial" charset="0"/>
              <a:ea typeface="+mn-ea"/>
              <a:cs typeface="Arial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90456" y="689615"/>
            <a:ext cx="8759825" cy="5789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sz="1700" b="1" u="sng" dirty="0" smtClean="0"/>
              <a:t>1 - Concessão de crédito</a:t>
            </a:r>
            <a:r>
              <a:rPr lang="pt-BR" sz="1700" b="1" dirty="0" smtClean="0"/>
              <a:t> - Comitê </a:t>
            </a:r>
            <a:r>
              <a:rPr lang="pt-BR" sz="1700" b="1" dirty="0"/>
              <a:t>Financeiro </a:t>
            </a:r>
            <a:r>
              <a:rPr lang="pt-BR" sz="1700" b="1" dirty="0" smtClean="0"/>
              <a:t>ABRAINC</a:t>
            </a:r>
          </a:p>
          <a:p>
            <a:endParaRPr lang="pt-BR" sz="17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/>
              <a:t>Ratings/ Integração com informações de </a:t>
            </a:r>
            <a:r>
              <a:rPr lang="pt-BR" sz="1700" dirty="0" smtClean="0"/>
              <a:t>crédito - CETIP – Gafisa, </a:t>
            </a:r>
            <a:r>
              <a:rPr lang="pt-BR" sz="1700" dirty="0" err="1" smtClean="0"/>
              <a:t>Cyrela</a:t>
            </a:r>
            <a:r>
              <a:rPr lang="pt-BR" sz="1700" dirty="0" smtClean="0"/>
              <a:t>, </a:t>
            </a:r>
            <a:r>
              <a:rPr lang="pt-BR" sz="1700" dirty="0" err="1" smtClean="0"/>
              <a:t>Rosssi</a:t>
            </a:r>
            <a:r>
              <a:rPr lang="pt-BR" sz="1700" dirty="0" smtClean="0"/>
              <a:t>. </a:t>
            </a:r>
            <a:endParaRPr lang="pt-BR" sz="1700" dirty="0"/>
          </a:p>
          <a:p>
            <a:endParaRPr lang="pt-BR" sz="1700" dirty="0"/>
          </a:p>
          <a:p>
            <a:r>
              <a:rPr lang="pt-BR" sz="1700" b="1" u="sng" dirty="0" smtClean="0"/>
              <a:t>2 - Jurisprudência</a:t>
            </a:r>
            <a:r>
              <a:rPr lang="pt-BR" sz="1700" b="1" dirty="0" smtClean="0"/>
              <a:t> - GT </a:t>
            </a:r>
            <a:r>
              <a:rPr lang="pt-BR" sz="1700" b="1" dirty="0"/>
              <a:t>Judiciário com Comitê Jurídico </a:t>
            </a:r>
            <a:r>
              <a:rPr lang="pt-BR" sz="1700" b="1" dirty="0" smtClean="0"/>
              <a:t>ABRAINC</a:t>
            </a:r>
          </a:p>
          <a:p>
            <a:endParaRPr lang="pt-BR" sz="1700" b="1" dirty="0"/>
          </a:p>
          <a:p>
            <a:r>
              <a:rPr lang="pt-BR" sz="1700" b="1" dirty="0" smtClean="0"/>
              <a:t>GT Judiciário -  </a:t>
            </a:r>
            <a:r>
              <a:rPr lang="pt-BR" sz="1700" dirty="0" smtClean="0"/>
              <a:t>Claudio </a:t>
            </a:r>
            <a:r>
              <a:rPr lang="pt-BR" sz="1700" dirty="0"/>
              <a:t>Carvalho, Maria Fernanda, José Carlos </a:t>
            </a:r>
            <a:r>
              <a:rPr lang="pt-BR" sz="1700" dirty="0" err="1"/>
              <a:t>Lazaretti</a:t>
            </a:r>
            <a:r>
              <a:rPr lang="pt-BR" sz="1700" dirty="0"/>
              <a:t>, Denise Goulart de Freitas, </a:t>
            </a:r>
            <a:r>
              <a:rPr lang="pt-BR" sz="1700" dirty="0" smtClean="0"/>
              <a:t>Veridiana Lima, </a:t>
            </a:r>
            <a:r>
              <a:rPr lang="pt-BR" sz="1700" dirty="0"/>
              <a:t>Claudio Bernardes, Luiz Fernando Moura, ABRAINC</a:t>
            </a:r>
            <a:endParaRPr lang="pt-BR" sz="1700" b="1" dirty="0"/>
          </a:p>
          <a:p>
            <a:endParaRPr lang="pt-BR" sz="17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/>
              <a:t>Cartilha para esclarecimentos </a:t>
            </a:r>
            <a:endParaRPr lang="pt-BR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Consumidores, MP, </a:t>
            </a:r>
            <a:r>
              <a:rPr lang="pt-BR" sz="1600" dirty="0" err="1"/>
              <a:t>Procons</a:t>
            </a:r>
            <a:r>
              <a:rPr lang="pt-BR" sz="1600" dirty="0"/>
              <a:t>, Executivo, STJ (Min. Luiz Otávio Noronha e Herman Benjamin), Min. Fazenda (</a:t>
            </a:r>
            <a:r>
              <a:rPr lang="pt-BR" sz="1600" dirty="0" err="1"/>
              <a:t>Caffarelli</a:t>
            </a:r>
            <a:r>
              <a:rPr lang="pt-BR" sz="1600" dirty="0"/>
              <a:t>)- defesa do equilíbrio.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Capítulo </a:t>
            </a:r>
            <a:r>
              <a:rPr lang="pt-BR" sz="1700" dirty="0"/>
              <a:t>sobre </a:t>
            </a:r>
            <a:r>
              <a:rPr lang="pt-BR" sz="1700" dirty="0" err="1"/>
              <a:t>distratos</a:t>
            </a:r>
            <a:endParaRPr lang="pt-BR" sz="17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/>
              <a:t>Obras com atraso e sem atraso; interferência ou não de poder público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/>
              <a:t>Abertura de memórias de cálculo e proposta de escalonamento de retenções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/>
              <a:t>Visão de prejuízo para demais clientes com manutenção de desequilíbrios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/>
              <a:t>Mesas </a:t>
            </a:r>
            <a:r>
              <a:rPr lang="pt-BR" sz="1700" b="1" dirty="0"/>
              <a:t>de discussão com Desembargadores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/>
              <a:t>Ação </a:t>
            </a:r>
            <a:r>
              <a:rPr lang="pt-BR" sz="1700" b="1" dirty="0"/>
              <a:t>com Judiciário e formadores de </a:t>
            </a:r>
            <a:r>
              <a:rPr lang="pt-BR" sz="1700" b="1" dirty="0" smtClean="0"/>
              <a:t>opinião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/>
              <a:t>Gentilezas </a:t>
            </a:r>
            <a:r>
              <a:rPr lang="pt-BR" sz="1700" b="1" dirty="0"/>
              <a:t>Urbanas </a:t>
            </a:r>
            <a:r>
              <a:rPr lang="pt-BR" sz="1700" dirty="0"/>
              <a:t>– apoio ABRAINC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8532440" y="645333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6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22876805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vert="horz" lIns="0" tIns="0" rIns="0" bIns="0" rtlCol="0" anchor="t">
            <a:noAutofit/>
          </a:bodyPr>
          <a:lstStyle/>
          <a:p>
            <a:pPr defTabSz="914145"/>
            <a:r>
              <a:rPr lang="pt-BR" sz="2000" b="1" dirty="0" err="1">
                <a:latin typeface="Arial" charset="0"/>
                <a:ea typeface="+mn-ea"/>
                <a:cs typeface="Arial" charset="0"/>
                <a:sym typeface="Arial" pitchFamily="34" charset="0"/>
              </a:rPr>
              <a:t>Distratos</a:t>
            </a:r>
            <a:r>
              <a:rPr lang="pt-BR" sz="20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 - p</a:t>
            </a:r>
            <a:r>
              <a:rPr lang="pt-BR" sz="2000" b="1" dirty="0">
                <a:latin typeface="Arial" charset="0"/>
                <a:ea typeface="+mn-ea"/>
                <a:cs typeface="Arial" charset="0"/>
              </a:rPr>
              <a:t>ara alterar premissas e fonte dos problemas</a:t>
            </a:r>
            <a:br>
              <a:rPr lang="pt-BR" sz="2000" b="1" dirty="0">
                <a:latin typeface="Arial" charset="0"/>
                <a:ea typeface="+mn-ea"/>
                <a:cs typeface="Arial" charset="0"/>
              </a:rPr>
            </a:br>
            <a:endParaRPr lang="en-US" sz="2000" b="1" dirty="0">
              <a:latin typeface="Arial" charset="0"/>
              <a:ea typeface="+mn-ea"/>
              <a:cs typeface="Arial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90456" y="689615"/>
            <a:ext cx="8759825" cy="5035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sz="1700" b="1" dirty="0" smtClean="0"/>
              <a:t>3 - </a:t>
            </a:r>
            <a:r>
              <a:rPr lang="pt-BR" sz="1700" b="1" u="sng" dirty="0" smtClean="0"/>
              <a:t>Modelo de Negócios/ Bancos</a:t>
            </a:r>
          </a:p>
          <a:p>
            <a:endParaRPr lang="pt-BR" sz="1700" b="1" u="sng" dirty="0"/>
          </a:p>
          <a:p>
            <a:r>
              <a:rPr lang="pt-BR" sz="1700" b="1" dirty="0" smtClean="0"/>
              <a:t>GT - </a:t>
            </a:r>
            <a:r>
              <a:rPr lang="pt-BR" sz="1700" dirty="0" smtClean="0"/>
              <a:t>Rafael </a:t>
            </a:r>
            <a:r>
              <a:rPr lang="pt-BR" sz="1700" dirty="0"/>
              <a:t>Novellino, Marcelo Borges, Carlos </a:t>
            </a:r>
            <a:r>
              <a:rPr lang="pt-BR" sz="1700" dirty="0" err="1"/>
              <a:t>Piani</a:t>
            </a:r>
            <a:r>
              <a:rPr lang="pt-BR" sz="1700" dirty="0"/>
              <a:t>, Rodrigo Luna, Gafisa, ABRAINC</a:t>
            </a:r>
          </a:p>
          <a:p>
            <a:endParaRPr lang="pt-BR" sz="1700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/>
              <a:t>Repasse </a:t>
            </a:r>
            <a:r>
              <a:rPr lang="pt-BR" sz="1700" b="1" dirty="0"/>
              <a:t>antecipado </a:t>
            </a:r>
            <a:r>
              <a:rPr lang="pt-BR" sz="1700" dirty="0"/>
              <a:t>– piloto em </a:t>
            </a:r>
            <a:r>
              <a:rPr lang="pt-BR" sz="1700" dirty="0" smtClean="0"/>
              <a:t>curso</a:t>
            </a:r>
          </a:p>
          <a:p>
            <a:endParaRPr lang="pt-BR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/>
              <a:t>Discussão sobre médio prazo </a:t>
            </a:r>
            <a:r>
              <a:rPr lang="pt-BR" sz="1700" dirty="0" smtClean="0"/>
              <a:t>- processos</a:t>
            </a:r>
          </a:p>
          <a:p>
            <a:endParaRPr lang="pt-BR" sz="1700" dirty="0"/>
          </a:p>
          <a:p>
            <a:endParaRPr lang="pt-BR" sz="1700" dirty="0"/>
          </a:p>
          <a:p>
            <a:endParaRPr lang="pt-BR" sz="1700" b="1" dirty="0" smtClean="0"/>
          </a:p>
          <a:p>
            <a:r>
              <a:rPr lang="pt-BR" sz="1700" b="1" dirty="0" smtClean="0"/>
              <a:t>4 - </a:t>
            </a:r>
            <a:r>
              <a:rPr lang="pt-BR" sz="1700" b="1" u="sng" dirty="0" smtClean="0"/>
              <a:t>Ajustes legislativos</a:t>
            </a:r>
            <a:r>
              <a:rPr lang="pt-BR" sz="1700" b="1" dirty="0" smtClean="0"/>
              <a:t> – GT Legislativo - </a:t>
            </a:r>
            <a:r>
              <a:rPr lang="pt-BR" sz="1700" dirty="0" smtClean="0"/>
              <a:t>Rubens </a:t>
            </a:r>
            <a:r>
              <a:rPr lang="pt-BR" sz="1700" dirty="0"/>
              <a:t>Menin, Flavio Zarzur, Ronaldo Cury, Claudio Bernardes, ABRAINC, Luiz Fernando Moura</a:t>
            </a:r>
            <a:endParaRPr lang="pt-BR" sz="1700" b="1" dirty="0"/>
          </a:p>
          <a:p>
            <a:endParaRPr lang="pt-BR" sz="1700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/>
              <a:t>Imagem do setor e esclarecimentos </a:t>
            </a:r>
            <a:r>
              <a:rPr lang="pt-BR" sz="1700" dirty="0" smtClean="0"/>
              <a:t>– Cartilha</a:t>
            </a:r>
          </a:p>
          <a:p>
            <a:endParaRPr lang="pt-BR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/>
              <a:t>Definições legais sobre retenção </a:t>
            </a:r>
            <a:r>
              <a:rPr lang="pt-BR" sz="1700" dirty="0"/>
              <a:t>– trabalho proativo com </a:t>
            </a:r>
            <a:r>
              <a:rPr lang="pt-BR" sz="1700" dirty="0" smtClean="0"/>
              <a:t>Legislativo</a:t>
            </a:r>
            <a:endParaRPr lang="pt-BR" sz="17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/>
              <a:t>GT CBIC, ABRAINC, </a:t>
            </a:r>
            <a:r>
              <a:rPr lang="pt-BR" sz="1700" dirty="0" smtClean="0"/>
              <a:t>Secovi</a:t>
            </a:r>
            <a:endParaRPr lang="pt-BR" sz="17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/>
              <a:t>Planejamento </a:t>
            </a:r>
            <a:r>
              <a:rPr lang="pt-BR" sz="1700" dirty="0" smtClean="0"/>
              <a:t>Estratégico</a:t>
            </a:r>
            <a:endParaRPr lang="pt-BR" sz="17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Orçamento  </a:t>
            </a:r>
            <a:endParaRPr lang="pt-BR" sz="1700" i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8532440" y="645333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7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24794783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8111876" cy="531940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Burocracia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Licenciamentos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O </a:t>
            </a:r>
            <a:r>
              <a:rPr lang="en-US" sz="2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Custo</a:t>
            </a:r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da </a:t>
            </a:r>
            <a:r>
              <a:rPr lang="en-US" sz="2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Burocracia</a:t>
            </a:r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no </a:t>
            </a:r>
            <a:r>
              <a:rPr lang="en-US" sz="2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Imóvel</a:t>
            </a:r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defTabSz="914145" hangingPunct="0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4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6861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23468"/>
            <a:ext cx="7397750" cy="249238"/>
          </a:xfrm>
        </p:spPr>
        <p:txBody>
          <a:bodyPr vert="horz" lIns="0" tIns="0" rIns="0" bIns="0" rtlCol="0" anchor="t">
            <a:noAutofit/>
          </a:bodyPr>
          <a:lstStyle/>
          <a:p>
            <a:pPr defTabSz="914145"/>
            <a:r>
              <a:rPr lang="en-US" sz="2000" b="1" dirty="0" err="1" smtClean="0">
                <a:latin typeface="Arial" charset="0"/>
                <a:ea typeface="+mn-ea"/>
                <a:cs typeface="Arial" charset="0"/>
                <a:sym typeface="Arial" pitchFamily="34" charset="0"/>
              </a:rPr>
              <a:t>Produtividade</a:t>
            </a:r>
            <a:r>
              <a:rPr lang="en-US" sz="2000" b="1" dirty="0" smtClean="0">
                <a:latin typeface="Arial" charset="0"/>
                <a:ea typeface="+mn-ea"/>
                <a:cs typeface="Arial" charset="0"/>
                <a:sym typeface="Arial" pitchFamily="34" charset="0"/>
              </a:rPr>
              <a:t> - </a:t>
            </a:r>
            <a:r>
              <a:rPr lang="en-US" sz="2000" b="1" dirty="0" err="1" smtClean="0">
                <a:latin typeface="Arial" charset="0"/>
                <a:ea typeface="+mn-ea"/>
                <a:cs typeface="Arial" charset="0"/>
                <a:sym typeface="Arial" pitchFamily="34" charset="0"/>
              </a:rPr>
              <a:t>desburocratização</a:t>
            </a:r>
            <a:endParaRPr lang="en-US" sz="2000" b="1" dirty="0">
              <a:latin typeface="Arial" charset="0"/>
              <a:ea typeface="+mn-ea"/>
              <a:cs typeface="Arial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44477" y="653729"/>
            <a:ext cx="8624887" cy="4635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b="1" dirty="0" smtClean="0"/>
              <a:t>Registro Eletrônico - Evento dia 29/9 – Bancos, Cartórios, CETIP</a:t>
            </a:r>
            <a:endParaRPr lang="pt-BR" sz="17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b="1" dirty="0" smtClean="0"/>
          </a:p>
          <a:p>
            <a:r>
              <a:rPr lang="pt-BR" sz="1700" b="1" dirty="0" smtClean="0"/>
              <a:t>Melhora de extratos bancários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Modelo construído com sugestões das empresas, com liderança de </a:t>
            </a:r>
            <a:r>
              <a:rPr lang="pt-BR" sz="1700" dirty="0" err="1" smtClean="0"/>
              <a:t>Cyrela</a:t>
            </a:r>
            <a:r>
              <a:rPr lang="pt-BR" sz="1700" dirty="0" smtClean="0"/>
              <a:t>, Tecnisa, Rossi e MRV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Reuniões com ABECIP, Caixa, Itaú, Santander, Bradesco; agendamento BB)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Propostas enviadas – GT com bancos</a:t>
            </a:r>
          </a:p>
          <a:p>
            <a:endParaRPr lang="pt-BR" sz="1700" dirty="0" smtClean="0"/>
          </a:p>
          <a:p>
            <a:r>
              <a:rPr lang="pt-BR" sz="1600" b="1" dirty="0" smtClean="0"/>
              <a:t>Terceirização</a:t>
            </a:r>
            <a:endParaRPr lang="pt-B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Petição para participação </a:t>
            </a:r>
            <a:r>
              <a:rPr lang="pt-BR" sz="1600" dirty="0" err="1"/>
              <a:t>Amicus</a:t>
            </a:r>
            <a:r>
              <a:rPr lang="pt-BR" sz="1600" dirty="0"/>
              <a:t> </a:t>
            </a:r>
            <a:r>
              <a:rPr lang="pt-BR" sz="1600" dirty="0" err="1"/>
              <a:t>Curiae</a:t>
            </a:r>
            <a:r>
              <a:rPr lang="pt-BR" sz="1600" dirty="0"/>
              <a:t> + Parecer </a:t>
            </a:r>
            <a:r>
              <a:rPr lang="pt-BR" sz="1600" dirty="0" err="1"/>
              <a:t>Anamatra</a:t>
            </a:r>
            <a:endParaRPr lang="pt-BR" sz="1600" dirty="0"/>
          </a:p>
          <a:p>
            <a:endParaRPr lang="pt-BR" sz="1600" dirty="0"/>
          </a:p>
          <a:p>
            <a:r>
              <a:rPr lang="pt-BR" sz="1600" b="1" dirty="0"/>
              <a:t>Trabalho análogo à </a:t>
            </a:r>
            <a:r>
              <a:rPr lang="pt-BR" sz="1600" b="1" dirty="0" smtClean="0"/>
              <a:t>escravidão</a:t>
            </a:r>
            <a:endParaRPr lang="pt-B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PLS 432/2013 – Comissão Mista do Congresso Nacional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/>
              <a:t>ADIN</a:t>
            </a:r>
            <a:r>
              <a:rPr lang="pt-BR" sz="1600" dirty="0"/>
              <a:t> pela ABRAINC para </a:t>
            </a:r>
            <a:r>
              <a:rPr lang="pt-BR" sz="1600" dirty="0" err="1"/>
              <a:t>desconfigurar</a:t>
            </a:r>
            <a:r>
              <a:rPr lang="pt-BR" sz="1600" dirty="0"/>
              <a:t> medida interministerial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lvl="0"/>
            <a:r>
              <a:rPr lang="pt-BR" sz="1600" b="1" dirty="0"/>
              <a:t>Formalização completa do setor </a:t>
            </a:r>
            <a:r>
              <a:rPr lang="pt-BR" sz="1600" dirty="0"/>
              <a:t>– Propostas LCA, Pastore e FIPE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Comitê de RH – retomar 2015 </a:t>
            </a:r>
          </a:p>
          <a:p>
            <a:endParaRPr lang="pt-BR" sz="1700" dirty="0" smtClean="0"/>
          </a:p>
        </p:txBody>
      </p:sp>
      <p:sp>
        <p:nvSpPr>
          <p:cNvPr id="6" name="CaixaDeTexto 5"/>
          <p:cNvSpPr txBox="1"/>
          <p:nvPr/>
        </p:nvSpPr>
        <p:spPr>
          <a:xfrm>
            <a:off x="8532440" y="645333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8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28379925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53922"/>
            <a:ext cx="8696325" cy="322750"/>
          </a:xfrm>
        </p:spPr>
        <p:txBody>
          <a:bodyPr vert="horz" lIns="0" tIns="0" rIns="0" bIns="0" rtlCol="0" anchor="t">
            <a:noAutofit/>
          </a:bodyPr>
          <a:lstStyle/>
          <a:p>
            <a:pPr defTabSz="914145"/>
            <a:r>
              <a:rPr lang="pt-BR" sz="2000" b="1" dirty="0">
                <a:latin typeface="Arial" charset="0"/>
                <a:ea typeface="+mn-ea"/>
                <a:cs typeface="Arial" charset="0"/>
              </a:rPr>
              <a:t>Burocracia, Licenciamentos – O Custo da Burocracia</a:t>
            </a:r>
            <a:endParaRPr lang="en-US" sz="2000" b="1" dirty="0">
              <a:latin typeface="Arial" charset="0"/>
              <a:ea typeface="+mn-ea"/>
              <a:cs typeface="Arial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90" y="620713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78607" y="692509"/>
            <a:ext cx="8624887" cy="538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700" b="1" dirty="0"/>
              <a:t>Modelo </a:t>
            </a:r>
            <a:r>
              <a:rPr lang="pt-BR" sz="1700" b="1" dirty="0" smtClean="0"/>
              <a:t>simplificado para prefeitos e outros </a:t>
            </a:r>
            <a:endParaRPr lang="pt-BR" sz="1700" dirty="0"/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700" dirty="0"/>
              <a:t>Balcão Único</a:t>
            </a: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700" dirty="0" smtClean="0"/>
              <a:t>Processo </a:t>
            </a:r>
            <a:r>
              <a:rPr lang="pt-BR" sz="1700" dirty="0"/>
              <a:t>declaratório</a:t>
            </a:r>
          </a:p>
          <a:p>
            <a:pPr marL="800100" lvl="1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700" dirty="0"/>
              <a:t>Simplificação na Legislação</a:t>
            </a:r>
          </a:p>
          <a:p>
            <a:pPr marL="800100" lvl="1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700" dirty="0"/>
              <a:t>Controles adequados via informatização</a:t>
            </a:r>
          </a:p>
          <a:p>
            <a:endParaRPr lang="pt-BR" sz="1700" b="1" dirty="0" smtClean="0"/>
          </a:p>
          <a:p>
            <a:r>
              <a:rPr lang="pt-BR" sz="1700" b="1" dirty="0" smtClean="0"/>
              <a:t>São Paulo</a:t>
            </a:r>
            <a:endParaRPr lang="pt-BR" sz="17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err="1"/>
              <a:t>P</a:t>
            </a:r>
            <a:r>
              <a:rPr lang="pt-BR" sz="1700" dirty="0" err="1" smtClean="0"/>
              <a:t>erenização</a:t>
            </a:r>
            <a:r>
              <a:rPr lang="pt-BR" sz="1700" dirty="0" smtClean="0"/>
              <a:t> de melhorias em curso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Bandeira de modernidade, de crescimento e transparência (</a:t>
            </a:r>
            <a:r>
              <a:rPr lang="pt-BR" sz="1700" dirty="0" err="1" smtClean="0"/>
              <a:t>anti-corrupção</a:t>
            </a:r>
            <a:r>
              <a:rPr lang="pt-BR" sz="17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Reunião presidentes de empresas com Prefeito Haddad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/>
          </a:p>
          <a:p>
            <a:r>
              <a:rPr lang="pt-BR" sz="1700" b="1" dirty="0" smtClean="0"/>
              <a:t>Frente </a:t>
            </a:r>
            <a:r>
              <a:rPr lang="pt-BR" sz="1700" b="1" dirty="0"/>
              <a:t>Nacional de Prefeitos </a:t>
            </a:r>
            <a:r>
              <a:rPr lang="pt-BR" sz="1700" dirty="0"/>
              <a:t>– </a:t>
            </a:r>
            <a:r>
              <a:rPr lang="pt-BR" sz="1700" dirty="0" smtClean="0"/>
              <a:t>reunião em 10/10, em Curitiba</a:t>
            </a:r>
            <a:endParaRPr lang="pt-BR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Ação conjunta com CBIC/ 80 Secretários de Urbanismo </a:t>
            </a:r>
            <a:r>
              <a:rPr lang="pt-BR" sz="1700" dirty="0"/>
              <a:t>-</a:t>
            </a:r>
            <a:r>
              <a:rPr lang="pt-BR" sz="1700" dirty="0" smtClean="0"/>
              <a:t> principais cidades do país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/>
          </a:p>
          <a:p>
            <a:r>
              <a:rPr lang="pt-BR" sz="1700" b="1" dirty="0"/>
              <a:t>Rio de Janeiro – </a:t>
            </a:r>
            <a:r>
              <a:rPr lang="pt-BR" sz="1700" dirty="0"/>
              <a:t>Secretária Madalena -  21/5 – alternativa para </a:t>
            </a:r>
            <a:r>
              <a:rPr lang="pt-BR" sz="1700" dirty="0" err="1" smtClean="0"/>
              <a:t>Falconi</a:t>
            </a:r>
            <a:endParaRPr lang="pt-BR" sz="17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Apresentação de proposta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/>
          </a:p>
          <a:p>
            <a:r>
              <a:rPr lang="pt-BR" sz="1700" b="1" dirty="0" smtClean="0"/>
              <a:t>Porto Alegre </a:t>
            </a:r>
            <a:r>
              <a:rPr lang="pt-BR" sz="1700" dirty="0" smtClean="0"/>
              <a:t>– reunião com Secretário Cristiano Tatsch – 18/8 – proposta de modelo</a:t>
            </a:r>
          </a:p>
          <a:p>
            <a:endParaRPr lang="pt-BR" sz="1700" dirty="0"/>
          </a:p>
          <a:p>
            <a:r>
              <a:rPr lang="pt-BR" sz="1700" b="1" dirty="0" smtClean="0"/>
              <a:t>Campinas</a:t>
            </a:r>
            <a:r>
              <a:rPr lang="pt-BR" sz="1700" dirty="0" smtClean="0"/>
              <a:t> – reunião Prefeito </a:t>
            </a:r>
            <a:r>
              <a:rPr lang="pt-BR" sz="1700" dirty="0"/>
              <a:t>Jonas </a:t>
            </a:r>
            <a:r>
              <a:rPr lang="pt-BR" sz="1700" dirty="0" err="1"/>
              <a:t>Donizetti</a:t>
            </a:r>
            <a:r>
              <a:rPr lang="pt-BR" sz="1700" dirty="0"/>
              <a:t> em </a:t>
            </a:r>
            <a:r>
              <a:rPr lang="pt-BR" sz="1700" dirty="0" smtClean="0"/>
              <a:t>2/9 – integração com </a:t>
            </a:r>
            <a:r>
              <a:rPr lang="pt-BR" sz="1700" dirty="0" err="1" smtClean="0"/>
              <a:t>Comunitas</a:t>
            </a:r>
            <a:endParaRPr lang="pt-BR" sz="17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8532440" y="645333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9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20630254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410912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Atualizações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–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Contribuições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, Projetos</a:t>
            </a: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defTabSz="914145" hangingPunct="0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4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183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2" name="CaixaDeTexto 1"/>
          <p:cNvSpPr txBox="1"/>
          <p:nvPr/>
        </p:nvSpPr>
        <p:spPr>
          <a:xfrm>
            <a:off x="174625" y="116632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Cash </a:t>
            </a:r>
            <a:r>
              <a:rPr lang="pt-BR" b="1" dirty="0" err="1" smtClean="0"/>
              <a:t>Flow</a:t>
            </a:r>
            <a:r>
              <a:rPr lang="pt-BR" b="1" dirty="0" smtClean="0"/>
              <a:t> </a:t>
            </a:r>
            <a:r>
              <a:rPr lang="pt-BR" b="1" dirty="0"/>
              <a:t>ABRAINC 2014</a:t>
            </a:r>
            <a:endParaRPr lang="pt-BR" b="1" i="1" dirty="0">
              <a:latin typeface="Calibri" panose="020F0502020204030204" pitchFamily="34" charset="0"/>
            </a:endParaRPr>
          </a:p>
          <a:p>
            <a:endParaRPr lang="pt-BR" dirty="0"/>
          </a:p>
        </p:txBody>
      </p:sp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657799"/>
              </p:ext>
            </p:extLst>
          </p:nvPr>
        </p:nvGraphicFramePr>
        <p:xfrm>
          <a:off x="323528" y="1628800"/>
          <a:ext cx="8568951" cy="23495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1750"/>
                <a:gridCol w="1026319"/>
                <a:gridCol w="966586"/>
                <a:gridCol w="1041965"/>
                <a:gridCol w="1089273"/>
                <a:gridCol w="719648"/>
                <a:gridCol w="245139"/>
                <a:gridCol w="1008112"/>
                <a:gridCol w="1440159"/>
              </a:tblGrid>
              <a:tr h="360040">
                <a:tc rowSpan="2" gridSpan="2">
                  <a:txBody>
                    <a:bodyPr/>
                    <a:lstStyle/>
                    <a:p>
                      <a:pPr algn="ctr" rtl="0" fontAlgn="ctr"/>
                      <a:r>
                        <a:rPr lang="pt-BR" sz="1600" u="none" strike="noStrike" dirty="0">
                          <a:effectLst/>
                        </a:rPr>
                        <a:t>Posição em 01/2014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pt-BR" sz="1600" u="none" strike="noStrike">
                          <a:effectLst/>
                        </a:rPr>
                        <a:t>Saldo Conta Corrente 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 smtClean="0">
                          <a:effectLst/>
                        </a:rPr>
                        <a:t>31.556 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rtl="0" fontAlgn="ctr"/>
                      <a:r>
                        <a:rPr lang="pt-BR" sz="1600" u="none" strike="noStrike" dirty="0">
                          <a:effectLst/>
                        </a:rPr>
                        <a:t>TOTAL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 smtClean="0">
                          <a:effectLst/>
                        </a:rPr>
                        <a:t>1.760.553 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41049"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pt-BR" sz="1600" u="none" strike="noStrike">
                          <a:effectLst/>
                        </a:rPr>
                        <a:t>Saldo Aplicação 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 smtClean="0">
                          <a:effectLst/>
                        </a:rPr>
                        <a:t>1.728.997 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523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 Janeiro </a:t>
                      </a:r>
                      <a:r>
                        <a:rPr lang="pt-BR" sz="1600" u="none" strike="noStrike" dirty="0" smtClean="0">
                          <a:effectLst/>
                        </a:rPr>
                        <a:t>a </a:t>
                      </a:r>
                      <a:r>
                        <a:rPr lang="pt-BR" sz="1600" u="none" strike="noStrike" dirty="0">
                          <a:effectLst/>
                        </a:rPr>
                        <a:t>Setembro 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t-BR" sz="1800" b="1" u="none" strike="noStrike" dirty="0">
                          <a:effectLst/>
                        </a:rPr>
                        <a:t>Receita</a:t>
                      </a:r>
                      <a:endParaRPr lang="pt-BR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pt-BR" sz="1800" b="1" u="none" strike="noStrike" dirty="0">
                          <a:effectLst/>
                        </a:rPr>
                        <a:t>Despesas </a:t>
                      </a:r>
                      <a:endParaRPr lang="pt-BR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u="none" strike="noStrike" dirty="0" smtClean="0">
                          <a:effectLst/>
                        </a:rPr>
                        <a:t>Posição</a:t>
                      </a:r>
                      <a:r>
                        <a:rPr lang="pt-BR" sz="1800" b="1" u="none" strike="noStrike" baseline="0" dirty="0" smtClean="0">
                          <a:effectLst/>
                        </a:rPr>
                        <a:t> Atual</a:t>
                      </a:r>
                      <a:endParaRPr lang="pt-BR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464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Ordinária</a:t>
                      </a:r>
                      <a:endParaRPr lang="pt-BR" sz="16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Projetos</a:t>
                      </a:r>
                      <a:endParaRPr lang="pt-BR" sz="16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>
                          <a:effectLst/>
                        </a:rPr>
                        <a:t>TOTAL</a:t>
                      </a:r>
                      <a:endParaRPr lang="pt-BR" sz="16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>
                          <a:effectLst/>
                        </a:rPr>
                        <a:t>Ordinária</a:t>
                      </a:r>
                      <a:endParaRPr lang="pt-BR" sz="16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>
                          <a:effectLst/>
                        </a:rPr>
                        <a:t>Projetos</a:t>
                      </a:r>
                      <a:endParaRPr lang="pt-BR" sz="16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TOTAL</a:t>
                      </a:r>
                      <a:endParaRPr lang="pt-BR" sz="16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>
                          <a:effectLst/>
                        </a:rPr>
                        <a:t>Conta Corrente + Aplicação</a:t>
                      </a:r>
                      <a:endParaRPr lang="pt-BR" sz="16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845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 smtClean="0">
                          <a:effectLst/>
                        </a:rPr>
                        <a:t>2.058.667 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 smtClean="0">
                          <a:effectLst/>
                        </a:rPr>
                        <a:t>2.081.649 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 smtClean="0">
                          <a:effectLst/>
                        </a:rPr>
                        <a:t>4.140.316 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 smtClean="0">
                          <a:effectLst/>
                        </a:rPr>
                        <a:t>1.874.225 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 smtClean="0">
                          <a:effectLst/>
                        </a:rPr>
                        <a:t>1.665.039 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 smtClean="0">
                          <a:effectLst/>
                        </a:rPr>
                        <a:t>3.539.264 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 smtClean="0">
                          <a:effectLst/>
                        </a:rPr>
                        <a:t>2.424.507 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8532440" y="645333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10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281715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20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Defesa da Concorrência</a:t>
            </a:r>
            <a:r>
              <a:rPr lang="en-US" sz="20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08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dirty="0"/>
              <a:t>De acordo com o </a:t>
            </a:r>
            <a:r>
              <a:rPr lang="pt-BR" sz="1700" dirty="0" smtClean="0"/>
              <a:t>Código </a:t>
            </a:r>
            <a:r>
              <a:rPr lang="pt-BR" sz="1700" dirty="0"/>
              <a:t>de </a:t>
            </a:r>
            <a:r>
              <a:rPr lang="pt-BR" sz="1700" dirty="0" smtClean="0"/>
              <a:t>Conduta e em </a:t>
            </a:r>
            <a:r>
              <a:rPr lang="pt-BR" sz="1700" dirty="0"/>
              <a:t>consonância com o estatuto da </a:t>
            </a:r>
            <a:r>
              <a:rPr lang="pt-BR" sz="1700" dirty="0" smtClean="0"/>
              <a:t>associação, </a:t>
            </a:r>
            <a:r>
              <a:rPr lang="pt-BR" sz="1700" dirty="0"/>
              <a:t>as reuniões são regidas pelas instruções abaixo, previamente distribuídas e de pleno conhecimento dos participantes. A saber:</a:t>
            </a:r>
          </a:p>
          <a:p>
            <a:r>
              <a:rPr lang="pt-BR" sz="1700" dirty="0"/>
              <a:t> </a:t>
            </a:r>
          </a:p>
          <a:p>
            <a:r>
              <a:rPr lang="pt-BR" sz="1700" dirty="0"/>
              <a:t>INSTRUÇÕES PARA A REUNIÃO</a:t>
            </a:r>
          </a:p>
          <a:p>
            <a:r>
              <a:rPr lang="pt-BR" sz="1700" dirty="0"/>
              <a:t>As instruções descritas abaixo deverão ser seguidas por todos os participantes da Plenária e refletem </a:t>
            </a:r>
            <a:r>
              <a:rPr lang="pt-BR" sz="1700" dirty="0" smtClean="0"/>
              <a:t>as </a:t>
            </a:r>
            <a:r>
              <a:rPr lang="pt-BR" sz="1700" dirty="0"/>
              <a:t>diretrizes do Código de </a:t>
            </a:r>
            <a:r>
              <a:rPr lang="pt-BR" sz="1700" dirty="0" smtClean="0"/>
              <a:t>Conduta da </a:t>
            </a:r>
            <a:r>
              <a:rPr lang="pt-BR" sz="1700" dirty="0"/>
              <a:t>Associação em </a:t>
            </a:r>
            <a:r>
              <a:rPr lang="pt-BR" sz="1700" dirty="0" smtClean="0"/>
              <a:t>consonância com </a:t>
            </a:r>
            <a:r>
              <a:rPr lang="pt-BR" sz="1700" dirty="0"/>
              <a:t>os princípios básicos do Direito da Concorrência. Tem como finalidade precípua estabelecer as relações dos participantes associados às reuniões promovidas pela ABRAINC. Consulte o seu advogado, na eventualidade de necessitar ajuda para a compreensão da aplicação de qualquer um destes conceitos.</a:t>
            </a:r>
          </a:p>
          <a:p>
            <a:r>
              <a:rPr lang="pt-BR" sz="1700" dirty="0"/>
              <a:t> </a:t>
            </a:r>
          </a:p>
          <a:p>
            <a:r>
              <a:rPr lang="pt-BR" sz="1700" dirty="0"/>
              <a:t>VOCÊ DEVERÁ</a:t>
            </a:r>
          </a:p>
          <a:p>
            <a:r>
              <a:rPr lang="pt-BR" sz="1700" dirty="0"/>
              <a:t>1. Avaliar e atender a agenda preparada para a reunião e consignar a objeção de determinada matéria que não lhe atenda, por escrito, e também em relação a ata da reunião não se seu teor não refletir precisamente as discussões ocorridas durante a mesma.</a:t>
            </a:r>
          </a:p>
          <a:p>
            <a:r>
              <a:rPr lang="pt-BR" sz="1700" dirty="0"/>
              <a:t>2. Compreender os propósitos e a autoridade de cada uma das pessoas com as quais se reúne[, em especial, a autoridade do coordenador da reunião </a:t>
            </a:r>
            <a:r>
              <a:rPr lang="pt-BR" sz="1700" dirty="0" smtClean="0"/>
              <a:t>específica.</a:t>
            </a:r>
          </a:p>
          <a:p>
            <a:r>
              <a:rPr lang="pt-BR" sz="1700" dirty="0"/>
              <a:t>3. Protestar oralmente contra quaisquer discussões ou atividades, durante a reunião, que você considere como violadoras das leis antitruste; não continue, até que você considere adequado permanecer na reunião. De outra forma, interrompa a reunião e faça constar na ata sua objeção ou </a:t>
            </a:r>
            <a:r>
              <a:rPr lang="pt-BR" sz="1700" dirty="0" smtClean="0"/>
              <a:t>retirada.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31560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6" name="CaixaDeTexto 5"/>
          <p:cNvSpPr txBox="1"/>
          <p:nvPr/>
        </p:nvSpPr>
        <p:spPr>
          <a:xfrm>
            <a:off x="179512" y="116632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Orçamento Ordinário 2014</a:t>
            </a:r>
            <a:r>
              <a:rPr lang="pt-BR" b="1" dirty="0"/>
              <a:t> </a:t>
            </a:r>
            <a:r>
              <a:rPr lang="pt-BR" b="1" dirty="0" smtClean="0"/>
              <a:t>– Janeiro a Setembro</a:t>
            </a:r>
            <a:endParaRPr lang="pt-BR" b="1" i="1" dirty="0">
              <a:latin typeface="Calibri" panose="020F0502020204030204" pitchFamily="34" charset="0"/>
            </a:endParaRPr>
          </a:p>
        </p:txBody>
      </p:sp>
      <p:graphicFrame>
        <p:nvGraphicFramePr>
          <p:cNvPr id="11" name="Gráfico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6791958"/>
              </p:ext>
            </p:extLst>
          </p:nvPr>
        </p:nvGraphicFramePr>
        <p:xfrm>
          <a:off x="467544" y="260648"/>
          <a:ext cx="7920880" cy="6597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8532440" y="645333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11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127250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7504" y="116632"/>
            <a:ext cx="2804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Projetos ABRAINC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2014</a:t>
            </a:r>
          </a:p>
        </p:txBody>
      </p:sp>
      <p:graphicFrame>
        <p:nvGraphicFramePr>
          <p:cNvPr id="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4423109"/>
              </p:ext>
            </p:extLst>
          </p:nvPr>
        </p:nvGraphicFramePr>
        <p:xfrm>
          <a:off x="107504" y="764704"/>
          <a:ext cx="8878313" cy="5472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51" name="Worksheet" r:id="rId3" imgW="9610566" imgH="6381881" progId="Excel.Sheet.12">
                  <p:embed/>
                </p:oleObj>
              </mc:Choice>
              <mc:Fallback>
                <p:oleObj name="Worksheet" r:id="rId3" imgW="9610566" imgH="638188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7504" y="764704"/>
                        <a:ext cx="8878313" cy="54726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5" name="CaixaDeTexto 4"/>
          <p:cNvSpPr txBox="1"/>
          <p:nvPr/>
        </p:nvSpPr>
        <p:spPr>
          <a:xfrm>
            <a:off x="8532440" y="645333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smtClean="0"/>
              <a:t>12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113951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Autofit/>
          </a:bodyPr>
          <a:lstStyle/>
          <a:p>
            <a:pPr defTabSz="914145">
              <a:defRPr/>
            </a:pPr>
            <a:r>
              <a:rPr lang="pt-BR" sz="20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Defesa da Concorrência</a:t>
            </a:r>
            <a:r>
              <a:rPr lang="en-US" sz="20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574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dirty="0"/>
              <a:t> </a:t>
            </a:r>
            <a:r>
              <a:rPr lang="pt-BR" sz="1700" dirty="0" smtClean="0"/>
              <a:t>VOCÊ </a:t>
            </a:r>
            <a:r>
              <a:rPr lang="pt-BR" sz="1700" dirty="0"/>
              <a:t>NÃO PODERÁ</a:t>
            </a:r>
            <a:r>
              <a:rPr lang="pt-BR" sz="1700" dirty="0" smtClean="0"/>
              <a:t>:</a:t>
            </a:r>
          </a:p>
          <a:p>
            <a:endParaRPr lang="pt-BR" sz="1700" dirty="0"/>
          </a:p>
          <a:p>
            <a:r>
              <a:rPr lang="pt-BR" sz="1700" dirty="0"/>
              <a:t>1. Discutir ou trocar informações que tratem de ou sugiram:</a:t>
            </a:r>
          </a:p>
          <a:p>
            <a:r>
              <a:rPr lang="pt-BR" sz="1700" dirty="0"/>
              <a:t>a) Preços praticados por sua empresa, alterações ou projeções de preços, remarcações, descontos ou política, provisões, condições de crédito ou dados relativos a atribuição de preços, custos, produção, capacidade, inventários, vendas de forma individualizada e outros dados correlatos;</a:t>
            </a:r>
          </a:p>
          <a:p>
            <a:r>
              <a:rPr lang="pt-BR" sz="1700" dirty="0"/>
              <a:t>b) </a:t>
            </a:r>
            <a:r>
              <a:rPr lang="pt-BR" sz="1700" dirty="0" smtClean="0"/>
              <a:t>Perspectivas </a:t>
            </a:r>
            <a:r>
              <a:rPr lang="pt-BR" sz="1700" dirty="0"/>
              <a:t>ou projeções de mercado, capacidade atual ou futura e inventários;</a:t>
            </a:r>
          </a:p>
          <a:p>
            <a:r>
              <a:rPr lang="pt-BR" sz="1700" dirty="0"/>
              <a:t>c) Ofertas a serem oferecidas para empreendimentos específicos;</a:t>
            </a:r>
          </a:p>
          <a:p>
            <a:r>
              <a:rPr lang="pt-BR" sz="1700" dirty="0"/>
              <a:t>d) assuntos relativos a fornecedores ou clientes individuais reais ou potenciais, que possam ter o efeito de exclusão dos fornecedores ou clientes em questão, de qualquer mercado ou de influenciar a condução dos negócios de empresas com os mesmos;</a:t>
            </a:r>
          </a:p>
          <a:p>
            <a:r>
              <a:rPr lang="pt-BR" sz="1700" dirty="0"/>
              <a:t>e) informações sobre onde projeta-se atuar ou deixar de atuar</a:t>
            </a:r>
            <a:r>
              <a:rPr lang="pt-BR" sz="1700" dirty="0" smtClean="0"/>
              <a:t>.</a:t>
            </a:r>
            <a:r>
              <a:rPr lang="pt-BR" sz="1700" dirty="0"/>
              <a:t> </a:t>
            </a:r>
            <a:endParaRPr lang="pt-BR" sz="1700" dirty="0" smtClean="0"/>
          </a:p>
          <a:p>
            <a:endParaRPr lang="pt-BR" sz="1700" dirty="0"/>
          </a:p>
          <a:p>
            <a:r>
              <a:rPr lang="pt-BR" sz="1700" dirty="0"/>
              <a:t>2. Discutir ou trocar informações, mesmo por brincadeira, relativas aos assuntos acima, durante quaisquer encontros sociais, incidentais a quaisquer reuniões.</a:t>
            </a:r>
          </a:p>
          <a:p>
            <a:r>
              <a:rPr lang="pt-BR" sz="1700" dirty="0"/>
              <a:t> </a:t>
            </a:r>
          </a:p>
          <a:p>
            <a:r>
              <a:rPr lang="pt-BR" sz="1700" dirty="0"/>
              <a:t>A ABRAINC desempenha papel de responsabilidade ética e de boa governança corporativa no setor das incorporadoras e agradece seus associados, autoridades, membros do corpo administrativo, seus consultores e participantes a atenção e respeito às disposições constantes nesta instrução</a:t>
            </a:r>
            <a:r>
              <a:rPr lang="pt-BR" sz="1700" dirty="0" smtClean="0"/>
              <a:t>.</a:t>
            </a:r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37339589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rmAutofit fontScale="90000"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22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Pauta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759825" cy="477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/>
              <a:t>Pauta estratégica</a:t>
            </a:r>
            <a:r>
              <a:rPr lang="pt-BR" dirty="0"/>
              <a:t> - 9:30h às </a:t>
            </a:r>
            <a:r>
              <a:rPr lang="pt-BR" dirty="0" smtClean="0"/>
              <a:t>11:15h</a:t>
            </a:r>
          </a:p>
          <a:p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E</a:t>
            </a:r>
            <a:r>
              <a:rPr lang="pt-BR" dirty="0" smtClean="0"/>
              <a:t>ncontros </a:t>
            </a:r>
            <a:r>
              <a:rPr lang="pt-BR" dirty="0"/>
              <a:t>com </a:t>
            </a:r>
            <a:r>
              <a:rPr lang="pt-BR" dirty="0" smtClean="0"/>
              <a:t>candidatos, atualizações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Informações </a:t>
            </a:r>
            <a:r>
              <a:rPr lang="pt-BR" dirty="0"/>
              <a:t>sobre o setor – FIPE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Distratos</a:t>
            </a:r>
            <a:r>
              <a:rPr lang="pt-BR" dirty="0" smtClean="0"/>
              <a:t> – Modelo de Negócios, Grupos de Trabalho e encaminhamentos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Agenda legislativa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Burocracia - O </a:t>
            </a:r>
            <a:r>
              <a:rPr lang="pt-BR" dirty="0"/>
              <a:t>Custo da Burocracia no Imóvel e seu </a:t>
            </a:r>
            <a:r>
              <a:rPr lang="pt-BR" dirty="0" smtClean="0"/>
              <a:t>encaminhamento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b="1" dirty="0" smtClean="0"/>
          </a:p>
          <a:p>
            <a:r>
              <a:rPr lang="pt-BR" b="1" dirty="0" smtClean="0"/>
              <a:t>Pauta </a:t>
            </a:r>
            <a:r>
              <a:rPr lang="pt-BR" b="1" dirty="0"/>
              <a:t>de atualizações</a:t>
            </a:r>
            <a:r>
              <a:rPr lang="pt-BR" dirty="0"/>
              <a:t> – </a:t>
            </a:r>
            <a:r>
              <a:rPr lang="pt-BR" dirty="0" smtClean="0"/>
              <a:t>11:15h </a:t>
            </a:r>
            <a:r>
              <a:rPr lang="pt-BR" dirty="0"/>
              <a:t>às </a:t>
            </a:r>
            <a:r>
              <a:rPr lang="pt-BR" dirty="0" smtClean="0"/>
              <a:t>11:30h</a:t>
            </a:r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r>
              <a:rPr lang="pt-BR" b="1" dirty="0" smtClean="0"/>
              <a:t>Banco </a:t>
            </a:r>
            <a:r>
              <a:rPr lang="pt-BR" b="1" dirty="0"/>
              <a:t>de </a:t>
            </a:r>
            <a:r>
              <a:rPr lang="pt-BR" b="1" dirty="0" smtClean="0"/>
              <a:t>Ideias </a:t>
            </a:r>
            <a:r>
              <a:rPr lang="pt-BR" dirty="0" smtClean="0"/>
              <a:t>– </a:t>
            </a:r>
            <a:r>
              <a:rPr lang="pt-BR" dirty="0"/>
              <a:t>das 11:30h às </a:t>
            </a:r>
            <a:r>
              <a:rPr lang="pt-BR" dirty="0" smtClean="0"/>
              <a:t>12h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8532440" y="645333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01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41879675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8111876" cy="45345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Atualizações</a:t>
            </a: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94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Nova sede – Rua Iguatemi, 192, </a:t>
            </a:r>
            <a:r>
              <a:rPr lang="pt-BR" b="1" dirty="0" err="1" smtClean="0"/>
              <a:t>cj</a:t>
            </a:r>
            <a:r>
              <a:rPr lang="pt-BR" b="1" dirty="0" smtClean="0"/>
              <a:t> 11</a:t>
            </a:r>
          </a:p>
          <a:p>
            <a:endParaRPr lang="pt-BR" b="1" dirty="0"/>
          </a:p>
          <a:p>
            <a:r>
              <a:rPr lang="pt-BR" b="1" dirty="0" smtClean="0"/>
              <a:t>Aprovações </a:t>
            </a:r>
            <a:r>
              <a:rPr lang="pt-BR" b="1" dirty="0"/>
              <a:t>de novos associados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Plano &amp; Plano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Andrade &amp; Gutierrez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err="1"/>
              <a:t>Esser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err="1"/>
              <a:t>Yuny</a:t>
            </a:r>
            <a:endParaRPr lang="pt-BR" dirty="0"/>
          </a:p>
          <a:p>
            <a:pPr lvl="0"/>
            <a:endParaRPr lang="pt-BR" dirty="0"/>
          </a:p>
          <a:p>
            <a:r>
              <a:rPr lang="pt-BR" b="1" dirty="0"/>
              <a:t>Conversas em curso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err="1"/>
              <a:t>Helbor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MAC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Plaenge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Bueno Netto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lvl="0"/>
            <a:endParaRPr lang="pt-BR" dirty="0"/>
          </a:p>
          <a:p>
            <a:r>
              <a:rPr lang="pt-BR" b="1" dirty="0" smtClean="0"/>
              <a:t>Outros possíveis sócios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Fibra </a:t>
            </a:r>
            <a:r>
              <a:rPr lang="pt-BR" dirty="0"/>
              <a:t>Experts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err="1"/>
              <a:t>Tishman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Stan</a:t>
            </a:r>
            <a:endParaRPr lang="pt-BR" dirty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155113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Atualizações – ABRAINC </a:t>
            </a:r>
            <a:endParaRPr lang="en-US" sz="2000" b="1" dirty="0">
              <a:solidFill>
                <a:schemeClr val="tx1"/>
              </a:solidFill>
              <a:latin typeface="Arial" charset="0"/>
              <a:ea typeface="+mn-ea"/>
              <a:cs typeface="Arial" charset="0"/>
              <a:sym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532440" y="645333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02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13947172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8111876" cy="45345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Encontros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com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candidatos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e outros</a:t>
            </a: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0051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Encontros com presidenciáveis (Dilma, Aécio, Marina)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Importância </a:t>
            </a:r>
            <a:r>
              <a:rPr lang="pt-BR" dirty="0"/>
              <a:t>do setor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Custo da Burocracia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Produtividade/ Terceirização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PMCMV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Equilíbrio</a:t>
            </a:r>
          </a:p>
          <a:p>
            <a:r>
              <a:rPr lang="pt-BR" b="1" dirty="0"/>
              <a:t>Candidaturas presidenciais – equipes de transição ou continuidade</a:t>
            </a:r>
          </a:p>
          <a:p>
            <a:endParaRPr lang="pt-BR" dirty="0"/>
          </a:p>
          <a:p>
            <a:r>
              <a:rPr lang="pt-BR" b="1" dirty="0"/>
              <a:t>Padilha/ Haddad </a:t>
            </a:r>
            <a:r>
              <a:rPr lang="pt-BR" dirty="0"/>
              <a:t>– 22/9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Licenciamentos</a:t>
            </a:r>
            <a:r>
              <a:rPr lang="pt-BR" dirty="0" smtClean="0"/>
              <a:t>, como bandeira (gestão, transparência, receitas)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Necessidade de alinhamento</a:t>
            </a:r>
          </a:p>
          <a:p>
            <a:endParaRPr lang="pt-BR" dirty="0" smtClean="0"/>
          </a:p>
          <a:p>
            <a:r>
              <a:rPr lang="pt-BR" b="1" dirty="0" smtClean="0"/>
              <a:t>Governador Alckmin – </a:t>
            </a:r>
            <a:r>
              <a:rPr lang="pt-BR" dirty="0" smtClean="0"/>
              <a:t>23/9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CETESB, Casa Paulista, </a:t>
            </a:r>
            <a:r>
              <a:rPr lang="pt-BR" dirty="0" smtClean="0"/>
              <a:t>invasões; interesses diversos; participações</a:t>
            </a:r>
          </a:p>
          <a:p>
            <a:endParaRPr lang="pt-BR" dirty="0" smtClean="0"/>
          </a:p>
          <a:p>
            <a:endParaRPr lang="pt-BR" b="1" dirty="0" smtClean="0"/>
          </a:p>
          <a:p>
            <a:r>
              <a:rPr lang="pt-BR" b="1" dirty="0" smtClean="0"/>
              <a:t>Deputados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Paulo Simão - </a:t>
            </a:r>
            <a:r>
              <a:rPr lang="pt-BR" dirty="0" smtClean="0"/>
              <a:t>Sugestão de participação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Artur Maia </a:t>
            </a:r>
            <a:r>
              <a:rPr lang="pt-BR" dirty="0" smtClean="0"/>
              <a:t>– relator PL 4330</a:t>
            </a:r>
            <a:endParaRPr lang="pt-BR" b="1" dirty="0" smtClean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155113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Atualizações – encontro com candidatos </a:t>
            </a:r>
            <a:endParaRPr lang="en-US" sz="2000" b="1" dirty="0">
              <a:solidFill>
                <a:schemeClr val="tx1"/>
              </a:solidFill>
              <a:latin typeface="Arial" charset="0"/>
              <a:ea typeface="+mn-ea"/>
              <a:cs typeface="Arial" charset="0"/>
              <a:sym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532440" y="645333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03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26622516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Jorge </a:t>
            </a:r>
            <a:r>
              <a:rPr lang="pt-BR" b="1" dirty="0" err="1" smtClean="0"/>
              <a:t>Hereda</a:t>
            </a:r>
            <a:r>
              <a:rPr lang="pt-BR" b="1" dirty="0" smtClean="0"/>
              <a:t> – 29/8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r>
              <a:rPr lang="pt-BR" b="1" dirty="0" smtClean="0"/>
              <a:t>Secretário </a:t>
            </a:r>
            <a:r>
              <a:rPr lang="pt-BR" b="1" dirty="0" err="1" smtClean="0"/>
              <a:t>Caffarelli</a:t>
            </a:r>
            <a:r>
              <a:rPr lang="pt-BR" b="1" dirty="0" smtClean="0"/>
              <a:t> – 5/9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Registros e recursos bloqueados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PMCMV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r>
              <a:rPr lang="pt-BR" b="1" dirty="0" smtClean="0"/>
              <a:t>Min. Mantega, Miriam Belchior, </a:t>
            </a:r>
            <a:r>
              <a:rPr lang="pt-BR" b="1" dirty="0" err="1" smtClean="0"/>
              <a:t>Hereda</a:t>
            </a:r>
            <a:r>
              <a:rPr lang="pt-BR" b="1" dirty="0" smtClean="0"/>
              <a:t>, </a:t>
            </a:r>
            <a:r>
              <a:rPr lang="pt-BR" b="1" dirty="0" err="1" smtClean="0"/>
              <a:t>Caffarelli</a:t>
            </a:r>
            <a:r>
              <a:rPr lang="pt-BR" b="1" dirty="0" smtClean="0"/>
              <a:t>, </a:t>
            </a:r>
            <a:r>
              <a:rPr lang="pt-BR" b="1" dirty="0" err="1" smtClean="0"/>
              <a:t>Mácio</a:t>
            </a:r>
            <a:r>
              <a:rPr lang="pt-BR" b="1" dirty="0" smtClean="0"/>
              <a:t> </a:t>
            </a:r>
            <a:r>
              <a:rPr lang="pt-BR" b="1" dirty="0" err="1" smtClean="0"/>
              <a:t>Holland</a:t>
            </a:r>
            <a:r>
              <a:rPr lang="pt-BR" b="1" dirty="0" smtClean="0"/>
              <a:t> (com CBIC)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PMCMV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Cartórios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Tributação Permuta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smtClean="0"/>
              <a:t>Registro </a:t>
            </a:r>
            <a:r>
              <a:rPr lang="pt-BR" b="1" dirty="0"/>
              <a:t>Eletrônico – </a:t>
            </a:r>
            <a:r>
              <a:rPr lang="pt-BR" b="1" dirty="0" smtClean="0"/>
              <a:t>29/9 – definições por piloto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Cartórios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Bancos: CEF, BB, Itaú, Santander, Bradesco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CETIP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155113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Atualizações – outras reuniões recentes </a:t>
            </a:r>
            <a:endParaRPr lang="en-US" sz="2000" b="1" dirty="0">
              <a:solidFill>
                <a:schemeClr val="tx1"/>
              </a:solidFill>
              <a:latin typeface="Arial" charset="0"/>
              <a:ea typeface="+mn-ea"/>
              <a:cs typeface="Arial" charset="0"/>
              <a:sym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532440" y="645333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4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285950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31560</TotalTime>
  <Words>1052</Words>
  <Application>Microsoft Office PowerPoint</Application>
  <PresentationFormat>Apresentação na tela (4:3)</PresentationFormat>
  <Paragraphs>414</Paragraphs>
  <Slides>21</Slides>
  <Notes>11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Helvetica</vt:lpstr>
      <vt:lpstr>Tema do Office</vt:lpstr>
      <vt:lpstr>Worksheet</vt:lpstr>
      <vt:lpstr>Apresentação do PowerPoint</vt:lpstr>
      <vt:lpstr>Defesa da Concorrência </vt:lpstr>
      <vt:lpstr>Defesa da Concorrência </vt:lpstr>
      <vt:lpstr>Pauta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Distratos - Para minimizar efeitos de forma imediata </vt:lpstr>
      <vt:lpstr>Distratos - para alterar premissas e fonte dos problemas </vt:lpstr>
      <vt:lpstr>Apresentação do PowerPoint</vt:lpstr>
      <vt:lpstr>Produtividade - desburocratização</vt:lpstr>
      <vt:lpstr>Burocracia, Licenciamentos – O Custo da Burocracia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BorghierhLowe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larissa.santos</dc:creator>
  <cp:lastModifiedBy>Renato Ventura</cp:lastModifiedBy>
  <cp:revision>3409</cp:revision>
  <dcterms:created xsi:type="dcterms:W3CDTF">2009-08-13T21:08:28Z</dcterms:created>
  <dcterms:modified xsi:type="dcterms:W3CDTF">2014-10-04T16:41:40Z</dcterms:modified>
</cp:coreProperties>
</file>