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Overview and Objectives" id="{ABA716BF-3A5C-4ADB-94C9-CFEF84EBA240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2" d="100"/>
          <a:sy n="62" d="100"/>
        </p:scale>
        <p:origin x="17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Planejamento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r>
              <a:rPr lang="en-US" dirty="0" smtClean="0"/>
              <a:t> GT </a:t>
            </a:r>
            <a:r>
              <a:rPr lang="en-US" dirty="0" err="1" smtClean="0"/>
              <a:t>Legislativo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ABRAINC</a:t>
            </a:r>
          </a:p>
          <a:p>
            <a:r>
              <a:rPr lang="en-US" sz="2400" dirty="0" smtClean="0">
                <a:latin typeface="+mn-lt"/>
              </a:rPr>
              <a:t>03 </a:t>
            </a:r>
            <a:r>
              <a:rPr lang="en-US" sz="2400" dirty="0" err="1" smtClean="0">
                <a:latin typeface="+mn-lt"/>
              </a:rPr>
              <a:t>outubro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2014 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5638800"/>
            <a:ext cx="2120900" cy="889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Forma de atuação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Atuação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 do </a:t>
            </a:r>
            <a:r>
              <a:rPr lang="en-US" dirty="0" err="1"/>
              <a:t>segmento</a:t>
            </a:r>
            <a:r>
              <a:rPr lang="en-US" dirty="0"/>
              <a:t> : </a:t>
            </a:r>
            <a:r>
              <a:rPr lang="en-US" dirty="0" err="1"/>
              <a:t>Abrainc</a:t>
            </a:r>
            <a:r>
              <a:rPr lang="en-US" dirty="0"/>
              <a:t>, CBIC, </a:t>
            </a:r>
            <a:r>
              <a:rPr lang="en-US" dirty="0" err="1"/>
              <a:t>Secovis</a:t>
            </a:r>
            <a:r>
              <a:rPr lang="en-US" dirty="0"/>
              <a:t>, </a:t>
            </a:r>
            <a:r>
              <a:rPr lang="en-US" dirty="0" err="1"/>
              <a:t>Ademis</a:t>
            </a:r>
            <a:r>
              <a:rPr lang="en-US" dirty="0"/>
              <a:t>, </a:t>
            </a:r>
            <a:r>
              <a:rPr lang="en-US" dirty="0" err="1" smtClean="0"/>
              <a:t>Sinduscons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 smtClean="0"/>
              <a:t>Ampliação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Plano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</a:t>
            </a:r>
            <a:r>
              <a:rPr lang="en-US" dirty="0"/>
              <a:t>: NEL – </a:t>
            </a:r>
            <a:r>
              <a:rPr lang="en-US" dirty="0" err="1"/>
              <a:t>Núcleo</a:t>
            </a:r>
            <a:r>
              <a:rPr lang="en-US" dirty="0"/>
              <a:t> de </a:t>
            </a:r>
            <a:r>
              <a:rPr lang="en-US" dirty="0" err="1"/>
              <a:t>Estudos</a:t>
            </a:r>
            <a:r>
              <a:rPr lang="en-US" dirty="0"/>
              <a:t> </a:t>
            </a:r>
            <a:r>
              <a:rPr lang="en-US" dirty="0" err="1"/>
              <a:t>Legislativos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9301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/>
              <a:t>Forma de atuação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Suporte</a:t>
            </a:r>
            <a:r>
              <a:rPr lang="en-US" dirty="0"/>
              <a:t> de </a:t>
            </a:r>
            <a:r>
              <a:rPr lang="en-US" dirty="0" err="1"/>
              <a:t>Escritórios</a:t>
            </a:r>
            <a:r>
              <a:rPr lang="en-US" dirty="0"/>
              <a:t>/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 smtClean="0"/>
              <a:t>especializados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/>
              <a:t>com </a:t>
            </a:r>
            <a:r>
              <a:rPr lang="en-US" dirty="0" err="1"/>
              <a:t>segmentos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atuação</a:t>
            </a:r>
            <a:r>
              <a:rPr lang="en-US" dirty="0"/>
              <a:t> de forma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organizada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595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Ações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Ampliar</a:t>
            </a:r>
            <a:r>
              <a:rPr lang="en-US" dirty="0"/>
              <a:t> o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com </a:t>
            </a:r>
            <a:r>
              <a:rPr lang="en-US" dirty="0" err="1"/>
              <a:t>membros</a:t>
            </a:r>
            <a:r>
              <a:rPr lang="en-US" dirty="0"/>
              <a:t> </a:t>
            </a:r>
            <a:r>
              <a:rPr lang="en-US" dirty="0" smtClean="0"/>
              <a:t>das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/>
              <a:t>participantes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Mapeamento</a:t>
            </a:r>
            <a:r>
              <a:rPr lang="en-US" dirty="0"/>
              <a:t> do novo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 smtClean="0"/>
              <a:t>político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 smtClean="0"/>
              <a:t>país</a:t>
            </a:r>
            <a:r>
              <a:rPr lang="en-US" dirty="0" smtClean="0"/>
              <a:t>, </a:t>
            </a:r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das </a:t>
            </a:r>
            <a:r>
              <a:rPr lang="en-US" dirty="0" err="1"/>
              <a:t>eleições</a:t>
            </a:r>
            <a:r>
              <a:rPr lang="en-US" dirty="0"/>
              <a:t> de 2014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Levantamento</a:t>
            </a:r>
            <a:r>
              <a:rPr lang="en-US" dirty="0"/>
              <a:t> e </a:t>
            </a:r>
            <a:r>
              <a:rPr lang="en-US" dirty="0" err="1"/>
              <a:t>acompanhamento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parlamentares</a:t>
            </a:r>
            <a:r>
              <a:rPr lang="en-US" dirty="0"/>
              <a:t> </a:t>
            </a:r>
            <a:r>
              <a:rPr lang="en-US" dirty="0" err="1"/>
              <a:t>apoiados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09025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Projetos Específicos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Casa </a:t>
            </a:r>
            <a:r>
              <a:rPr lang="en-US" dirty="0" err="1"/>
              <a:t>Minha</a:t>
            </a:r>
            <a:r>
              <a:rPr lang="en-US" dirty="0"/>
              <a:t> Vida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Terceirização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Desoneração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Desburocratização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Corretores</a:t>
            </a:r>
            <a:r>
              <a:rPr lang="en-US" dirty="0" smtClean="0"/>
              <a:t> </a:t>
            </a:r>
            <a:r>
              <a:rPr lang="en-US" dirty="0" err="1" smtClean="0"/>
              <a:t>Associados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57168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Orçamento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Elaboração</a:t>
            </a:r>
            <a:r>
              <a:rPr lang="en-US" dirty="0"/>
              <a:t> de </a:t>
            </a:r>
            <a:r>
              <a:rPr lang="en-US" dirty="0" err="1"/>
              <a:t>orçamento</a:t>
            </a:r>
            <a:r>
              <a:rPr lang="en-US" dirty="0"/>
              <a:t> </a:t>
            </a:r>
            <a:r>
              <a:rPr lang="en-US" dirty="0" err="1" smtClean="0"/>
              <a:t>anual</a:t>
            </a:r>
            <a:r>
              <a:rPr lang="en-US" dirty="0" smtClean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suportar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Plano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Estabelecer</a:t>
            </a:r>
            <a:r>
              <a:rPr lang="en-US" dirty="0"/>
              <a:t> um </a:t>
            </a:r>
            <a:r>
              <a:rPr lang="en-US" dirty="0" err="1" smtClean="0"/>
              <a:t>critério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rateio</a:t>
            </a:r>
            <a:r>
              <a:rPr lang="en-US" dirty="0"/>
              <a:t> entre as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Plano;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0621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Gerenciamento do Plano Estratégico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Avaliacão</a:t>
            </a:r>
            <a:r>
              <a:rPr lang="en-US" dirty="0" smtClean="0"/>
              <a:t> </a:t>
            </a:r>
            <a:r>
              <a:rPr lang="en-US" dirty="0" err="1"/>
              <a:t>constante</a:t>
            </a:r>
            <a:r>
              <a:rPr lang="en-US" dirty="0"/>
              <a:t> das </a:t>
            </a:r>
            <a:r>
              <a:rPr lang="en-US" dirty="0" err="1"/>
              <a:t>ações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face dos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propostos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73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Diagnóstico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860" r="4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8424853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Diagnóstico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Somos</a:t>
            </a:r>
            <a:r>
              <a:rPr lang="en-US" dirty="0"/>
              <a:t> um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pulverizado</a:t>
            </a:r>
            <a:r>
              <a:rPr lang="en-US" dirty="0"/>
              <a:t>, 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dificulta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ação</a:t>
            </a:r>
            <a:r>
              <a:rPr lang="en-US" dirty="0"/>
              <a:t> de forma </a:t>
            </a:r>
            <a:r>
              <a:rPr lang="en-US" dirty="0" err="1" smtClean="0"/>
              <a:t>coordenada</a:t>
            </a:r>
            <a:r>
              <a:rPr lang="en-US" dirty="0"/>
              <a:t>;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diversidade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regula</a:t>
            </a:r>
            <a:r>
              <a:rPr lang="en-US" dirty="0"/>
              <a:t> o </a:t>
            </a:r>
            <a:r>
              <a:rPr lang="en-US" dirty="0" err="1"/>
              <a:t>segmento</a:t>
            </a:r>
            <a:r>
              <a:rPr lang="en-US" dirty="0"/>
              <a:t>. No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diz</a:t>
            </a:r>
            <a:r>
              <a:rPr lang="en-US" dirty="0"/>
              <a:t> </a:t>
            </a:r>
            <a:r>
              <a:rPr lang="en-US" dirty="0" err="1"/>
              <a:t>respeito</a:t>
            </a:r>
            <a:r>
              <a:rPr lang="en-US" dirty="0"/>
              <a:t> a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edilícia</a:t>
            </a:r>
            <a:r>
              <a:rPr lang="en-US" dirty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/>
              <a:t>é</a:t>
            </a:r>
            <a:r>
              <a:rPr lang="en-US" dirty="0"/>
              <a:t> municipal, </a:t>
            </a:r>
            <a:r>
              <a:rPr lang="en-US" dirty="0" smtClean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aplicabilidade</a:t>
            </a:r>
            <a:r>
              <a:rPr lang="en-US" dirty="0"/>
              <a:t> se </a:t>
            </a:r>
            <a:r>
              <a:rPr lang="en-US" dirty="0" err="1" smtClean="0"/>
              <a:t>torna</a:t>
            </a:r>
            <a:r>
              <a:rPr lang="en-US" dirty="0" smtClean="0"/>
              <a:t> </a:t>
            </a:r>
            <a:r>
              <a:rPr lang="en-US" dirty="0" err="1"/>
              <a:t>complexa</a:t>
            </a:r>
            <a:r>
              <a:rPr lang="en-US" dirty="0"/>
              <a:t> e </a:t>
            </a:r>
            <a:r>
              <a:rPr lang="en-US" dirty="0" err="1"/>
              <a:t>onerosa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atuam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 smtClean="0"/>
              <a:t>municípios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1069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err="1"/>
              <a:t>Diagnóstico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Hoje</a:t>
            </a:r>
            <a:r>
              <a:rPr lang="en-US" dirty="0"/>
              <a:t> o </a:t>
            </a:r>
            <a:r>
              <a:rPr lang="en-US" dirty="0" err="1"/>
              <a:t>segmento</a:t>
            </a:r>
            <a:r>
              <a:rPr lang="en-US" dirty="0"/>
              <a:t>, </a:t>
            </a:r>
            <a:r>
              <a:rPr lang="en-US" dirty="0" err="1"/>
              <a:t>através</a:t>
            </a:r>
            <a:r>
              <a:rPr lang="en-US" dirty="0"/>
              <a:t> dos </a:t>
            </a:r>
            <a:r>
              <a:rPr lang="en-US" dirty="0" err="1" smtClean="0"/>
              <a:t>Sindicatos</a:t>
            </a:r>
            <a:r>
              <a:rPr lang="en-US" dirty="0"/>
              <a:t>, </a:t>
            </a:r>
            <a:r>
              <a:rPr lang="en-US" dirty="0" err="1"/>
              <a:t>Associações</a:t>
            </a:r>
            <a:r>
              <a:rPr lang="en-US" dirty="0"/>
              <a:t> e </a:t>
            </a:r>
            <a:r>
              <a:rPr lang="en-US" dirty="0" err="1"/>
              <a:t>Confederação</a:t>
            </a:r>
            <a:r>
              <a:rPr lang="en-US" dirty="0"/>
              <a:t>, </a:t>
            </a:r>
            <a:r>
              <a:rPr lang="en-US" dirty="0" err="1"/>
              <a:t>reage</a:t>
            </a:r>
            <a:r>
              <a:rPr lang="en-US" dirty="0"/>
              <a:t> a</a:t>
            </a:r>
            <a:r>
              <a:rPr lang="en-US" dirty="0" smtClean="0"/>
              <a:t>s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surgem</a:t>
            </a:r>
            <a:r>
              <a:rPr lang="en-US" dirty="0"/>
              <a:t> no </a:t>
            </a:r>
            <a:r>
              <a:rPr lang="en-US" dirty="0" err="1" smtClean="0"/>
              <a:t>dia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err="1" smtClean="0"/>
              <a:t>dia</a:t>
            </a:r>
            <a:r>
              <a:rPr lang="en-US" dirty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/>
              <a:t>a forma de </a:t>
            </a:r>
            <a:r>
              <a:rPr lang="en-US" dirty="0" err="1"/>
              <a:t>atuação</a:t>
            </a:r>
            <a:r>
              <a:rPr lang="en-US" dirty="0"/>
              <a:t>, tornado-a </a:t>
            </a:r>
            <a:r>
              <a:rPr lang="en-US" dirty="0" err="1"/>
              <a:t>pró-</a:t>
            </a:r>
            <a:r>
              <a:rPr lang="en-US" dirty="0" err="1" smtClean="0"/>
              <a:t>ativa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err="1"/>
              <a:t>Apesar</a:t>
            </a:r>
            <a:r>
              <a:rPr lang="en-US" dirty="0"/>
              <a:t> de </a:t>
            </a:r>
            <a:r>
              <a:rPr lang="en-US" dirty="0" err="1"/>
              <a:t>termos</a:t>
            </a:r>
            <a:r>
              <a:rPr lang="en-US" dirty="0"/>
              <a:t> um </a:t>
            </a:r>
            <a:r>
              <a:rPr lang="en-US" dirty="0" err="1"/>
              <a:t>acompanhamento</a:t>
            </a:r>
            <a:r>
              <a:rPr lang="en-US" dirty="0"/>
              <a:t> das </a:t>
            </a:r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envolvem</a:t>
            </a:r>
            <a:r>
              <a:rPr lang="en-US" dirty="0"/>
              <a:t>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/>
              <a:t>setor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propor</a:t>
            </a:r>
            <a:r>
              <a:rPr lang="en-US" dirty="0"/>
              <a:t> leis, </a:t>
            </a:r>
            <a:r>
              <a:rPr lang="en-US" dirty="0" err="1"/>
              <a:t>ações</a:t>
            </a:r>
            <a:r>
              <a:rPr lang="en-US" dirty="0"/>
              <a:t> e </a:t>
            </a:r>
            <a:r>
              <a:rPr lang="en-US" dirty="0" err="1"/>
              <a:t>condicões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contribuam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melhoria</a:t>
            </a:r>
            <a:r>
              <a:rPr lang="en-US" dirty="0"/>
              <a:t> de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produtivo</a:t>
            </a:r>
            <a:r>
              <a:rPr lang="en-US" dirty="0"/>
              <a:t> e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relações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comerciais</a:t>
            </a:r>
            <a:r>
              <a:rPr lang="en-US" dirty="0" smtClean="0"/>
              <a:t> e </a:t>
            </a:r>
            <a:r>
              <a:rPr lang="en-US" dirty="0" err="1" smtClean="0"/>
              <a:t>institucionais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7912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823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902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Atuar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pró-ativa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defesa</a:t>
            </a:r>
            <a:r>
              <a:rPr lang="en-US" dirty="0"/>
              <a:t> dos </a:t>
            </a:r>
            <a:r>
              <a:rPr lang="en-US" dirty="0" err="1"/>
              <a:t>interesses</a:t>
            </a:r>
            <a:r>
              <a:rPr lang="en-US" dirty="0"/>
              <a:t> do </a:t>
            </a:r>
            <a:r>
              <a:rPr lang="en-US" dirty="0" err="1"/>
              <a:t>segmento</a:t>
            </a:r>
            <a:r>
              <a:rPr lang="en-US" dirty="0"/>
              <a:t>, </a:t>
            </a:r>
            <a:r>
              <a:rPr lang="en-US" dirty="0" err="1"/>
              <a:t>fomentando</a:t>
            </a:r>
            <a:r>
              <a:rPr lang="en-US" dirty="0"/>
              <a:t>  </a:t>
            </a:r>
            <a:r>
              <a:rPr lang="en-US" dirty="0" err="1"/>
              <a:t>políticas</a:t>
            </a:r>
            <a:r>
              <a:rPr lang="en-US" dirty="0"/>
              <a:t> e </a:t>
            </a:r>
            <a:r>
              <a:rPr lang="en-US" dirty="0" err="1"/>
              <a:t>participando</a:t>
            </a:r>
            <a:r>
              <a:rPr lang="en-US" dirty="0"/>
              <a:t> das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impactam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 smtClean="0"/>
              <a:t>atividade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pPr algn="just"/>
            <a:r>
              <a:rPr lang="en-US" dirty="0" err="1"/>
              <a:t>Discutir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Governo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digam</a:t>
            </a:r>
            <a:r>
              <a:rPr lang="en-US" dirty="0"/>
              <a:t> </a:t>
            </a:r>
            <a:r>
              <a:rPr lang="en-US" dirty="0" err="1"/>
              <a:t>respeito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7951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err="1"/>
              <a:t>Apoiar</a:t>
            </a:r>
            <a:r>
              <a:rPr lang="en-US" dirty="0"/>
              <a:t> a </a:t>
            </a:r>
            <a:r>
              <a:rPr lang="en-US" dirty="0" err="1"/>
              <a:t>atuação</a:t>
            </a:r>
            <a:r>
              <a:rPr lang="en-US" dirty="0"/>
              <a:t> de </a:t>
            </a:r>
            <a:r>
              <a:rPr lang="en-US" dirty="0" err="1"/>
              <a:t>parlamentares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estejam</a:t>
            </a:r>
            <a:r>
              <a:rPr lang="en-US" dirty="0"/>
              <a:t> </a:t>
            </a:r>
            <a:r>
              <a:rPr lang="en-US" dirty="0" err="1"/>
              <a:t>atuando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sintonia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 smtClean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Acompanhar</a:t>
            </a:r>
            <a:r>
              <a:rPr lang="en-US" dirty="0" smtClean="0"/>
              <a:t> e </a:t>
            </a:r>
            <a:r>
              <a:rPr lang="en-US" dirty="0" err="1" smtClean="0"/>
              <a:t>interferir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formação</a:t>
            </a:r>
            <a:r>
              <a:rPr lang="en-US" dirty="0" smtClean="0"/>
              <a:t> das </a:t>
            </a:r>
            <a:r>
              <a:rPr lang="en-US" dirty="0" err="1" smtClean="0"/>
              <a:t>Comissões</a:t>
            </a:r>
            <a:r>
              <a:rPr lang="en-US" dirty="0" smtClean="0"/>
              <a:t> </a:t>
            </a:r>
            <a:r>
              <a:rPr lang="en-US" dirty="0" err="1" smtClean="0"/>
              <a:t>Legislativas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tenham</a:t>
            </a:r>
            <a:r>
              <a:rPr lang="en-US" dirty="0" smtClean="0"/>
              <a:t> </a:t>
            </a:r>
            <a:r>
              <a:rPr lang="en-US" dirty="0" err="1" smtClean="0"/>
              <a:t>influência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nossa</a:t>
            </a:r>
            <a:r>
              <a:rPr lang="en-US" dirty="0" smtClean="0"/>
              <a:t>  </a:t>
            </a:r>
            <a:r>
              <a:rPr lang="en-US" dirty="0" err="1" smtClean="0"/>
              <a:t>atividade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/>
              <a:t>Propor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afeta</a:t>
            </a:r>
            <a:r>
              <a:rPr lang="en-US" dirty="0"/>
              <a:t>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/>
              <a:t>;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7978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</a:t>
            </a:r>
            <a:r>
              <a:rPr lang="en-US" dirty="0" err="1" smtClean="0"/>
              <a:t>Estratégico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860" r="486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5477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9632"/>
            <a:ext cx="8534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Definição das prioridades nas </a:t>
            </a:r>
            <a:r>
              <a:rPr lang="en-US" sz="3200" b="1" dirty="0" err="1"/>
              <a:t>seguintes</a:t>
            </a:r>
            <a:r>
              <a:rPr lang="en-US" sz="3200" b="1" dirty="0"/>
              <a:t> </a:t>
            </a:r>
            <a:r>
              <a:rPr lang="en-US" sz="3200" b="1" dirty="0" err="1" smtClean="0"/>
              <a:t>matérias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Urbanística</a:t>
            </a:r>
            <a:endParaRPr lang="en-US" dirty="0" smtClean="0"/>
          </a:p>
          <a:p>
            <a:r>
              <a:rPr lang="en-US" dirty="0" err="1" smtClean="0"/>
              <a:t>Relações</a:t>
            </a:r>
            <a:r>
              <a:rPr lang="en-US" dirty="0" smtClean="0"/>
              <a:t> </a:t>
            </a:r>
            <a:r>
              <a:rPr lang="en-US" dirty="0" err="1" smtClean="0"/>
              <a:t>Contratuais</a:t>
            </a:r>
            <a:endParaRPr lang="en-US" dirty="0"/>
          </a:p>
          <a:p>
            <a:r>
              <a:rPr lang="en-US" dirty="0" err="1" smtClean="0"/>
              <a:t>Tributária</a:t>
            </a:r>
            <a:endParaRPr lang="en-US" dirty="0" smtClean="0"/>
          </a:p>
          <a:p>
            <a:r>
              <a:rPr lang="en-US" dirty="0" err="1" smtClean="0"/>
              <a:t>Trabalhista</a:t>
            </a:r>
            <a:endParaRPr lang="en-US" dirty="0" smtClean="0"/>
          </a:p>
          <a:p>
            <a:r>
              <a:rPr lang="en-US" dirty="0" err="1" smtClean="0"/>
              <a:t>Sustentabilidade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5715000"/>
            <a:ext cx="2120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47131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553</Words>
  <Application>Microsoft Office PowerPoint</Application>
  <PresentationFormat>Apresentação na tela (4:3)</PresentationFormat>
  <Paragraphs>96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Training New Employees</vt:lpstr>
      <vt:lpstr>Planejamento Estratégico GT Legislativo</vt:lpstr>
      <vt:lpstr>Diagnóstico </vt:lpstr>
      <vt:lpstr>Diagnóstico </vt:lpstr>
      <vt:lpstr>Diagnóstico </vt:lpstr>
      <vt:lpstr>Objetivos </vt:lpstr>
      <vt:lpstr>Objetivos</vt:lpstr>
      <vt:lpstr>Objetivos</vt:lpstr>
      <vt:lpstr>Plano Estratégico </vt:lpstr>
      <vt:lpstr>Definição das prioridades nas seguintes matérias </vt:lpstr>
      <vt:lpstr>Forma de atuação </vt:lpstr>
      <vt:lpstr>Forma de atuação </vt:lpstr>
      <vt:lpstr>Ações </vt:lpstr>
      <vt:lpstr> Projetos Específicos </vt:lpstr>
      <vt:lpstr>Orçamento </vt:lpstr>
      <vt:lpstr>Gerenciamento do Plano Estratégico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2014-10-04T16:44:51Z</dcterms:modified>
</cp:coreProperties>
</file>