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481" r:id="rId2"/>
    <p:sldId id="1469" r:id="rId3"/>
    <p:sldId id="1470" r:id="rId4"/>
    <p:sldId id="1468" r:id="rId5"/>
    <p:sldId id="1410" r:id="rId6"/>
    <p:sldId id="1430" r:id="rId7"/>
    <p:sldId id="1471" r:id="rId8"/>
    <p:sldId id="1432" r:id="rId9"/>
    <p:sldId id="1411" r:id="rId10"/>
    <p:sldId id="1407" r:id="rId11"/>
    <p:sldId id="1427" r:id="rId12"/>
    <p:sldId id="1428" r:id="rId13"/>
    <p:sldId id="1439" r:id="rId14"/>
    <p:sldId id="1433" r:id="rId15"/>
    <p:sldId id="1434" r:id="rId16"/>
    <p:sldId id="1435" r:id="rId17"/>
    <p:sldId id="1437" r:id="rId18"/>
    <p:sldId id="1442" r:id="rId19"/>
    <p:sldId id="1443" r:id="rId20"/>
    <p:sldId id="1440" r:id="rId21"/>
    <p:sldId id="1445" r:id="rId22"/>
    <p:sldId id="1446" r:id="rId23"/>
    <p:sldId id="1447" r:id="rId24"/>
    <p:sldId id="1396" r:id="rId25"/>
    <p:sldId id="1464" r:id="rId26"/>
    <p:sldId id="1465" r:id="rId27"/>
    <p:sldId id="1466" r:id="rId28"/>
    <p:sldId id="1467" r:id="rId29"/>
    <p:sldId id="1448" r:id="rId30"/>
    <p:sldId id="1449" r:id="rId31"/>
    <p:sldId id="1450" r:id="rId32"/>
    <p:sldId id="1451" r:id="rId33"/>
    <p:sldId id="1452" r:id="rId34"/>
    <p:sldId id="1453" r:id="rId35"/>
    <p:sldId id="1454" r:id="rId36"/>
    <p:sldId id="1459" r:id="rId37"/>
    <p:sldId id="1455" r:id="rId38"/>
    <p:sldId id="1456" r:id="rId39"/>
    <p:sldId id="1398" r:id="rId40"/>
    <p:sldId id="1399" r:id="rId41"/>
    <p:sldId id="1400" r:id="rId4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06/04/2014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17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36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886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851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13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546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283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881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24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06/04/2014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2.xls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5.xlsx"/><Relationship Id="rId4" Type="http://schemas.openxmlformats.org/officeDocument/2006/relationships/image" Target="../media/image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Binary_Worksheet7.xlsb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Conselho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Deliberativo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4/4/2014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95006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definitivas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98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Negócios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Desequilíbrios – </a:t>
            </a:r>
            <a:r>
              <a:rPr lang="pt-BR" dirty="0" smtClean="0"/>
              <a:t>vendas pouco firmes, com desequilíbrios – opções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venda na planta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Código de Defesa do Consumidor, Jurisprudência</a:t>
            </a:r>
          </a:p>
          <a:p>
            <a:endParaRPr lang="pt-BR" b="1" dirty="0"/>
          </a:p>
          <a:p>
            <a:r>
              <a:rPr lang="pt-BR" b="1" dirty="0" smtClean="0"/>
              <a:t>Busca de caminhos por vendas mais definitivas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Crédito e definições das empresas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Financeiro 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Pré-vendas</a:t>
            </a:r>
            <a:r>
              <a:rPr lang="pt-BR" dirty="0"/>
              <a:t>, repasses </a:t>
            </a:r>
            <a:r>
              <a:rPr lang="pt-BR" dirty="0" smtClean="0"/>
              <a:t>antecipados – ABECIP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Projetos piloto </a:t>
            </a:r>
            <a:r>
              <a:rPr lang="pt-BR" b="1" dirty="0" smtClean="0"/>
              <a:t>– </a:t>
            </a:r>
            <a:r>
              <a:rPr lang="pt-BR" dirty="0" smtClean="0"/>
              <a:t>repasse antecipado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Alienação Fiduciária desde a largada (Tecnisa)</a:t>
            </a:r>
          </a:p>
          <a:p>
            <a:endParaRPr lang="pt-BR" b="1" dirty="0" smtClean="0"/>
          </a:p>
          <a:p>
            <a:pPr lvl="0"/>
            <a:r>
              <a:rPr lang="pt-BR" b="1" dirty="0"/>
              <a:t>Discussão sobre legislação e jurisprudência - desequilíbrios nas relações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Parecer </a:t>
            </a:r>
            <a:r>
              <a:rPr lang="pt-BR" dirty="0" smtClean="0"/>
              <a:t>Ada </a:t>
            </a:r>
            <a:r>
              <a:rPr lang="pt-BR" dirty="0"/>
              <a:t>Pellegrini (Odebrecht) – Equilíbrio e proporcionalidade nas relações  - Comitê Jurídico </a:t>
            </a:r>
            <a:r>
              <a:rPr lang="pt-BR" dirty="0" smtClean="0"/>
              <a:t>- extensão p/ </a:t>
            </a:r>
            <a:r>
              <a:rPr lang="pt-BR" dirty="0"/>
              <a:t>ABRAINC. CDC vs. Código Civil.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escisões </a:t>
            </a:r>
            <a:r>
              <a:rPr lang="pt-BR" dirty="0"/>
              <a:t>– valor dos contratos vs. pequenas causas.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de proposta e discussões </a:t>
            </a:r>
            <a:r>
              <a:rPr lang="pt-BR" dirty="0"/>
              <a:t>com Ministérios da Fazenda e da </a:t>
            </a:r>
            <a:r>
              <a:rPr lang="pt-BR" dirty="0" smtClean="0"/>
              <a:t>Justiça -   Secretário </a:t>
            </a:r>
            <a:r>
              <a:rPr lang="pt-BR" dirty="0" err="1" smtClean="0"/>
              <a:t>Caffarelli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2542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Acordo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TJ-RJ/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Encontros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com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Magistratura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Recomendação </a:t>
            </a:r>
            <a:r>
              <a:rPr lang="pt-BR" b="1" dirty="0"/>
              <a:t>ADEMI-RJ, em linha com acordo </a:t>
            </a:r>
            <a:r>
              <a:rPr lang="pt-BR" b="1" dirty="0" smtClean="0"/>
              <a:t>TJ-RJ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Rescisão </a:t>
            </a:r>
            <a:r>
              <a:rPr lang="pt-BR" dirty="0"/>
              <a:t>pelo comprador - 9,5% iniciais sobre o valor da venda serão retidos pelo incorporador para suporte de despesas legais e de comercialização. Após isso, devolução de 75% dos recursos para o comprador.</a:t>
            </a:r>
            <a:endParaRPr lang="pt-BR" b="1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Encontro com Magistrados </a:t>
            </a:r>
          </a:p>
          <a:p>
            <a:pPr lvl="0"/>
            <a:endParaRPr lang="pt-BR" b="1" dirty="0"/>
          </a:p>
          <a:p>
            <a:r>
              <a:rPr lang="pt-BR" b="1" dirty="0"/>
              <a:t>Debate com STJ </a:t>
            </a:r>
            <a:r>
              <a:rPr lang="pt-BR" dirty="0"/>
              <a:t>– Min. Luiz Otávio Noronha e Herman Benjamin. Debates com Judiciários Estaduais </a:t>
            </a:r>
            <a:endParaRPr lang="pt-BR" b="1" dirty="0" smtClean="0"/>
          </a:p>
          <a:p>
            <a:pPr lvl="0"/>
            <a:endParaRPr lang="pt-BR" dirty="0"/>
          </a:p>
          <a:p>
            <a:r>
              <a:rPr lang="pt-BR" b="1" dirty="0" smtClean="0"/>
              <a:t>São Paulo</a:t>
            </a:r>
            <a:r>
              <a:rPr lang="pt-BR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Encontros </a:t>
            </a:r>
            <a:r>
              <a:rPr lang="pt-BR" dirty="0"/>
              <a:t>com a </a:t>
            </a:r>
            <a:r>
              <a:rPr lang="pt-BR" dirty="0" smtClean="0"/>
              <a:t>Magistratura - Secovi </a:t>
            </a:r>
            <a:r>
              <a:rPr lang="pt-BR" dirty="0"/>
              <a:t>e EPM em </a:t>
            </a:r>
            <a:r>
              <a:rPr lang="pt-BR" dirty="0" smtClean="0"/>
              <a:t>2013</a:t>
            </a:r>
          </a:p>
          <a:p>
            <a:endParaRPr lang="pt-BR" dirty="0"/>
          </a:p>
          <a:p>
            <a:r>
              <a:rPr lang="pt-BR" b="1" dirty="0" smtClean="0"/>
              <a:t>Rio de Janeiro </a:t>
            </a:r>
            <a:r>
              <a:rPr lang="pt-BR" dirty="0" smtClean="0"/>
              <a:t>– ADEMI e TJ-RJ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Abertura por relação pessoal e por postura do TJ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Abertura de fluxo operacional e margens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Encontros de trabalho, com presença limitada e sem maior publicidade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Outras iniciativas </a:t>
            </a:r>
            <a:r>
              <a:rPr lang="pt-BR" dirty="0" smtClean="0"/>
              <a:t>– Goiânia,3 de abril</a:t>
            </a:r>
          </a:p>
        </p:txBody>
      </p:sp>
    </p:spTree>
    <p:extLst>
      <p:ext uri="{BB962C8B-B14F-4D97-AF65-F5344CB8AC3E}">
        <p14:creationId xmlns:p14="http://schemas.microsoft.com/office/powerpoint/2010/main" val="1948764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Levantamento de dados FIPE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Reunião de apresentação 11/2 - </a:t>
            </a:r>
            <a:r>
              <a:rPr lang="pt-BR" dirty="0" err="1"/>
              <a:t>Brookfield</a:t>
            </a:r>
            <a:r>
              <a:rPr lang="pt-BR" dirty="0"/>
              <a:t>, Cury, Direcional, Emccamp, </a:t>
            </a:r>
            <a:r>
              <a:rPr lang="pt-BR" dirty="0" err="1"/>
              <a:t>Even</a:t>
            </a:r>
            <a:r>
              <a:rPr lang="pt-BR" dirty="0"/>
              <a:t>, </a:t>
            </a:r>
            <a:r>
              <a:rPr lang="pt-BR" dirty="0" err="1"/>
              <a:t>Eztec</a:t>
            </a:r>
            <a:r>
              <a:rPr lang="pt-BR" dirty="0"/>
              <a:t>, Gafisa, HM, JHSF, MRV, Rossi, Tenda, Viver, </a:t>
            </a:r>
            <a:r>
              <a:rPr lang="pt-BR" dirty="0" err="1"/>
              <a:t>Wtorre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Lançamentos, vendas, </a:t>
            </a:r>
            <a:r>
              <a:rPr lang="pt-BR" b="1" dirty="0" err="1"/>
              <a:t>distratos</a:t>
            </a:r>
            <a:r>
              <a:rPr lang="pt-BR" b="1" dirty="0"/>
              <a:t>, estoque, entregas, repasses, quitações, carteira, </a:t>
            </a:r>
            <a:r>
              <a:rPr lang="pt-BR" b="1" i="1" dirty="0" err="1"/>
              <a:t>land-bank</a:t>
            </a:r>
            <a:r>
              <a:rPr lang="pt-BR" b="1" dirty="0"/>
              <a:t> </a:t>
            </a: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Desagregações </a:t>
            </a:r>
            <a:r>
              <a:rPr lang="pt-BR" b="1" dirty="0"/>
              <a:t>por </a:t>
            </a:r>
            <a:r>
              <a:rPr lang="pt-BR" b="1" dirty="0" smtClean="0"/>
              <a:t>empreendimento </a:t>
            </a:r>
            <a:r>
              <a:rPr lang="pt-BR" dirty="0" smtClean="0"/>
              <a:t>e não por unidade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Inclusão de unidades para venda</a:t>
            </a:r>
            <a:r>
              <a:rPr lang="pt-BR" dirty="0" smtClean="0"/>
              <a:t>, e não por permutas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Land </a:t>
            </a:r>
            <a:r>
              <a:rPr lang="pt-BR" b="1" dirty="0" err="1"/>
              <a:t>bank</a:t>
            </a:r>
            <a:r>
              <a:rPr lang="pt-BR" dirty="0"/>
              <a:t> </a:t>
            </a:r>
            <a:r>
              <a:rPr lang="pt-BR" dirty="0" smtClean="0"/>
              <a:t>- VGV </a:t>
            </a:r>
            <a:r>
              <a:rPr lang="pt-BR" dirty="0"/>
              <a:t>total e VGV </a:t>
            </a:r>
            <a:r>
              <a:rPr lang="pt-BR" dirty="0" smtClean="0"/>
              <a:t>para </a:t>
            </a:r>
            <a:r>
              <a:rPr lang="pt-BR" dirty="0"/>
              <a:t>lançamento em 12 e 24 meses </a:t>
            </a:r>
            <a:r>
              <a:rPr lang="pt-BR" dirty="0" smtClean="0"/>
              <a:t>– UF e  Capitais + regiões </a:t>
            </a:r>
            <a:r>
              <a:rPr lang="pt-BR" dirty="0"/>
              <a:t>metropolitanas do restante do Estado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NDA </a:t>
            </a:r>
            <a:r>
              <a:rPr lang="pt-BR" dirty="0" smtClean="0"/>
              <a:t>– multa mais prejuízos - penalização FIPE para a ABRAINC, com distribuição às vitimadas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de dados de entregas e não só lançamentos</a:t>
            </a:r>
            <a:endParaRPr lang="pt-BR" dirty="0"/>
          </a:p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Início da coleta de dados em abril</a:t>
            </a:r>
            <a:endParaRPr lang="pt-BR" b="1" dirty="0"/>
          </a:p>
          <a:p>
            <a:pPr marL="0" lvl="1"/>
            <a:endParaRPr lang="pt-BR" dirty="0" smtClean="0"/>
          </a:p>
          <a:p>
            <a:endParaRPr lang="pt-BR" dirty="0" smtClean="0"/>
          </a:p>
          <a:p>
            <a:pPr lvl="0"/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16657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Corretagem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Apartada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375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Consenso sobre sentido geral mas não sobre data/encaminhamento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lvl="0"/>
            <a:r>
              <a:rPr lang="pt-BR" dirty="0" smtClean="0"/>
              <a:t>Experiência das empresas – acompanhamento para definições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Esclarecimentos e maior luz sobre pontos controversos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Aproximação MP</a:t>
            </a:r>
            <a:r>
              <a:rPr lang="pt-BR" dirty="0" smtClean="0"/>
              <a:t>: esclarecimentos sobre legalidade de ambas as práticas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Aproximação inicial Nelson Nery, Rubens Carmo Elias, Marcelo </a:t>
            </a:r>
            <a:r>
              <a:rPr lang="pt-BR" dirty="0" err="1" smtClean="0"/>
              <a:t>Manhães</a:t>
            </a:r>
            <a:r>
              <a:rPr lang="pt-BR" dirty="0" smtClean="0"/>
              <a:t>, J. V. Amaral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Fechamento grupo/Comitê Jurídico nas próximas semanas</a:t>
            </a:r>
          </a:p>
          <a:p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3" y="764704"/>
            <a:ext cx="8624887" cy="20039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/>
              <a:t>C</a:t>
            </a:r>
            <a:r>
              <a:rPr lang="pt-BR" b="1" dirty="0" smtClean="0"/>
              <a:t>ontratação pela empresa, </a:t>
            </a:r>
            <a:r>
              <a:rPr lang="pt-BR" b="1" dirty="0"/>
              <a:t>apesar de carregar maiores custos iniciais, tem reflexos positivos no médio e longo prazo para </a:t>
            </a:r>
            <a:r>
              <a:rPr lang="pt-BR" b="1" dirty="0" smtClean="0"/>
              <a:t>associadas </a:t>
            </a:r>
            <a:r>
              <a:rPr lang="pt-BR" b="1" dirty="0"/>
              <a:t>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</a:t>
            </a:r>
            <a:r>
              <a:rPr lang="pt-BR" dirty="0"/>
              <a:t>Associados - </a:t>
            </a:r>
            <a:r>
              <a:rPr lang="pt-BR" dirty="0" smtClean="0"/>
              <a:t>questão </a:t>
            </a:r>
            <a:r>
              <a:rPr lang="pt-BR" dirty="0"/>
              <a:t>trabalhista, não </a:t>
            </a:r>
            <a:r>
              <a:rPr lang="pt-BR" dirty="0" smtClean="0"/>
              <a:t>consumerista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675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Esclarecimentos sobre outros pontos para avanço efetivo</a:t>
            </a:r>
            <a:r>
              <a:rPr lang="pt-BR" dirty="0" smtClean="0"/>
              <a:t> </a:t>
            </a:r>
          </a:p>
          <a:p>
            <a:pPr lvl="0"/>
            <a:endParaRPr lang="pt-BR" dirty="0" smtClean="0"/>
          </a:p>
          <a:p>
            <a:r>
              <a:rPr lang="pt-BR" b="1" dirty="0"/>
              <a:t>Questões consumeristas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Forte crescimento de ações sobe o assunto – imagem/custos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IDEC, </a:t>
            </a:r>
            <a:r>
              <a:rPr lang="pt-BR" dirty="0" err="1"/>
              <a:t>Idebec</a:t>
            </a:r>
            <a:r>
              <a:rPr lang="pt-BR" dirty="0"/>
              <a:t>, MP-SP, aumento de ações 2013/2014 – Corretagem e SATI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Busca de quantificação pelas </a:t>
            </a:r>
            <a:r>
              <a:rPr lang="pt-BR" dirty="0" smtClean="0"/>
              <a:t>empresas</a:t>
            </a:r>
          </a:p>
          <a:p>
            <a:endParaRPr lang="pt-BR" b="1" dirty="0" smtClean="0"/>
          </a:p>
          <a:p>
            <a:r>
              <a:rPr lang="pt-BR" b="1" dirty="0" smtClean="0"/>
              <a:t>Questões trabalhistas </a:t>
            </a:r>
            <a:r>
              <a:rPr lang="pt-BR" dirty="0" smtClean="0"/>
              <a:t>– encontro com escritórios em 14/3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Subordinação é ponto prioritário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Onerosidade é ponto complementar, menos relevante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Questões fiscais </a:t>
            </a:r>
            <a:r>
              <a:rPr lang="pt-BR" dirty="0" smtClean="0"/>
              <a:t>– impacto de 0,16%</a:t>
            </a:r>
          </a:p>
          <a:p>
            <a:endParaRPr lang="pt-BR" b="1" dirty="0" smtClean="0"/>
          </a:p>
          <a:p>
            <a:r>
              <a:rPr lang="pt-BR" b="1" dirty="0" err="1" smtClean="0"/>
              <a:t>Distratos</a:t>
            </a:r>
            <a:r>
              <a:rPr lang="pt-BR" dirty="0" smtClean="0"/>
              <a:t>- devoluções – impacto no valor de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Banco de compensações com imobiliárias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Tema correlacionado com Modelo de Negócios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58493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5650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Pauta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PMCMV3</a:t>
            </a: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962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ABRAINC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Indicações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Representação Sindical – </a:t>
            </a:r>
            <a:r>
              <a:rPr lang="pt-BR" dirty="0" smtClean="0"/>
              <a:t>CPN e NN – Marcello Zappia (coord. Comitê de RH)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SECONCI – </a:t>
            </a:r>
            <a:r>
              <a:rPr lang="pt-BR" dirty="0" smtClean="0"/>
              <a:t>Serviço social da Construção – 1% da Folha –  RV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 smtClean="0"/>
              <a:t>RICS – Royal </a:t>
            </a:r>
            <a:r>
              <a:rPr lang="pt-BR" b="1" dirty="0" err="1" smtClean="0"/>
              <a:t>Institute</a:t>
            </a:r>
            <a:r>
              <a:rPr lang="pt-BR" b="1" dirty="0" smtClean="0"/>
              <a:t> </a:t>
            </a:r>
            <a:r>
              <a:rPr lang="pt-BR" b="1" dirty="0" err="1" smtClean="0"/>
              <a:t>of</a:t>
            </a:r>
            <a:r>
              <a:rPr lang="pt-BR" b="1" dirty="0" smtClean="0"/>
              <a:t> </a:t>
            </a:r>
            <a:r>
              <a:rPr lang="pt-BR" b="1" dirty="0" err="1" smtClean="0"/>
              <a:t>Chartered</a:t>
            </a:r>
            <a:r>
              <a:rPr lang="pt-BR" b="1" dirty="0" smtClean="0"/>
              <a:t> </a:t>
            </a:r>
            <a:r>
              <a:rPr lang="pt-BR" b="1" dirty="0" err="1" smtClean="0"/>
              <a:t>Surveyors</a:t>
            </a:r>
            <a:r>
              <a:rPr lang="pt-BR" b="1" dirty="0" smtClean="0"/>
              <a:t> – </a:t>
            </a:r>
            <a:r>
              <a:rPr lang="pt-BR" b="1" dirty="0" err="1" smtClean="0"/>
              <a:t>MoU</a:t>
            </a:r>
            <a:r>
              <a:rPr lang="pt-BR" b="1" dirty="0" smtClean="0"/>
              <a:t> com ABRAINC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Reconhecimento mútuo/ ações e trocas por elevação de padrões no setor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Melhoria nos padrões- trabalho </a:t>
            </a:r>
            <a:r>
              <a:rPr lang="pt-BR" dirty="0" err="1" smtClean="0"/>
              <a:t>Booz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Reunião com Secretário Paulo </a:t>
            </a:r>
            <a:r>
              <a:rPr lang="pt-BR" b="1" dirty="0" err="1"/>
              <a:t>Caffarelli</a:t>
            </a:r>
            <a:r>
              <a:rPr lang="pt-BR" b="1" dirty="0"/>
              <a:t> – </a:t>
            </a:r>
            <a:r>
              <a:rPr lang="pt-BR" b="1" dirty="0" smtClean="0"/>
              <a:t>21/2 – agenda de acompanhamento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 </a:t>
            </a:r>
            <a:r>
              <a:rPr lang="pt-BR" dirty="0"/>
              <a:t>Eletrônico - implementação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Desbloqueios de Recursos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Desonerações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</a:t>
            </a:r>
            <a:r>
              <a:rPr lang="pt-BR" dirty="0"/>
              <a:t>de </a:t>
            </a:r>
            <a:r>
              <a:rPr lang="pt-BR" dirty="0" smtClean="0"/>
              <a:t>Negócios – desequilíbrio nas relações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Corretores Associados </a:t>
            </a:r>
            <a:r>
              <a:rPr lang="pt-BR" dirty="0" smtClean="0"/>
              <a:t>– definições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Comitê de PMCMV </a:t>
            </a:r>
            <a:r>
              <a:rPr lang="pt-BR" dirty="0"/>
              <a:t>– reuniões mensais dos principais executivos das empresas que atuam no Programa – 1ª reunião 25/3</a:t>
            </a:r>
          </a:p>
          <a:p>
            <a:pPr lvl="0"/>
            <a:endParaRPr lang="pt-BR" dirty="0"/>
          </a:p>
          <a:p>
            <a:endParaRPr lang="pt-BR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781233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Comunicação -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Calendário 1º semestre de </a:t>
            </a:r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19 </a:t>
            </a:r>
            <a:r>
              <a:rPr lang="pt-BR" b="1" dirty="0"/>
              <a:t>de março – </a:t>
            </a:r>
            <a:r>
              <a:rPr lang="pt-BR" dirty="0"/>
              <a:t>lançamento Projeto </a:t>
            </a:r>
            <a:r>
              <a:rPr lang="pt-BR" dirty="0" err="1"/>
              <a:t>Booz</a:t>
            </a:r>
            <a:r>
              <a:rPr lang="pt-BR" dirty="0"/>
              <a:t> com CBIC em Brasília. </a:t>
            </a:r>
            <a:endParaRPr lang="pt-BR" dirty="0" smtClean="0"/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22 </a:t>
            </a:r>
            <a:r>
              <a:rPr lang="pt-BR" b="1" dirty="0"/>
              <a:t>e 23 de abril – </a:t>
            </a:r>
            <a:r>
              <a:rPr lang="pt-BR" b="1" dirty="0" err="1"/>
              <a:t>ConstruBR</a:t>
            </a:r>
            <a:r>
              <a:rPr lang="pt-BR" b="1" dirty="0"/>
              <a:t> – </a:t>
            </a:r>
            <a:r>
              <a:rPr lang="pt-BR" b="1" dirty="0" err="1"/>
              <a:t>Sinduscon</a:t>
            </a:r>
            <a:r>
              <a:rPr lang="pt-BR" b="1" dirty="0"/>
              <a:t> SP.  </a:t>
            </a:r>
            <a:r>
              <a:rPr lang="pt-BR" dirty="0" smtClean="0"/>
              <a:t>Trabalho </a:t>
            </a:r>
            <a:r>
              <a:rPr lang="pt-BR" dirty="0" err="1" smtClean="0"/>
              <a:t>Booz</a:t>
            </a:r>
            <a:endParaRPr lang="pt-BR" dirty="0" smtClean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Maio </a:t>
            </a:r>
            <a:r>
              <a:rPr lang="pt-BR" b="1" dirty="0"/>
              <a:t>– evento ABRAINC – </a:t>
            </a:r>
            <a:r>
              <a:rPr lang="pt-BR" dirty="0"/>
              <a:t>trabalhos </a:t>
            </a:r>
            <a:r>
              <a:rPr lang="pt-BR" dirty="0" err="1"/>
              <a:t>Booz</a:t>
            </a:r>
            <a:r>
              <a:rPr lang="pt-BR" dirty="0"/>
              <a:t> e FGV - data a ser </a:t>
            </a:r>
            <a:r>
              <a:rPr lang="pt-BR" dirty="0" smtClean="0"/>
              <a:t>definida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Apresentação de trabalho FGV para Exame/imprensa </a:t>
            </a:r>
            <a:r>
              <a:rPr lang="pt-BR" dirty="0"/>
              <a:t>– definir data e </a:t>
            </a:r>
            <a:r>
              <a:rPr lang="pt-BR" dirty="0" smtClean="0"/>
              <a:t>formato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Agenda com </a:t>
            </a:r>
            <a:r>
              <a:rPr lang="pt-BR" b="1" dirty="0" smtClean="0"/>
              <a:t>Presidenciáveis </a:t>
            </a:r>
            <a:r>
              <a:rPr lang="pt-BR" b="1" dirty="0"/>
              <a:t>– </a:t>
            </a:r>
            <a:r>
              <a:rPr lang="pt-BR" dirty="0"/>
              <a:t>contatos feitos pela </a:t>
            </a:r>
            <a:r>
              <a:rPr lang="pt-BR" dirty="0" err="1"/>
              <a:t>Brodeur</a:t>
            </a:r>
            <a:r>
              <a:rPr lang="pt-BR" dirty="0"/>
              <a:t> com PT, PSDB e PSB. Encontros devem se dar após confirmações de candidaturas. </a:t>
            </a:r>
            <a:r>
              <a:rPr lang="pt-BR" dirty="0" smtClean="0"/>
              <a:t>Material: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Incorporação imobiliária: explicação, processos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Extrato do trabalho FGV – importância do setor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 custo da burocracia no Imóvel </a:t>
            </a:r>
            <a:r>
              <a:rPr lang="pt-BR" dirty="0"/>
              <a:t>– desafios e propostas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PMCMV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Estratégia com CBIC e Secovi </a:t>
            </a:r>
            <a:r>
              <a:rPr lang="pt-BR" dirty="0" smtClean="0"/>
              <a:t>– comunicação – Bolha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Interlocução adequada- artigos, economistas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Ricardo Amorim – proposta para ancorar evento em maio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81709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156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PMCMV3 –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reuniões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com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Ministérios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apresentações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Entidades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685285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Proposta preparada e </a:t>
            </a:r>
            <a:r>
              <a:rPr lang="pt-BR" b="1" dirty="0" err="1" smtClean="0"/>
              <a:t>consensada</a:t>
            </a:r>
            <a:r>
              <a:rPr lang="pt-BR" b="1" dirty="0" smtClean="0"/>
              <a:t> pelos participantes no Programa</a:t>
            </a:r>
          </a:p>
          <a:p>
            <a:endParaRPr lang="pt-BR" b="1" dirty="0"/>
          </a:p>
          <a:p>
            <a:r>
              <a:rPr lang="pt-BR" b="1" dirty="0" smtClean="0"/>
              <a:t>Diretrizes</a:t>
            </a: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Expandir programa para beneficiar 3 milhões de famílias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Inclusividade</a:t>
            </a:r>
            <a:r>
              <a:rPr lang="pt-BR" dirty="0"/>
              <a:t>, com acesso de todas famílias até 6 </a:t>
            </a:r>
            <a:r>
              <a:rPr lang="pt-BR" dirty="0" err="1"/>
              <a:t>s.m</a:t>
            </a:r>
            <a:r>
              <a:rPr lang="pt-BR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Alternativa de mercado para famílias de 2-3 </a:t>
            </a:r>
            <a:r>
              <a:rPr lang="pt-BR" dirty="0" err="1"/>
              <a:t>s.m</a:t>
            </a:r>
            <a:r>
              <a:rPr lang="pt-BR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Priorizar subsídios do Faixa 2 para beneficiários de maior necessidade social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Recuperar a atratividade econômica original do Faixa 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Principais propostas</a:t>
            </a:r>
            <a:endParaRPr lang="pt-BR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Reajuste das faixas de renda, dos valores do subsídio e do RET 1%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Tabela </a:t>
            </a:r>
            <a:r>
              <a:rPr lang="pt-BR" dirty="0" err="1"/>
              <a:t>Price</a:t>
            </a:r>
            <a:r>
              <a:rPr lang="pt-BR" dirty="0"/>
              <a:t> (LTV máx. de 80%), prazo 420 meses p/ compradores até 35 anos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Juros menores para casais &lt; 3 </a:t>
            </a:r>
            <a:r>
              <a:rPr lang="pt-BR" dirty="0" err="1"/>
              <a:t>s.m</a:t>
            </a:r>
            <a:r>
              <a:rPr lang="pt-BR" dirty="0"/>
              <a:t>. ou mães solteiras.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“Fator Social” - multiplicador do subsídio - para maior necessidade </a:t>
            </a:r>
            <a:r>
              <a:rPr lang="pt-BR" dirty="0" smtClean="0"/>
              <a:t>social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0" lvl="1"/>
            <a:r>
              <a:rPr lang="pt-BR" b="1" dirty="0" smtClean="0"/>
              <a:t>Apresentação em reuniões da CBIC e CII</a:t>
            </a:r>
          </a:p>
          <a:p>
            <a:pPr marL="0" lvl="1"/>
            <a:endParaRPr lang="pt-BR" b="1" dirty="0" smtClean="0"/>
          </a:p>
          <a:p>
            <a:pPr marL="0" lvl="1"/>
            <a:r>
              <a:rPr lang="pt-BR" b="1" dirty="0" smtClean="0"/>
              <a:t>Alinhamento em curso com CII, Secovi, </a:t>
            </a:r>
            <a:r>
              <a:rPr lang="pt-BR" b="1" dirty="0" err="1" smtClean="0"/>
              <a:t>Sinduscon</a:t>
            </a:r>
            <a:r>
              <a:rPr lang="pt-BR" b="1" dirty="0" smtClean="0"/>
              <a:t> e APEOP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Outros ajustes – </a:t>
            </a:r>
            <a:r>
              <a:rPr lang="pt-BR" dirty="0" smtClean="0"/>
              <a:t>questões de fluxo e pagamentos</a:t>
            </a:r>
            <a:endParaRPr lang="pt-BR" dirty="0"/>
          </a:p>
          <a:p>
            <a:pPr lv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71423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Rápida atualização - Comitês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Comitê Comunicação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Calendário 2014 – 1º semestre – eventos - </a:t>
            </a:r>
            <a:r>
              <a:rPr lang="pt-BR" dirty="0" smtClean="0"/>
              <a:t>trabalhos </a:t>
            </a:r>
            <a:r>
              <a:rPr lang="pt-BR" dirty="0" err="1"/>
              <a:t>Booz</a:t>
            </a:r>
            <a:r>
              <a:rPr lang="pt-BR" dirty="0"/>
              <a:t> e </a:t>
            </a:r>
            <a:r>
              <a:rPr lang="pt-BR" dirty="0" smtClean="0"/>
              <a:t>FGV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Lançamento </a:t>
            </a:r>
            <a:r>
              <a:rPr lang="pt-BR" dirty="0" err="1" smtClean="0"/>
              <a:t>Booz</a:t>
            </a:r>
            <a:r>
              <a:rPr lang="pt-BR" dirty="0" smtClean="0"/>
              <a:t> (março) , </a:t>
            </a:r>
            <a:r>
              <a:rPr lang="pt-BR" dirty="0" err="1" smtClean="0"/>
              <a:t>ConstruBR</a:t>
            </a:r>
            <a:r>
              <a:rPr lang="pt-BR" dirty="0" smtClean="0"/>
              <a:t> (abril), Evento com Caixa (abril)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/>
              <a:t>Comitê Financeiro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Cartórios, registros, recursos </a:t>
            </a:r>
            <a:r>
              <a:rPr lang="pt-BR" dirty="0" smtClean="0"/>
              <a:t>bloqueados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FIPE – redefinição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Acompanhamento Modelo de Negócios</a:t>
            </a:r>
          </a:p>
          <a:p>
            <a:endParaRPr lang="pt-BR" b="1" dirty="0"/>
          </a:p>
          <a:p>
            <a:r>
              <a:rPr lang="pt-BR" b="1" dirty="0" smtClean="0"/>
              <a:t>Comitê Incorporação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</a:t>
            </a:r>
            <a:r>
              <a:rPr lang="pt-BR" dirty="0" err="1" smtClean="0"/>
              <a:t>Booz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Prefeitura de 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Acompanhamento- Modelo de Vendas e Modelo de 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/>
              <a:t>Comitê Jurídico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 de Vendas </a:t>
            </a:r>
            <a:r>
              <a:rPr lang="pt-BR" dirty="0" smtClean="0"/>
              <a:t>– questões trabalhistas levantadas </a:t>
            </a:r>
            <a:r>
              <a:rPr lang="pt-BR" dirty="0"/>
              <a:t>– </a:t>
            </a:r>
            <a:r>
              <a:rPr lang="pt-BR" i="1" dirty="0" smtClean="0"/>
              <a:t>workshop </a:t>
            </a:r>
            <a:r>
              <a:rPr lang="pt-BR" dirty="0" smtClean="0"/>
              <a:t> </a:t>
            </a:r>
            <a:r>
              <a:rPr lang="pt-BR" dirty="0"/>
              <a:t>em 14/3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</a:t>
            </a:r>
            <a:r>
              <a:rPr lang="pt-BR" dirty="0"/>
              <a:t>de 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Encontro com Magistratura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Corretores </a:t>
            </a:r>
            <a:r>
              <a:rPr lang="pt-BR" dirty="0" err="1" smtClean="0"/>
              <a:t>TACs</a:t>
            </a:r>
            <a:r>
              <a:rPr lang="pt-BR" dirty="0"/>
              <a:t>, acompanhamentos legislativos, </a:t>
            </a:r>
            <a:r>
              <a:rPr lang="pt-BR" dirty="0" err="1" smtClean="0"/>
              <a:t>ACPs</a:t>
            </a:r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70573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Rápida atualização - Comitês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Comitê PMCMV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PMCMV3, </a:t>
            </a:r>
            <a:r>
              <a:rPr lang="pt-BR" dirty="0" smtClean="0"/>
              <a:t>Fluxo de pagamentos, Casa </a:t>
            </a:r>
            <a:r>
              <a:rPr lang="pt-BR" dirty="0"/>
              <a:t>Paulista, </a:t>
            </a:r>
            <a:r>
              <a:rPr lang="pt-BR" dirty="0" smtClean="0"/>
              <a:t>HIS-SP., PPP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Comitê de Responsabilidade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Código de Conduta ABRAINC – até junho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err="1" smtClean="0"/>
              <a:t>Compliance</a:t>
            </a:r>
            <a:r>
              <a:rPr lang="pt-BR" dirty="0" smtClean="0"/>
              <a:t>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Book Responsabilidade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Comitê de RH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Produtividade e formação de mão de obra– Ideia Brasil, SENAI, </a:t>
            </a:r>
            <a:r>
              <a:rPr lang="pt-BR" dirty="0" err="1" smtClean="0"/>
              <a:t>Sintracon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epresentação dissídio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Formalização/desoneração – proposta Bernard </a:t>
            </a:r>
            <a:r>
              <a:rPr lang="pt-BR" dirty="0" err="1" smtClean="0"/>
              <a:t>Appy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Formalização completa do setor, incluindo empreiteiros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Modelagem, impacto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Comitê Técnico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Produtividade – diagnóstico e </a:t>
            </a:r>
            <a:r>
              <a:rPr lang="pt-BR" dirty="0" smtClean="0"/>
              <a:t>planejamento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Instalações Hidráulicas – padronização, qualidade- encontros com projetistas, instaladores e consultores para avanços neste serviço, indicado como crítico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Normas de Desempenho, ensaios, </a:t>
            </a:r>
            <a:r>
              <a:rPr lang="pt-BR" dirty="0" smtClean="0"/>
              <a:t>PMCMV</a:t>
            </a:r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43047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ABRAINC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Calendário de reuniões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2015505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15</a:t>
            </a:r>
            <a:endParaRPr lang="en-US" sz="1000" dirty="0"/>
          </a:p>
        </p:txBody>
      </p:sp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/>
          </p:nvPr>
        </p:nvGraphicFramePr>
        <p:xfrm>
          <a:off x="174625" y="692696"/>
          <a:ext cx="8512175" cy="587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7" name="Worksheet" r:id="rId4" imgW="7324777" imgH="7010574" progId="Excel.Sheet.12">
                  <p:embed/>
                </p:oleObj>
              </mc:Choice>
              <mc:Fallback>
                <p:oleObj name="Worksheet" r:id="rId4" imgW="7324777" imgH="70105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625" y="692696"/>
                        <a:ext cx="8512175" cy="5874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6122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67307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Assembleia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Geral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Ordinária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Alteração do Estatuto Social da entidade (vide anexo)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Aprovação das contas do exercício de 2013 (material enviado com a ata da reunião de 7 de fevereiro) 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Apreciação do relatório de atividades de 2013</a:t>
            </a:r>
          </a:p>
          <a:p>
            <a:pPr algn="ctr" defTabSz="914145" hangingPunct="0"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98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Alterações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no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Estatuto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40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Alterações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propostas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-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Estatuto</a:t>
            </a:r>
            <a:endParaRPr lang="en-US" sz="2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39601" y="620688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i="1" u="sng" dirty="0"/>
              <a:t>Exclusão por inadimplência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/>
              <a:t>Artigo 10.</a:t>
            </a:r>
            <a:r>
              <a:rPr lang="pt-BR" dirty="0"/>
              <a:t> O associado que incorrer em justa causa poderá ser excluído da ABRAINC, entendendo-se por justa causa:</a:t>
            </a:r>
          </a:p>
          <a:p>
            <a:r>
              <a:rPr lang="pt-BR" dirty="0"/>
              <a:t> </a:t>
            </a:r>
          </a:p>
          <a:p>
            <a:pPr lvl="0"/>
            <a:r>
              <a:rPr lang="pt-BR" dirty="0"/>
              <a:t>descumprimento dos deveres impostos aos associados pela lei ou por este Estatuto;</a:t>
            </a:r>
          </a:p>
          <a:p>
            <a:pPr lvl="0"/>
            <a:r>
              <a:rPr lang="pt-BR" dirty="0"/>
              <a:t>prática de ato lesivo ao patrimônio, à credibilidade e à reputação da ABRAINC;</a:t>
            </a:r>
          </a:p>
          <a:p>
            <a:pPr lvl="0"/>
            <a:r>
              <a:rPr lang="pt-BR" dirty="0"/>
              <a:t>obtenção de benefícios patrimoniais ou pessoais, para si ou para terceiros, por meio da ABRAINC;</a:t>
            </a:r>
          </a:p>
          <a:p>
            <a:pPr lvl="0"/>
            <a:r>
              <a:rPr lang="pt-BR" dirty="0"/>
              <a:t>ausência injustificada a três Assembleias Gerais ou a três reuniões do Conselho Deliberativo consecutiva;</a:t>
            </a:r>
          </a:p>
          <a:p>
            <a:pPr lvl="0"/>
            <a:r>
              <a:rPr lang="pt-BR" dirty="0"/>
              <a:t>não pagamento de três contribuições obrigatórias.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Parágrafo primeiro.</a:t>
            </a:r>
            <a:r>
              <a:rPr lang="pt-BR" dirty="0"/>
              <a:t> A exclusão de associado embasada nas alíneas (i) a (</a:t>
            </a:r>
            <a:r>
              <a:rPr lang="pt-BR" dirty="0" err="1"/>
              <a:t>iv</a:t>
            </a:r>
            <a:r>
              <a:rPr lang="pt-BR" dirty="0"/>
              <a:t>) será aplicada mediante decisão fundamentada do Conselho Deliberativo, após a apresentação da defesa escrita do associado, no prazo de 15 (quinze) dias contados do recebimento da comunicação da falta cometida. </a:t>
            </a:r>
            <a:r>
              <a:rPr lang="pt-BR" b="1" dirty="0"/>
              <a:t>A exclusão de associado embasada na alínea (v) será aplicada mediante decisão fundamentada da Diretoria.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13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44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Alterações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propostas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- Estatuto</a:t>
            </a:r>
            <a:endParaRPr lang="en-US" sz="2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39601" y="620688"/>
            <a:ext cx="8624887" cy="172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i="1" u="sng" dirty="0"/>
              <a:t>Participação do Presidente do Conselho na Diretoria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Artigo 21. </a:t>
            </a:r>
            <a:r>
              <a:rPr lang="pt-BR" dirty="0"/>
              <a:t>A Diretoria é o órgão de gestão da ABRAINC, </a:t>
            </a:r>
            <a:r>
              <a:rPr lang="pt-BR" b="1" dirty="0"/>
              <a:t>composto 6 (seis) membros, sendo um deles o Presidente do Conselho Deliberativo</a:t>
            </a:r>
            <a:r>
              <a:rPr lang="pt-BR" dirty="0"/>
              <a:t> e os outros 5 (cinco) eleitos pelo Conselho Deliberativo para mandato de 2 (dois) anos, contados da posse, prorrogável por igual período, sucessivas vezes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13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28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Alterações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propostas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- Estatuto</a:t>
            </a:r>
            <a:endParaRPr lang="en-US" sz="2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39601" y="620688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Artigo 22. </a:t>
            </a:r>
            <a:r>
              <a:rPr lang="pt-BR" dirty="0"/>
              <a:t>São atribuições da Diretoria:</a:t>
            </a:r>
          </a:p>
          <a:p>
            <a:r>
              <a:rPr lang="pt-BR" dirty="0"/>
              <a:t> </a:t>
            </a:r>
          </a:p>
          <a:p>
            <a:pPr marL="400050" lvl="0" indent="-400050">
              <a:buFont typeface="+mj-lt"/>
              <a:buAutoNum type="romanLcPeriod"/>
            </a:pPr>
            <a:r>
              <a:rPr lang="pt-BR" dirty="0"/>
              <a:t>administrar a ABRAINC;</a:t>
            </a:r>
          </a:p>
          <a:p>
            <a:pPr marL="400050" lvl="0" indent="-400050">
              <a:buFont typeface="+mj-lt"/>
              <a:buAutoNum type="romanLcPeriod"/>
            </a:pPr>
            <a:r>
              <a:rPr lang="pt-BR" dirty="0" smtClean="0"/>
              <a:t>propor </a:t>
            </a:r>
            <a:r>
              <a:rPr lang="pt-BR" dirty="0"/>
              <a:t>ao Conselho Deliberativo as diretrizes gerais de atuação da ABRAINC;</a:t>
            </a:r>
          </a:p>
          <a:p>
            <a:pPr marL="400050" lvl="0" indent="-400050">
              <a:buFont typeface="+mj-lt"/>
              <a:buAutoNum type="romanLcPeriod"/>
            </a:pPr>
            <a:r>
              <a:rPr lang="pt-BR" dirty="0"/>
              <a:t>executar a programação anual da ABRAINC e o respectivo orçamento, previamente aprovados pelo Conselho Deliberativo;</a:t>
            </a:r>
          </a:p>
          <a:p>
            <a:pPr marL="400050" lvl="0" indent="-400050">
              <a:buFont typeface="+mj-lt"/>
              <a:buAutoNum type="romanLcPeriod"/>
            </a:pPr>
            <a:r>
              <a:rPr lang="pt-BR" dirty="0"/>
              <a:t>executar e/ou supervisionar os programas, projetos e ações que serão coordenados, executados, apoiados ou patrocinados pela ABRAINC;</a:t>
            </a:r>
          </a:p>
          <a:p>
            <a:pPr marL="400050" lvl="0" indent="-400050">
              <a:buFont typeface="+mj-lt"/>
              <a:buAutoNum type="romanLcPeriod"/>
            </a:pPr>
            <a:r>
              <a:rPr lang="pt-BR" dirty="0"/>
              <a:t>preparar o relatório anual de atividades e a prestação de contas anual;</a:t>
            </a:r>
          </a:p>
          <a:p>
            <a:pPr marL="400050" lvl="0" indent="-400050">
              <a:buFont typeface="+mj-lt"/>
              <a:buAutoNum type="romanLcPeriod"/>
            </a:pPr>
            <a:r>
              <a:rPr lang="pt-BR" dirty="0"/>
              <a:t>deliberar sobre a contratação do Superintendente, demais empregados e prestadores de serviços;</a:t>
            </a:r>
          </a:p>
          <a:p>
            <a:pPr marL="400050" lvl="0" indent="-400050">
              <a:buFont typeface="+mj-lt"/>
              <a:buAutoNum type="romanLcPeriod"/>
            </a:pPr>
            <a:r>
              <a:rPr lang="pt-BR" dirty="0"/>
              <a:t>aprovar plano de cargos e salários;</a:t>
            </a:r>
          </a:p>
          <a:p>
            <a:pPr marL="400050" lvl="0" indent="-400050">
              <a:buFont typeface="+mj-lt"/>
              <a:buAutoNum type="romanLcPeriod"/>
            </a:pPr>
            <a:r>
              <a:rPr lang="pt-BR" dirty="0"/>
              <a:t>aprovar política de premiação e gratificação para seus empregados, dentro das normas estabelecidas pela Consolidação das Leis do Trabalho (CLT);</a:t>
            </a:r>
          </a:p>
          <a:p>
            <a:pPr marL="400050" lvl="0" indent="-400050">
              <a:buFont typeface="+mj-lt"/>
              <a:buAutoNum type="romanLcPeriod"/>
            </a:pPr>
            <a:r>
              <a:rPr lang="pt-BR" dirty="0"/>
              <a:t>aprovar a contratação de auditoria externa;</a:t>
            </a:r>
          </a:p>
          <a:p>
            <a:pPr marL="400050" lvl="0" indent="-400050">
              <a:buFont typeface="+mj-lt"/>
              <a:buAutoNum type="romanLcPeriod"/>
            </a:pPr>
            <a:r>
              <a:rPr lang="pt-BR" dirty="0"/>
              <a:t>aprovar o recebimento de doações de imóveis e doações com encargos e legados;</a:t>
            </a:r>
          </a:p>
          <a:p>
            <a:pPr marL="400050" lvl="0" indent="-400050">
              <a:buFont typeface="+mj-lt"/>
              <a:buAutoNum type="romanLcPeriod"/>
            </a:pPr>
            <a:r>
              <a:rPr lang="pt-BR" dirty="0"/>
              <a:t>aprovar normas regimentais, relacionadas aos assuntos de sua competência;</a:t>
            </a:r>
          </a:p>
          <a:p>
            <a:pPr marL="400050" lvl="0" indent="-400050">
              <a:buFont typeface="+mj-lt"/>
              <a:buAutoNum type="romanLcPeriod"/>
            </a:pPr>
            <a:r>
              <a:rPr lang="pt-BR" b="1" dirty="0"/>
              <a:t>deliberar sobre a exclusão de associado por motivo de inadimplência das contribuições associativas e</a:t>
            </a:r>
            <a:endParaRPr lang="pt-BR" dirty="0"/>
          </a:p>
          <a:p>
            <a:pPr marL="400050" lvl="0" indent="-400050">
              <a:buFont typeface="+mj-lt"/>
              <a:buAutoNum type="romanLcPeriod"/>
            </a:pPr>
            <a:r>
              <a:rPr lang="pt-BR" dirty="0"/>
              <a:t>outras funções que lhe forem atribuídas pelo Conselho Deliberativo.</a:t>
            </a:r>
          </a:p>
          <a:p>
            <a:r>
              <a:rPr lang="pt-BR" dirty="0"/>
              <a:t> 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13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26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37061" y="951310"/>
            <a:ext cx="6602015" cy="4929188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38099" tIns="38099" rIns="38099" bIns="38099" anchor="ctr"/>
          <a:lstStyle/>
          <a:p>
            <a:pPr algn="ctr" hangingPunct="0"/>
            <a:endParaRPr lang="en-US" dirty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1620442" y="1428751"/>
            <a:ext cx="5773340" cy="121956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66672" tIns="38099" rIns="66672" bIns="38099">
            <a:spAutoFit/>
          </a:bodyPr>
          <a:lstStyle/>
          <a:p>
            <a:pPr algn="ctr" defTabSz="685609" hangingPunct="0"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685609" hangingPunct="0"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685609" hangingPunct="0"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685609" hangingPunct="0"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ORÇAMENTO ABRAINC</a:t>
            </a:r>
            <a:endParaRPr lang="en-US" sz="2025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457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733958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273969" y="1214754"/>
            <a:ext cx="6573441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48218" tIns="24110" rIns="48218" bIns="24110"/>
          <a:lstStyle/>
          <a:p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1271556" y="937755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Fechamento 2013</a:t>
            </a:r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>
            <p:extLst/>
          </p:nvPr>
        </p:nvGraphicFramePr>
        <p:xfrm>
          <a:off x="1452169" y="1576202"/>
          <a:ext cx="6197520" cy="172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9" name="Worksheet" r:id="rId4" imgW="4457788" imgH="1228523" progId="Excel.Sheet.12">
                  <p:embed/>
                </p:oleObj>
              </mc:Choice>
              <mc:Fallback>
                <p:oleObj name="Worksheet" r:id="rId4" imgW="4457788" imgH="12285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2169" y="1576202"/>
                        <a:ext cx="6197520" cy="172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/>
          <p:cNvSpPr/>
          <p:nvPr/>
        </p:nvSpPr>
        <p:spPr>
          <a:xfrm>
            <a:off x="1471689" y="3520420"/>
            <a:ext cx="6529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* Previdência Privada  - </a:t>
            </a:r>
            <a:r>
              <a:rPr lang="pt-BR" dirty="0"/>
              <a:t>Intuito de retenção (aos moldes de </a:t>
            </a:r>
            <a:r>
              <a:rPr lang="pt-BR" i="1" dirty="0"/>
              <a:t>stock-</a:t>
            </a:r>
            <a:r>
              <a:rPr lang="pt-BR" i="1" dirty="0" err="1"/>
              <a:t>options</a:t>
            </a:r>
            <a:r>
              <a:rPr lang="pt-BR" dirty="0"/>
              <a:t>, </a:t>
            </a:r>
            <a:r>
              <a:rPr lang="pt-BR" i="1" dirty="0" err="1"/>
              <a:t>carry</a:t>
            </a:r>
            <a:r>
              <a:rPr lang="pt-BR" dirty="0"/>
              <a:t> em fundos) - comentários sobre proposta apresentada 			I</a:t>
            </a:r>
          </a:p>
        </p:txBody>
      </p:sp>
    </p:spTree>
    <p:extLst>
      <p:ext uri="{BB962C8B-B14F-4D97-AF65-F5344CB8AC3E}">
        <p14:creationId xmlns:p14="http://schemas.microsoft.com/office/powerpoint/2010/main" val="215715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710545" y="1808820"/>
            <a:ext cx="317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PROJETOS ABRAINC - 2013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380983" y="4572707"/>
            <a:ext cx="246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380984" y="3602660"/>
            <a:ext cx="5837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   Com impostos</a:t>
            </a:r>
          </a:p>
          <a:p>
            <a:r>
              <a:rPr lang="pt-BR" dirty="0"/>
              <a:t>**  </a:t>
            </a:r>
            <a:r>
              <a:rPr lang="pt-BR" dirty="0" err="1"/>
              <a:t>Falconi</a:t>
            </a:r>
            <a:r>
              <a:rPr lang="pt-BR" dirty="0"/>
              <a:t> será faturado direto para Associadas, valor em negociação alinhado a entrega. Valor aproximado R$ 528.000,00 </a:t>
            </a: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273969" y="1214754"/>
            <a:ext cx="6573441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48218" tIns="24110" rIns="48218" bIns="24110"/>
          <a:lstStyle/>
          <a:p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271556" y="937755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Projetos 2013</a:t>
            </a:r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1223629" y="2285706"/>
          <a:ext cx="6683303" cy="891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3" name="Worksheet" r:id="rId3" imgW="7496101" imgH="962164" progId="Excel.Sheet.12">
                  <p:embed/>
                </p:oleObj>
              </mc:Choice>
              <mc:Fallback>
                <p:oleObj name="Worksheet" r:id="rId3" imgW="7496101" imgH="9621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3629" y="2285706"/>
                        <a:ext cx="6683303" cy="891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/>
          </p:cNvSpPr>
          <p:nvPr/>
        </p:nvSpPr>
        <p:spPr bwMode="auto">
          <a:xfrm>
            <a:off x="6251704" y="5782941"/>
            <a:ext cx="1601390" cy="115416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684610" hangingPunct="0"/>
            <a:r>
              <a:rPr lang="en-US" sz="750" dirty="0"/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32346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37061" y="951310"/>
            <a:ext cx="6602015" cy="4929188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38099" tIns="38099" rIns="38099" bIns="38099" anchor="ctr"/>
          <a:lstStyle/>
          <a:p>
            <a:pPr algn="ctr" hangingPunct="0"/>
            <a:endParaRPr lang="en-US" dirty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1620442" y="1428751"/>
            <a:ext cx="5773340" cy="35394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66672" tIns="38099" rIns="66672" bIns="38099">
            <a:spAutoFit/>
          </a:bodyPr>
          <a:lstStyle/>
          <a:p>
            <a:pPr algn="ctr" defTabSz="685609" hangingPunct="0"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ORÇAMENTO 2014: PREMISSAS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63689" y="2082414"/>
            <a:ext cx="58326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ü"/>
            </a:pPr>
            <a:r>
              <a:rPr lang="pt-BR" dirty="0"/>
              <a:t>Reajuste pelo INCC últimos 12 meses: 8,07%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endParaRPr lang="pt-BR" dirty="0"/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pt-BR" dirty="0"/>
              <a:t>Gasto Mensal Médio considerado sobre os últimos 4 meses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endParaRPr lang="pt-BR" dirty="0"/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pt-BR" dirty="0"/>
              <a:t>Orçamento não utilizado em 2013, passa a ser verba de contingência</a:t>
            </a:r>
          </a:p>
        </p:txBody>
      </p:sp>
    </p:spTree>
    <p:extLst>
      <p:ext uri="{BB962C8B-B14F-4D97-AF65-F5344CB8AC3E}">
        <p14:creationId xmlns:p14="http://schemas.microsoft.com/office/powerpoint/2010/main" val="2242154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195736" y="1423808"/>
            <a:ext cx="4971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PROPOSTA ORÇAMENTO DESPESAS ORDINÁRIAS 2014</a:t>
            </a:r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273969" y="1214754"/>
            <a:ext cx="6573441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48218" tIns="24110" rIns="48218" bIns="24110"/>
          <a:lstStyle/>
          <a:p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1271556" y="937755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Orçamento 2014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1469119" y="2078851"/>
          <a:ext cx="6183141" cy="1175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6" name="Worksheet" r:id="rId3" imgW="4457788" imgH="847703" progId="Excel.Sheet.12">
                  <p:embed/>
                </p:oleObj>
              </mc:Choice>
              <mc:Fallback>
                <p:oleObj name="Worksheet" r:id="rId3" imgW="4457788" imgH="84770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9119" y="2078851"/>
                        <a:ext cx="6183141" cy="11758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69119" y="3632748"/>
          <a:ext cx="6183141" cy="1719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7" name="Worksheet" r:id="rId5" imgW="4343206" imgH="1228523" progId="Excel.Sheet.12">
                  <p:embed/>
                </p:oleObj>
              </mc:Choice>
              <mc:Fallback>
                <p:oleObj name="Worksheet" r:id="rId5" imgW="4343206" imgH="12285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69119" y="3632748"/>
                        <a:ext cx="6183141" cy="1719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/>
          </p:cNvSpPr>
          <p:nvPr/>
        </p:nvSpPr>
        <p:spPr bwMode="auto">
          <a:xfrm>
            <a:off x="6251704" y="5782941"/>
            <a:ext cx="1601390" cy="115416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684610" hangingPunct="0"/>
            <a:r>
              <a:rPr lang="en-US" sz="750" dirty="0"/>
              <a:t>IV</a:t>
            </a:r>
          </a:p>
        </p:txBody>
      </p:sp>
    </p:spTree>
    <p:extLst>
      <p:ext uri="{BB962C8B-B14F-4D97-AF65-F5344CB8AC3E}">
        <p14:creationId xmlns:p14="http://schemas.microsoft.com/office/powerpoint/2010/main" val="39916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13838" y="1616315"/>
            <a:ext cx="25640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/>
              <a:t>RECEITA x DESPESAS *</a:t>
            </a:r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273969" y="1214754"/>
            <a:ext cx="6573441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48218" tIns="24110" rIns="48218" bIns="24110"/>
          <a:lstStyle/>
          <a:p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1271556" y="937755"/>
            <a:ext cx="405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Resumo Orçamento Ordinário 2014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487415" y="4671139"/>
            <a:ext cx="637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i="1" dirty="0"/>
              <a:t>Não será necessário aumento do valor da cota acima do % de INCC (caso seja necessário será utilizado o saldo de contingência).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BR" i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i="1" dirty="0"/>
              <a:t>Plano de Retenção não está previsto no orçamento.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1504871" y="2093622"/>
          <a:ext cx="5999146" cy="209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1" name="Worksheet" r:id="rId3" imgW="2485969" imgH="962164" progId="Excel.Sheet.12">
                  <p:embed/>
                </p:oleObj>
              </mc:Choice>
              <mc:Fallback>
                <p:oleObj name="Worksheet" r:id="rId3" imgW="2485969" imgH="9621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871" y="2093622"/>
                        <a:ext cx="5999146" cy="2092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/>
          </p:cNvSpPr>
          <p:nvPr/>
        </p:nvSpPr>
        <p:spPr bwMode="auto">
          <a:xfrm>
            <a:off x="6251704" y="5782941"/>
            <a:ext cx="1601390" cy="115416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684610" hangingPunct="0"/>
            <a:r>
              <a:rPr lang="en-US" sz="750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2373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>
            <a:spLocks noChangeShapeType="1"/>
          </p:cNvSpPr>
          <p:nvPr/>
        </p:nvSpPr>
        <p:spPr bwMode="auto">
          <a:xfrm flipV="1">
            <a:off x="1273969" y="1214754"/>
            <a:ext cx="6573441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48218" tIns="24110" rIns="48218" bIns="24110"/>
          <a:lstStyle/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1271556" y="937755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Projetos 2014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/>
          </p:nvPr>
        </p:nvGraphicFramePr>
        <p:xfrm>
          <a:off x="1067809" y="1601005"/>
          <a:ext cx="6919256" cy="3139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5" name="Binary Worksheet" r:id="rId3" imgW="6067393" imgH="2752667" progId="Excel.SheetBinaryMacroEnabled.12">
                  <p:embed/>
                </p:oleObj>
              </mc:Choice>
              <mc:Fallback>
                <p:oleObj name="Binary Worksheet" r:id="rId3" imgW="6067393" imgH="2752667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7809" y="1601005"/>
                        <a:ext cx="6919256" cy="3139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23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Balanço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63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Principais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– 2013 - 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questões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críticas</a:t>
            </a:r>
            <a:endParaRPr lang="en-US" sz="2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39601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Manutenção </a:t>
            </a:r>
            <a:r>
              <a:rPr lang="pt-BR" b="1" dirty="0"/>
              <a:t>do RET 4% </a:t>
            </a:r>
            <a:r>
              <a:rPr lang="pt-BR" dirty="0"/>
              <a:t>- discussões com Ministérios e </a:t>
            </a:r>
            <a:r>
              <a:rPr lang="pt-BR" dirty="0" smtClean="0"/>
              <a:t>Legislativo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Reajuste nos limites do </a:t>
            </a:r>
            <a:r>
              <a:rPr lang="pt-BR" b="1" dirty="0" smtClean="0"/>
              <a:t>SFH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</a:t>
            </a:r>
            <a:r>
              <a:rPr lang="pt-BR" b="1" dirty="0"/>
              <a:t>de Negócios </a:t>
            </a:r>
            <a:r>
              <a:rPr lang="pt-BR" dirty="0"/>
              <a:t>- </a:t>
            </a:r>
            <a:r>
              <a:rPr lang="pt-BR" dirty="0" smtClean="0"/>
              <a:t>uso </a:t>
            </a:r>
            <a:r>
              <a:rPr lang="pt-BR" dirty="0"/>
              <a:t>do FGTS por compradores de bancos </a:t>
            </a:r>
            <a:r>
              <a:rPr lang="pt-BR" dirty="0" smtClean="0"/>
              <a:t>privados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Patrimônio de Afetação </a:t>
            </a:r>
            <a:r>
              <a:rPr lang="pt-BR" dirty="0" smtClean="0"/>
              <a:t>- manutenção </a:t>
            </a:r>
            <a:r>
              <a:rPr lang="pt-BR" dirty="0"/>
              <a:t>de </a:t>
            </a:r>
            <a:r>
              <a:rPr lang="pt-BR" dirty="0" err="1"/>
              <a:t>opcionalidade</a:t>
            </a:r>
            <a:r>
              <a:rPr lang="pt-BR" dirty="0"/>
              <a:t> </a:t>
            </a:r>
            <a:r>
              <a:rPr lang="pt-BR" dirty="0" smtClean="0"/>
              <a:t>( </a:t>
            </a:r>
            <a:r>
              <a:rPr lang="pt-BR" dirty="0"/>
              <a:t>e do RET 4</a:t>
            </a:r>
            <a:r>
              <a:rPr lang="pt-BR" dirty="0" smtClean="0"/>
              <a:t>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Desoneração da Folha </a:t>
            </a:r>
            <a:r>
              <a:rPr lang="pt-BR" dirty="0"/>
              <a:t>– fórum para dúvidas, debates e </a:t>
            </a:r>
            <a:r>
              <a:rPr lang="pt-BR" dirty="0" smtClean="0"/>
              <a:t>esclarecimentos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Tabela </a:t>
            </a:r>
            <a:r>
              <a:rPr lang="pt-BR" b="1" dirty="0" err="1"/>
              <a:t>Price</a:t>
            </a:r>
            <a:r>
              <a:rPr lang="pt-BR" b="1" dirty="0"/>
              <a:t> </a:t>
            </a:r>
            <a:r>
              <a:rPr lang="pt-BR" dirty="0"/>
              <a:t>– debate, implementação, </a:t>
            </a:r>
            <a:r>
              <a:rPr lang="pt-BR" dirty="0" smtClean="0"/>
              <a:t>manutenção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Desembolsos Caixa </a:t>
            </a:r>
            <a:r>
              <a:rPr lang="pt-BR" dirty="0" smtClean="0"/>
              <a:t>- discussão </a:t>
            </a:r>
            <a:r>
              <a:rPr lang="pt-BR" dirty="0"/>
              <a:t>e adiamento de </a:t>
            </a:r>
            <a:r>
              <a:rPr lang="pt-BR" dirty="0" smtClean="0"/>
              <a:t>mudanças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13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05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Principais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– 2013 - 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questões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críticas</a:t>
            </a:r>
            <a:endParaRPr lang="en-US" sz="2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39601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Manutenção </a:t>
            </a:r>
            <a:r>
              <a:rPr lang="pt-BR" b="1" dirty="0"/>
              <a:t>do RET 4% </a:t>
            </a:r>
            <a:r>
              <a:rPr lang="pt-BR" dirty="0"/>
              <a:t>- discussões com Ministérios e </a:t>
            </a:r>
            <a:r>
              <a:rPr lang="pt-BR" dirty="0" smtClean="0"/>
              <a:t>Legislativo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Reajuste nos limites do </a:t>
            </a:r>
            <a:r>
              <a:rPr lang="pt-BR" b="1" dirty="0" smtClean="0"/>
              <a:t>SFH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</a:t>
            </a:r>
            <a:r>
              <a:rPr lang="pt-BR" b="1" dirty="0"/>
              <a:t>de Negócios </a:t>
            </a:r>
            <a:r>
              <a:rPr lang="pt-BR" dirty="0"/>
              <a:t>- </a:t>
            </a:r>
            <a:r>
              <a:rPr lang="pt-BR" dirty="0" smtClean="0"/>
              <a:t>uso </a:t>
            </a:r>
            <a:r>
              <a:rPr lang="pt-BR" dirty="0"/>
              <a:t>do FGTS por compradores de bancos </a:t>
            </a:r>
            <a:r>
              <a:rPr lang="pt-BR" dirty="0" smtClean="0"/>
              <a:t>privados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Patrimônio de Afetação </a:t>
            </a:r>
            <a:r>
              <a:rPr lang="pt-BR" dirty="0" smtClean="0"/>
              <a:t>- manutenção </a:t>
            </a:r>
            <a:r>
              <a:rPr lang="pt-BR" dirty="0"/>
              <a:t>de </a:t>
            </a:r>
            <a:r>
              <a:rPr lang="pt-BR" dirty="0" err="1"/>
              <a:t>opcionalidade</a:t>
            </a:r>
            <a:r>
              <a:rPr lang="pt-BR" dirty="0"/>
              <a:t> </a:t>
            </a:r>
            <a:r>
              <a:rPr lang="pt-BR" dirty="0" smtClean="0"/>
              <a:t>( </a:t>
            </a:r>
            <a:r>
              <a:rPr lang="pt-BR" dirty="0"/>
              <a:t>e do RET 4</a:t>
            </a:r>
            <a:r>
              <a:rPr lang="pt-BR" dirty="0" smtClean="0"/>
              <a:t>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Desoneração da Folha </a:t>
            </a:r>
            <a:r>
              <a:rPr lang="pt-BR" dirty="0"/>
              <a:t>– fórum para dúvidas, debates e </a:t>
            </a:r>
            <a:r>
              <a:rPr lang="pt-BR" dirty="0" smtClean="0"/>
              <a:t>esclarecimentos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Tabela </a:t>
            </a:r>
            <a:r>
              <a:rPr lang="pt-BR" b="1" dirty="0" err="1"/>
              <a:t>Price</a:t>
            </a:r>
            <a:r>
              <a:rPr lang="pt-BR" b="1" dirty="0"/>
              <a:t> </a:t>
            </a:r>
            <a:r>
              <a:rPr lang="pt-BR" dirty="0"/>
              <a:t>– debate, implementação, </a:t>
            </a:r>
            <a:r>
              <a:rPr lang="pt-BR" dirty="0" smtClean="0"/>
              <a:t>manutenção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Desembolsos Caixa </a:t>
            </a:r>
            <a:r>
              <a:rPr lang="pt-BR" dirty="0" smtClean="0"/>
              <a:t>- discussão </a:t>
            </a:r>
            <a:r>
              <a:rPr lang="pt-BR" dirty="0"/>
              <a:t>e adiamento de </a:t>
            </a:r>
            <a:r>
              <a:rPr lang="pt-BR" dirty="0" smtClean="0"/>
              <a:t>mudanças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13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511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Principais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– 2013 –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questões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estruturais</a:t>
            </a:r>
            <a:endParaRPr lang="en-US" sz="2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Constituição e organização da associação – </a:t>
            </a:r>
            <a:r>
              <a:rPr lang="pt-BR" dirty="0" smtClean="0"/>
              <a:t>organização interna e relacionamento externo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Definições sobre a organização da ABRAINC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Conselho Deliberativo, Diretoria, Comitês,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Ata de Constituição e Estatuto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Negociação, divulgação e reconhecimento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Governo,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Secovi, CBIC/ CII, </a:t>
            </a:r>
            <a:r>
              <a:rPr lang="pt-BR" dirty="0" err="1" smtClean="0"/>
              <a:t>Sinduscon</a:t>
            </a:r>
            <a:r>
              <a:rPr lang="pt-BR" dirty="0" smtClean="0"/>
              <a:t> SP, </a:t>
            </a:r>
            <a:r>
              <a:rPr lang="pt-BR" dirty="0" err="1" smtClean="0"/>
              <a:t>Ademi</a:t>
            </a:r>
            <a:r>
              <a:rPr lang="pt-BR" dirty="0" smtClean="0"/>
              <a:t> RJ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ABECIP, ARISP, outras entidades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Definições sobre sede, assessoria de imprensa, site, início de estruturação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riorização e posicionamento </a:t>
            </a:r>
            <a:r>
              <a:rPr lang="pt-BR" dirty="0"/>
              <a:t>ABRAINC -  Desburocratização, Ciclo de Negócios e </a:t>
            </a:r>
            <a:r>
              <a:rPr lang="pt-BR" dirty="0" smtClean="0"/>
              <a:t>Cidades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14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002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Pauta estratégica</a:t>
            </a:r>
            <a:r>
              <a:rPr lang="pt-BR" dirty="0"/>
              <a:t> - 9:30h às 11h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Burocracia, Licenciamentos - Trabalho MBC/ </a:t>
            </a:r>
            <a:r>
              <a:rPr lang="pt-BR" dirty="0" err="1"/>
              <a:t>Booz</a:t>
            </a:r>
            <a:r>
              <a:rPr lang="pt-BR" dirty="0"/>
              <a:t> e seu 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Modelo de Negócios/ vendas definitivas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Modelo de Vendas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Pauta de atualizações</a:t>
            </a:r>
            <a:r>
              <a:rPr lang="pt-BR" dirty="0"/>
              <a:t> – 11h às 11:10h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Atualizações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PMCMV3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u="sng" dirty="0"/>
              <a:t>Assembleia Geral Ordinária</a:t>
            </a:r>
            <a:r>
              <a:rPr lang="pt-BR" dirty="0"/>
              <a:t>  -11:10h às 11:30h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lteração </a:t>
            </a:r>
            <a:r>
              <a:rPr lang="pt-BR" dirty="0"/>
              <a:t>do Estatuto Social da entidade (vide anexo)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provação </a:t>
            </a:r>
            <a:r>
              <a:rPr lang="pt-BR" dirty="0"/>
              <a:t>das contas do exercício de 2013 (material enviado com a ata da reunião de 7 de fevereiro) 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preciação </a:t>
            </a:r>
            <a:r>
              <a:rPr lang="pt-BR" dirty="0"/>
              <a:t>do relatório de atividades de 2013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Apresentação de Paulo Simão, presidente da CBIC, sobre projetos e perspectivas políticas</a:t>
            </a:r>
            <a:r>
              <a:rPr lang="pt-BR" dirty="0"/>
              <a:t> – 11:30h às </a:t>
            </a:r>
            <a:r>
              <a:rPr lang="pt-BR" dirty="0" smtClean="0"/>
              <a:t>12h </a:t>
            </a:r>
          </a:p>
          <a:p>
            <a:r>
              <a:rPr lang="pt-BR" dirty="0" smtClean="0"/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7967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Principais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– 2013 –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propostas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e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estudos</a:t>
            </a:r>
            <a:endParaRPr lang="en-US" sz="2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Estudos e trabalhos - </a:t>
            </a:r>
            <a:r>
              <a:rPr lang="pt-BR" dirty="0" smtClean="0"/>
              <a:t>fortalecimento na construção de conteúdo para os encaminhamentos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</a:t>
            </a:r>
            <a:r>
              <a:rPr lang="pt-BR" dirty="0"/>
              <a:t>setorial –gargalos e </a:t>
            </a:r>
            <a:r>
              <a:rPr lang="pt-BR" dirty="0" smtClean="0"/>
              <a:t>melhorias - </a:t>
            </a:r>
            <a:r>
              <a:rPr lang="pt-BR" dirty="0" err="1" smtClean="0"/>
              <a:t>Booz</a:t>
            </a:r>
            <a:r>
              <a:rPr lang="pt-BR" dirty="0" smtClean="0"/>
              <a:t>/MBC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Quantificação dos custos para a sociedade da burocracia excessiva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Propostas e discussão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Impacto e relevância do setor - impostos/empregos/desonerações </a:t>
            </a:r>
            <a:r>
              <a:rPr lang="pt-BR" dirty="0"/>
              <a:t>- FGV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para PMCMV3 – construção, com empresas participantes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com o Governo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Alinhamento com o setor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Início de trabalho com MBC/</a:t>
            </a:r>
            <a:r>
              <a:rPr lang="pt-BR" dirty="0" err="1" smtClean="0"/>
              <a:t>Falconi</a:t>
            </a:r>
            <a:r>
              <a:rPr lang="pt-BR" dirty="0" smtClean="0"/>
              <a:t>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 com Prefeito Haddad sobre HIS - melhorias </a:t>
            </a:r>
            <a:r>
              <a:rPr lang="pt-BR" dirty="0"/>
              <a:t>no </a:t>
            </a:r>
            <a:r>
              <a:rPr lang="pt-BR" dirty="0" smtClean="0"/>
              <a:t>fluxo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Extensão desta agenda a licenciamentos em geral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15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43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Outras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- 2013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39601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Registro Eletrônico- </a:t>
            </a:r>
            <a:r>
              <a:rPr lang="pt-BR" dirty="0" smtClean="0"/>
              <a:t>aprovação pela Corregedoria SP- defesa e alinhamento do setor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Melhoras nos procedimentos registrais</a:t>
            </a:r>
            <a:r>
              <a:rPr lang="pt-BR" dirty="0" smtClean="0"/>
              <a:t> </a:t>
            </a:r>
            <a:r>
              <a:rPr lang="pt-BR" b="1" dirty="0"/>
              <a:t>- </a:t>
            </a:r>
            <a:r>
              <a:rPr lang="pt-BR" dirty="0"/>
              <a:t>Provimento </a:t>
            </a:r>
            <a:r>
              <a:rPr lang="pt-BR" dirty="0" smtClean="0"/>
              <a:t>37/2013 – CGJ –SP – reforço e complemento de itens discutidos pelo Secovi com ARISP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Substituição de Objeto de Pé por Formulário de Referência CVM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Regramento de Convenção de Condomínio para fases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Fim da necessidade de revalidação do Registro de Incorporação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Anuência compradores p/ </a:t>
            </a:r>
            <a:r>
              <a:rPr lang="pt-BR" dirty="0" err="1"/>
              <a:t>Certif</a:t>
            </a:r>
            <a:r>
              <a:rPr lang="pt-BR" dirty="0"/>
              <a:t>. Conclusão desnecessária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Regramento sobre certidões e anuências- compradores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TACs</a:t>
            </a:r>
            <a:r>
              <a:rPr lang="pt-BR" dirty="0" smtClean="0"/>
              <a:t> – acompanhamento e coordenação com acompanhamento legislativo </a:t>
            </a:r>
            <a:r>
              <a:rPr lang="pt-BR" dirty="0"/>
              <a:t>–espaço para </a:t>
            </a:r>
            <a:r>
              <a:rPr lang="pt-BR" dirty="0" smtClean="0"/>
              <a:t>atualizações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de Vendas – </a:t>
            </a:r>
            <a:r>
              <a:rPr lang="pt-BR" dirty="0" smtClean="0"/>
              <a:t>esclarecimento aos Associados – continuidade no acompanhamento e discussões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Normas </a:t>
            </a:r>
            <a:r>
              <a:rPr lang="pt-BR" b="1" dirty="0"/>
              <a:t>de Desempenho </a:t>
            </a:r>
            <a:r>
              <a:rPr lang="pt-BR" dirty="0"/>
              <a:t>– definição e apresentação de impacto nos </a:t>
            </a:r>
            <a:r>
              <a:rPr lang="pt-BR" dirty="0" smtClean="0"/>
              <a:t>projetos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Banco de ensaios </a:t>
            </a:r>
            <a:r>
              <a:rPr lang="pt-BR" b="1" dirty="0" smtClean="0"/>
              <a:t>ABRAINC</a:t>
            </a: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16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49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44223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Licenciamentos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“O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Custo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da </a:t>
            </a: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urocracia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no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Imóvel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” e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seu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encaminhamento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84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251520" y="620688"/>
            <a:ext cx="8624887" cy="2834909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Trabalho </a:t>
            </a:r>
            <a:r>
              <a:rPr lang="pt-BR" b="1" u="sng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O Custo da Burocracia no Imóvel</a:t>
            </a:r>
          </a:p>
          <a:p>
            <a:pPr lvl="0"/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Burocracia excessiva, sem ganhos nem controles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Custo recai sobre os compradores e a sociedade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R$ 19 bi por ano, 12% do VGV, 17 meses a mais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Propostas realistas, com casos no Brasil e em outros locais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Lançamento em Brasília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19/3 - </a:t>
            </a:r>
            <a:r>
              <a:rPr lang="pt-BR" dirty="0"/>
              <a:t>Min. Miriam Belchior, Min. </a:t>
            </a:r>
            <a:r>
              <a:rPr lang="pt-BR" dirty="0" err="1"/>
              <a:t>Afif</a:t>
            </a:r>
            <a:r>
              <a:rPr lang="pt-BR" dirty="0"/>
              <a:t> Domingos, Jorge Gerdau, Ministérios, Caixa, </a:t>
            </a:r>
            <a:r>
              <a:rPr lang="pt-BR" dirty="0" smtClean="0"/>
              <a:t>CNP</a:t>
            </a:r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82782" y="3429000"/>
            <a:ext cx="8624887" cy="31119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Tripé para melhorias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Governo Federal, Imprensa e Municípios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Painel </a:t>
            </a:r>
            <a:r>
              <a:rPr lang="pt-BR" dirty="0" smtClean="0"/>
              <a:t>– </a:t>
            </a:r>
            <a:r>
              <a:rPr lang="pt-BR" dirty="0" err="1" smtClean="0"/>
              <a:t>ConstruBR</a:t>
            </a:r>
            <a:r>
              <a:rPr lang="pt-BR" dirty="0" smtClean="0"/>
              <a:t>, com </a:t>
            </a:r>
            <a:r>
              <a:rPr lang="pt-BR" dirty="0" err="1" smtClean="0"/>
              <a:t>Sinduscon</a:t>
            </a:r>
            <a:r>
              <a:rPr lang="pt-BR" dirty="0" smtClean="0"/>
              <a:t> SP - 23/4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Pautas</a:t>
            </a:r>
            <a:r>
              <a:rPr lang="pt-BR" dirty="0" smtClean="0"/>
              <a:t> – Secretário </a:t>
            </a:r>
            <a:r>
              <a:rPr lang="pt-BR" dirty="0" err="1" smtClean="0"/>
              <a:t>Caffarelli</a:t>
            </a:r>
            <a:r>
              <a:rPr lang="pt-BR" dirty="0" smtClean="0"/>
              <a:t>, Prefeito Haddad, presidenciáveis – Produtividade, Registros</a:t>
            </a:r>
          </a:p>
          <a:p>
            <a:pPr lvl="0"/>
            <a:endParaRPr lang="pt-BR" dirty="0"/>
          </a:p>
          <a:p>
            <a:r>
              <a:rPr lang="pt-BR" b="1" dirty="0"/>
              <a:t>Municípios – </a:t>
            </a:r>
            <a:r>
              <a:rPr lang="pt-BR" dirty="0"/>
              <a:t>ranking, </a:t>
            </a:r>
            <a:r>
              <a:rPr lang="pt-BR" dirty="0" smtClean="0"/>
              <a:t>Pilotos </a:t>
            </a:r>
            <a:r>
              <a:rPr lang="pt-BR" b="1" dirty="0"/>
              <a:t>- </a:t>
            </a:r>
            <a:r>
              <a:rPr lang="pt-BR" i="1" dirty="0" err="1"/>
              <a:t>Roadshows</a:t>
            </a:r>
            <a:r>
              <a:rPr lang="pt-BR" dirty="0"/>
              <a:t> em municípios </a:t>
            </a:r>
            <a:r>
              <a:rPr lang="pt-BR" dirty="0" smtClean="0"/>
              <a:t>escolhidos</a:t>
            </a:r>
          </a:p>
          <a:p>
            <a:endParaRPr lang="pt-BR" dirty="0"/>
          </a:p>
          <a:p>
            <a:r>
              <a:rPr lang="pt-BR" b="1" dirty="0" smtClean="0"/>
              <a:t>Divulgação mais ampla, </a:t>
            </a:r>
            <a:r>
              <a:rPr lang="pt-BR" b="1" dirty="0" err="1" smtClean="0"/>
              <a:t>multisetorial</a:t>
            </a:r>
            <a:endParaRPr lang="pt-BR" b="1" dirty="0" smtClean="0"/>
          </a:p>
          <a:p>
            <a:pPr lvl="0"/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197798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5" y="692509"/>
            <a:ext cx="8624887" cy="560489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São Paulo </a:t>
            </a:r>
            <a:r>
              <a:rPr lang="pt-BR" dirty="0" smtClean="0"/>
              <a:t>– Prefeito Haddad – gestão, modelo, ação </a:t>
            </a:r>
            <a:r>
              <a:rPr lang="pt-BR" dirty="0" err="1" smtClean="0"/>
              <a:t>anti-corrupaão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Rio de Janeiro – </a:t>
            </a:r>
            <a:r>
              <a:rPr lang="pt-BR" dirty="0" smtClean="0"/>
              <a:t>Secretária Madalena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Campinas</a:t>
            </a:r>
            <a:r>
              <a:rPr lang="pt-BR" dirty="0" smtClean="0"/>
              <a:t> </a:t>
            </a:r>
            <a:r>
              <a:rPr lang="pt-BR" dirty="0"/>
              <a:t>– proposta </a:t>
            </a:r>
            <a:r>
              <a:rPr lang="pt-BR" dirty="0" err="1"/>
              <a:t>Comunitas</a:t>
            </a:r>
            <a:r>
              <a:rPr lang="pt-BR" dirty="0"/>
              <a:t> – R$ 1.800 mil, 12 meses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R$ 300 mil ABRAINC, totalizando R$ 1.100 mil captados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Revisão </a:t>
            </a:r>
            <a:r>
              <a:rPr lang="pt-BR" dirty="0"/>
              <a:t>de legislação, gestão e informatização </a:t>
            </a:r>
            <a:r>
              <a:rPr lang="pt-BR" dirty="0" smtClean="0"/>
              <a:t>previstas</a:t>
            </a:r>
            <a:r>
              <a:rPr lang="pt-BR" dirty="0"/>
              <a:t> </a:t>
            </a:r>
            <a:endParaRPr lang="pt-B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Comitê de acompanhamento -  Sylvia, </a:t>
            </a:r>
            <a:r>
              <a:rPr lang="pt-BR" dirty="0" err="1" smtClean="0"/>
              <a:t>Jaime,Dadian</a:t>
            </a:r>
            <a:endParaRPr lang="pt-B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Outros municípios: </a:t>
            </a:r>
            <a:r>
              <a:rPr lang="pt-BR" b="1" dirty="0" smtClean="0"/>
              <a:t>Fortaleza</a:t>
            </a:r>
            <a:r>
              <a:rPr lang="pt-BR" b="1" dirty="0"/>
              <a:t>, </a:t>
            </a:r>
            <a:r>
              <a:rPr lang="pt-BR" b="1" dirty="0" smtClean="0"/>
              <a:t>Recife</a:t>
            </a:r>
            <a:r>
              <a:rPr lang="pt-BR" b="1" dirty="0"/>
              <a:t>, Curitiba, Salvador. </a:t>
            </a:r>
            <a:r>
              <a:rPr lang="pt-BR" dirty="0"/>
              <a:t>Reuniões com prefeitos e Secretários com a presença do </a:t>
            </a:r>
            <a:r>
              <a:rPr lang="pt-BR" dirty="0" err="1"/>
              <a:t>Sinduscon</a:t>
            </a:r>
            <a:r>
              <a:rPr lang="pt-BR" dirty="0"/>
              <a:t> local + CBIC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Envolvimento </a:t>
            </a:r>
            <a:r>
              <a:rPr lang="pt-BR" dirty="0"/>
              <a:t>de </a:t>
            </a:r>
            <a:r>
              <a:rPr lang="pt-BR" b="1" dirty="0"/>
              <a:t>Frente Nacional de Prefeitos </a:t>
            </a:r>
            <a:r>
              <a:rPr lang="pt-BR" dirty="0"/>
              <a:t>- Maguito </a:t>
            </a:r>
            <a:r>
              <a:rPr lang="pt-BR" dirty="0" smtClean="0"/>
              <a:t>Villela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Divulgação mais ampla, </a:t>
            </a:r>
            <a:r>
              <a:rPr lang="pt-BR" b="1" dirty="0" err="1" smtClean="0"/>
              <a:t>multisetorial</a:t>
            </a:r>
            <a:r>
              <a:rPr lang="pt-BR" b="1" dirty="0" smtClean="0"/>
              <a:t> </a:t>
            </a:r>
            <a:r>
              <a:rPr lang="pt-BR" dirty="0" smtClean="0"/>
              <a:t>– </a:t>
            </a:r>
            <a:r>
              <a:rPr lang="pt-BR" b="1" dirty="0" smtClean="0"/>
              <a:t>grupo de apoio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 de produtividade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Envolvimento de outras entidades</a:t>
            </a:r>
          </a:p>
          <a:p>
            <a:r>
              <a:rPr lang="pt-BR" dirty="0"/>
              <a:t> </a:t>
            </a: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Cartórios</a:t>
            </a:r>
            <a:r>
              <a:rPr lang="pt-BR" dirty="0" smtClean="0"/>
              <a:t> – Registro Eletrônico - Piloto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38455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- atualizações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Agenda com Prefeito Haddad - 20/2, 27/2 e 27/3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Proposta decorrente de reuniões sobre HIS</a:t>
            </a:r>
            <a:r>
              <a:rPr lang="pt-BR" dirty="0" smtClean="0"/>
              <a:t>; participação e alinhamento com Secovi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Discussões decorrentes </a:t>
            </a:r>
            <a:r>
              <a:rPr lang="pt-BR" b="1" dirty="0"/>
              <a:t>– SEL, SIURB, SMT (</a:t>
            </a:r>
            <a:r>
              <a:rPr lang="pt-BR" b="1" dirty="0" err="1"/>
              <a:t>Pólo</a:t>
            </a:r>
            <a:r>
              <a:rPr lang="pt-BR" b="1" dirty="0"/>
              <a:t> Gerador de Tráfego)</a:t>
            </a:r>
            <a:r>
              <a:rPr lang="pt-BR" dirty="0"/>
              <a:t>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Decreto a ser publicado com questões de fluxo e superposições importantes</a:t>
            </a:r>
          </a:p>
          <a:p>
            <a:endParaRPr lang="pt-BR" b="1" dirty="0"/>
          </a:p>
          <a:p>
            <a:r>
              <a:rPr lang="pt-BR" b="1" dirty="0" smtClean="0"/>
              <a:t>Audiência solicitada com Prefeito – alinhamento sobre modelo e divulgação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Simplificação </a:t>
            </a:r>
            <a:r>
              <a:rPr lang="pt-BR" dirty="0"/>
              <a:t>das </a:t>
            </a:r>
            <a:r>
              <a:rPr lang="pt-BR" dirty="0" smtClean="0"/>
              <a:t>normas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razos </a:t>
            </a:r>
            <a:r>
              <a:rPr lang="pt-BR" dirty="0"/>
              <a:t>máximos e responsabilidades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Unificação dos cadastros e das informações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Balcão único – apreciação coordenada dos processos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Divulgação </a:t>
            </a:r>
            <a:r>
              <a:rPr lang="pt-BR" b="1" dirty="0"/>
              <a:t>destes trabalhos</a:t>
            </a:r>
            <a:r>
              <a:rPr lang="pt-BR" dirty="0"/>
              <a:t>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Consultoria </a:t>
            </a:r>
            <a:r>
              <a:rPr lang="pt-BR" b="1" dirty="0" err="1" smtClean="0"/>
              <a:t>Falconi</a:t>
            </a:r>
            <a:r>
              <a:rPr lang="pt-BR" b="1" dirty="0" smtClean="0"/>
              <a:t>, efeito </a:t>
            </a:r>
            <a:r>
              <a:rPr lang="pt-BR" b="1" dirty="0" err="1" smtClean="0"/>
              <a:t>anti-corrupção</a:t>
            </a:r>
            <a:endParaRPr lang="pt-BR" b="1" dirty="0" smtClean="0"/>
          </a:p>
          <a:p>
            <a:pPr lvl="1"/>
            <a:endParaRPr lang="pt-BR" dirty="0"/>
          </a:p>
          <a:p>
            <a:r>
              <a:rPr lang="pt-BR" b="1" dirty="0" err="1" smtClean="0"/>
              <a:t>Falconi</a:t>
            </a:r>
            <a:r>
              <a:rPr lang="pt-BR" b="1" dirty="0" smtClean="0"/>
              <a:t>: </a:t>
            </a:r>
            <a:r>
              <a:rPr lang="pt-BR" dirty="0" smtClean="0"/>
              <a:t>envio </a:t>
            </a:r>
            <a:r>
              <a:rPr lang="pt-BR" dirty="0"/>
              <a:t>de </a:t>
            </a:r>
            <a:r>
              <a:rPr lang="pt-BR" i="1" dirty="0"/>
              <a:t>book</a:t>
            </a:r>
            <a:r>
              <a:rPr lang="pt-BR" dirty="0"/>
              <a:t> e abertura de horas para </a:t>
            </a:r>
            <a:r>
              <a:rPr lang="pt-BR" dirty="0" smtClean="0"/>
              <a:t>fechamento -  estimativa apresentada – R$ 528.000</a:t>
            </a:r>
            <a:endParaRPr lang="pt-BR" dirty="0"/>
          </a:p>
          <a:p>
            <a:pPr lvl="0"/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02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</a:t>
            </a:r>
            <a:r>
              <a:rPr lang="pt-BR" sz="2000" b="1" dirty="0" smtClean="0">
                <a:solidFill>
                  <a:schemeClr val="tx1"/>
                </a:solidFill>
              </a:rPr>
              <a:t>Trabalho </a:t>
            </a:r>
            <a:r>
              <a:rPr lang="pt-BR" sz="2000" b="1" dirty="0">
                <a:solidFill>
                  <a:schemeClr val="tx1"/>
                </a:solidFill>
              </a:rPr>
              <a:t>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4</a:t>
            </a:r>
            <a:endParaRPr lang="en-US" sz="10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74625" y="873178"/>
            <a:ext cx="8974538" cy="3955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2887" y="908720"/>
            <a:ext cx="87358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ESTRATÉGIA DE TRANSFORMAÇÃO DO TEMA CORRUPÇÃO DO SETOR IMOBILIÁRIO</a:t>
            </a:r>
            <a:endParaRPr lang="pt-BR" sz="16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98546" y="1412776"/>
            <a:ext cx="1445265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43608" y="1916832"/>
            <a:ext cx="147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</a:t>
            </a:r>
            <a:r>
              <a:rPr lang="pt-BR" sz="1600" b="1" dirty="0" smtClean="0"/>
              <a:t>rocessos</a:t>
            </a:r>
            <a:r>
              <a:rPr lang="pt-BR" sz="1600" b="1" dirty="0"/>
              <a:t>/  Melhorias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09270" y="1412776"/>
            <a:ext cx="155481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851920" y="1628800"/>
            <a:ext cx="1431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Negociação/ Pactuação com poder público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58532" y="1340768"/>
            <a:ext cx="156608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981" y="1700808"/>
            <a:ext cx="152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Comunicação Externa e Interna</a:t>
            </a:r>
            <a:endParaRPr lang="pt-BR" sz="1600" b="1" dirty="0"/>
          </a:p>
        </p:txBody>
      </p:sp>
      <p:sp>
        <p:nvSpPr>
          <p:cNvPr id="15" name="Seta para baixo 14"/>
          <p:cNvSpPr/>
          <p:nvPr/>
        </p:nvSpPr>
        <p:spPr>
          <a:xfrm>
            <a:off x="1530300" y="3068960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/>
          <p:cNvSpPr/>
          <p:nvPr/>
        </p:nvSpPr>
        <p:spPr>
          <a:xfrm>
            <a:off x="4482628" y="3140968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 para baixo 16"/>
          <p:cNvSpPr/>
          <p:nvPr/>
        </p:nvSpPr>
        <p:spPr>
          <a:xfrm>
            <a:off x="7312324" y="3068960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74625" y="3789040"/>
            <a:ext cx="3024563" cy="206210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Simplificação das normas </a:t>
            </a:r>
            <a:r>
              <a:rPr lang="pt-BR" sz="1600" dirty="0" smtClean="0"/>
              <a:t>- racionalização </a:t>
            </a:r>
            <a:r>
              <a:rPr lang="pt-BR" sz="1600" dirty="0"/>
              <a:t>dos processos e delimitação das </a:t>
            </a:r>
            <a:r>
              <a:rPr lang="pt-BR" sz="1600" dirty="0" smtClean="0"/>
              <a:t>verificações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P</a:t>
            </a:r>
            <a:r>
              <a:rPr lang="pt-BR" sz="1600" dirty="0" smtClean="0"/>
              <a:t>razos </a:t>
            </a:r>
            <a:r>
              <a:rPr lang="pt-BR" sz="1600" dirty="0"/>
              <a:t>máximos e </a:t>
            </a:r>
            <a:r>
              <a:rPr lang="pt-BR" sz="1600" dirty="0" smtClean="0"/>
              <a:t>responsabilidades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Unificação das informações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Balcão </a:t>
            </a:r>
            <a:r>
              <a:rPr lang="pt-BR" sz="1600" dirty="0"/>
              <a:t>único  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745612" y="4149080"/>
            <a:ext cx="2554580" cy="18158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Estabelecer pontos (com transparência) para estimular o poder público (funcionários) a ter comportamento ilibado</a:t>
            </a:r>
            <a:endParaRPr lang="pt-BR" sz="16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505408" y="4221088"/>
            <a:ext cx="2554580" cy="15696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Pacto </a:t>
            </a:r>
            <a:r>
              <a:rPr lang="pt-BR" sz="1600" b="1" dirty="0" err="1" smtClean="0"/>
              <a:t>Ant</a:t>
            </a:r>
            <a:r>
              <a:rPr lang="pt-BR" sz="1600" b="1" dirty="0" smtClean="0"/>
              <a:t>-Corrupção</a:t>
            </a:r>
          </a:p>
          <a:p>
            <a:endParaRPr lang="pt-B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Comitê de Comunicação</a:t>
            </a: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06720" y="5949280"/>
            <a:ext cx="302456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Listar gaps contra boas práticas</a:t>
            </a:r>
          </a:p>
        </p:txBody>
      </p:sp>
    </p:spTree>
    <p:extLst>
      <p:ext uri="{BB962C8B-B14F-4D97-AF65-F5344CB8AC3E}">
        <p14:creationId xmlns:p14="http://schemas.microsoft.com/office/powerpoint/2010/main" val="3004211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29201</TotalTime>
  <Words>2339</Words>
  <Application>Microsoft Office PowerPoint</Application>
  <PresentationFormat>Apresentação na tela (4:3)</PresentationFormat>
  <Paragraphs>585</Paragraphs>
  <Slides>41</Slides>
  <Notes>9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Helvetica</vt:lpstr>
      <vt:lpstr>Verdana</vt:lpstr>
      <vt:lpstr>Wingdings</vt:lpstr>
      <vt:lpstr>Tema do Office</vt:lpstr>
      <vt:lpstr>Worksheet</vt:lpstr>
      <vt:lpstr>Binary Worksheet</vt:lpstr>
      <vt:lpstr>Apresentação do PowerPoint</vt:lpstr>
      <vt:lpstr>Defesa da Concorrência </vt:lpstr>
      <vt:lpstr>Defesa da Concorrência </vt:lpstr>
      <vt:lpstr>Pauta </vt:lpstr>
      <vt:lpstr>Apresentação do PowerPoint</vt:lpstr>
      <vt:lpstr>Burocracia, Licenciamentos </vt:lpstr>
      <vt:lpstr>Burocracia, Licenciamentos </vt:lpstr>
      <vt:lpstr>Apresentação do PowerPoint</vt:lpstr>
      <vt:lpstr>Melhoria nos processos – Pacto anti-corrupção e Trabalho MBC/Booz </vt:lpstr>
      <vt:lpstr>Apresentação do PowerPoint</vt:lpstr>
      <vt:lpstr>Modelo de Negócios  - vendas definitivas , equilíbrio nas relações  </vt:lpstr>
      <vt:lpstr>Acordo TJ-RJ/ Encontros com Magistratura </vt:lpstr>
      <vt:lpstr>Levantamento de dados FIPE </vt:lpstr>
      <vt:lpstr>Apresentação do PowerPoint</vt:lpstr>
      <vt:lpstr>Modelo de vendas – atualizações e encaminhamento  </vt:lpstr>
      <vt:lpstr>Modelo de vendas – atualizações e encaminhamento  </vt:lpstr>
      <vt:lpstr>Apresentação do PowerPoint</vt:lpstr>
      <vt:lpstr>Atualizações ABRAINC </vt:lpstr>
      <vt:lpstr>Comunicação - Calendário 1º semestre de 2014  </vt:lpstr>
      <vt:lpstr>PMCMV3 – reuniões com Ministérios, apresentações a Entidades</vt:lpstr>
      <vt:lpstr>Rápida atualização - Comitês </vt:lpstr>
      <vt:lpstr>Rápida atualização - Comitês </vt:lpstr>
      <vt:lpstr>ABRAINC – Calendário de reuniões  </vt:lpstr>
      <vt:lpstr>Apresentação do PowerPoint</vt:lpstr>
      <vt:lpstr>Apresentação do PowerPoint</vt:lpstr>
      <vt:lpstr>Alterações propostas - Estatuto</vt:lpstr>
      <vt:lpstr>Alterações propostas - Estatuto</vt:lpstr>
      <vt:lpstr>Alterações propostas - Estatuto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Principais realizações – 2013 -  questões críticas</vt:lpstr>
      <vt:lpstr>Principais realizações – 2013 -  questões críticas</vt:lpstr>
      <vt:lpstr>Principais realizações – 2013 – questões estruturais</vt:lpstr>
      <vt:lpstr>Principais realizações – 2013 – propostas e estudos</vt:lpstr>
      <vt:lpstr>Outras realizações - 2013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3207</cp:revision>
  <dcterms:created xsi:type="dcterms:W3CDTF">2009-08-13T21:08:28Z</dcterms:created>
  <dcterms:modified xsi:type="dcterms:W3CDTF">2014-04-06T10:29:30Z</dcterms:modified>
</cp:coreProperties>
</file>