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81" r:id="rId2"/>
    <p:sldId id="1054" r:id="rId3"/>
    <p:sldId id="1055" r:id="rId4"/>
    <p:sldId id="1056" r:id="rId5"/>
    <p:sldId id="1058" r:id="rId6"/>
    <p:sldId id="1057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1" autoAdjust="0"/>
    <p:restoredTop sz="86441" autoAdjust="0"/>
  </p:normalViewPr>
  <p:slideViewPr>
    <p:cSldViewPr>
      <p:cViewPr varScale="1">
        <p:scale>
          <a:sx n="64" d="100"/>
          <a:sy n="64" d="100"/>
        </p:scale>
        <p:origin x="18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1D16C60-4565-4041-ABE2-14BF1366B3E5}" type="datetimeFigureOut">
              <a:rPr lang="pt-BR"/>
              <a:pPr>
                <a:defRPr/>
              </a:pPr>
              <a:t>05/06/2013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C900A58-2680-44B6-B561-790E7BCB35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824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125413" y="125413"/>
            <a:ext cx="8802687" cy="6572250"/>
          </a:xfrm>
          <a:prstGeom prst="rect">
            <a:avLst/>
          </a:prstGeom>
          <a:solidFill>
            <a:srgbClr val="000000">
              <a:alpha val="0"/>
            </a:srgbClr>
          </a:solidFill>
          <a:ln w="36124">
            <a:solidFill>
              <a:srgbClr val="808080"/>
            </a:solidFill>
            <a:miter lim="0"/>
            <a:headEnd/>
            <a:tailEnd/>
          </a:ln>
        </p:spPr>
        <p:txBody>
          <a:bodyPr lIns="50798" tIns="50798" rIns="50798" bIns="50798" anchor="ctr"/>
          <a:lstStyle/>
          <a:p>
            <a:pPr algn="ctr" hangingPunct="0"/>
            <a:endParaRPr lang="en-US"/>
          </a:p>
        </p:txBody>
      </p:sp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7697787" cy="287178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88896" tIns="50798" rIns="88896" bIns="50798">
            <a:spAutoFit/>
          </a:bodyPr>
          <a:lstStyle/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Comitê</a:t>
            </a:r>
            <a:r>
              <a:rPr lang="en-US" sz="27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Jurídico</a:t>
            </a:r>
          </a:p>
          <a:p>
            <a:pPr algn="ctr" defTabSz="914145" hangingPunct="0">
              <a:defRPr/>
            </a:pPr>
            <a:r>
              <a:rPr lang="pt-BR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ABRAINC</a:t>
            </a:r>
            <a:endParaRPr lang="en-US" sz="2700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>
              <a:defRPr/>
            </a:pPr>
            <a:r>
              <a:rPr lang="en-US" sz="27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Subgrupos</a:t>
            </a:r>
            <a:r>
              <a:rPr lang="en-US" sz="27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Helvetica" charset="0"/>
                <a:ea typeface="Helvetica" charset="0"/>
                <a:cs typeface="Helvetica" charset="0"/>
                <a:sym typeface="Helvetica" charset="0"/>
              </a:rPr>
              <a:t> - 04/06/2013</a:t>
            </a:r>
            <a:endParaRPr lang="en-US" b="1" dirty="0">
              <a:effectLst>
                <a:outerShdw blurRad="38100" dist="38100" dir="2700000" algn="tl">
                  <a:srgbClr val="C0C0C0"/>
                </a:outerShdw>
              </a:effectLst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7" y="226525"/>
            <a:ext cx="8696325" cy="171938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1 -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Modelo de Vendas (com Comitê de Incorporação) 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Corretagem apartada e os </a:t>
            </a:r>
            <a:r>
              <a:rPr lang="pt-BR" b="1" dirty="0" smtClean="0"/>
              <a:t>incorporadores - </a:t>
            </a:r>
            <a:r>
              <a:rPr lang="pt-BR" b="1" dirty="0"/>
              <a:t>R</a:t>
            </a:r>
            <a:r>
              <a:rPr lang="pt-BR" b="1" dirty="0" smtClean="0"/>
              <a:t>ecomendações </a:t>
            </a:r>
            <a:r>
              <a:rPr lang="pt-BR" b="1" dirty="0"/>
              <a:t>sobre o assunto, ponderando os fundamentos do </a:t>
            </a:r>
            <a:r>
              <a:rPr lang="pt-BR" b="1" dirty="0" smtClean="0"/>
              <a:t>assunto </a:t>
            </a:r>
            <a:r>
              <a:rPr lang="pt-BR" b="1" dirty="0"/>
              <a:t>e discutindo o tratamento das situações específicas </a:t>
            </a:r>
            <a:r>
              <a:rPr lang="pt-BR" b="1" dirty="0" smtClean="0"/>
              <a:t>envolvidas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Práticas em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As incorporadoras e as </a:t>
            </a:r>
            <a:r>
              <a:rPr lang="pt-BR" dirty="0" err="1" smtClean="0"/>
              <a:t>houses</a:t>
            </a: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Propostas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dirty="0" smtClean="0"/>
              <a:t>Adriano </a:t>
            </a:r>
            <a:r>
              <a:rPr lang="pt-BR" dirty="0"/>
              <a:t>Abbud (</a:t>
            </a:r>
            <a:r>
              <a:rPr lang="pt-BR" dirty="0" err="1"/>
              <a:t>Cyrela</a:t>
            </a:r>
            <a:r>
              <a:rPr lang="pt-BR" dirty="0" smtClean="0"/>
              <a:t>), Ana </a:t>
            </a:r>
            <a:r>
              <a:rPr lang="pt-BR" dirty="0"/>
              <a:t>Carolina Medina(Gafisa)  e Marina Miguel(Tenda)</a:t>
            </a:r>
          </a:p>
          <a:p>
            <a:pPr lvl="0"/>
            <a:r>
              <a:rPr lang="pt-BR" dirty="0" err="1"/>
              <a:t>Crystiane</a:t>
            </a:r>
            <a:r>
              <a:rPr lang="pt-BR" dirty="0"/>
              <a:t> Luders (Tecnisa</a:t>
            </a:r>
            <a:r>
              <a:rPr lang="pt-BR" dirty="0" smtClean="0"/>
              <a:t>), Marcelo </a:t>
            </a:r>
            <a:r>
              <a:rPr lang="pt-BR" dirty="0"/>
              <a:t>Barbaresco (JHSF</a:t>
            </a:r>
            <a:r>
              <a:rPr lang="pt-BR" dirty="0" smtClean="0"/>
              <a:t>), Alexandre Fregonesi (Odebrecht), Rubens Marin (</a:t>
            </a:r>
            <a:r>
              <a:rPr lang="pt-BR" dirty="0" err="1" smtClean="0"/>
              <a:t>Brookfield</a:t>
            </a:r>
            <a:r>
              <a:rPr lang="pt-BR" dirty="0" smtClean="0"/>
              <a:t>), Maria </a:t>
            </a:r>
            <a:r>
              <a:rPr lang="pt-BR" dirty="0"/>
              <a:t>Fernanda (MRV</a:t>
            </a:r>
            <a:r>
              <a:rPr lang="pt-BR" dirty="0" smtClean="0"/>
              <a:t>), José </a:t>
            </a:r>
            <a:r>
              <a:rPr lang="pt-BR" dirty="0"/>
              <a:t>Carlos </a:t>
            </a:r>
            <a:r>
              <a:rPr lang="pt-BR" dirty="0" smtClean="0"/>
              <a:t>Neves (Trisul), José </a:t>
            </a:r>
            <a:r>
              <a:rPr lang="pt-BR" dirty="0"/>
              <a:t>Walter </a:t>
            </a:r>
            <a:r>
              <a:rPr lang="pt-BR" dirty="0" smtClean="0"/>
              <a:t>( </a:t>
            </a:r>
            <a:r>
              <a:rPr lang="pt-BR" dirty="0" err="1" smtClean="0"/>
              <a:t>Rodobens</a:t>
            </a:r>
            <a:r>
              <a:rPr lang="pt-BR" dirty="0" smtClean="0"/>
              <a:t>), Natália Roque e Evanílson Bastos (Rossi)</a:t>
            </a:r>
          </a:p>
          <a:p>
            <a:pPr lvl="0"/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Plano de </a:t>
            </a:r>
            <a:r>
              <a:rPr lang="pt-BR" b="1" dirty="0" smtClean="0"/>
              <a:t>Trabalho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Responsáveis</a:t>
            </a:r>
          </a:p>
          <a:p>
            <a:pPr lvl="0"/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3655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2 </a:t>
            </a: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- Normas de Desempenho</a:t>
            </a:r>
            <a:endParaRPr lang="en-US" sz="1800" b="1" kern="1200" dirty="0">
              <a:solidFill>
                <a:schemeClr val="tx1"/>
              </a:solidFill>
              <a:cs typeface="Arial" pitchFamily="34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60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Recomendações/ Materiais </a:t>
            </a:r>
            <a:r>
              <a:rPr lang="pt-BR" b="1" dirty="0"/>
              <a:t>que deverão ser desenvolvidos e providenciados pelas </a:t>
            </a:r>
            <a:r>
              <a:rPr lang="pt-BR" b="1" dirty="0" smtClean="0"/>
              <a:t>incorporadoras</a:t>
            </a:r>
            <a:r>
              <a:rPr lang="pt-BR" dirty="0" smtClean="0"/>
              <a:t>:</a:t>
            </a:r>
          </a:p>
          <a:p>
            <a:pPr lvl="0"/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Manuais – harmonização Secovi, CDC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P</a:t>
            </a:r>
            <a:r>
              <a:rPr lang="pt-BR" dirty="0" smtClean="0"/>
              <a:t>lano </a:t>
            </a:r>
            <a:r>
              <a:rPr lang="pt-BR" dirty="0"/>
              <a:t>de gestão da manutenção </a:t>
            </a:r>
            <a:r>
              <a:rPr lang="pt-BR" dirty="0" smtClean="0"/>
              <a:t>pós-entrega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/>
              <a:t>A</a:t>
            </a:r>
            <a:r>
              <a:rPr lang="pt-BR" dirty="0" smtClean="0"/>
              <a:t>rquivo </a:t>
            </a:r>
            <a:r>
              <a:rPr lang="pt-BR" dirty="0"/>
              <a:t>da documentação de </a:t>
            </a:r>
            <a:r>
              <a:rPr lang="pt-BR" dirty="0" smtClean="0"/>
              <a:t>obra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Recomendações ao Comitê Técnico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dirty="0" smtClean="0"/>
              <a:t>Projeto </a:t>
            </a:r>
            <a:r>
              <a:rPr lang="pt-BR" dirty="0"/>
              <a:t>de Lei que pacifique entendimentos sobre garantias. Exemplo espanhol, com 3 níveis de garantia (acabamentos 1 ano, habitabilidade 3 anos, estrutura 10 anos) poderia ser </a:t>
            </a:r>
            <a:r>
              <a:rPr lang="pt-BR" dirty="0" smtClean="0"/>
              <a:t>considerado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dirty="0"/>
              <a:t>Ana Carolina Medina (Gafisa e Tenda</a:t>
            </a:r>
            <a:r>
              <a:rPr lang="pt-BR" dirty="0" smtClean="0"/>
              <a:t>), </a:t>
            </a:r>
            <a:r>
              <a:rPr lang="pt-BR" dirty="0" err="1" smtClean="0"/>
              <a:t>Crystiane</a:t>
            </a:r>
            <a:r>
              <a:rPr lang="pt-BR" dirty="0" smtClean="0"/>
              <a:t> Luders e Roseli Rodrigues </a:t>
            </a:r>
            <a:r>
              <a:rPr lang="pt-BR" dirty="0"/>
              <a:t>(Tecnisa</a:t>
            </a:r>
            <a:r>
              <a:rPr lang="pt-BR" dirty="0" smtClean="0"/>
              <a:t>), Maria </a:t>
            </a:r>
            <a:r>
              <a:rPr lang="pt-BR" dirty="0"/>
              <a:t>Fernanda (MRV</a:t>
            </a:r>
            <a:r>
              <a:rPr lang="pt-BR" dirty="0" smtClean="0"/>
              <a:t>), Janine Pupo e Luís Carlos Battistini (Rossi)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Plano de </a:t>
            </a:r>
            <a:r>
              <a:rPr lang="pt-BR" b="1" dirty="0" smtClean="0"/>
              <a:t>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Responsáveis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09192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476672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lvl="0" algn="l" defTabSz="914145" eaLnBrk="1">
              <a:lnSpc>
                <a:spcPct val="90000"/>
              </a:lnSpc>
              <a:defRPr/>
            </a:pP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3- Relações de Trabalho (com Comitê de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RH)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548680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/>
              <a:t>Terceirização</a:t>
            </a:r>
            <a:r>
              <a:rPr lang="pt-BR" dirty="0" smtClean="0"/>
              <a:t> – </a:t>
            </a:r>
            <a:r>
              <a:rPr lang="pt-BR" b="1" dirty="0" smtClean="0"/>
              <a:t>acompanhamento, recomendações sobre gestão, 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PL 4330 </a:t>
            </a:r>
            <a:r>
              <a:rPr lang="pt-BR" dirty="0"/>
              <a:t>-  Sandro Mabel/Terceirização</a:t>
            </a:r>
          </a:p>
          <a:p>
            <a:pPr lvl="1">
              <a:buFont typeface="Arial" charset="0"/>
              <a:buChar char="•"/>
            </a:pPr>
            <a:r>
              <a:rPr lang="pt-BR" dirty="0"/>
              <a:t> Votação na Comissão de Constituição e Justiça</a:t>
            </a:r>
          </a:p>
          <a:p>
            <a:pPr lvl="1">
              <a:buFont typeface="Arial" charset="0"/>
              <a:buChar char="•"/>
            </a:pPr>
            <a:r>
              <a:rPr lang="pt-BR" dirty="0"/>
              <a:t> Proposta para objeto social único pelo terceirizado: </a:t>
            </a:r>
            <a:r>
              <a:rPr lang="pt-BR" dirty="0" smtClean="0"/>
              <a:t>CNAE</a:t>
            </a: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 err="1"/>
              <a:t>Turn</a:t>
            </a:r>
            <a:r>
              <a:rPr lang="pt-BR" b="1" i="1" dirty="0"/>
              <a:t>-over </a:t>
            </a:r>
            <a:r>
              <a:rPr lang="pt-BR" b="1" dirty="0"/>
              <a:t>/especialização</a:t>
            </a:r>
            <a:r>
              <a:rPr lang="pt-BR" dirty="0"/>
              <a:t>: efeito negativo se proibição - FGV (</a:t>
            </a:r>
            <a:r>
              <a:rPr lang="pt-BR" dirty="0" err="1"/>
              <a:t>Brookfield</a:t>
            </a:r>
            <a:r>
              <a:rPr lang="pt-BR" smtClean="0"/>
              <a:t>)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Indicativos numéricos </a:t>
            </a:r>
            <a:r>
              <a:rPr lang="pt-BR" dirty="0"/>
              <a:t>sobre precarização ou não do </a:t>
            </a:r>
            <a:r>
              <a:rPr lang="pt-BR" dirty="0" smtClean="0"/>
              <a:t>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 smtClean="0"/>
              <a:t>NR 18 </a:t>
            </a:r>
            <a:r>
              <a:rPr lang="pt-BR" dirty="0" smtClean="0"/>
              <a:t>– </a:t>
            </a:r>
            <a:r>
              <a:rPr lang="pt-BR" b="1" dirty="0" smtClean="0"/>
              <a:t>Acompanhamento com CBIC</a:t>
            </a:r>
            <a:r>
              <a:rPr lang="pt-BR" dirty="0" smtClean="0"/>
              <a:t> </a:t>
            </a:r>
            <a:r>
              <a:rPr lang="pt-BR" dirty="0"/>
              <a:t>- Audiência pública – 60 </a:t>
            </a:r>
            <a:r>
              <a:rPr lang="pt-BR" dirty="0" smtClean="0"/>
              <a:t>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J. Luiz Esteves - </a:t>
            </a:r>
            <a:r>
              <a:rPr lang="pt-BR" dirty="0"/>
              <a:t>c</a:t>
            </a:r>
            <a:r>
              <a:rPr lang="pt-BR" dirty="0" smtClean="0"/>
              <a:t>omissão CBIC –comparação/alterações</a:t>
            </a:r>
          </a:p>
          <a:p>
            <a:endParaRPr lang="pt-BR" dirty="0" smtClean="0"/>
          </a:p>
          <a:p>
            <a:r>
              <a:rPr lang="pt-BR" b="1" dirty="0" smtClean="0"/>
              <a:t>Trabalho análogo à escravidão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Aperfeiçoamentos legais e mobilização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Aperfeiçoamento </a:t>
            </a:r>
            <a:r>
              <a:rPr lang="pt-BR" dirty="0"/>
              <a:t>da Port. Interministerial 02, de </a:t>
            </a:r>
            <a:r>
              <a:rPr lang="pt-BR" dirty="0" smtClean="0"/>
              <a:t>2011; PL </a:t>
            </a:r>
            <a:r>
              <a:rPr lang="pt-BR" dirty="0"/>
              <a:t>3842/2012 – </a:t>
            </a:r>
            <a:r>
              <a:rPr lang="pt-BR" dirty="0" smtClean="0"/>
              <a:t>Dep. </a:t>
            </a:r>
            <a:r>
              <a:rPr lang="pt-BR" dirty="0"/>
              <a:t>Moreira Mendes – </a:t>
            </a:r>
            <a:r>
              <a:rPr lang="pt-BR" dirty="0" smtClean="0"/>
              <a:t>PSD/RO</a:t>
            </a:r>
            <a:endParaRPr lang="pt-BR" dirty="0"/>
          </a:p>
          <a:p>
            <a:pPr>
              <a:buFont typeface="Arial" charset="0"/>
              <a:buChar char="•"/>
            </a:pPr>
            <a:r>
              <a:rPr lang="pt-BR" dirty="0"/>
              <a:t> </a:t>
            </a:r>
            <a:r>
              <a:rPr lang="pt-BR" b="1" dirty="0"/>
              <a:t>Esclarecimentos ao poder público</a:t>
            </a:r>
          </a:p>
          <a:p>
            <a:pPr>
              <a:buFont typeface="Arial" charset="0"/>
              <a:buChar char="•"/>
            </a:pPr>
            <a:r>
              <a:rPr lang="pt-BR" dirty="0"/>
              <a:t> </a:t>
            </a:r>
            <a:r>
              <a:rPr lang="pt-BR" b="1" dirty="0" smtClean="0"/>
              <a:t>Consolidação</a:t>
            </a:r>
            <a:r>
              <a:rPr lang="pt-BR" b="1" dirty="0"/>
              <a:t>: gestão das empresas </a:t>
            </a:r>
            <a:r>
              <a:rPr lang="pt-BR" dirty="0"/>
              <a:t>(</a:t>
            </a:r>
            <a:r>
              <a:rPr lang="pt-BR" dirty="0" err="1"/>
              <a:t>Brookfield</a:t>
            </a:r>
            <a:r>
              <a:rPr lang="pt-BR" dirty="0" smtClean="0"/>
              <a:t>)</a:t>
            </a:r>
          </a:p>
          <a:p>
            <a:pPr>
              <a:buFont typeface="Arial" charset="0"/>
              <a:buChar char="•"/>
            </a:pPr>
            <a:endParaRPr lang="pt-BR" b="1" dirty="0"/>
          </a:p>
          <a:p>
            <a:pPr lvl="0"/>
            <a:r>
              <a:rPr lang="pt-BR" dirty="0" smtClean="0"/>
              <a:t>Ana </a:t>
            </a:r>
            <a:r>
              <a:rPr lang="pt-BR" dirty="0"/>
              <a:t>Medina e Carla Ruivo (Gafisa e Tenda</a:t>
            </a:r>
            <a:r>
              <a:rPr lang="pt-BR" dirty="0" smtClean="0"/>
              <a:t>), José </a:t>
            </a:r>
            <a:r>
              <a:rPr lang="pt-BR" dirty="0"/>
              <a:t>Walter </a:t>
            </a:r>
            <a:r>
              <a:rPr lang="pt-BR" dirty="0" smtClean="0"/>
              <a:t>(</a:t>
            </a:r>
            <a:r>
              <a:rPr lang="pt-BR" dirty="0" err="1" smtClean="0"/>
              <a:t>Rodobens</a:t>
            </a:r>
            <a:r>
              <a:rPr lang="pt-BR" dirty="0" smtClean="0"/>
              <a:t>), R. Rodrigues (Tecnisa), M. </a:t>
            </a:r>
            <a:r>
              <a:rPr lang="pt-BR" dirty="0"/>
              <a:t>Fernanda (MRV</a:t>
            </a:r>
            <a:r>
              <a:rPr lang="pt-BR" dirty="0" smtClean="0"/>
              <a:t>), W. </a:t>
            </a:r>
            <a:r>
              <a:rPr lang="pt-BR" dirty="0"/>
              <a:t>Negrizolo (</a:t>
            </a:r>
            <a:r>
              <a:rPr lang="pt-BR" dirty="0" err="1"/>
              <a:t>Brookfield</a:t>
            </a:r>
            <a:r>
              <a:rPr lang="pt-BR" dirty="0" smtClean="0"/>
              <a:t>), Hussein Oweis (Rossi)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Plano de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Responsáveis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060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pt-BR" sz="1800" b="1" kern="1200" dirty="0">
                <a:solidFill>
                  <a:schemeClr val="tx1"/>
                </a:solidFill>
                <a:cs typeface="Arial" pitchFamily="34" charset="0"/>
              </a:rPr>
              <a:t>4 - Defesa da </a:t>
            </a:r>
            <a:r>
              <a:rPr lang="pt-BR" sz="1800" b="1" kern="1200" dirty="0" smtClean="0">
                <a:solidFill>
                  <a:schemeClr val="tx1"/>
                </a:solidFill>
                <a:cs typeface="Arial" pitchFamily="34" charset="0"/>
              </a:rPr>
              <a:t>Concorrência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8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lvl="0"/>
            <a:r>
              <a:rPr lang="pt-BR" b="1" dirty="0" smtClean="0"/>
              <a:t>Regras de conduta – definição, implementação, controle</a:t>
            </a:r>
            <a:endParaRPr lang="pt-BR" b="1" dirty="0"/>
          </a:p>
          <a:p>
            <a:r>
              <a:rPr lang="pt-BR" b="1" dirty="0"/>
              <a:t> </a:t>
            </a:r>
            <a:endParaRPr lang="pt-B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Reuniões </a:t>
            </a:r>
            <a:r>
              <a:rPr lang="pt-BR" dirty="0"/>
              <a:t>com pauta, ata e lista de presença </a:t>
            </a:r>
            <a:r>
              <a:rPr lang="pt-BR" dirty="0" smtClean="0"/>
              <a:t>distribuídas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Não </a:t>
            </a:r>
            <a:r>
              <a:rPr lang="pt-BR" dirty="0" smtClean="0"/>
              <a:t>discutir </a:t>
            </a:r>
            <a:r>
              <a:rPr lang="pt-BR" dirty="0"/>
              <a:t>questões comerciais nem fazemos reuniões das áreas </a:t>
            </a:r>
            <a:r>
              <a:rPr lang="pt-BR" dirty="0" smtClean="0"/>
              <a:t>comerciais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caso de eventuais discussões de melhores práticas, finalidade deve </a:t>
            </a:r>
            <a:r>
              <a:rPr lang="pt-BR" dirty="0" smtClean="0"/>
              <a:t>ser </a:t>
            </a:r>
            <a:r>
              <a:rPr lang="pt-BR" dirty="0"/>
              <a:t>o do benefício do cliente, da atividade de incorporação e da sociedade como um 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Regras </a:t>
            </a:r>
            <a:r>
              <a:rPr lang="pt-BR" dirty="0"/>
              <a:t>de condutas de conhecimento a </a:t>
            </a:r>
            <a:r>
              <a:rPr lang="pt-BR" dirty="0" smtClean="0"/>
              <a:t>todos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Disciplina de coleta e trânsito de informações de empresas- </a:t>
            </a:r>
            <a:r>
              <a:rPr lang="pt-BR" dirty="0" smtClean="0"/>
              <a:t>terceirização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Papel ativo de controle das regras pelo Comitê Jurídico - avaliação qualitativa – </a:t>
            </a:r>
            <a:r>
              <a:rPr lang="pt-BR" i="1" dirty="0" err="1"/>
              <a:t>compliance</a:t>
            </a:r>
            <a:r>
              <a:rPr lang="pt-BR" i="1" dirty="0"/>
              <a:t> </a:t>
            </a:r>
            <a:r>
              <a:rPr lang="pt-BR" i="1" dirty="0" err="1"/>
              <a:t>officer</a:t>
            </a:r>
            <a:r>
              <a:rPr lang="pt-BR" i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err="1"/>
              <a:t>Ex</a:t>
            </a:r>
            <a:r>
              <a:rPr lang="pt-BR" dirty="0"/>
              <a:t>: ABIFARMA, Postos de Serviços do DF</a:t>
            </a:r>
          </a:p>
          <a:p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Nova </a:t>
            </a:r>
            <a:r>
              <a:rPr lang="pt-BR" dirty="0"/>
              <a:t>Lei da Defesa da Concorrência – acompanhamento prévio do CADE  - preocupações dos </a:t>
            </a:r>
            <a:r>
              <a:rPr lang="pt-BR" dirty="0" smtClean="0"/>
              <a:t>associados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0"/>
            <a:r>
              <a:rPr lang="pt-BR" dirty="0" smtClean="0"/>
              <a:t>Adriano </a:t>
            </a:r>
            <a:r>
              <a:rPr lang="pt-BR" dirty="0"/>
              <a:t>Abbud (</a:t>
            </a:r>
            <a:r>
              <a:rPr lang="pt-BR" dirty="0" err="1"/>
              <a:t>Cyrela</a:t>
            </a:r>
            <a:r>
              <a:rPr lang="pt-BR" dirty="0" smtClean="0"/>
              <a:t>), Marcelo </a:t>
            </a:r>
            <a:r>
              <a:rPr lang="pt-BR" dirty="0"/>
              <a:t>Barbaresco (JHSF</a:t>
            </a:r>
            <a:r>
              <a:rPr lang="pt-BR" dirty="0" smtClean="0"/>
              <a:t>), Maria </a:t>
            </a:r>
            <a:r>
              <a:rPr lang="pt-BR" dirty="0"/>
              <a:t>Fernanda (MRV</a:t>
            </a:r>
            <a:r>
              <a:rPr lang="pt-BR" dirty="0" smtClean="0"/>
              <a:t>), Rubens Marin (</a:t>
            </a:r>
            <a:r>
              <a:rPr lang="pt-BR" dirty="0" err="1" smtClean="0"/>
              <a:t>Brookfield</a:t>
            </a:r>
            <a:r>
              <a:rPr lang="pt-BR" dirty="0" smtClean="0"/>
              <a:t>), Megumi Inoue (Rossi)</a:t>
            </a:r>
          </a:p>
          <a:p>
            <a:pPr lvl="0"/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Plano de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Responsáveis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96420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149225"/>
            <a:ext cx="7397750" cy="249238"/>
          </a:xfrm>
        </p:spPr>
        <p:txBody>
          <a:bodyPr lIns="0" tIns="0" rIns="0" bIns="0" anchor="t"/>
          <a:lstStyle/>
          <a:p>
            <a:pPr algn="l" defTabSz="914145" eaLnBrk="1">
              <a:lnSpc>
                <a:spcPct val="90000"/>
              </a:lnSpc>
              <a:defRPr/>
            </a:pP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Comitê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Jurídico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– outros </a:t>
            </a:r>
            <a:r>
              <a:rPr lang="en-US" sz="1800" b="1" kern="1200" dirty="0" err="1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assuntos</a:t>
            </a:r>
            <a:r>
              <a:rPr lang="en-US" sz="1800" b="1" kern="1200" dirty="0" smtClean="0">
                <a:solidFill>
                  <a:schemeClr val="tx1"/>
                </a:solidFill>
                <a:cs typeface="Arial" pitchFamily="34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615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/>
              <a:t>Cadastro Positivo</a:t>
            </a:r>
            <a:r>
              <a:rPr lang="pt-BR" dirty="0"/>
              <a:t> – posicionamento Comitê Jurídico</a:t>
            </a:r>
          </a:p>
          <a:p>
            <a:endParaRPr lang="pt-BR" b="1" dirty="0" smtClean="0"/>
          </a:p>
          <a:p>
            <a:endParaRPr lang="pt-BR" b="1" dirty="0"/>
          </a:p>
          <a:p>
            <a:r>
              <a:rPr lang="pt-BR" b="1" dirty="0" smtClean="0"/>
              <a:t>Registros/Cartórios</a:t>
            </a:r>
            <a:r>
              <a:rPr lang="pt-BR" dirty="0" smtClean="0"/>
              <a:t> (Comitê Financeiro à frente)  - encontro com ADEMI – RJ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Lei </a:t>
            </a:r>
            <a:r>
              <a:rPr lang="pt-BR" b="1" dirty="0"/>
              <a:t>nº 6370, de 20/12/12 – RJ – </a:t>
            </a:r>
            <a:r>
              <a:rPr lang="pt-BR" dirty="0"/>
              <a:t>dispensa pagamento de emolumentos no </a:t>
            </a:r>
            <a:r>
              <a:rPr lang="pt-BR" dirty="0" smtClean="0"/>
              <a:t>PMCMV - 1º </a:t>
            </a:r>
            <a:r>
              <a:rPr lang="pt-BR" dirty="0"/>
              <a:t>de Duque de Caxias e 3º de Belfort Roxo não recebem mais </a:t>
            </a:r>
            <a:r>
              <a:rPr lang="pt-BR" dirty="0" smtClean="0"/>
              <a:t>contratos</a:t>
            </a:r>
          </a:p>
          <a:p>
            <a:pPr>
              <a:buFont typeface="Arial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Lei </a:t>
            </a:r>
            <a:r>
              <a:rPr lang="pt-BR" b="1" dirty="0"/>
              <a:t>Nº 6378 DE 02/01/2013 </a:t>
            </a:r>
            <a:r>
              <a:rPr lang="pt-BR" b="1" dirty="0" smtClean="0"/>
              <a:t>– RJ - </a:t>
            </a:r>
            <a:r>
              <a:rPr lang="pt-BR" dirty="0" smtClean="0"/>
              <a:t>são </a:t>
            </a:r>
            <a:r>
              <a:rPr lang="pt-BR" dirty="0"/>
              <a:t>seus direitos na compra de imóvel pelo programa Minha Casa, Minha Vida: I - não pagar taxa de corretagem (procure saber se a taxa está embutida na </a:t>
            </a:r>
            <a:r>
              <a:rPr lang="pt-BR" dirty="0" smtClean="0"/>
              <a:t>aquisição)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Lei </a:t>
            </a:r>
            <a:r>
              <a:rPr lang="pt-BR" b="1" dirty="0"/>
              <a:t>6454 de 24/5 </a:t>
            </a:r>
            <a:r>
              <a:rPr lang="pt-BR" dirty="0" smtClean="0"/>
              <a:t>- atraso </a:t>
            </a:r>
            <a:r>
              <a:rPr lang="pt-BR" dirty="0"/>
              <a:t>de Obras </a:t>
            </a:r>
            <a:r>
              <a:rPr lang="pt-BR" dirty="0" smtClean="0"/>
              <a:t>-– multa por atraso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  <a:p>
            <a:r>
              <a:rPr lang="pt-BR" b="1" dirty="0"/>
              <a:t>Desoneração da </a:t>
            </a:r>
            <a:r>
              <a:rPr lang="pt-BR" b="1" dirty="0" smtClean="0"/>
              <a:t>Folha</a:t>
            </a:r>
          </a:p>
          <a:p>
            <a:endParaRPr lang="pt-BR" dirty="0" smtClean="0"/>
          </a:p>
          <a:p>
            <a:r>
              <a:rPr lang="pt-BR" b="1" dirty="0" smtClean="0"/>
              <a:t>Proposta de Mudança </a:t>
            </a:r>
            <a:r>
              <a:rPr lang="pt-BR" b="1" dirty="0"/>
              <a:t>n</a:t>
            </a:r>
            <a:r>
              <a:rPr lang="pt-BR" b="1" dirty="0" smtClean="0"/>
              <a:t>a Lei de Incorporação</a:t>
            </a:r>
          </a:p>
          <a:p>
            <a:endParaRPr lang="pt-BR" dirty="0" smtClean="0"/>
          </a:p>
          <a:p>
            <a:r>
              <a:rPr lang="pt-BR" b="1" dirty="0" smtClean="0"/>
              <a:t>Acompanhamento Legislativo em geral/ Plano Diretor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162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24768</TotalTime>
  <Words>427</Words>
  <Application>Microsoft Office PowerPoint</Application>
  <PresentationFormat>Apresentação na tela (4:3)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Design padrão</vt:lpstr>
      <vt:lpstr>Apresentação do PowerPoint</vt:lpstr>
      <vt:lpstr>1 - Modelo de Vendas (com Comitê de Incorporação)   </vt:lpstr>
      <vt:lpstr>2 - Normas de Desempenho</vt:lpstr>
      <vt:lpstr>3- Relações de Trabalho (com Comitê de RH) </vt:lpstr>
      <vt:lpstr>4 - Defesa da Concorrência </vt:lpstr>
      <vt:lpstr>Comitê Jurídico – outros assuntos 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Renato Ventura</cp:lastModifiedBy>
  <cp:revision>2593</cp:revision>
  <dcterms:created xsi:type="dcterms:W3CDTF">2009-08-13T21:08:28Z</dcterms:created>
  <dcterms:modified xsi:type="dcterms:W3CDTF">2013-06-05T17:04:12Z</dcterms:modified>
</cp:coreProperties>
</file>