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81" r:id="rId2"/>
    <p:sldId id="1084" r:id="rId3"/>
    <p:sldId id="1083" r:id="rId4"/>
    <p:sldId id="1067" r:id="rId5"/>
    <p:sldId id="1081" r:id="rId6"/>
    <p:sldId id="1082" r:id="rId7"/>
    <p:sldId id="1097" r:id="rId8"/>
    <p:sldId id="1085" r:id="rId9"/>
    <p:sldId id="1101" r:id="rId10"/>
    <p:sldId id="1100" r:id="rId11"/>
    <p:sldId id="1098" r:id="rId12"/>
    <p:sldId id="1099" r:id="rId13"/>
    <p:sldId id="1096" r:id="rId14"/>
    <p:sldId id="1087" r:id="rId15"/>
    <p:sldId id="1086" r:id="rId16"/>
    <p:sldId id="1000" r:id="rId17"/>
    <p:sldId id="1009" r:id="rId18"/>
    <p:sldId id="1075" r:id="rId19"/>
    <p:sldId id="986" r:id="rId20"/>
    <p:sldId id="1039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07/07/2013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ovi.com.br/files/Arquivos/protocolo-construcao_1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Excel_97-2003_Worksheet1.xls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04/07/2013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3 -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Insegurança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Jurídica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Padrão </a:t>
            </a:r>
            <a:r>
              <a:rPr lang="pt-BR" dirty="0"/>
              <a:t>mínimo de ação/interpretação – viés conservador nas interpretações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Documento mínimo que seja respeitado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Estatuto ABRAMAT</a:t>
            </a:r>
          </a:p>
          <a:p>
            <a:r>
              <a:rPr lang="pt-BR" dirty="0" smtClean="0"/>
              <a:t>j) Fomento </a:t>
            </a:r>
            <a:r>
              <a:rPr lang="pt-BR" dirty="0"/>
              <a:t>e adesão às práticas de conformidade fiscal e técnica, </a:t>
            </a:r>
          </a:p>
          <a:p>
            <a:r>
              <a:rPr lang="pt-BR" dirty="0"/>
              <a:t>combatendo e inibindo a desconformidade técnica, fiscal e tributária; </a:t>
            </a:r>
          </a:p>
          <a:p>
            <a:r>
              <a:rPr lang="pt-BR" dirty="0"/>
              <a:t>k) Propugnando pela isonomia competitiva entre os diversos segmentos e </a:t>
            </a:r>
          </a:p>
          <a:p>
            <a:r>
              <a:rPr lang="pt-BR" dirty="0"/>
              <a:t>empresas de materiais de construção, ajudando as entidades de defesa e </a:t>
            </a:r>
          </a:p>
          <a:p>
            <a:r>
              <a:rPr lang="pt-BR" dirty="0"/>
              <a:t>proteção do consumidor no combate à não conformidade intencional no </a:t>
            </a:r>
          </a:p>
          <a:p>
            <a:r>
              <a:rPr lang="pt-BR" dirty="0"/>
              <a:t>que se refere à observância da Lei de Proteção e Defesa do Consumidor, </a:t>
            </a:r>
          </a:p>
          <a:p>
            <a:r>
              <a:rPr lang="pt-BR" dirty="0"/>
              <a:t>informando os consumidores e denunciando para as organizações e </a:t>
            </a:r>
          </a:p>
          <a:p>
            <a:r>
              <a:rPr lang="pt-BR" dirty="0"/>
              <a:t>entidades competentes, aqueles setores e empresas que estão praticando </a:t>
            </a:r>
          </a:p>
          <a:p>
            <a:r>
              <a:rPr lang="pt-BR" dirty="0" smtClean="0"/>
              <a:t>Distorções</a:t>
            </a:r>
            <a:endParaRPr lang="pt-BR" dirty="0"/>
          </a:p>
          <a:p>
            <a:endParaRPr lang="pt-BR" dirty="0" smtClean="0"/>
          </a:p>
          <a:p>
            <a:r>
              <a:rPr lang="pt-BR" b="1" dirty="0" smtClean="0"/>
              <a:t>Convênio Secretaria da Habitação, Meio Ambiente </a:t>
            </a:r>
            <a:r>
              <a:rPr lang="pt-BR" dirty="0" smtClean="0"/>
              <a:t>– Secovi, </a:t>
            </a:r>
            <a:r>
              <a:rPr lang="pt-BR" dirty="0" err="1" smtClean="0"/>
              <a:t>Sinduscon</a:t>
            </a:r>
            <a:r>
              <a:rPr lang="pt-BR" dirty="0" smtClean="0"/>
              <a:t>, AELO, APEOP, ASBEA – 20/1/2009</a:t>
            </a:r>
          </a:p>
          <a:p>
            <a:r>
              <a:rPr lang="pt-BR" dirty="0" smtClean="0"/>
              <a:t>- </a:t>
            </a:r>
            <a:endParaRPr lang="pt-BR" dirty="0"/>
          </a:p>
          <a:p>
            <a:r>
              <a:rPr lang="pt-BR" dirty="0">
                <a:hlinkClick r:id="rId2"/>
              </a:rPr>
              <a:t>http://www.secovi.com.br/files/Arquivos/protocolo-construcao_1.pdf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28740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171938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4 - Plano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Diretor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Oficina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Sec. Fernando M. Franco – 26/6 -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Secovi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Fernando </a:t>
            </a:r>
            <a:r>
              <a:rPr lang="pt-BR" b="1" dirty="0"/>
              <a:t>de Mello Franco/</a:t>
            </a:r>
            <a:r>
              <a:rPr lang="pt-BR" b="1" dirty="0" err="1"/>
              <a:t>Kazuo</a:t>
            </a:r>
            <a:r>
              <a:rPr lang="pt-BR" b="1" dirty="0"/>
              <a:t> Nakano</a:t>
            </a:r>
          </a:p>
          <a:p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Mapear capacidade de produção e dinâmica da cidade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Modelo atual maléfico – paliteiros com garagens em volta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Desconexão com a cidade – isolamento/afastamento favorece violência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Foco: qual o ponto de contato entre o construído e a cidade </a:t>
            </a:r>
          </a:p>
          <a:p>
            <a:pPr lvl="0"/>
            <a:endParaRPr lang="pt-BR" dirty="0"/>
          </a:p>
          <a:p>
            <a:r>
              <a:rPr lang="pt-BR" b="1" dirty="0" smtClean="0"/>
              <a:t>Secovi, ASBEA e associados</a:t>
            </a:r>
          </a:p>
          <a:p>
            <a:endParaRPr lang="pt-BR" dirty="0" smtClean="0"/>
          </a:p>
          <a:p>
            <a:r>
              <a:rPr lang="pt-BR" b="1" dirty="0" smtClean="0"/>
              <a:t>Propostas gerais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Cidades compactas – criação de novas centralidades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Romper estrutura radial/perimetral– plano de </a:t>
            </a:r>
            <a:r>
              <a:rPr lang="pt-BR" dirty="0" smtClean="0"/>
              <a:t>avenidas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Definir quais as novas </a:t>
            </a:r>
            <a:r>
              <a:rPr lang="pt-BR" dirty="0" smtClean="0"/>
              <a:t>centralidades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Interlocução </a:t>
            </a:r>
            <a:r>
              <a:rPr lang="pt-BR" dirty="0"/>
              <a:t>metropolitana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Cidade formal e cidade informal – estancar novas invasões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Banco de dados democrático –regras de zoneamento, estoques, planejamento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Editais: abordagem integrada e não fragmentada, setorizada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Nova </a:t>
            </a:r>
            <a:r>
              <a:rPr lang="pt-BR" dirty="0"/>
              <a:t>conceituação de operações urbanas – flexibilização de parâmetros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Adensamento inteligente – vias de </a:t>
            </a:r>
            <a:r>
              <a:rPr lang="pt-BR" dirty="0" smtClean="0"/>
              <a:t>transporte</a:t>
            </a: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73472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171938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4 - Plano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Diretor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Secretário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Fernando Mello Franco – 26/6 -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Secovi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</a:t>
            </a:r>
            <a:r>
              <a:rPr lang="pt-BR" b="1" dirty="0" smtClean="0"/>
              <a:t>Críticas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Planos Diretores Estratégicos -  342 estratégias – é possível?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Prazos de regulamentação – </a:t>
            </a:r>
            <a:r>
              <a:rPr lang="pt-BR" dirty="0" err="1"/>
              <a:t>AIUs</a:t>
            </a:r>
            <a:r>
              <a:rPr lang="pt-BR" dirty="0"/>
              <a:t>, Outorgas Onerosas - não regulamentados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Direito de preempção – inoperante, só traz problemas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Prever regulamentação que resista a mudanças de gestão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Propostas </a:t>
            </a:r>
            <a:r>
              <a:rPr lang="pt-BR" b="1" dirty="0" smtClean="0"/>
              <a:t>específicas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Empreendimentos com menos impactos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Transferência do direito de construir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Coeficiente de aproveitamento – por que 4? Caminho para viabilizar HIS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Retrofit</a:t>
            </a:r>
            <a:r>
              <a:rPr lang="pt-BR" dirty="0"/>
              <a:t> – engessamento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Incentivo para prédios com uso misto (ASBEA) e conexão/acesso público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Recuos –para quê</a:t>
            </a:r>
            <a:r>
              <a:rPr lang="pt-BR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Organização e priorização de nossas propostas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Jaime buscará 2/4 pontos para priorização – ajuda de Marcelo Dadian/Vedrossi</a:t>
            </a:r>
            <a:endParaRPr lang="pt-BR" dirty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dirty="0"/>
              <a:t> 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11538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171938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Modelo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de Vendas (com Comitê de Incorporação) 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Corretagem apartada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Base de cálculo – tabela de vendas, impostos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Repasse: comprometimento de renda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Distratos</a:t>
            </a:r>
            <a:r>
              <a:rPr lang="pt-BR" dirty="0" smtClean="0"/>
              <a:t> – restituição dos valores não incluem comissão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distanciamento de demandas trabalhistas; devoluções a encargo das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Contratação imobiliária/corretor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Consistência (escolha do comprador, função do corretor)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Entendimentos Procon/Judiciário/</a:t>
            </a:r>
            <a:r>
              <a:rPr lang="pt-BR" dirty="0" err="1" smtClean="0"/>
              <a:t>Midia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controle sobre informações e responsabilidade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controle sobre pagamentos dos impostos por corretores/imobiliárias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dificuldade par buscar recursos ou compensação nas ações por devolução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Menor provisionamento e despesas de acompanhamento judicial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Repasse: negativação de cheques não compensados para corretores</a:t>
            </a:r>
          </a:p>
          <a:p>
            <a:endParaRPr lang="pt-BR" dirty="0"/>
          </a:p>
          <a:p>
            <a:r>
              <a:rPr lang="pt-BR" b="1" dirty="0"/>
              <a:t>Comitê Jurídico – corroboração em 11/7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Material a ser produzido com ajuda de Rubens Marin (</a:t>
            </a:r>
            <a:r>
              <a:rPr lang="pt-BR" dirty="0" err="1"/>
              <a:t>Brookfield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Análise da tese </a:t>
            </a:r>
            <a:r>
              <a:rPr lang="pt-BR" dirty="0"/>
              <a:t>da Corretagem Apartada </a:t>
            </a:r>
            <a:r>
              <a:rPr lang="pt-BR" dirty="0" smtClean="0"/>
              <a:t>sob ponto de vista jurídico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48330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15888"/>
            <a:ext cx="8577262" cy="28257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PMCMV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Faixas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 e 3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8437" name="Retângulo 7"/>
          <p:cNvSpPr>
            <a:spLocks noChangeArrowheads="1"/>
          </p:cNvSpPr>
          <p:nvPr/>
        </p:nvSpPr>
        <p:spPr bwMode="auto">
          <a:xfrm>
            <a:off x="179388" y="549275"/>
            <a:ext cx="8785225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Esgotamento de modelo por questões de produtividade</a:t>
            </a:r>
          </a:p>
          <a:p>
            <a:endParaRPr lang="pt-BR" dirty="0"/>
          </a:p>
          <a:p>
            <a:r>
              <a:rPr lang="pt-BR" b="1" dirty="0" smtClean="0"/>
              <a:t>Estudo </a:t>
            </a:r>
            <a:r>
              <a:rPr lang="pt-BR" b="1" dirty="0"/>
              <a:t>FGV/</a:t>
            </a:r>
            <a:r>
              <a:rPr lang="pt-BR" b="1" dirty="0" err="1"/>
              <a:t>Min.Cidades</a:t>
            </a:r>
            <a:r>
              <a:rPr lang="pt-BR" b="1" dirty="0"/>
              <a:t> </a:t>
            </a:r>
            <a:r>
              <a:rPr lang="pt-BR" dirty="0"/>
              <a:t>– Fernando Garcia – </a:t>
            </a:r>
            <a:r>
              <a:rPr lang="pt-BR" dirty="0" err="1"/>
              <a:t>mai</a:t>
            </a:r>
            <a:r>
              <a:rPr lang="pt-BR" dirty="0"/>
              <a:t>/13. Mão de obra e produtividade – perdas importantes, não sustentáveis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PIB por trabalhador negativo no setor de edificações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Edificações- salários +8,8% </a:t>
            </a:r>
            <a:r>
              <a:rPr lang="pt-BR" dirty="0" err="1"/>
              <a:t>a.a</a:t>
            </a:r>
            <a:r>
              <a:rPr lang="pt-BR" dirty="0"/>
              <a:t> – Produtividade menos 2,1% </a:t>
            </a:r>
            <a:r>
              <a:rPr lang="pt-BR" dirty="0" err="1"/>
              <a:t>a.a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Efeito mais forte em habitação </a:t>
            </a:r>
            <a:r>
              <a:rPr lang="pt-BR" dirty="0" smtClean="0"/>
              <a:t>econômica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Alternativa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umento do subsídio para atingir faixas inferiores da Faixa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Argumento: menos recursos do que Faixa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Risco: comprometimento das faixas superiores</a:t>
            </a:r>
            <a:endParaRPr lang="pt-BR" dirty="0"/>
          </a:p>
          <a:p>
            <a:endParaRPr lang="pt-BR" b="1" dirty="0"/>
          </a:p>
          <a:p>
            <a:r>
              <a:rPr lang="pt-BR" b="1" dirty="0" smtClean="0"/>
              <a:t>Caixa </a:t>
            </a:r>
            <a:r>
              <a:rPr lang="pt-BR" b="1" dirty="0"/>
              <a:t>– reunião </a:t>
            </a:r>
            <a:r>
              <a:rPr lang="pt-BR" b="1" dirty="0" smtClean="0"/>
              <a:t>RM </a:t>
            </a:r>
            <a:r>
              <a:rPr lang="pt-BR" b="1" dirty="0"/>
              <a:t>com </a:t>
            </a:r>
            <a:r>
              <a:rPr lang="pt-BR" b="1" dirty="0" smtClean="0"/>
              <a:t>Pres. </a:t>
            </a:r>
            <a:r>
              <a:rPr lang="pt-BR" b="1" dirty="0" err="1"/>
              <a:t>Hereda</a:t>
            </a:r>
            <a:r>
              <a:rPr lang="pt-BR" b="1" dirty="0"/>
              <a:t>, VP Urbano e </a:t>
            </a:r>
            <a:r>
              <a:rPr lang="pt-BR" b="1" dirty="0" smtClean="0"/>
              <a:t>SGE </a:t>
            </a:r>
            <a:r>
              <a:rPr lang="pt-BR" b="1" dirty="0" err="1"/>
              <a:t>Cançado</a:t>
            </a:r>
            <a:endParaRPr lang="pt-BR" b="1" dirty="0"/>
          </a:p>
          <a:p>
            <a:endParaRPr lang="pt-BR" dirty="0"/>
          </a:p>
          <a:p>
            <a:r>
              <a:rPr lang="pt-BR" b="1" dirty="0" smtClean="0"/>
              <a:t>Estudo FGV – CBIC – Condições de Enquadramento das Famílias no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Prazo 2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Custo – R$ 70 mil</a:t>
            </a:r>
            <a:endParaRPr lang="en-US" b="1" dirty="0"/>
          </a:p>
        </p:txBody>
      </p:sp>
      <p:sp>
        <p:nvSpPr>
          <p:cNvPr id="1843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11875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Orçamento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projetos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202249"/>
              </p:ext>
            </p:extLst>
          </p:nvPr>
        </p:nvGraphicFramePr>
        <p:xfrm>
          <a:off x="97283" y="980728"/>
          <a:ext cx="8939213" cy="532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Worksheet" r:id="rId4" imgW="14678035" imgH="5381666" progId="Excel.Sheet.8">
                  <p:embed/>
                </p:oleObj>
              </mc:Choice>
              <mc:Fallback>
                <p:oleObj name="Worksheet" r:id="rId4" imgW="14678035" imgH="5381666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283" y="980728"/>
                        <a:ext cx="8939213" cy="5328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59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 – Min. Planejamento 12/3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606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Recursos bloqueados   </a:t>
            </a:r>
            <a:r>
              <a:rPr lang="pt-BR" dirty="0" smtClean="0"/>
              <a:t>-  R$ 2,25 bi (30/9/2012) – 12 empresas</a:t>
            </a:r>
          </a:p>
          <a:p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Racionalização e padronização </a:t>
            </a: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Padronização nacional de documentos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Automatização de processos – informatização – piloto em São Paulo</a:t>
            </a:r>
          </a:p>
          <a:p>
            <a:pPr lvl="1"/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Ouvidoria</a:t>
            </a:r>
            <a:r>
              <a:rPr lang="pt-BR" dirty="0" smtClean="0"/>
              <a:t> -  mesas de </a:t>
            </a:r>
            <a:r>
              <a:rPr lang="pt-BR" dirty="0" err="1" smtClean="0"/>
              <a:t>pactuação</a:t>
            </a:r>
            <a:r>
              <a:rPr lang="pt-BR" dirty="0" smtClean="0"/>
              <a:t> e controle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Unificação de cadastros </a:t>
            </a:r>
            <a:r>
              <a:rPr lang="pt-BR" dirty="0" smtClean="0"/>
              <a:t>– territorialidade/competição; </a:t>
            </a:r>
            <a:endParaRPr lang="en-US" sz="2000" dirty="0" smtClean="0"/>
          </a:p>
          <a:p>
            <a:r>
              <a:rPr lang="pt-BR" dirty="0" smtClean="0"/>
              <a:t> 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Caixa/Bancos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Revisão dos contratos/ conferência prévia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“Banco de cláusulas”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Desconcentração no final do mês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Assinatura eletrônica/ troca de informações via arquivos Banco/Empresas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Convênio com prefeituras - emissão de ITBI on-line</a:t>
            </a:r>
          </a:p>
          <a:p>
            <a:endParaRPr lang="pt-BR" b="1" dirty="0" smtClean="0"/>
          </a:p>
          <a:p>
            <a:r>
              <a:rPr lang="pt-BR" b="1" dirty="0" smtClean="0"/>
              <a:t>Regulamentação Res. 4088/12 CMN </a:t>
            </a:r>
            <a:r>
              <a:rPr lang="pt-BR" dirty="0" smtClean="0"/>
              <a:t>- alternativa para acompanhamento: integrar informações de Cartórios e Sistema Público de Garantias de Crédito, viabilizando as operações com base neste Sistema</a:t>
            </a:r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15888"/>
            <a:ext cx="8577262" cy="28257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com Min.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Fazenda</a:t>
            </a:r>
            <a:r>
              <a:rPr lang="en-US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Questões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18/4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8437" name="Retângulo 7"/>
          <p:cNvSpPr>
            <a:spLocks noChangeArrowheads="1"/>
          </p:cNvSpPr>
          <p:nvPr/>
        </p:nvSpPr>
        <p:spPr bwMode="auto">
          <a:xfrm>
            <a:off x="179388" y="549275"/>
            <a:ext cx="8785225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20/2</a:t>
            </a:r>
            <a:r>
              <a:rPr lang="pt-BR" dirty="0" smtClean="0"/>
              <a:t> </a:t>
            </a:r>
            <a:r>
              <a:rPr lang="pt-BR" dirty="0"/>
              <a:t>- obras sob novo regime poderão mantê-lo até seu </a:t>
            </a:r>
            <a:r>
              <a:rPr lang="pt-BR" dirty="0" smtClean="0"/>
              <a:t>final</a:t>
            </a:r>
            <a:endParaRPr lang="pt-BR" dirty="0"/>
          </a:p>
          <a:p>
            <a:r>
              <a:rPr lang="pt-BR" b="1" dirty="0" smtClean="0"/>
              <a:t>Abatimentos </a:t>
            </a:r>
            <a:r>
              <a:rPr lang="pt-BR" b="1" dirty="0"/>
              <a:t>descartados</a:t>
            </a:r>
            <a:r>
              <a:rPr lang="pt-BR" dirty="0"/>
              <a:t>: cumulatividade faz parte do conceito da </a:t>
            </a:r>
            <a:r>
              <a:rPr lang="pt-BR" dirty="0" smtClean="0"/>
              <a:t>medida</a:t>
            </a:r>
            <a:endParaRPr lang="en-US" b="1" dirty="0"/>
          </a:p>
          <a:p>
            <a:pPr>
              <a:buFont typeface="Arial" charset="0"/>
              <a:buChar char="•"/>
            </a:pPr>
            <a:endParaRPr lang="pt-BR" dirty="0"/>
          </a:p>
          <a:p>
            <a:r>
              <a:rPr lang="pt-BR" b="1" dirty="0" smtClean="0"/>
              <a:t>MP 601 caducou - MP 612 com Desoneração e RET 4%</a:t>
            </a: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</a:t>
            </a:r>
            <a:r>
              <a:rPr lang="pt-BR" b="1" dirty="0"/>
              <a:t>Desoneração sobre obras iniciadas a partir de 1/abril </a:t>
            </a:r>
            <a:r>
              <a:rPr lang="pt-BR" dirty="0"/>
              <a:t>– </a:t>
            </a:r>
            <a:r>
              <a:rPr lang="pt-BR" dirty="0" smtClean="0"/>
              <a:t>CEI</a:t>
            </a:r>
            <a:endParaRPr lang="pt-BR" dirty="0"/>
          </a:p>
          <a:p>
            <a:pPr>
              <a:buFont typeface="Arial" charset="0"/>
              <a:buChar char="•"/>
            </a:pPr>
            <a:r>
              <a:rPr lang="pt-BR" b="1" dirty="0"/>
              <a:t> Enquadramento</a:t>
            </a:r>
            <a:r>
              <a:rPr lang="pt-BR" dirty="0"/>
              <a:t>: preponderância da atividade e não </a:t>
            </a:r>
            <a:r>
              <a:rPr lang="pt-BR" dirty="0" smtClean="0"/>
              <a:t>proporcionalidade</a:t>
            </a:r>
          </a:p>
          <a:p>
            <a:endParaRPr lang="pt-BR" dirty="0"/>
          </a:p>
          <a:p>
            <a:r>
              <a:rPr lang="pt-BR" b="1" dirty="0" smtClean="0"/>
              <a:t>Questões 18/4</a:t>
            </a:r>
          </a:p>
          <a:p>
            <a:pPr>
              <a:buFont typeface="Arial" charset="0"/>
              <a:buChar char="•"/>
            </a:pPr>
            <a:r>
              <a:rPr lang="pt-BR" dirty="0"/>
              <a:t>CNAE preponderância Parágrafo 9 e 10 </a:t>
            </a:r>
            <a:r>
              <a:rPr lang="pt-BR" dirty="0" err="1"/>
              <a:t>Art</a:t>
            </a:r>
            <a:r>
              <a:rPr lang="pt-BR" dirty="0"/>
              <a:t> 9 Lei 12.546/11 – incerteza jurídica</a:t>
            </a:r>
          </a:p>
          <a:p>
            <a:pPr>
              <a:buFont typeface="Arial" charset="0"/>
              <a:buChar char="•"/>
            </a:pPr>
            <a:r>
              <a:rPr lang="pt-BR" dirty="0"/>
              <a:t> Conceito de receita bruta</a:t>
            </a:r>
          </a:p>
          <a:p>
            <a:pPr>
              <a:buFont typeface="Arial" charset="0"/>
              <a:buChar char="•"/>
            </a:pPr>
            <a:r>
              <a:rPr lang="pt-BR" dirty="0"/>
              <a:t> Regime de caixa ou competência (público/privado, privado/privado)</a:t>
            </a:r>
          </a:p>
          <a:p>
            <a:pPr>
              <a:buFont typeface="Arial" charset="0"/>
              <a:buChar char="•"/>
            </a:pPr>
            <a:r>
              <a:rPr lang="pt-BR" dirty="0"/>
              <a:t> Tratamento do pessoal administrativo (sem CNAE)</a:t>
            </a:r>
          </a:p>
          <a:p>
            <a:pPr>
              <a:buFont typeface="Arial" charset="0"/>
              <a:buChar char="•"/>
            </a:pPr>
            <a:r>
              <a:rPr lang="pt-BR" dirty="0"/>
              <a:t> O que prevalece no caso de divergência entre CNAE e atividade principal?</a:t>
            </a:r>
          </a:p>
          <a:p>
            <a:pPr>
              <a:buFont typeface="Arial" charset="0"/>
              <a:buChar char="•"/>
            </a:pPr>
            <a:r>
              <a:rPr lang="pt-BR" dirty="0"/>
              <a:t> Retenção de 3,5% ou 11% - CNAE ou serviço prestado?</a:t>
            </a:r>
          </a:p>
          <a:p>
            <a:pPr>
              <a:buFont typeface="Arial" charset="0"/>
              <a:buChar char="•"/>
            </a:pPr>
            <a:r>
              <a:rPr lang="pt-BR" dirty="0"/>
              <a:t> Subcontratados - obras com CEI anterior a 31/3; obras antes e após esta data</a:t>
            </a:r>
          </a:p>
          <a:p>
            <a:pPr>
              <a:buFont typeface="Arial" charset="0"/>
              <a:buChar char="•"/>
            </a:pPr>
            <a:r>
              <a:rPr lang="pt-BR" dirty="0"/>
              <a:t> Retenção para estes subcontratados</a:t>
            </a:r>
          </a:p>
          <a:p>
            <a:pPr>
              <a:buFont typeface="Arial" charset="0"/>
              <a:buChar char="•"/>
            </a:pPr>
            <a:r>
              <a:rPr lang="pt-BR" dirty="0"/>
              <a:t> SEFIP/GFIP serão alteradas?</a:t>
            </a:r>
          </a:p>
          <a:p>
            <a:pPr>
              <a:buFont typeface="Arial" charset="0"/>
              <a:buChar char="•"/>
            </a:pPr>
            <a:r>
              <a:rPr lang="pt-BR" dirty="0"/>
              <a:t> Consideração de contratos de venda de fração e construção</a:t>
            </a:r>
          </a:p>
          <a:p>
            <a:pPr>
              <a:buFont typeface="Arial" charset="0"/>
              <a:buChar char="•"/>
            </a:pPr>
            <a:r>
              <a:rPr lang="pt-BR" dirty="0"/>
              <a:t> Tratamentos de consórcios, que não tem personalidade jurídica</a:t>
            </a:r>
          </a:p>
          <a:p>
            <a:pPr>
              <a:buFont typeface="Arial" charset="0"/>
              <a:buChar char="•"/>
            </a:pPr>
            <a:r>
              <a:rPr lang="pt-BR" dirty="0"/>
              <a:t> Simples Nacional vs. 2</a:t>
            </a:r>
            <a:r>
              <a:rPr lang="pt-BR" dirty="0" smtClean="0"/>
              <a:t>%</a:t>
            </a:r>
            <a:endParaRPr lang="pt-BR" dirty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1843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7779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09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pitchFamily="34" charset="0"/>
              </a:rPr>
              <a:t>  </a:t>
            </a:r>
            <a:endParaRPr lang="en-US" b="1">
              <a:sym typeface="Arial" pitchFamily="34" charset="0"/>
            </a:endParaRPr>
          </a:p>
        </p:txBody>
      </p:sp>
      <p:sp>
        <p:nvSpPr>
          <p:cNvPr id="4103" name="Rectangle 4"/>
          <p:cNvSpPr>
            <a:spLocks/>
          </p:cNvSpPr>
          <p:nvPr/>
        </p:nvSpPr>
        <p:spPr bwMode="auto">
          <a:xfrm>
            <a:off x="250825" y="764704"/>
            <a:ext cx="8626475" cy="387798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b="1" dirty="0" err="1" smtClean="0">
                <a:cs typeface="Arial" pitchFamily="34" charset="0"/>
                <a:sym typeface="Arial" pitchFamily="34" charset="0"/>
              </a:rPr>
              <a:t>Atraso</a:t>
            </a:r>
            <a:r>
              <a:rPr lang="en-US" b="1" dirty="0" smtClean="0">
                <a:cs typeface="Arial" pitchFamily="34" charset="0"/>
                <a:sym typeface="Arial" pitchFamily="34" charset="0"/>
              </a:rPr>
              <a:t> de </a:t>
            </a:r>
            <a:r>
              <a:rPr lang="en-US" b="1" dirty="0" err="1" smtClean="0">
                <a:cs typeface="Arial" pitchFamily="34" charset="0"/>
                <a:sym typeface="Arial" pitchFamily="34" charset="0"/>
              </a:rPr>
              <a:t>obra</a:t>
            </a:r>
            <a:endParaRPr lang="en-US" b="1" dirty="0" smtClean="0">
              <a:cs typeface="Arial" pitchFamily="34" charset="0"/>
              <a:sym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cs typeface="Arial" pitchFamily="34" charset="0"/>
              <a:sym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cs typeface="Arial" pitchFamily="34" charset="0"/>
                <a:sym typeface="Arial" pitchFamily="34" charset="0"/>
              </a:rPr>
              <a:t> </a:t>
            </a:r>
            <a:r>
              <a:rPr lang="en-US" dirty="0" smtClean="0">
                <a:cs typeface="Arial" pitchFamily="34" charset="0"/>
                <a:sym typeface="Arial" pitchFamily="34" charset="0"/>
              </a:rPr>
              <a:t>Tribunal de </a:t>
            </a:r>
            <a:r>
              <a:rPr lang="en-US" dirty="0" err="1" smtClean="0">
                <a:cs typeface="Arial" pitchFamily="34" charset="0"/>
                <a:sym typeface="Arial" pitchFamily="34" charset="0"/>
              </a:rPr>
              <a:t>Justiça</a:t>
            </a:r>
            <a:r>
              <a:rPr lang="en-US" dirty="0" smtClean="0">
                <a:cs typeface="Arial" pitchFamily="34" charset="0"/>
                <a:sym typeface="Arial" pitchFamily="34" charset="0"/>
              </a:rPr>
              <a:t> de São Paulo- </a:t>
            </a:r>
            <a:r>
              <a:rPr lang="en-US" dirty="0" err="1" smtClean="0">
                <a:cs typeface="Arial" pitchFamily="34" charset="0"/>
                <a:sym typeface="Arial" pitchFamily="34" charset="0"/>
              </a:rPr>
              <a:t>entendimento</a:t>
            </a:r>
            <a:r>
              <a:rPr lang="en-US" dirty="0" smtClean="0">
                <a:cs typeface="Arial" pitchFamily="34" charset="0"/>
                <a:sym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  <a:sym typeface="Arial" pitchFamily="34" charset="0"/>
              </a:rPr>
              <a:t>recente</a:t>
            </a:r>
            <a:r>
              <a:rPr lang="en-US" dirty="0" smtClean="0">
                <a:cs typeface="Arial" pitchFamily="34" charset="0"/>
                <a:sym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  <a:sym typeface="Arial" pitchFamily="34" charset="0"/>
              </a:rPr>
              <a:t>favorável</a:t>
            </a:r>
            <a:r>
              <a:rPr lang="en-US" dirty="0" smtClean="0">
                <a:cs typeface="Arial" pitchFamily="34" charset="0"/>
                <a:sym typeface="Arial" pitchFamily="34" charset="0"/>
              </a:rPr>
              <a:t> à </a:t>
            </a:r>
            <a:r>
              <a:rPr lang="en-US" dirty="0" err="1" smtClean="0">
                <a:cs typeface="Arial" pitchFamily="34" charset="0"/>
                <a:sym typeface="Arial" pitchFamily="34" charset="0"/>
              </a:rPr>
              <a:t>tolerância</a:t>
            </a:r>
            <a:endParaRPr lang="en-US" dirty="0" smtClean="0">
              <a:cs typeface="Arial" pitchFamily="34" charset="0"/>
              <a:sym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cs typeface="Arial" pitchFamily="34" charset="0"/>
              <a:sym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  <a:sym typeface="Arial" pitchFamily="34" charset="0"/>
              </a:rPr>
              <a:t> Rio de Janeiro -  PL 6454 – </a:t>
            </a:r>
            <a:r>
              <a:rPr lang="en-US" dirty="0" err="1" smtClean="0">
                <a:cs typeface="Arial" pitchFamily="34" charset="0"/>
                <a:sym typeface="Arial" pitchFamily="34" charset="0"/>
              </a:rPr>
              <a:t>incosntitucionalidade</a:t>
            </a:r>
            <a:r>
              <a:rPr lang="en-US" dirty="0" smtClean="0">
                <a:cs typeface="Arial" pitchFamily="34" charset="0"/>
                <a:sym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  <a:sym typeface="Arial" pitchFamily="34" charset="0"/>
              </a:rPr>
              <a:t>por</a:t>
            </a:r>
            <a:r>
              <a:rPr lang="en-US" dirty="0" smtClean="0">
                <a:cs typeface="Arial" pitchFamily="34" charset="0"/>
                <a:sym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  <a:sym typeface="Arial" pitchFamily="34" charset="0"/>
              </a:rPr>
              <a:t>Sinduscon</a:t>
            </a:r>
            <a:r>
              <a:rPr lang="en-US" dirty="0" smtClean="0">
                <a:cs typeface="Arial" pitchFamily="34" charset="0"/>
                <a:sym typeface="Arial" pitchFamily="34" charset="0"/>
              </a:rPr>
              <a:t> RJ</a:t>
            </a:r>
          </a:p>
          <a:p>
            <a:pPr>
              <a:buFont typeface="Arial" pitchFamily="34" charset="0"/>
              <a:buChar char="•"/>
            </a:pPr>
            <a:endParaRPr lang="en-US" dirty="0">
              <a:cs typeface="Arial" pitchFamily="34" charset="0"/>
              <a:sym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  <a:sym typeface="Arial" pitchFamily="34" charset="0"/>
              </a:rPr>
              <a:t> PL 178 – </a:t>
            </a:r>
            <a:r>
              <a:rPr lang="en-US" dirty="0" err="1" smtClean="0">
                <a:cs typeface="Arial" pitchFamily="34" charset="0"/>
                <a:sym typeface="Arial" pitchFamily="34" charset="0"/>
              </a:rPr>
              <a:t>Dep</a:t>
            </a:r>
            <a:r>
              <a:rPr lang="en-US" dirty="0" smtClean="0">
                <a:cs typeface="Arial" pitchFamily="34" charset="0"/>
                <a:sym typeface="Arial" pitchFamily="34" charset="0"/>
              </a:rPr>
              <a:t> Eli Correa Fo.</a:t>
            </a:r>
            <a:r>
              <a:rPr lang="pt-BR" dirty="0" smtClean="0">
                <a:cs typeface="Arial" pitchFamily="34" charset="0"/>
                <a:sym typeface="Arial" pitchFamily="34" charset="0"/>
              </a:rPr>
              <a:t> - aprovado no CDU p/ CDC. </a:t>
            </a:r>
          </a:p>
          <a:p>
            <a:pPr>
              <a:buFont typeface="Arial" pitchFamily="34" charset="0"/>
              <a:buChar char="•"/>
            </a:pPr>
            <a:endParaRPr lang="pt-BR" dirty="0">
              <a:cs typeface="Arial" pitchFamily="34" charset="0"/>
              <a:sym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cs typeface="Arial" pitchFamily="34" charset="0"/>
                <a:sym typeface="Arial" pitchFamily="34" charset="0"/>
              </a:rPr>
              <a:t> </a:t>
            </a:r>
            <a:r>
              <a:rPr lang="pt-BR" dirty="0" smtClean="0">
                <a:sym typeface="Arial" pitchFamily="34" charset="0"/>
              </a:rPr>
              <a:t>R</a:t>
            </a:r>
            <a:r>
              <a:rPr lang="pt-BR" dirty="0" smtClean="0"/>
              <a:t>elator: Ricardo Izar Fo. Verificar permanência de relator para eventual acesso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Reabertura de conversa sobre TAC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banco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ideias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CD 7/6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11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Elie Horn e Rafael </a:t>
            </a:r>
            <a:r>
              <a:rPr lang="pt-BR" dirty="0" smtClean="0"/>
              <a:t>Novellino, </a:t>
            </a:r>
            <a:r>
              <a:rPr lang="pt-BR" dirty="0"/>
              <a:t>Luiz Fernando Moura (</a:t>
            </a:r>
            <a:r>
              <a:rPr lang="pt-BR" dirty="0" err="1"/>
              <a:t>Brookfield</a:t>
            </a:r>
            <a:r>
              <a:rPr lang="pt-BR" dirty="0"/>
              <a:t>), Fábio </a:t>
            </a:r>
            <a:r>
              <a:rPr lang="pt-BR" dirty="0" smtClean="0"/>
              <a:t>e </a:t>
            </a:r>
            <a:r>
              <a:rPr lang="pt-BR" dirty="0"/>
              <a:t>Ronaldo </a:t>
            </a:r>
            <a:r>
              <a:rPr lang="pt-BR" dirty="0" smtClean="0"/>
              <a:t>Cury, </a:t>
            </a:r>
            <a:r>
              <a:rPr lang="pt-BR" dirty="0"/>
              <a:t>Ricardo </a:t>
            </a:r>
            <a:r>
              <a:rPr lang="pt-BR" dirty="0" smtClean="0"/>
              <a:t>Ribeiro, </a:t>
            </a:r>
            <a:r>
              <a:rPr lang="pt-BR" dirty="0"/>
              <a:t>Rubens Menin e Marcos </a:t>
            </a:r>
            <a:r>
              <a:rPr lang="pt-BR" dirty="0" smtClean="0"/>
              <a:t>Caballero, </a:t>
            </a:r>
            <a:r>
              <a:rPr lang="pt-BR" dirty="0"/>
              <a:t>Ênio Andrade e Paulo Melo (OR), Leonardo Diniz </a:t>
            </a:r>
            <a:r>
              <a:rPr lang="pt-BR" dirty="0" smtClean="0"/>
              <a:t>e </a:t>
            </a:r>
            <a:r>
              <a:rPr lang="pt-BR" dirty="0"/>
              <a:t>Renato Ventura. 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Modelo </a:t>
            </a:r>
            <a:r>
              <a:rPr lang="pt-BR" b="1" dirty="0"/>
              <a:t>de </a:t>
            </a:r>
            <a:r>
              <a:rPr lang="pt-BR" b="1" dirty="0" smtClean="0"/>
              <a:t>incorporações</a:t>
            </a:r>
            <a:r>
              <a:rPr lang="pt-BR" dirty="0" smtClean="0"/>
              <a:t>. </a:t>
            </a:r>
            <a:r>
              <a:rPr lang="pt-BR" dirty="0"/>
              <a:t>Questões tratadas</a:t>
            </a:r>
            <a:r>
              <a:rPr lang="pt-BR" dirty="0" smtClean="0"/>
              <a:t>:</a:t>
            </a: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Vendas </a:t>
            </a:r>
            <a:r>
              <a:rPr lang="pt-BR" dirty="0" smtClean="0"/>
              <a:t>definitivas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Repasses </a:t>
            </a:r>
            <a:r>
              <a:rPr lang="pt-BR" dirty="0"/>
              <a:t>durante a </a:t>
            </a:r>
            <a:r>
              <a:rPr lang="pt-BR" dirty="0" smtClean="0"/>
              <a:t>obra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imobiliárias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</a:t>
            </a:r>
            <a:r>
              <a:rPr lang="pt-BR" dirty="0"/>
              <a:t>com Ministérios Públicos e </a:t>
            </a:r>
            <a:r>
              <a:rPr lang="pt-BR" dirty="0" smtClean="0"/>
              <a:t>Judiciário (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dirty="0" err="1" smtClean="0"/>
              <a:t>Ademi-RJ</a:t>
            </a:r>
            <a:r>
              <a:rPr lang="pt-BR" dirty="0" smtClean="0"/>
              <a:t>) – Com. Jurídico</a:t>
            </a: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Priorização – avanço com Comitê </a:t>
            </a:r>
            <a:r>
              <a:rPr lang="pt-BR" dirty="0"/>
              <a:t>de Incorporação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Novo Banco de Ideias em </a:t>
            </a:r>
            <a:r>
              <a:rPr lang="pt-BR" b="1" dirty="0"/>
              <a:t>2/8, das 9h às </a:t>
            </a:r>
            <a:r>
              <a:rPr lang="pt-BR" b="1" dirty="0" smtClean="0"/>
              <a:t>10h - </a:t>
            </a:r>
            <a:r>
              <a:rPr lang="pt-BR" dirty="0" smtClean="0"/>
              <a:t>também Responsabilidade </a:t>
            </a:r>
            <a:r>
              <a:rPr lang="pt-BR" dirty="0"/>
              <a:t>Social, ações a respeito e seu Comitê, coordenado por Aron </a:t>
            </a:r>
            <a:r>
              <a:rPr lang="pt-BR" dirty="0" smtClean="0"/>
              <a:t>Zylberman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MP 601/2012 </a:t>
            </a:r>
            <a:r>
              <a:rPr lang="pt-BR" dirty="0"/>
              <a:t>– Desoneração e RET 4%– </a:t>
            </a:r>
            <a:r>
              <a:rPr lang="pt-BR" dirty="0" err="1" smtClean="0"/>
              <a:t>caducamento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Reunião com Min. Fernando Pimentel 12/6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Até </a:t>
            </a:r>
            <a:r>
              <a:rPr lang="pt-BR" b="1" dirty="0"/>
              <a:t>20 de julho</a:t>
            </a:r>
            <a:r>
              <a:rPr lang="pt-BR" dirty="0"/>
              <a:t> - recolhimentos de junho a 4%. Impacto nos </a:t>
            </a:r>
            <a:r>
              <a:rPr lang="pt-BR" dirty="0" err="1"/>
              <a:t>n</a:t>
            </a:r>
            <a:r>
              <a:rPr lang="pt-BR" baseline="30000" dirty="0" err="1"/>
              <a:t>os</a:t>
            </a:r>
            <a:r>
              <a:rPr lang="pt-BR" dirty="0"/>
              <a:t> de 30/6 – nota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MDIC e Min. Fazenda sensibilizados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Imprensa </a:t>
            </a:r>
            <a:r>
              <a:rPr lang="pt-BR" dirty="0" smtClean="0"/>
              <a:t>– nota; contato </a:t>
            </a:r>
            <a:r>
              <a:rPr lang="pt-BR" dirty="0" err="1" smtClean="0"/>
              <a:t>Eunício</a:t>
            </a:r>
            <a:r>
              <a:rPr lang="pt-BR" dirty="0" smtClean="0"/>
              <a:t> Brandão (CE)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80457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ABRAINC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Defesa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Concorrência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174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Regras de Condutas para Comitês e outras instâncias na ABRAINC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com pauta, ata e lista de presença distribuídas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Não discutimos questões comerciais nem fazemos reuniões das áreas comerciais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 caso de eventuais discussões de melhores práticas, finalidade deve necessariamente ser o do benefício do cliente, da atividade de incorporação e da sociedade como um 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Regras de condutas de conhecimento a todos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Disciplina de coleta e trânsito de informações de empresas- 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Papel ativo de controle das regras pelo Comitê Jurídico - avaliação qualitativa – </a:t>
            </a:r>
            <a:r>
              <a:rPr lang="pt-BR" i="1" dirty="0" err="1" smtClean="0"/>
              <a:t>compliance</a:t>
            </a:r>
            <a:r>
              <a:rPr lang="pt-BR" i="1" dirty="0" smtClean="0"/>
              <a:t> </a:t>
            </a:r>
            <a:r>
              <a:rPr lang="pt-BR" i="1" dirty="0" err="1" smtClean="0"/>
              <a:t>officer</a:t>
            </a:r>
            <a:r>
              <a:rPr lang="pt-BR" i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err="1" smtClean="0"/>
              <a:t>Ex</a:t>
            </a:r>
            <a:r>
              <a:rPr lang="pt-BR" dirty="0" smtClean="0"/>
              <a:t>: ABIFARMA, Postos de Serviços do DF</a:t>
            </a:r>
          </a:p>
          <a:p>
            <a:r>
              <a:rPr lang="pt-BR" dirty="0" smtClean="0"/>
              <a:t>Nova Lei da Defesa da Concorrência – acompanhamento prévio do CADE  - preocupações dos associados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572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Prioridades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ABRAINC</a:t>
            </a:r>
          </a:p>
        </p:txBody>
      </p:sp>
      <p:sp>
        <p:nvSpPr>
          <p:cNvPr id="102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439112"/>
              </p:ext>
            </p:extLst>
          </p:nvPr>
        </p:nvGraphicFramePr>
        <p:xfrm>
          <a:off x="936907" y="692696"/>
          <a:ext cx="6697663" cy="604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Worksheet" r:id="rId4" imgW="4191102" imgH="4657704" progId="Excel.Sheet.12">
                  <p:embed/>
                </p:oleObj>
              </mc:Choice>
              <mc:Fallback>
                <p:oleObj name="Worksheet" r:id="rId4" imgW="4191102" imgH="4657704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907" y="692696"/>
                        <a:ext cx="6697663" cy="604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156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Prioridades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1 - Complexidade </a:t>
            </a:r>
            <a:r>
              <a:rPr lang="pt-BR" b="1" dirty="0"/>
              <a:t>na legislação  - licenciamentos, aprovações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Trabalho Setorial – MBC/ </a:t>
            </a:r>
            <a:r>
              <a:rPr lang="pt-BR" b="1" dirty="0" smtClean="0"/>
              <a:t>CBIC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Prefeitura de São Paulo </a:t>
            </a:r>
          </a:p>
          <a:p>
            <a:endParaRPr lang="pt-BR" b="1" dirty="0" smtClean="0"/>
          </a:p>
          <a:p>
            <a:r>
              <a:rPr lang="pt-BR" b="1" dirty="0" smtClean="0"/>
              <a:t>2 - Modelo </a:t>
            </a:r>
            <a:r>
              <a:rPr lang="pt-BR" b="1" dirty="0"/>
              <a:t>de Negócios – relacionamento com compradores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Encurtamento </a:t>
            </a:r>
            <a:r>
              <a:rPr lang="pt-BR" dirty="0"/>
              <a:t>do ciclo, venda definitiva, mudança de parâmetros para financiamento, repasse durante a obra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Alinhamento com Comitê Financeiro – Modelo de Negócios para detalhamento de proposta </a:t>
            </a:r>
            <a:r>
              <a:rPr lang="pt-BR" dirty="0" smtClean="0"/>
              <a:t>(INCC</a:t>
            </a:r>
            <a:r>
              <a:rPr lang="pt-BR" dirty="0"/>
              <a:t>, </a:t>
            </a:r>
            <a:r>
              <a:rPr lang="pt-BR" dirty="0" err="1" smtClean="0"/>
              <a:t>co-obrigação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 </a:t>
            </a:r>
            <a:r>
              <a:rPr lang="pt-BR" dirty="0"/>
              <a:t>e apresentação aos </a:t>
            </a:r>
            <a:r>
              <a:rPr lang="pt-BR" dirty="0" smtClean="0"/>
              <a:t>bancos (garantia para bancos?) </a:t>
            </a:r>
          </a:p>
          <a:p>
            <a:pPr lvl="0"/>
            <a:r>
              <a:rPr lang="pt-BR" b="1" dirty="0"/>
              <a:t> </a:t>
            </a:r>
            <a:endParaRPr lang="pt-BR" dirty="0"/>
          </a:p>
          <a:p>
            <a:r>
              <a:rPr lang="pt-BR" b="1" dirty="0" smtClean="0"/>
              <a:t>3 - Insegurança Jurídica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Mudanças de regra durante ciclo de incorporação; obras que seguem alvarás de execução e que tem dificuldades na obtenção do Habite-se; embargos de obra – incorporadora penalizada por questões envolvendo prefeituras e MP, por </a:t>
            </a:r>
            <a:r>
              <a:rPr lang="pt-BR" dirty="0" smtClean="0"/>
              <a:t>exemplo; Ações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</a:t>
            </a:r>
            <a:r>
              <a:rPr lang="pt-BR" dirty="0" smtClean="0"/>
              <a:t>rabalho </a:t>
            </a:r>
            <a:r>
              <a:rPr lang="pt-BR" dirty="0" err="1"/>
              <a:t>Booz</a:t>
            </a:r>
            <a:r>
              <a:rPr lang="pt-BR" dirty="0"/>
              <a:t>/MBC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Discussão de Código de Conduta ABRAINC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4 - Plano Diretor </a:t>
            </a:r>
            <a:r>
              <a:rPr lang="pt-BR" dirty="0"/>
              <a:t>– acompanhamento, com condução Secovi. Adensamento vs. espraiamento; usos mistos; proliferação de </a:t>
            </a:r>
            <a:r>
              <a:rPr lang="pt-BR" dirty="0" smtClean="0"/>
              <a:t>contrapartida</a:t>
            </a:r>
            <a:endParaRPr lang="pt-BR" b="1" dirty="0"/>
          </a:p>
          <a:p>
            <a:endParaRPr lang="pt-BR" b="1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4785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/>
            <a:r>
              <a:rPr lang="pt-BR" sz="1800" b="1" dirty="0" smtClean="0">
                <a:solidFill>
                  <a:schemeClr val="tx1"/>
                </a:solidFill>
              </a:rPr>
              <a:t>1 - Complexidade na Legislação </a:t>
            </a:r>
            <a:r>
              <a:rPr lang="pt-BR" sz="1800" b="1" dirty="0">
                <a:solidFill>
                  <a:schemeClr val="tx1"/>
                </a:solidFill>
              </a:rPr>
              <a:t>– </a:t>
            </a:r>
            <a:r>
              <a:rPr lang="pt-BR" sz="1800" b="1" dirty="0" err="1" smtClean="0">
                <a:solidFill>
                  <a:schemeClr val="tx1"/>
                </a:solidFill>
              </a:rPr>
              <a:t>Booz</a:t>
            </a:r>
            <a:r>
              <a:rPr lang="pt-BR" sz="1800" b="1" dirty="0" smtClean="0">
                <a:solidFill>
                  <a:schemeClr val="tx1"/>
                </a:solidFill>
              </a:rPr>
              <a:t>/MBC</a:t>
            </a:r>
            <a:r>
              <a:rPr lang="pt-BR" sz="1800" b="1" dirty="0">
                <a:solidFill>
                  <a:schemeClr val="tx1"/>
                </a:solidFill>
              </a:rPr>
              <a:t>/ </a:t>
            </a:r>
            <a:r>
              <a:rPr lang="pt-BR" sz="1800" b="1" dirty="0" smtClean="0">
                <a:solidFill>
                  <a:schemeClr val="tx1"/>
                </a:solidFill>
              </a:rPr>
              <a:t>CBIC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Impacto </a:t>
            </a:r>
            <a:r>
              <a:rPr lang="pt-BR" b="1" dirty="0"/>
              <a:t>das barreiras regulatórias e burocráticas no setor imobiliário- </a:t>
            </a:r>
            <a:endParaRPr lang="pt-BR" b="1" dirty="0" smtClean="0"/>
          </a:p>
          <a:p>
            <a:r>
              <a:rPr lang="pt-BR" b="1" dirty="0" smtClean="0"/>
              <a:t>6 </a:t>
            </a:r>
            <a:r>
              <a:rPr lang="pt-BR" b="1" dirty="0"/>
              <a:t>categorias -</a:t>
            </a:r>
            <a:r>
              <a:rPr lang="pt-BR" dirty="0"/>
              <a:t> FAR, Faixa 2, SBPE, Condomínio Casas, </a:t>
            </a:r>
            <a:r>
              <a:rPr lang="pt-BR" i="1" dirty="0" err="1"/>
              <a:t>Mixed</a:t>
            </a:r>
            <a:r>
              <a:rPr lang="pt-BR" i="1" dirty="0"/>
              <a:t> Use</a:t>
            </a:r>
            <a:r>
              <a:rPr lang="pt-BR" dirty="0"/>
              <a:t> e Loteamentos – tempo, recursos e insegurança jurídica/riscos de imagem</a:t>
            </a:r>
            <a:endParaRPr lang="pt-BR" b="1" dirty="0"/>
          </a:p>
          <a:p>
            <a:pPr lvl="1">
              <a:buFont typeface="Arial" pitchFamily="34" charset="0"/>
              <a:buChar char="•"/>
            </a:pPr>
            <a:r>
              <a:rPr lang="pt-BR" dirty="0"/>
              <a:t> Casos com impactos significativos por qualquer um dos 16 gargalos listados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 Casos de fio a pavio com um ou mais gargalos - mínimo 1 para cada modalidade: Faixa 1 (FAR), Faixas 2/3 (FGTS), SBPE, Condomínio horizontal, Loteamento, Empreendimento </a:t>
            </a:r>
            <a:r>
              <a:rPr lang="pt-BR" dirty="0" err="1"/>
              <a:t>Multi-uso</a:t>
            </a:r>
            <a:r>
              <a:rPr lang="pt-BR" dirty="0"/>
              <a:t> de grande porte.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Casos recebidos: Gafisa, MRV (gerais), Rossi e </a:t>
            </a:r>
            <a:r>
              <a:rPr lang="pt-BR" dirty="0" err="1"/>
              <a:t>Rodobens</a:t>
            </a:r>
            <a:r>
              <a:rPr lang="pt-BR" dirty="0"/>
              <a:t> (específicos</a:t>
            </a:r>
            <a:r>
              <a:rPr lang="pt-B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Resultado </a:t>
            </a:r>
            <a:r>
              <a:rPr lang="pt-BR" dirty="0"/>
              <a:t>final: diagnóstico/recomendações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r>
              <a:rPr lang="pt-BR" b="1" dirty="0" smtClean="0"/>
              <a:t>Proposta </a:t>
            </a:r>
            <a:r>
              <a:rPr lang="pt-BR" b="1" dirty="0" err="1"/>
              <a:t>Booz</a:t>
            </a:r>
            <a:r>
              <a:rPr lang="pt-BR" dirty="0"/>
              <a:t>: R$ 715 mil + 14,25% + 10% </a:t>
            </a:r>
            <a:r>
              <a:rPr lang="pt-BR" dirty="0" smtClean="0"/>
              <a:t>extras = R$ 896 mil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Mais 8</a:t>
            </a:r>
            <a:r>
              <a:rPr lang="pt-BR" dirty="0"/>
              <a:t>% </a:t>
            </a:r>
            <a:r>
              <a:rPr lang="pt-BR" dirty="0" smtClean="0"/>
              <a:t>MBC (5/6) – R$ 964 mil</a:t>
            </a:r>
            <a:endParaRPr lang="pt-BR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Participação 66,67% ABRAINC e 33,33% </a:t>
            </a:r>
            <a:r>
              <a:rPr lang="pt-BR" dirty="0" smtClean="0"/>
              <a:t>CBIC</a:t>
            </a:r>
            <a:r>
              <a:rPr lang="pt-BR" dirty="0"/>
              <a:t> </a:t>
            </a:r>
            <a:r>
              <a:rPr lang="pt-BR" dirty="0" smtClean="0"/>
              <a:t>-  ABRAINC – R$ 643 mil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Duração </a:t>
            </a:r>
            <a:r>
              <a:rPr lang="pt-BR" dirty="0"/>
              <a:t>de até 3 meses, </a:t>
            </a:r>
            <a:r>
              <a:rPr lang="pt-BR" dirty="0" smtClean="0"/>
              <a:t>até </a:t>
            </a:r>
            <a:r>
              <a:rPr lang="pt-BR" dirty="0"/>
              <a:t>o final de </a:t>
            </a:r>
            <a:r>
              <a:rPr lang="pt-BR" dirty="0" smtClean="0"/>
              <a:t>setembro. ABRAINC com </a:t>
            </a:r>
            <a:r>
              <a:rPr lang="pt-BR" dirty="0"/>
              <a:t>as 1as parcelas, até </a:t>
            </a:r>
            <a:r>
              <a:rPr lang="pt-BR" dirty="0" smtClean="0"/>
              <a:t>66,67%; </a:t>
            </a:r>
            <a:r>
              <a:rPr lang="pt-BR" dirty="0"/>
              <a:t>CBIC </a:t>
            </a:r>
            <a:r>
              <a:rPr lang="pt-BR" dirty="0" smtClean="0"/>
              <a:t>completa os </a:t>
            </a:r>
            <a:r>
              <a:rPr lang="pt-BR" dirty="0"/>
              <a:t>33,33% </a:t>
            </a:r>
            <a:r>
              <a:rPr lang="pt-BR" dirty="0" smtClean="0"/>
              <a:t>finais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Interrupção ou extensão: acerto </a:t>
            </a:r>
            <a:r>
              <a:rPr lang="pt-BR" dirty="0"/>
              <a:t>de valores </a:t>
            </a:r>
            <a:r>
              <a:rPr lang="pt-BR" dirty="0" smtClean="0"/>
              <a:t>e proporcionalidade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Participação </a:t>
            </a:r>
            <a:r>
              <a:rPr lang="pt-BR" dirty="0"/>
              <a:t>plena da ABRAINC na </a:t>
            </a:r>
            <a:r>
              <a:rPr lang="pt-BR" dirty="0" smtClean="0"/>
              <a:t>condução, divulgação </a:t>
            </a:r>
            <a:r>
              <a:rPr lang="pt-BR" dirty="0"/>
              <a:t>e </a:t>
            </a:r>
            <a:r>
              <a:rPr lang="pt-BR" dirty="0" smtClean="0"/>
              <a:t>responsabilidade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</a:t>
            </a:r>
            <a:r>
              <a:rPr lang="pt-BR" dirty="0"/>
              <a:t>Modelo de Negócios junto com </a:t>
            </a:r>
            <a:r>
              <a:rPr lang="pt-BR" dirty="0" smtClean="0"/>
              <a:t>Ambiente </a:t>
            </a:r>
            <a:r>
              <a:rPr lang="pt-BR" dirty="0"/>
              <a:t>de </a:t>
            </a:r>
            <a:r>
              <a:rPr lang="pt-BR" dirty="0" smtClean="0"/>
              <a:t>Negócios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José Carlos, Romeu: documentos esta semana; estrutura sem doação</a:t>
            </a:r>
            <a:endParaRPr lang="pt-BR" dirty="0"/>
          </a:p>
          <a:p>
            <a:endParaRPr lang="pt-BR" dirty="0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3918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16632"/>
            <a:ext cx="8561387" cy="281831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1 -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Aprovações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Prefeitura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São Paulo-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Projeto MBC/ Consultoria </a:t>
            </a:r>
            <a:r>
              <a:rPr lang="pt-BR" sz="1800" b="1" kern="1200" dirty="0" err="1">
                <a:solidFill>
                  <a:schemeClr val="tx1"/>
                </a:solidFill>
                <a:cs typeface="Arial" pitchFamily="34" charset="0"/>
              </a:rPr>
              <a:t>Falconi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Redução </a:t>
            </a:r>
            <a:r>
              <a:rPr lang="pt-BR" dirty="0"/>
              <a:t>de prazos de aprovação de 708 dias para 300 dias em 12 </a:t>
            </a:r>
            <a:r>
              <a:rPr lang="pt-BR" dirty="0" smtClean="0"/>
              <a:t>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Redesenho </a:t>
            </a:r>
            <a:r>
              <a:rPr lang="pt-BR" dirty="0"/>
              <a:t>do processo </a:t>
            </a:r>
            <a:r>
              <a:rPr lang="pt-BR" dirty="0" smtClean="0"/>
              <a:t>iniciado na gestão Kassab (cadastros informatizados interligados, licenciamento eletrônico, prazos para análise e pronunciamento, responsabilidades definidas), possível revisão do Código de Obras.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</a:t>
            </a:r>
            <a:r>
              <a:rPr lang="pt-BR" dirty="0"/>
              <a:t>$ </a:t>
            </a:r>
            <a:r>
              <a:rPr lang="pt-BR" dirty="0" smtClean="0"/>
              <a:t>1,8 </a:t>
            </a:r>
            <a:r>
              <a:rPr lang="pt-BR" dirty="0"/>
              <a:t>milhões + </a:t>
            </a:r>
            <a:r>
              <a:rPr lang="pt-BR" dirty="0" smtClean="0"/>
              <a:t>Logíst./Custeio MBC R$ 200 mil + Taxa Doação R$ 83 mil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Acompanhamento</a:t>
            </a:r>
            <a:r>
              <a:rPr lang="pt-BR" dirty="0" smtClean="0"/>
              <a:t> por </a:t>
            </a:r>
            <a:r>
              <a:rPr lang="pt-BR" dirty="0"/>
              <a:t>Rossi, Odebrecht, </a:t>
            </a:r>
            <a:r>
              <a:rPr lang="pt-BR" dirty="0" err="1"/>
              <a:t>Brookfield</a:t>
            </a:r>
            <a:r>
              <a:rPr lang="pt-BR" dirty="0"/>
              <a:t>, </a:t>
            </a:r>
            <a:r>
              <a:rPr lang="pt-BR" dirty="0" err="1" smtClean="0"/>
              <a:t>Cyrela</a:t>
            </a:r>
            <a:r>
              <a:rPr lang="pt-BR" dirty="0" smtClean="0"/>
              <a:t>, </a:t>
            </a:r>
            <a:r>
              <a:rPr lang="pt-BR" dirty="0" err="1" smtClean="0"/>
              <a:t>Even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 smtClean="0"/>
              <a:t>Wtorre</a:t>
            </a:r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</a:t>
            </a:r>
            <a:r>
              <a:rPr lang="pt-BR" b="1" dirty="0" smtClean="0"/>
              <a:t>articipação</a:t>
            </a:r>
            <a:r>
              <a:rPr lang="pt-BR" dirty="0" smtClean="0"/>
              <a:t> </a:t>
            </a:r>
            <a:r>
              <a:rPr lang="pt-BR" dirty="0"/>
              <a:t>– João Fortes, Moura </a:t>
            </a:r>
            <a:r>
              <a:rPr lang="pt-BR" dirty="0" err="1"/>
              <a:t>Dubeux</a:t>
            </a:r>
            <a:r>
              <a:rPr lang="pt-BR" dirty="0"/>
              <a:t>, Carvalho </a:t>
            </a:r>
            <a:r>
              <a:rPr lang="pt-BR" dirty="0" err="1" smtClean="0"/>
              <a:t>Hosken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Correspondência </a:t>
            </a:r>
            <a:r>
              <a:rPr lang="pt-BR" b="1" dirty="0"/>
              <a:t>Secovi </a:t>
            </a:r>
            <a:r>
              <a:rPr lang="pt-BR" dirty="0"/>
              <a:t>– participação em custeio e condução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CB: sim, em pacote junto com </a:t>
            </a:r>
            <a:r>
              <a:rPr lang="pt-BR" i="1" dirty="0" err="1"/>
              <a:t>lay-out</a:t>
            </a:r>
            <a:r>
              <a:rPr lang="pt-BR" dirty="0"/>
              <a:t> Ed. Martinelli – APROV – 2 andares (emergencial) – R$ 1,8 MM mais 6 andares (licitação) – R$ 6 MM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err="1" smtClean="0"/>
              <a:t>Call</a:t>
            </a:r>
            <a:r>
              <a:rPr lang="pt-BR" b="1" dirty="0" smtClean="0"/>
              <a:t> 2/7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Avançar </a:t>
            </a:r>
            <a:r>
              <a:rPr lang="pt-BR" dirty="0"/>
              <a:t>com </a:t>
            </a:r>
            <a:r>
              <a:rPr lang="pt-BR" dirty="0" err="1" smtClean="0"/>
              <a:t>Falconi</a:t>
            </a:r>
            <a:r>
              <a:rPr lang="pt-BR" dirty="0" smtClean="0"/>
              <a:t>/MBC; participação do Secovi quando concretizada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euniões </a:t>
            </a:r>
            <a:r>
              <a:rPr lang="pt-BR" dirty="0"/>
              <a:t>quinzenais de Grupo de Trabalho, bimensais com outras secretarias e trimestrais com o Prefeito</a:t>
            </a:r>
            <a:r>
              <a:rPr lang="pt-BR" b="1" dirty="0"/>
              <a:t>. </a:t>
            </a:r>
            <a:r>
              <a:rPr lang="pt-BR" b="1" dirty="0" smtClean="0"/>
              <a:t>Indicação de Representantes pelas </a:t>
            </a:r>
            <a:r>
              <a:rPr lang="pt-BR" b="1" dirty="0"/>
              <a:t>6 </a:t>
            </a:r>
            <a:r>
              <a:rPr lang="pt-BR" b="1" dirty="0" smtClean="0"/>
              <a:t>empresas.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Definições </a:t>
            </a:r>
            <a:r>
              <a:rPr lang="pt-BR" dirty="0"/>
              <a:t>necessárias e comunicação sobre elas ao Secretario Marcos Cruz idealmente até </a:t>
            </a:r>
            <a:r>
              <a:rPr lang="pt-BR" b="1" dirty="0"/>
              <a:t>dia 10/7,</a:t>
            </a:r>
            <a:r>
              <a:rPr lang="pt-BR" dirty="0"/>
              <a:t> volta de Paula </a:t>
            </a:r>
            <a:r>
              <a:rPr lang="pt-BR" dirty="0" smtClean="0"/>
              <a:t>Motta.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</a:t>
            </a:r>
            <a:r>
              <a:rPr lang="pt-BR" dirty="0"/>
              <a:t>de Incorporação </a:t>
            </a:r>
            <a:r>
              <a:rPr lang="pt-BR" dirty="0" smtClean="0"/>
              <a:t>e agendamento </a:t>
            </a:r>
            <a:r>
              <a:rPr lang="pt-BR" dirty="0" err="1" smtClean="0"/>
              <a:t>Falconi</a:t>
            </a:r>
            <a:r>
              <a:rPr lang="pt-BR" dirty="0" smtClean="0"/>
              <a:t>/MBC </a:t>
            </a:r>
            <a:r>
              <a:rPr lang="pt-BR" dirty="0"/>
              <a:t>para </a:t>
            </a:r>
            <a:r>
              <a:rPr lang="pt-BR" dirty="0" smtClean="0"/>
              <a:t>metas</a:t>
            </a:r>
            <a:r>
              <a:rPr lang="pt-BR" dirty="0"/>
              <a:t>, forma de </a:t>
            </a:r>
            <a:r>
              <a:rPr lang="pt-BR" dirty="0" smtClean="0"/>
              <a:t>pagamento. Aportes </a:t>
            </a:r>
            <a:r>
              <a:rPr lang="pt-BR" dirty="0"/>
              <a:t>ABRAINC.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Mecanismo de continuidade?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63666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171938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1 -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com Fernando Haddad – 25/6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Prefeito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Aprovação por Planos de Massas nas subprefeituras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Reforço na Controladoria Geral do Município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Desapropriações para produção</a:t>
            </a:r>
            <a:r>
              <a:rPr lang="pt-BR" dirty="0"/>
              <a:t>.  300 MM +</a:t>
            </a:r>
            <a:r>
              <a:rPr lang="pt-BR" dirty="0" smtClean="0"/>
              <a:t> </a:t>
            </a:r>
            <a:r>
              <a:rPr lang="pt-BR" dirty="0"/>
              <a:t>200 MM Águas Espraiadas.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Em análise </a:t>
            </a:r>
            <a:r>
              <a:rPr lang="pt-BR" dirty="0" smtClean="0"/>
              <a:t>complemento CP. R</a:t>
            </a:r>
            <a:r>
              <a:rPr lang="pt-BR" dirty="0"/>
              <a:t>$ 10-12 </a:t>
            </a:r>
            <a:r>
              <a:rPr lang="pt-BR" dirty="0" smtClean="0"/>
              <a:t>mil/unidade - sem </a:t>
            </a:r>
            <a:r>
              <a:rPr lang="pt-BR" dirty="0"/>
              <a:t>processo judicial.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Secretaria de Licenciamentos, </a:t>
            </a:r>
            <a:r>
              <a:rPr lang="pt-BR" dirty="0" smtClean="0"/>
              <a:t>16 técnicos dedicados (eram 3)</a:t>
            </a:r>
            <a:r>
              <a:rPr lang="pt-BR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Decreto para 60% dos gargalos HIS: escritura ok no Habite-se, acesso por vias não oficializadas, flexibilidade na largura das vias.  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Propostas</a:t>
            </a:r>
            <a:r>
              <a:rPr lang="pt-BR" dirty="0" smtClean="0"/>
              <a:t>:</a:t>
            </a:r>
          </a:p>
          <a:p>
            <a:r>
              <a:rPr lang="pt-BR" b="1" dirty="0" smtClean="0"/>
              <a:t>Mesa </a:t>
            </a:r>
            <a:r>
              <a:rPr lang="pt-BR" b="1" dirty="0"/>
              <a:t>única de aprovação </a:t>
            </a:r>
            <a:r>
              <a:rPr lang="pt-BR" b="1" dirty="0" smtClean="0"/>
              <a:t>(</a:t>
            </a:r>
            <a:r>
              <a:rPr lang="pt-BR" b="1" dirty="0" err="1"/>
              <a:t>ex</a:t>
            </a:r>
            <a:r>
              <a:rPr lang="pt-BR" b="1" dirty="0"/>
              <a:t>: de Decreto 620-2009 – RJ)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Prazo de 10 dias </a:t>
            </a:r>
            <a:r>
              <a:rPr lang="pt-BR" dirty="0" smtClean="0"/>
              <a:t>p/ </a:t>
            </a:r>
            <a:r>
              <a:rPr lang="pt-BR" dirty="0"/>
              <a:t>exigências, de forma única; prazo de 10 dias </a:t>
            </a:r>
            <a:r>
              <a:rPr lang="pt-BR" dirty="0" smtClean="0"/>
              <a:t>p/ aprovações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Convênio </a:t>
            </a:r>
            <a:r>
              <a:rPr lang="pt-BR" dirty="0"/>
              <a:t>que incorpore as atribuições de </a:t>
            </a:r>
            <a:r>
              <a:rPr lang="pt-BR" dirty="0" err="1" smtClean="0"/>
              <a:t>Graprohab</a:t>
            </a:r>
            <a:r>
              <a:rPr lang="pt-BR" dirty="0" smtClean="0"/>
              <a:t> </a:t>
            </a:r>
            <a:r>
              <a:rPr lang="pt-BR" dirty="0"/>
              <a:t>e da Cetesb </a:t>
            </a:r>
            <a:r>
              <a:rPr lang="pt-BR" dirty="0" smtClean="0"/>
              <a:t>e </a:t>
            </a:r>
            <a:r>
              <a:rPr lang="pt-BR" dirty="0"/>
              <a:t>as transfira para a Prefeitura de São </a:t>
            </a:r>
            <a:r>
              <a:rPr lang="pt-BR" dirty="0" smtClean="0"/>
              <a:t>Paulo, sem se limitar aos projetos 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Racionalização </a:t>
            </a:r>
            <a:r>
              <a:rPr lang="pt-BR" dirty="0"/>
              <a:t>dos </a:t>
            </a:r>
            <a:r>
              <a:rPr lang="pt-BR" dirty="0" smtClean="0"/>
              <a:t>processos: Licenciamento/Aprovações e Habite-se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R</a:t>
            </a:r>
            <a:r>
              <a:rPr lang="pt-BR" b="1" dirty="0" smtClean="0"/>
              <a:t>euniões </a:t>
            </a:r>
            <a:r>
              <a:rPr lang="pt-BR" b="1" dirty="0"/>
              <a:t>mensais (Pontos de Controle) com o Prefeito e </a:t>
            </a:r>
            <a:r>
              <a:rPr lang="pt-BR" b="1" dirty="0" smtClean="0"/>
              <a:t>ABRAINC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Aperfeiçoamento </a:t>
            </a:r>
            <a:r>
              <a:rPr lang="pt-BR" b="1" dirty="0"/>
              <a:t>nas diretrizes para </a:t>
            </a:r>
            <a:r>
              <a:rPr lang="pt-BR" b="1" dirty="0" smtClean="0"/>
              <a:t>projetos/ aperfeiçoamentos legais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Revisão </a:t>
            </a:r>
            <a:r>
              <a:rPr lang="pt-BR" dirty="0"/>
              <a:t>e compatibilização de </a:t>
            </a:r>
            <a:r>
              <a:rPr lang="pt-BR" dirty="0" smtClean="0"/>
              <a:t>legislação  – municipal, estadual </a:t>
            </a:r>
            <a:r>
              <a:rPr lang="pt-BR" dirty="0"/>
              <a:t>e </a:t>
            </a:r>
            <a:r>
              <a:rPr lang="pt-BR" dirty="0" smtClean="0"/>
              <a:t>bancos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Regramento </a:t>
            </a:r>
            <a:r>
              <a:rPr lang="pt-BR" dirty="0"/>
              <a:t>especial para </a:t>
            </a:r>
            <a:r>
              <a:rPr lang="pt-BR" dirty="0" err="1"/>
              <a:t>Retrofit</a:t>
            </a:r>
            <a:r>
              <a:rPr lang="pt-BR" dirty="0"/>
              <a:t>, com definições </a:t>
            </a:r>
            <a:r>
              <a:rPr lang="pt-BR" dirty="0" smtClean="0"/>
              <a:t>compatíveis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967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1 -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CD 7/6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Encontros </a:t>
            </a:r>
            <a:r>
              <a:rPr lang="pt-BR" b="1" dirty="0" smtClean="0"/>
              <a:t>a serem agendados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Prefeito Haddad – Caixa- PMCMV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Gov. Alckmin – fluxo órgãos estaduais – Cetesb, Sabesp, DAEE, </a:t>
            </a:r>
            <a:r>
              <a:rPr lang="pt-BR" dirty="0" err="1" smtClean="0"/>
              <a:t>Graprohab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Sergio Cabral – a ser </a:t>
            </a:r>
            <a:r>
              <a:rPr lang="pt-BR" dirty="0" smtClean="0"/>
              <a:t>reagendada – doações – reunião 18/6 - ok?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Eduardo Paes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Prefeito </a:t>
            </a:r>
            <a:r>
              <a:rPr lang="pt-BR" b="1" dirty="0"/>
              <a:t>de Campinas </a:t>
            </a:r>
            <a:r>
              <a:rPr lang="pt-BR" dirty="0"/>
              <a:t>– Rubens Menin – </a:t>
            </a:r>
            <a:r>
              <a:rPr lang="pt-BR" dirty="0" smtClean="0"/>
              <a:t>23/5; Henrique Bianco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Secretário de Habitação Ricardo </a:t>
            </a:r>
            <a:r>
              <a:rPr lang="pt-BR" dirty="0" err="1" smtClean="0"/>
              <a:t>Chiminazzo</a:t>
            </a:r>
            <a:r>
              <a:rPr lang="pt-BR" dirty="0" smtClean="0"/>
              <a:t> – 19/6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Volta </a:t>
            </a:r>
            <a:r>
              <a:rPr lang="pt-BR" dirty="0"/>
              <a:t>das empresas para </a:t>
            </a:r>
            <a:r>
              <a:rPr lang="pt-BR" dirty="0" smtClean="0"/>
              <a:t>Campinas. Ações para isso: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Fluxo de aprovações – confiabilidade/ Segurança Jurídica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Agendar reunião prévia com </a:t>
            </a:r>
            <a:r>
              <a:rPr lang="pt-BR" dirty="0" err="1" smtClean="0"/>
              <a:t>Chiminazzo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Empresas atuantes em Campinas: </a:t>
            </a:r>
            <a:r>
              <a:rPr lang="pt-BR" dirty="0" err="1" smtClean="0"/>
              <a:t>Brookfield</a:t>
            </a:r>
            <a:r>
              <a:rPr lang="pt-BR" dirty="0" smtClean="0"/>
              <a:t>, Cury, </a:t>
            </a:r>
            <a:r>
              <a:rPr lang="pt-BR" dirty="0" err="1" smtClean="0"/>
              <a:t>Cyrela</a:t>
            </a:r>
            <a:r>
              <a:rPr lang="pt-BR" dirty="0" smtClean="0"/>
              <a:t>, HM, MRV, Odebrecht, PDG, Rossi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err="1" smtClean="0"/>
              <a:t>Sinduscon</a:t>
            </a:r>
            <a:r>
              <a:rPr lang="pt-BR" b="1" dirty="0" smtClean="0"/>
              <a:t>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Dissídio 2013 – 3% acima da inflação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Participação de Comissão para negociar dissídio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Contato do Odair </a:t>
            </a:r>
            <a:r>
              <a:rPr lang="pt-BR" dirty="0" err="1" smtClean="0"/>
              <a:t>Senra</a:t>
            </a:r>
            <a:r>
              <a:rPr lang="pt-BR" dirty="0" smtClean="0"/>
              <a:t>/ Sergio Watanabe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6475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2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Modelo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Negócios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Modelo enviado por RM no início de junho</a:t>
            </a:r>
          </a:p>
          <a:p>
            <a:endParaRPr lang="pt-BR" b="1" dirty="0"/>
          </a:p>
          <a:p>
            <a:r>
              <a:rPr lang="pt-BR" b="1" dirty="0" smtClean="0"/>
              <a:t>Modelo atual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Do ponto de vista financeiro, comprador ainda financia custo da obra?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Pré-vendas- teste válido?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Repasse durante a obra – possível sem fiança?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Imobiliárias</a:t>
            </a:r>
          </a:p>
          <a:p>
            <a:endParaRPr lang="pt-BR" dirty="0" smtClean="0"/>
          </a:p>
          <a:p>
            <a:r>
              <a:rPr lang="pt-BR" b="1" dirty="0" smtClean="0"/>
              <a:t>Comentários das empresas</a:t>
            </a:r>
          </a:p>
          <a:p>
            <a:endParaRPr lang="pt-BR" dirty="0"/>
          </a:p>
          <a:p>
            <a:r>
              <a:rPr lang="pt-BR" b="1" dirty="0" smtClean="0"/>
              <a:t>Encaminhamentos – priorização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80588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25763</TotalTime>
  <Words>1815</Words>
  <Application>Microsoft Office PowerPoint</Application>
  <PresentationFormat>Apresentação na tela (4:3)</PresentationFormat>
  <Paragraphs>334</Paragraphs>
  <Slides>20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</vt:lpstr>
      <vt:lpstr>Tahoma</vt:lpstr>
      <vt:lpstr>Design padrão</vt:lpstr>
      <vt:lpstr>Worksheet</vt:lpstr>
      <vt:lpstr>Apresentação do PowerPoint</vt:lpstr>
      <vt:lpstr>Atualizações – banco de ideias e reunião CD 7/6</vt:lpstr>
      <vt:lpstr>Prioridades ABRAINC</vt:lpstr>
      <vt:lpstr>Prioridades </vt:lpstr>
      <vt:lpstr>1 - Complexidade na Legislação – Booz/MBC/ CBIC</vt:lpstr>
      <vt:lpstr>1 - Aprovações – Prefeitura de São Paulo- Projeto MBC/ Consultoria Falconi  </vt:lpstr>
      <vt:lpstr>1 - Reunião com Fernando Haddad – 25/6  </vt:lpstr>
      <vt:lpstr>1 - Atualizações CD 7/6</vt:lpstr>
      <vt:lpstr>2 – Modelo de Negócios</vt:lpstr>
      <vt:lpstr>3 - Insegurança Jurídica</vt:lpstr>
      <vt:lpstr>4 - Plano Diretor – Oficina Sec. Fernando M. Franco – 26/6 - Secovi </vt:lpstr>
      <vt:lpstr>4 - Plano Diretor – Reunião Secretário Fernando Mello Franco – 26/6 - Secovi </vt:lpstr>
      <vt:lpstr>Modelo de Vendas (com Comitê de Incorporação)   </vt:lpstr>
      <vt:lpstr>PMCMV – Faixas 2 e 3</vt:lpstr>
      <vt:lpstr>Orçamento - projetos </vt:lpstr>
      <vt:lpstr>Apresentação do PowerPoint</vt:lpstr>
      <vt:lpstr>Cartórios – Atualizações – Min. Planejamento 12/3</vt:lpstr>
      <vt:lpstr>Desoneração da Folha – Reuniões com Min. Fazenda – Questões 18/4</vt:lpstr>
      <vt:lpstr>Outras atualizações </vt:lpstr>
      <vt:lpstr>ABRAINC - Defesa da Concorrência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2639</cp:revision>
  <dcterms:created xsi:type="dcterms:W3CDTF">2009-08-13T21:08:28Z</dcterms:created>
  <dcterms:modified xsi:type="dcterms:W3CDTF">2013-07-07T13:57:13Z</dcterms:modified>
</cp:coreProperties>
</file>