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1"/>
  </p:notesMasterIdLst>
  <p:handoutMasterIdLst>
    <p:handoutMasterId r:id="rId52"/>
  </p:handoutMasterIdLst>
  <p:sldIdLst>
    <p:sldId id="481" r:id="rId3"/>
    <p:sldId id="1179" r:id="rId4"/>
    <p:sldId id="1180" r:id="rId5"/>
    <p:sldId id="1146" r:id="rId6"/>
    <p:sldId id="1372" r:id="rId7"/>
    <p:sldId id="1373" r:id="rId8"/>
    <p:sldId id="1389" r:id="rId9"/>
    <p:sldId id="1370" r:id="rId10"/>
    <p:sldId id="1387" r:id="rId11"/>
    <p:sldId id="1388" r:id="rId12"/>
    <p:sldId id="1390" r:id="rId13"/>
    <p:sldId id="1371" r:id="rId14"/>
    <p:sldId id="1375" r:id="rId15"/>
    <p:sldId id="1376" r:id="rId16"/>
    <p:sldId id="1377" r:id="rId17"/>
    <p:sldId id="1379" r:id="rId18"/>
    <p:sldId id="1417" r:id="rId19"/>
    <p:sldId id="1381" r:id="rId20"/>
    <p:sldId id="1382" r:id="rId21"/>
    <p:sldId id="1384" r:id="rId22"/>
    <p:sldId id="1385" r:id="rId23"/>
    <p:sldId id="1374" r:id="rId24"/>
    <p:sldId id="1357" r:id="rId25"/>
    <p:sldId id="1358" r:id="rId26"/>
    <p:sldId id="1396" r:id="rId27"/>
    <p:sldId id="1397" r:id="rId28"/>
    <p:sldId id="1393" r:id="rId29"/>
    <p:sldId id="1394" r:id="rId30"/>
    <p:sldId id="1395" r:id="rId31"/>
    <p:sldId id="1398" r:id="rId32"/>
    <p:sldId id="1399" r:id="rId33"/>
    <p:sldId id="1400" r:id="rId34"/>
    <p:sldId id="1401" r:id="rId35"/>
    <p:sldId id="1402" r:id="rId36"/>
    <p:sldId id="1403" r:id="rId37"/>
    <p:sldId id="1404" r:id="rId38"/>
    <p:sldId id="1405" r:id="rId39"/>
    <p:sldId id="1406" r:id="rId40"/>
    <p:sldId id="1407" r:id="rId41"/>
    <p:sldId id="1408" r:id="rId42"/>
    <p:sldId id="1409" r:id="rId43"/>
    <p:sldId id="1410" r:id="rId44"/>
    <p:sldId id="1411" r:id="rId45"/>
    <p:sldId id="1412" r:id="rId46"/>
    <p:sldId id="1413" r:id="rId47"/>
    <p:sldId id="1414" r:id="rId48"/>
    <p:sldId id="1415" r:id="rId49"/>
    <p:sldId id="1416" r:id="rId50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idor\Rede\P&#250;blico\Finan&#231;as%20Abrainc\OR&#199;AMENTO%20ABRAINC%2020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on\Desktop\graficos_simpl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on\Desktop\graficos_simpl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on\Desktop\graficos_simpl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on\Desktop\graficos_simple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on\Desktop\graficos_simple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on\Desktop\graficos_simple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on\Desktop\graficos_simple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on\Desktop\graficos_simp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502\Indicadores_Compostos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502\Indicadores_Compostos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502\Indicadores_Compostos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502\Indicadores_Compostos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502\Indicadores_Compostos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502\Indicadores_Compostos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201502\Indicadores_Compostos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on\Desktop\graficos_simp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Orçamento Ordinário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7196483970667159"/>
          <c:y val="0.14129523809523811"/>
          <c:w val="0.79077640661422721"/>
          <c:h val="0.6057733783277090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12%</a:t>
                    </a:r>
                    <a:br>
                      <a:rPr lang="en-US" dirty="0" smtClean="0"/>
                    </a:br>
                    <a:fld id="{6AA30C18-1C8E-4351-A10B-75493CC688B5}" type="VALUE">
                      <a:rPr lang="en-US" smtClean="0"/>
                      <a:pPr/>
                      <a:t>[VALOR]</a:t>
                    </a:fld>
                    <a:endParaRPr lang="en-US" dirty="0" smtClean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'Relatorio Conselho'!$H$2:$H$3</c:f>
              <c:strCache>
                <c:ptCount val="2"/>
                <c:pt idx="0">
                  <c:v>Orçado</c:v>
                </c:pt>
                <c:pt idx="1">
                  <c:v>Realizado</c:v>
                </c:pt>
              </c:strCache>
            </c:strRef>
          </c:cat>
          <c:val>
            <c:numRef>
              <c:f>'Relatorio Conselho'!$I$2:$I$3</c:f>
              <c:numCache>
                <c:formatCode>_("R$"* #,##0.00_);_("R$"* \(#,##0.00\);_("R$"* "-"??_);_(@_)</c:formatCode>
                <c:ptCount val="2"/>
                <c:pt idx="0">
                  <c:v>4738531.6154589094</c:v>
                </c:pt>
                <c:pt idx="1">
                  <c:v>557658.93999999994</c:v>
                </c:pt>
              </c:numCache>
            </c:numRef>
          </c:val>
          <c:extLst/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9406528"/>
        <c:axId val="219410840"/>
      </c:barChart>
      <c:catAx>
        <c:axId val="21940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10840"/>
        <c:crosses val="autoZero"/>
        <c:auto val="1"/>
        <c:lblAlgn val="ctr"/>
        <c:lblOffset val="100"/>
        <c:noMultiLvlLbl val="0"/>
      </c:catAx>
      <c:valAx>
        <c:axId val="21941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0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Venda!$F$1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Venda!$F$2:$F$13</c:f>
              <c:numCache>
                <c:formatCode>#,##0</c:formatCode>
                <c:ptCount val="12"/>
                <c:pt idx="0">
                  <c:v>1425.8864427999999</c:v>
                </c:pt>
                <c:pt idx="1">
                  <c:v>1709.3135512900001</c:v>
                </c:pt>
                <c:pt idx="2">
                  <c:v>1980.3206997600007</c:v>
                </c:pt>
                <c:pt idx="3">
                  <c:v>1768.0384443099997</c:v>
                </c:pt>
                <c:pt idx="4">
                  <c:v>2290.6098595999997</c:v>
                </c:pt>
                <c:pt idx="5">
                  <c:v>1690.5029300700003</c:v>
                </c:pt>
                <c:pt idx="6">
                  <c:v>1512.2664479800001</c:v>
                </c:pt>
                <c:pt idx="7">
                  <c:v>1899.3413523899999</c:v>
                </c:pt>
                <c:pt idx="8">
                  <c:v>1873.51885533</c:v>
                </c:pt>
                <c:pt idx="9">
                  <c:v>1800.5179148299997</c:v>
                </c:pt>
                <c:pt idx="10">
                  <c:v>1812.2219632000001</c:v>
                </c:pt>
                <c:pt idx="11">
                  <c:v>2229.6996964900004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9914672"/>
        <c:axId val="219913496"/>
      </c:barChart>
      <c:catAx>
        <c:axId val="21991467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19913496"/>
        <c:crosses val="autoZero"/>
        <c:auto val="1"/>
        <c:lblAlgn val="ctr"/>
        <c:lblOffset val="100"/>
        <c:noMultiLvlLbl val="1"/>
      </c:catAx>
      <c:valAx>
        <c:axId val="219913496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1991467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Estoque!$B$1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Estoque!$B$2:$B$13</c:f>
              <c:numCache>
                <c:formatCode>#,##0</c:formatCode>
                <c:ptCount val="12"/>
                <c:pt idx="0">
                  <c:v>15536.834309219999</c:v>
                </c:pt>
                <c:pt idx="1">
                  <c:v>15432.737148860002</c:v>
                </c:pt>
                <c:pt idx="2">
                  <c:v>16376.019457590004</c:v>
                </c:pt>
                <c:pt idx="3">
                  <c:v>15751.475006089997</c:v>
                </c:pt>
                <c:pt idx="4">
                  <c:v>15283.898177290001</c:v>
                </c:pt>
                <c:pt idx="5">
                  <c:v>16660.398034500005</c:v>
                </c:pt>
                <c:pt idx="6">
                  <c:v>16021.684933079998</c:v>
                </c:pt>
                <c:pt idx="7">
                  <c:v>14503.433707990001</c:v>
                </c:pt>
                <c:pt idx="8">
                  <c:v>15883.221917449999</c:v>
                </c:pt>
                <c:pt idx="9">
                  <c:v>15571.821452390004</c:v>
                </c:pt>
                <c:pt idx="10">
                  <c:v>16768.883139589998</c:v>
                </c:pt>
                <c:pt idx="11">
                  <c:v>17873.015177409998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9911536"/>
        <c:axId val="219912320"/>
      </c:barChart>
      <c:catAx>
        <c:axId val="21991153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19912320"/>
        <c:crosses val="autoZero"/>
        <c:auto val="1"/>
        <c:lblAlgn val="ctr"/>
        <c:lblOffset val="100"/>
        <c:noMultiLvlLbl val="1"/>
      </c:catAx>
      <c:valAx>
        <c:axId val="21991232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1991153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Distrato!$F$1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Distrato!$A$2:$A$13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Distrato!$F$2:$F$13</c:f>
              <c:numCache>
                <c:formatCode>#,##0</c:formatCode>
                <c:ptCount val="12"/>
                <c:pt idx="0">
                  <c:v>2775</c:v>
                </c:pt>
                <c:pt idx="1">
                  <c:v>2421</c:v>
                </c:pt>
                <c:pt idx="2">
                  <c:v>2466</c:v>
                </c:pt>
                <c:pt idx="3">
                  <c:v>3028</c:v>
                </c:pt>
                <c:pt idx="4">
                  <c:v>3874</c:v>
                </c:pt>
                <c:pt idx="5">
                  <c:v>1928</c:v>
                </c:pt>
                <c:pt idx="6">
                  <c:v>3049</c:v>
                </c:pt>
                <c:pt idx="7">
                  <c:v>2804</c:v>
                </c:pt>
                <c:pt idx="8">
                  <c:v>2374</c:v>
                </c:pt>
                <c:pt idx="9">
                  <c:v>2630</c:v>
                </c:pt>
                <c:pt idx="10">
                  <c:v>2830</c:v>
                </c:pt>
                <c:pt idx="11">
                  <c:v>2582</c:v>
                </c:pt>
              </c:numCache>
            </c:numRef>
          </c:val>
        </c:ser>
        <c:ser>
          <c:idx val="1"/>
          <c:order val="1"/>
          <c:tx>
            <c:strRef>
              <c:f>Distrato!$G$1</c:f>
              <c:strCache>
                <c:ptCount val="1"/>
                <c:pt idx="0">
                  <c:v>Unidades distratadas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Distrato!$A$2:$A$13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Distrato!$G$2:$G$13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9911928"/>
        <c:axId val="219913888"/>
      </c:barChart>
      <c:catAx>
        <c:axId val="21991192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19913888"/>
        <c:crosses val="autoZero"/>
        <c:auto val="1"/>
        <c:lblAlgn val="ctr"/>
        <c:lblOffset val="100"/>
        <c:noMultiLvlLbl val="1"/>
      </c:catAx>
      <c:valAx>
        <c:axId val="219913888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199119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Distrato!$B$1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Distrato!$A$2:$A$13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Distrato!$B$2:$B$13</c:f>
              <c:numCache>
                <c:formatCode>#,##0</c:formatCode>
                <c:ptCount val="12"/>
                <c:pt idx="0">
                  <c:v>503.15660968999998</c:v>
                </c:pt>
                <c:pt idx="1">
                  <c:v>427.93315926999992</c:v>
                </c:pt>
                <c:pt idx="2">
                  <c:v>359.00337174000003</c:v>
                </c:pt>
                <c:pt idx="3">
                  <c:v>553.27045450000014</c:v>
                </c:pt>
                <c:pt idx="4">
                  <c:v>659.53528917000006</c:v>
                </c:pt>
                <c:pt idx="5">
                  <c:v>401.01686043000001</c:v>
                </c:pt>
                <c:pt idx="6">
                  <c:v>562.43580677999989</c:v>
                </c:pt>
                <c:pt idx="7">
                  <c:v>521.90124707000007</c:v>
                </c:pt>
                <c:pt idx="8">
                  <c:v>475.53875543000009</c:v>
                </c:pt>
                <c:pt idx="9">
                  <c:v>509.98653475999981</c:v>
                </c:pt>
                <c:pt idx="10">
                  <c:v>616.33111706999989</c:v>
                </c:pt>
                <c:pt idx="11">
                  <c:v>540.73785237000004</c:v>
                </c:pt>
              </c:numCache>
            </c:numRef>
          </c:val>
        </c:ser>
        <c:ser>
          <c:idx val="1"/>
          <c:order val="1"/>
          <c:tx>
            <c:strRef>
              <c:f>Distrato!$C$1</c:f>
              <c:strCache>
                <c:ptCount val="1"/>
                <c:pt idx="0">
                  <c:v>Valor distratado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Distrato!$A$2:$A$13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Distrato!$C$2:$C$13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9917416"/>
        <c:axId val="219915064"/>
      </c:barChart>
      <c:catAx>
        <c:axId val="21991741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19915064"/>
        <c:crosses val="autoZero"/>
        <c:auto val="1"/>
        <c:lblAlgn val="ctr"/>
        <c:lblOffset val="100"/>
        <c:noMultiLvlLbl val="1"/>
      </c:catAx>
      <c:valAx>
        <c:axId val="21991506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1991741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Entrega!$B$1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Entrega!$A$2:$A$13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Entrega!$B$2:$B$13</c:f>
              <c:numCache>
                <c:formatCode>#,##0</c:formatCode>
                <c:ptCount val="12"/>
                <c:pt idx="0">
                  <c:v>8824</c:v>
                </c:pt>
                <c:pt idx="1">
                  <c:v>13679</c:v>
                </c:pt>
                <c:pt idx="2">
                  <c:v>9909</c:v>
                </c:pt>
                <c:pt idx="3">
                  <c:v>7972</c:v>
                </c:pt>
                <c:pt idx="4">
                  <c:v>6009</c:v>
                </c:pt>
                <c:pt idx="5">
                  <c:v>4806</c:v>
                </c:pt>
                <c:pt idx="6">
                  <c:v>5144</c:v>
                </c:pt>
                <c:pt idx="7">
                  <c:v>7403</c:v>
                </c:pt>
                <c:pt idx="8">
                  <c:v>9179</c:v>
                </c:pt>
                <c:pt idx="9">
                  <c:v>7899</c:v>
                </c:pt>
                <c:pt idx="10">
                  <c:v>9715</c:v>
                </c:pt>
                <c:pt idx="11">
                  <c:v>14629</c:v>
                </c:pt>
              </c:numCache>
            </c:numRef>
          </c:val>
        </c:ser>
        <c:ser>
          <c:idx val="1"/>
          <c:order val="1"/>
          <c:tx>
            <c:strRef>
              <c:f>Entrega!$C$1</c:f>
              <c:strCache>
                <c:ptCount val="1"/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Entrega!$A$2:$A$13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Entrega!$C$2:$C$13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9915456"/>
        <c:axId val="219915848"/>
      </c:barChart>
      <c:catAx>
        <c:axId val="21991545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19915848"/>
        <c:crosses val="autoZero"/>
        <c:auto val="1"/>
        <c:lblAlgn val="ctr"/>
        <c:lblOffset val="100"/>
        <c:noMultiLvlLbl val="1"/>
      </c:catAx>
      <c:valAx>
        <c:axId val="219915848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1991545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CarteiraCliente!$B$1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CarteiraCliente!$B$2:$B$13</c:f>
              <c:numCache>
                <c:formatCode>#,##0</c:formatCode>
                <c:ptCount val="12"/>
                <c:pt idx="0">
                  <c:v>22078.518978700002</c:v>
                </c:pt>
                <c:pt idx="1">
                  <c:v>21794.616722729999</c:v>
                </c:pt>
                <c:pt idx="2">
                  <c:v>21509.332757029995</c:v>
                </c:pt>
                <c:pt idx="3">
                  <c:v>20880.338891009997</c:v>
                </c:pt>
                <c:pt idx="4">
                  <c:v>20404.584655700004</c:v>
                </c:pt>
                <c:pt idx="5">
                  <c:v>22002.816397810002</c:v>
                </c:pt>
                <c:pt idx="6">
                  <c:v>21529.566156989997</c:v>
                </c:pt>
                <c:pt idx="7">
                  <c:v>20663.869704349996</c:v>
                </c:pt>
                <c:pt idx="8">
                  <c:v>20550.639731419993</c:v>
                </c:pt>
                <c:pt idx="9">
                  <c:v>19848.068694620004</c:v>
                </c:pt>
                <c:pt idx="10">
                  <c:v>19546.057250689995</c:v>
                </c:pt>
                <c:pt idx="11">
                  <c:v>19005.284364380004</c:v>
                </c:pt>
              </c:numCache>
            </c:numRef>
          </c:val>
        </c:ser>
        <c:ser>
          <c:idx val="1"/>
          <c:order val="1"/>
          <c:tx>
            <c:strRef>
              <c:f>CarteiraCliente!$C$1</c:f>
              <c:strCache>
                <c:ptCount val="1"/>
                <c:pt idx="0">
                  <c:v>Saldo credor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CarteiraCliente!$C$2:$C$13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9917808"/>
        <c:axId val="219910360"/>
      </c:barChart>
      <c:catAx>
        <c:axId val="21991780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19910360"/>
        <c:crosses val="autoZero"/>
        <c:auto val="1"/>
        <c:lblAlgn val="ctr"/>
        <c:lblOffset val="100"/>
        <c:noMultiLvlLbl val="1"/>
      </c:catAx>
      <c:valAx>
        <c:axId val="21991036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199178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CarteiraCliente!$F$1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CarteiraCliente!$F$2:$F$13</c:f>
              <c:numCache>
                <c:formatCode>#,##0</c:formatCode>
                <c:ptCount val="12"/>
                <c:pt idx="0">
                  <c:v>1433.4602938400001</c:v>
                </c:pt>
                <c:pt idx="1">
                  <c:v>1300.3388336000003</c:v>
                </c:pt>
                <c:pt idx="2">
                  <c:v>1619.7142694700001</c:v>
                </c:pt>
                <c:pt idx="3">
                  <c:v>1225.27878424</c:v>
                </c:pt>
                <c:pt idx="4">
                  <c:v>1604.67625939</c:v>
                </c:pt>
                <c:pt idx="5">
                  <c:v>1228.20699414</c:v>
                </c:pt>
                <c:pt idx="6">
                  <c:v>1177.19107388</c:v>
                </c:pt>
                <c:pt idx="7">
                  <c:v>1013.9181990799999</c:v>
                </c:pt>
                <c:pt idx="8">
                  <c:v>977.28677891999996</c:v>
                </c:pt>
                <c:pt idx="9">
                  <c:v>939.87152015999993</c:v>
                </c:pt>
                <c:pt idx="10">
                  <c:v>953.71178210999994</c:v>
                </c:pt>
                <c:pt idx="11">
                  <c:v>980.93870423000021</c:v>
                </c:pt>
              </c:numCache>
            </c:numRef>
          </c:val>
        </c:ser>
        <c:ser>
          <c:idx val="1"/>
          <c:order val="1"/>
          <c:tx>
            <c:strRef>
              <c:f>CarteiraCliente!$G$1</c:f>
              <c:strCache>
                <c:ptCount val="1"/>
                <c:pt idx="0">
                  <c:v>Saldo em atraso (90dias)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CarteiraCliente!$G$2:$G$13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41836832"/>
        <c:axId val="241830168"/>
      </c:barChart>
      <c:catAx>
        <c:axId val="24183683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41830168"/>
        <c:crosses val="autoZero"/>
        <c:auto val="1"/>
        <c:lblAlgn val="ctr"/>
        <c:lblOffset val="100"/>
        <c:noMultiLvlLbl val="1"/>
      </c:catAx>
      <c:valAx>
        <c:axId val="241830168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4183683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CarteiraCliente!$L$2:$L$13</c:f>
              <c:numCache>
                <c:formatCode>#,##0</c:formatCode>
                <c:ptCount val="12"/>
                <c:pt idx="0">
                  <c:v>2754.4484028100001</c:v>
                </c:pt>
                <c:pt idx="1">
                  <c:v>2642.8215628400008</c:v>
                </c:pt>
                <c:pt idx="2">
                  <c:v>3138.6841993900007</c:v>
                </c:pt>
                <c:pt idx="3">
                  <c:v>2560.5435428500009</c:v>
                </c:pt>
                <c:pt idx="4">
                  <c:v>3443.3969017500003</c:v>
                </c:pt>
                <c:pt idx="5">
                  <c:v>2300.8588553300001</c:v>
                </c:pt>
                <c:pt idx="6">
                  <c:v>2221.2567848199997</c:v>
                </c:pt>
                <c:pt idx="7">
                  <c:v>2005.5660868999998</c:v>
                </c:pt>
                <c:pt idx="8">
                  <c:v>1972.1978165499995</c:v>
                </c:pt>
                <c:pt idx="9">
                  <c:v>1836.2043136599996</c:v>
                </c:pt>
                <c:pt idx="10">
                  <c:v>1860.6520311200004</c:v>
                </c:pt>
                <c:pt idx="11">
                  <c:v>2278.6357235700007</c:v>
                </c:pt>
              </c:numCache>
            </c:numRef>
          </c:val>
        </c:ser>
        <c:ser>
          <c:idx val="1"/>
          <c:order val="1"/>
          <c:tx>
            <c:strRef>
              <c:f>CarteiraCliente!$M$1</c:f>
              <c:strCache>
                <c:ptCount val="1"/>
                <c:pt idx="0">
                  <c:v>Saldo em atraso potencial (90 dias)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CarteiraCliente!$M$2:$M$13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41830952"/>
        <c:axId val="241831344"/>
      </c:barChart>
      <c:catAx>
        <c:axId val="24183095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41831344"/>
        <c:crosses val="autoZero"/>
        <c:auto val="1"/>
        <c:lblAlgn val="ctr"/>
        <c:lblOffset val="100"/>
        <c:noMultiLvlLbl val="1"/>
      </c:catAx>
      <c:valAx>
        <c:axId val="24183134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418309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18E-2"/>
                  <c:y val="3.1869902377618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058236377413436E-2"/>
                  <c:y val="5.35501080766789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711E-2"/>
                  <c:y val="3.1869902377618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8E-2"/>
                  <c:y val="3.62059435174307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'Venda&amp;Estoque'!$A$2:$A$13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'Venda&amp;Estoque'!$H$2:$H$13</c:f>
              <c:numCache>
                <c:formatCode>0%</c:formatCode>
                <c:ptCount val="12"/>
                <c:pt idx="0">
                  <c:v>7.0404141743397097E-2</c:v>
                </c:pt>
                <c:pt idx="1">
                  <c:v>8.3449073010041633E-2</c:v>
                </c:pt>
                <c:pt idx="2">
                  <c:v>9.6780425076707935E-2</c:v>
                </c:pt>
                <c:pt idx="3">
                  <c:v>9.0612655311211737E-2</c:v>
                </c:pt>
                <c:pt idx="4">
                  <c:v>0.11429592972594262</c:v>
                </c:pt>
                <c:pt idx="5">
                  <c:v>7.907293595819169E-2</c:v>
                </c:pt>
                <c:pt idx="6">
                  <c:v>7.3064227381168592E-2</c:v>
                </c:pt>
                <c:pt idx="7">
                  <c:v>8.6626319312774591E-2</c:v>
                </c:pt>
                <c:pt idx="8">
                  <c:v>8.7738468802665531E-2</c:v>
                </c:pt>
                <c:pt idx="9">
                  <c:v>9.1519053705902131E-2</c:v>
                </c:pt>
                <c:pt idx="10">
                  <c:v>8.3678374395559696E-2</c:v>
                </c:pt>
                <c:pt idx="11">
                  <c:v>0.10159263094147528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408880"/>
        <c:axId val="219408096"/>
      </c:lineChart>
      <c:dateAx>
        <c:axId val="21940888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08096"/>
        <c:crosses val="autoZero"/>
        <c:auto val="1"/>
        <c:lblOffset val="100"/>
        <c:baseTimeUnit val="months"/>
      </c:dateAx>
      <c:valAx>
        <c:axId val="21940809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194088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0624907631753263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4224072455252859E-2"/>
                  <c:y val="-5.51525887558568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036436977051858E-2"/>
                  <c:y val="8.60139663509028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6526312444585955E-2"/>
                  <c:y val="-5.97902673749534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887213908788394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4922746630689091E-2"/>
                  <c:y val="3.1869902377618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4279745725056298E-2"/>
                  <c:y val="-4.18427969991864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932597951528729E-2"/>
                  <c:y val="-1.58265501603140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8E-2"/>
                  <c:y val="3.62059435174307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'Lançamentos&amp;Vendas'!$A$2:$A$13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'Lançamentos&amp;Vendas'!$H$2:$H$13</c:f>
              <c:numCache>
                <c:formatCode>0%</c:formatCode>
                <c:ptCount val="12"/>
                <c:pt idx="0">
                  <c:v>0.12802358569419731</c:v>
                </c:pt>
                <c:pt idx="1">
                  <c:v>0.47095988312528253</c:v>
                </c:pt>
                <c:pt idx="2">
                  <c:v>1.3165159183186661</c:v>
                </c:pt>
                <c:pt idx="3">
                  <c:v>0.33368886661299135</c:v>
                </c:pt>
                <c:pt idx="4">
                  <c:v>0.80592304455214769</c:v>
                </c:pt>
                <c:pt idx="5">
                  <c:v>0.73200949493104939</c:v>
                </c:pt>
                <c:pt idx="6">
                  <c:v>0.1440867472733097</c:v>
                </c:pt>
                <c:pt idx="7">
                  <c:v>0.41124396249632889</c:v>
                </c:pt>
                <c:pt idx="8">
                  <c:v>0.78246243289704565</c:v>
                </c:pt>
                <c:pt idx="9">
                  <c:v>0.51450000363782278</c:v>
                </c:pt>
                <c:pt idx="10">
                  <c:v>0.96784160465250491</c:v>
                </c:pt>
                <c:pt idx="11">
                  <c:v>1.1354397574953223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3615491447466403E-2"/>
                  <c:y val="6.44746879517857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9805123233370515E-2"/>
                  <c:y val="-4.8601411241952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745885730699133E-2"/>
                  <c:y val="6.38341770621875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3540885366204706E-2"/>
                  <c:y val="-3.5291638776689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043977337795408E-2"/>
                  <c:y val="6.6850494022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3321559437818888E-2"/>
                  <c:y val="-3.932605400375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3479828228576102E-2"/>
                  <c:y val="-2.1680205699060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756044843401399E-2"/>
                  <c:y val="1.16884108063024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89E-2"/>
                  <c:y val="-3.4688329118496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'Lançamentos&amp;Vendas'!$A$2:$A$13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'Lançamentos&amp;Vendas'!$O$2:$O$13</c:f>
              <c:numCache>
                <c:formatCode>General</c:formatCode>
                <c:ptCount val="12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406920"/>
        <c:axId val="219409272"/>
      </c:lineChart>
      <c:dateAx>
        <c:axId val="21940692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09272"/>
        <c:crosses val="autoZero"/>
        <c:auto val="1"/>
        <c:lblOffset val="100"/>
        <c:baseTimeUnit val="months"/>
      </c:dateAx>
      <c:valAx>
        <c:axId val="219409272"/>
        <c:scaling>
          <c:orientation val="minMax"/>
          <c:max val="2.6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0692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18E-2"/>
                  <c:y val="3.1869902377618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37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58236377413436E-2"/>
                  <c:y val="2.319782009799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711E-2"/>
                  <c:y val="3.1869902377618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8E-2"/>
                  <c:y val="3.62059435174307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'Distrato&amp;Vendas'!$A$2:$A$13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'Distrato&amp;Vendas'!$H$2:$H$13</c:f>
              <c:numCache>
                <c:formatCode>0%</c:formatCode>
                <c:ptCount val="12"/>
                <c:pt idx="0">
                  <c:v>0.39432773780392094</c:v>
                </c:pt>
                <c:pt idx="1">
                  <c:v>0.28712318053957708</c:v>
                </c:pt>
                <c:pt idx="2">
                  <c:v>0.20538719921730653</c:v>
                </c:pt>
                <c:pt idx="3">
                  <c:v>0.35089355426795626</c:v>
                </c:pt>
                <c:pt idx="4">
                  <c:v>0.32057147646265716</c:v>
                </c:pt>
                <c:pt idx="5">
                  <c:v>0.26691001353896798</c:v>
                </c:pt>
                <c:pt idx="6">
                  <c:v>0.41358384929285502</c:v>
                </c:pt>
                <c:pt idx="7">
                  <c:v>0.35360358284450638</c:v>
                </c:pt>
                <c:pt idx="8">
                  <c:v>0.29798035854340976</c:v>
                </c:pt>
                <c:pt idx="9">
                  <c:v>0.31448039847653447</c:v>
                </c:pt>
                <c:pt idx="10">
                  <c:v>0.39168318803145941</c:v>
                </c:pt>
                <c:pt idx="11">
                  <c:v>0.27515028600354408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43E-2"/>
                  <c:y val="-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746026455688629E-2"/>
                  <c:y val="5.20324936777446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862428219401199E-2"/>
                  <c:y val="-4.336041139812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6026455688629E-2"/>
                  <c:y val="2.6016246838872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6.3492052911377189E-2"/>
                  <c:y val="-3.0352287978684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9629624691976206E-2"/>
                  <c:y val="-5.63685348175568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'Distrato&amp;Vendas'!$A$2:$A$13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'Distrato&amp;Vendas'!$O$2:$O$13</c:f>
              <c:numCache>
                <c:formatCode>General</c:formatCode>
                <c:ptCount val="12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411624"/>
        <c:axId val="219404176"/>
      </c:lineChart>
      <c:dateAx>
        <c:axId val="21941162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04176"/>
        <c:crosses val="autoZero"/>
        <c:auto val="1"/>
        <c:lblOffset val="100"/>
        <c:baseTimeUnit val="months"/>
      </c:dateAx>
      <c:valAx>
        <c:axId val="21940417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194116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18E-2"/>
                  <c:y val="3.1869902377618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651479602491188E-2"/>
                  <c:y val="4.4885353319103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37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'Distrato&amp;Entregas'!$A$2:$A$13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'Distrato&amp;Entregas'!$H$2:$H$13</c:f>
              <c:numCache>
                <c:formatCode>0%</c:formatCode>
                <c:ptCount val="12"/>
                <c:pt idx="0">
                  <c:v>0.31448322756119679</c:v>
                </c:pt>
                <c:pt idx="1">
                  <c:v>0.17698662182908106</c:v>
                </c:pt>
                <c:pt idx="2">
                  <c:v>0.24886466848319713</c:v>
                </c:pt>
                <c:pt idx="3">
                  <c:v>0.37982940291018574</c:v>
                </c:pt>
                <c:pt idx="4">
                  <c:v>0.64469961724080593</c:v>
                </c:pt>
                <c:pt idx="5">
                  <c:v>0.40116521015397422</c:v>
                </c:pt>
                <c:pt idx="6">
                  <c:v>0.59272939346811826</c:v>
                </c:pt>
                <c:pt idx="7">
                  <c:v>0.37876536539240857</c:v>
                </c:pt>
                <c:pt idx="8">
                  <c:v>0.25863383810872631</c:v>
                </c:pt>
                <c:pt idx="9">
                  <c:v>0.33295353842258518</c:v>
                </c:pt>
                <c:pt idx="10">
                  <c:v>0.2913021101389604</c:v>
                </c:pt>
                <c:pt idx="11">
                  <c:v>0.17649873538861169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55E-2"/>
                  <c:y val="-5.20324936777447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4949983826124721E-2"/>
                  <c:y val="-5.18330841908449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66235909279E-2"/>
                  <c:y val="3.6196533864730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69E-2"/>
                  <c:y val="4.7696452537932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400612559935567E-2"/>
                  <c:y val="-4.7696567700044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854918291219843E-2"/>
                  <c:y val="-6.58680514195756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73733626511E-2"/>
                  <c:y val="-4.36534125724489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017770789571749E-2"/>
                  <c:y val="-4.1919967491644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'Distrato&amp;Entregas'!$A$2:$A$13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'Distrato&amp;Entregas'!$O$2:$O$13</c:f>
              <c:numCache>
                <c:formatCode>General</c:formatCode>
                <c:ptCount val="12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406136"/>
        <c:axId val="219409664"/>
      </c:lineChart>
      <c:dateAx>
        <c:axId val="21940613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09664"/>
        <c:crosses val="autoZero"/>
        <c:auto val="1"/>
        <c:lblOffset val="100"/>
        <c:baseTimeUnit val="months"/>
      </c:dateAx>
      <c:valAx>
        <c:axId val="219409664"/>
        <c:scaling>
          <c:orientation val="minMax"/>
          <c:min val="-0.2"/>
        </c:scaling>
        <c:delete val="1"/>
        <c:axPos val="l"/>
        <c:numFmt formatCode="0%" sourceLinked="1"/>
        <c:majorTickMark val="out"/>
        <c:minorTickMark val="none"/>
        <c:tickLblPos val="none"/>
        <c:crossAx val="21940613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566329208848895E-2"/>
                  <c:y val="-4.46852052969620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37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195644473707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27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'SA&amp;Credor'!$A$2:$A$13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'SA&amp;Credor'!$H$2:$H$13</c:f>
              <c:numCache>
                <c:formatCode>#,#00%</c:formatCode>
                <c:ptCount val="12"/>
                <c:pt idx="0">
                  <c:v>6.4925563857925209E-2</c:v>
                </c:pt>
                <c:pt idx="1">
                  <c:v>5.9663303564492308E-2</c:v>
                </c:pt>
                <c:pt idx="2">
                  <c:v>7.530285982212169E-2</c:v>
                </c:pt>
                <c:pt idx="3">
                  <c:v>5.8680981694580754E-2</c:v>
                </c:pt>
                <c:pt idx="4">
                  <c:v>7.8642926894458287E-2</c:v>
                </c:pt>
                <c:pt idx="5">
                  <c:v>5.5820444616455862E-2</c:v>
                </c:pt>
                <c:pt idx="6">
                  <c:v>5.4677881815923264E-2</c:v>
                </c:pt>
                <c:pt idx="7">
                  <c:v>4.9067198621880491E-2</c:v>
                </c:pt>
                <c:pt idx="8">
                  <c:v>4.7555053842232478E-2</c:v>
                </c:pt>
                <c:pt idx="9">
                  <c:v>4.7353298430227696E-2</c:v>
                </c:pt>
                <c:pt idx="10">
                  <c:v>4.8793051707465604E-2</c:v>
                </c:pt>
                <c:pt idx="11">
                  <c:v>5.1613997739938626E-2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2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2744206974128264E-2"/>
                  <c:y val="-4.1783751254567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6622122234720668E-2"/>
                  <c:y val="-3.7530696506366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7460217472815985E-2"/>
                  <c:y val="-3.31115382026457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09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2727709036370454E-2"/>
                  <c:y val="-3.76137482841268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'SA&amp;Credor'!$A$2:$A$13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'SA&amp;Credor'!$O$2:$O$13</c:f>
              <c:numCache>
                <c:formatCode>General</c:formatCode>
                <c:ptCount val="12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403208"/>
        <c:axId val="219402424"/>
      </c:lineChart>
      <c:dateAx>
        <c:axId val="21940320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02424"/>
        <c:crosses val="autoZero"/>
        <c:auto val="1"/>
        <c:lblOffset val="100"/>
        <c:baseTimeUnit val="months"/>
      </c:dateAx>
      <c:valAx>
        <c:axId val="219402424"/>
        <c:scaling>
          <c:orientation val="minMax"/>
          <c:max val="0.2"/>
          <c:min val="0"/>
        </c:scaling>
        <c:delete val="1"/>
        <c:axPos val="l"/>
        <c:numFmt formatCode="#,#00%" sourceLinked="1"/>
        <c:majorTickMark val="out"/>
        <c:minorTickMark val="none"/>
        <c:tickLblPos val="none"/>
        <c:crossAx val="2194032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18E-2"/>
                  <c:y val="3.1869902377618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37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195644473707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27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'SAP&amp;Credor'!$A$2:$A$13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'SAP&amp;Credor'!$H$2:$H$13</c:f>
              <c:numCache>
                <c:formatCode>0%</c:formatCode>
                <c:ptCount val="12"/>
                <c:pt idx="0">
                  <c:v>0.12475693706934432</c:v>
                </c:pt>
                <c:pt idx="1">
                  <c:v>0.1212602908535553</c:v>
                </c:pt>
                <c:pt idx="2">
                  <c:v>0.14592196953967201</c:v>
                </c:pt>
                <c:pt idx="3">
                  <c:v>0.12262940540454732</c:v>
                </c:pt>
                <c:pt idx="4">
                  <c:v>0.16875603987303373</c:v>
                </c:pt>
                <c:pt idx="5">
                  <c:v>0.10457110643158442</c:v>
                </c:pt>
                <c:pt idx="6">
                  <c:v>0.10317238947700882</c:v>
                </c:pt>
                <c:pt idx="7">
                  <c:v>9.7056655679444409E-2</c:v>
                </c:pt>
                <c:pt idx="8">
                  <c:v>9.5967709147987967E-2</c:v>
                </c:pt>
                <c:pt idx="9">
                  <c:v>9.2512996700667427E-2</c:v>
                </c:pt>
                <c:pt idx="10">
                  <c:v>9.5193215043628154E-2</c:v>
                </c:pt>
                <c:pt idx="11">
                  <c:v>0.11989485028914666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2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30044684182278E-2"/>
                  <c:y val="-3.7530696506366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54587842712E-2"/>
                  <c:y val="-3.75306965063667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3681130932653743E-2"/>
                  <c:y val="-3.73645929508464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09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8563592105413534E-2"/>
                  <c:y val="-4.1866803032327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'SAP&amp;Credor'!$A$2:$A$13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'SAP&amp;Credor'!$O$2:$O$13</c:f>
              <c:numCache>
                <c:formatCode>General</c:formatCode>
                <c:ptCount val="12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402816"/>
        <c:axId val="219400856"/>
      </c:lineChart>
      <c:dateAx>
        <c:axId val="2194028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00856"/>
        <c:crosses val="autoZero"/>
        <c:auto val="1"/>
        <c:lblOffset val="100"/>
        <c:baseTimeUnit val="months"/>
      </c:dateAx>
      <c:valAx>
        <c:axId val="219400856"/>
        <c:scaling>
          <c:orientation val="minMax"/>
          <c:max val="0.3000000000000001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1940281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18E-2"/>
                  <c:y val="3.1869902377618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8219687348465606E-2"/>
                  <c:y val="3.8799245434412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336050369070425E-2"/>
                  <c:y val="3.46292424639721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195644473707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64690080965E-2"/>
                  <c:y val="-4.59299773047621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'SA&amp;SAP'!$A$2:$A$13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'SA&amp;SAP'!$H$2:$H$13</c:f>
              <c:numCache>
                <c:formatCode>0%</c:formatCode>
                <c:ptCount val="12"/>
                <c:pt idx="0">
                  <c:v>0.52041646246763218</c:v>
                </c:pt>
                <c:pt idx="1">
                  <c:v>0.49202672321268831</c:v>
                </c:pt>
                <c:pt idx="2">
                  <c:v>0.51604881745821685</c:v>
                </c:pt>
                <c:pt idx="3">
                  <c:v>0.47852292442416722</c:v>
                </c:pt>
                <c:pt idx="4">
                  <c:v>0.4660154798229833</c:v>
                </c:pt>
                <c:pt idx="5">
                  <c:v>0.53380371042527275</c:v>
                </c:pt>
                <c:pt idx="6">
                  <c:v>0.52996622539315896</c:v>
                </c:pt>
                <c:pt idx="7">
                  <c:v>0.50555212600708233</c:v>
                </c:pt>
                <c:pt idx="8">
                  <c:v>0.49553182278113694</c:v>
                </c:pt>
                <c:pt idx="9">
                  <c:v>0.51185563238690412</c:v>
                </c:pt>
                <c:pt idx="10">
                  <c:v>0.51256858679584638</c:v>
                </c:pt>
                <c:pt idx="11">
                  <c:v>0.43049386704652248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2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1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952748208526719E-2"/>
                  <c:y val="-3.7530696506366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69E-2"/>
                  <c:y val="4.7696452537932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304069395951E-2"/>
                  <c:y val="4.16176476990471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0207356778349905E-2"/>
                  <c:y val="-3.9107340739006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8643098498318354E-2"/>
                  <c:y val="-4.1866803032327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'SA&amp;SAP'!$A$2:$A$13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'SA&amp;SAP'!$O$2:$O$13</c:f>
              <c:numCache>
                <c:formatCode>General</c:formatCode>
                <c:ptCount val="12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400464"/>
        <c:axId val="219400072"/>
      </c:lineChart>
      <c:dateAx>
        <c:axId val="21940046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400072"/>
        <c:crosses val="autoZero"/>
        <c:auto val="1"/>
        <c:lblOffset val="100"/>
        <c:baseTimeUnit val="months"/>
      </c:dateAx>
      <c:valAx>
        <c:axId val="219400072"/>
        <c:scaling>
          <c:orientation val="minMax"/>
          <c:max val="0.8"/>
          <c:min val="0.2"/>
        </c:scaling>
        <c:delete val="1"/>
        <c:axPos val="l"/>
        <c:numFmt formatCode="0%" sourceLinked="1"/>
        <c:majorTickMark val="out"/>
        <c:minorTickMark val="none"/>
        <c:tickLblPos val="none"/>
        <c:crossAx val="21940046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Lancamento!$B$1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Lancamento!$B$2:$B$13</c:f>
              <c:numCache>
                <c:formatCode>#,##0</c:formatCode>
                <c:ptCount val="12"/>
                <c:pt idx="0">
                  <c:v>182.54709519999997</c:v>
                </c:pt>
                <c:pt idx="1">
                  <c:v>805.01811033999991</c:v>
                </c:pt>
                <c:pt idx="2">
                  <c:v>2607.12372461</c:v>
                </c:pt>
                <c:pt idx="3">
                  <c:v>589.97474461000013</c:v>
                </c:pt>
                <c:pt idx="4">
                  <c:v>1846.0552719300001</c:v>
                </c:pt>
                <c:pt idx="5">
                  <c:v>1237.4641960199997</c:v>
                </c:pt>
                <c:pt idx="6">
                  <c:v>217.89755349999999</c:v>
                </c:pt>
                <c:pt idx="7">
                  <c:v>781.09266388999959</c:v>
                </c:pt>
                <c:pt idx="8">
                  <c:v>1465.9581216199999</c:v>
                </c:pt>
                <c:pt idx="9">
                  <c:v>926.36647372999994</c:v>
                </c:pt>
                <c:pt idx="10">
                  <c:v>1753.9438128499999</c:v>
                </c:pt>
                <c:pt idx="11">
                  <c:v>2531.6896826699995</c:v>
                </c:pt>
              </c:numCache>
            </c:numRef>
          </c:val>
        </c:ser>
        <c:ser>
          <c:idx val="1"/>
          <c:order val="1"/>
          <c:tx>
            <c:strRef>
              <c:f>Lancamento!$C$1</c:f>
              <c:strCache>
                <c:ptCount val="1"/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1890294385132902E-17"/>
                  <c:y val="-6.47809530616540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3780588770265804E-17"/>
                  <c:y val="-5.792027509420628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7.321841955837225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8.7561177540531609E-17"/>
                  <c:y val="-6.523719330847638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3880597014925382E-3"/>
                  <c:y val="-7.756401856727061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Lancamento!$A$2:$A$13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Lancamento!$C$2:$C$13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9914280"/>
        <c:axId val="219911144"/>
      </c:barChart>
      <c:catAx>
        <c:axId val="21991428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19911144"/>
        <c:crosses val="autoZero"/>
        <c:auto val="1"/>
        <c:lblAlgn val="ctr"/>
        <c:lblOffset val="100"/>
        <c:noMultiLvlLbl val="1"/>
      </c:catAx>
      <c:valAx>
        <c:axId val="21991114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199142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07/03/2015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83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25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83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486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43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48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1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92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7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39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10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67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93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73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8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77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8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0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73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20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0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497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52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18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731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07/03/2015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8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image" Target="../media/image5.png"/><Relationship Id="rId9" Type="http://schemas.openxmlformats.org/officeDocument/2006/relationships/package" Target="../embeddings/Microsoft_Excel_Worksheet2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 </a:t>
            </a:r>
            <a:r>
              <a:rPr lang="en-US" sz="28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r>
              <a:rPr lang="en-US" sz="280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n-US" sz="280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sz="280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5/3/2015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475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Ajustes necessários para eficácia e alinhamento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Definição de marcos para controle</a:t>
            </a: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Verificação trimestral de encaminhamentos e continuidade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Reuniões e reportes semanais para Diretor Executivo e Diretoria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Adequação de incentivos – salário </a:t>
            </a:r>
            <a:r>
              <a:rPr lang="pt-BR" sz="1700" b="1" dirty="0" err="1" smtClean="0">
                <a:latin typeface="BlissL" panose="02000506030000020004" pitchFamily="2" charset="0"/>
              </a:rPr>
              <a:t>vs</a:t>
            </a:r>
            <a:r>
              <a:rPr lang="pt-BR" sz="1700" b="1" dirty="0" smtClean="0">
                <a:latin typeface="BlissL" panose="02000506030000020004" pitchFamily="2" charset="0"/>
              </a:rPr>
              <a:t>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Outras verificações e inclusões  - a serem alinhadas de acordo com definições acima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Atribuição de tempo e de eventuais conflitos de interesse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Relacionamento com outras entidades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Confidencialidade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Despesas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Saídas, se necessário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Premiação pró-rata de acordo com andamentos</a:t>
            </a:r>
          </a:p>
          <a:p>
            <a:pPr lvl="2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600" dirty="0"/>
              <a:t> 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Jairo Klepacz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25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Contratação Jairo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Klepacz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82479"/>
              </p:ext>
            </p:extLst>
          </p:nvPr>
        </p:nvGraphicFramePr>
        <p:xfrm>
          <a:off x="50911" y="2261731"/>
          <a:ext cx="9058275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Worksheet" r:id="rId6" imgW="9058118" imgH="2524164" progId="Excel.Sheet.12">
                  <p:embed/>
                </p:oleObj>
              </mc:Choice>
              <mc:Fallback>
                <p:oleObj name="Worksheet" r:id="rId6" imgW="9058118" imgH="2524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11" y="2261731"/>
                        <a:ext cx="9058275" cy="270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36239"/>
              </p:ext>
            </p:extLst>
          </p:nvPr>
        </p:nvGraphicFramePr>
        <p:xfrm>
          <a:off x="2836986" y="5370313"/>
          <a:ext cx="3561922" cy="151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r:id="rId9" imgW="3381215" imgH="1438236" progId="Excel.Sheet.12">
                  <p:embed/>
                </p:oleObj>
              </mc:Choice>
              <mc:Fallback>
                <p:oleObj name="Worksheet" r:id="rId9" imgW="3381215" imgH="14382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6986" y="5370313"/>
                        <a:ext cx="3561922" cy="151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155383" y="708993"/>
            <a:ext cx="89251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BlissL" panose="02000506030000020004" pitchFamily="2" charset="0"/>
              </a:rPr>
              <a:t>Proposta p/ maior alinhamento</a:t>
            </a:r>
            <a:r>
              <a:rPr lang="pt-BR" sz="1700" dirty="0">
                <a:latin typeface="BlissL" panose="02000506030000020004" pitchFamily="2" charset="0"/>
              </a:rPr>
              <a:t>, diminuindo o fixo e aumentando o variável. </a:t>
            </a: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Remuneração </a:t>
            </a:r>
            <a:r>
              <a:rPr lang="pt-BR" sz="1700" dirty="0">
                <a:latin typeface="BlissL" panose="02000506030000020004" pitchFamily="2" charset="0"/>
              </a:rPr>
              <a:t>variável por sucesso com um aumento exponencial. </a:t>
            </a: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No </a:t>
            </a:r>
            <a:r>
              <a:rPr lang="pt-BR" sz="1700" dirty="0">
                <a:latin typeface="BlissL" panose="02000506030000020004" pitchFamily="2" charset="0"/>
              </a:rPr>
              <a:t>caso de sucesso em todos as </a:t>
            </a:r>
            <a:r>
              <a:rPr lang="pt-BR" sz="1700" dirty="0" smtClean="0">
                <a:latin typeface="BlissL" panose="02000506030000020004" pitchFamily="2" charset="0"/>
              </a:rPr>
              <a:t>metas </a:t>
            </a:r>
            <a:r>
              <a:rPr lang="pt-BR" sz="1700" dirty="0">
                <a:latin typeface="BlissL" panose="02000506030000020004" pitchFamily="2" charset="0"/>
              </a:rPr>
              <a:t>no prazo acordado, </a:t>
            </a:r>
            <a:r>
              <a:rPr lang="pt-BR" sz="1700" dirty="0" smtClean="0">
                <a:latin typeface="BlissL" panose="02000506030000020004" pitchFamily="2" charset="0"/>
              </a:rPr>
              <a:t>neste caso se dobra </a:t>
            </a:r>
            <a:r>
              <a:rPr lang="pt-BR" sz="1700" dirty="0">
                <a:latin typeface="BlissL" panose="02000506030000020004" pitchFamily="2" charset="0"/>
              </a:rPr>
              <a:t>o valor da primeira proposta. 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Premiação </a:t>
            </a:r>
            <a:r>
              <a:rPr lang="pt-BR" sz="1700" dirty="0">
                <a:latin typeface="BlissL" panose="02000506030000020004" pitchFamily="2" charset="0"/>
              </a:rPr>
              <a:t>extra de 30% em caso de atingimento da meta antes do prazo. Vale também a recíproca, caso a meta seja batida após o prazo é utilizado um redutor de 30% no valor do prêmio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23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Projetos 2015</a:t>
            </a:r>
            <a:endParaRPr lang="en-US" sz="1800" dirty="0">
              <a:sym typeface="Arial" pitchFamily="34" charset="0"/>
            </a:endParaRP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39988"/>
              </p:ext>
            </p:extLst>
          </p:nvPr>
        </p:nvGraphicFramePr>
        <p:xfrm>
          <a:off x="323528" y="1268760"/>
          <a:ext cx="8064896" cy="3770968"/>
        </p:xfrm>
        <a:graphic>
          <a:graphicData uri="http://schemas.openxmlformats.org/drawingml/2006/table">
            <a:tbl>
              <a:tblPr/>
              <a:tblGrid>
                <a:gridCol w="4265192"/>
                <a:gridCol w="1266568"/>
                <a:gridCol w="1266568"/>
                <a:gridCol w="1266568"/>
              </a:tblGrid>
              <a:tr h="32064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ORÇAMENTO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Comprometido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- ADIN</a:t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(Trabalho escravo)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63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Outras ações com Judiciário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CBIC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1.080.000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Jairo </a:t>
                      </a:r>
                      <a:r>
                        <a:rPr lang="pt-BR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Klepacz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6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e publicações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(Realizações e Patrocinios de Eventos e Publicações de materiais ABRAINC)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Estratégica 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(Integração de ações)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Burocracia SP e RJ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(Projetos nas Prefeituras)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88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Ações por Imagem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(Melhora na imagem do Setor)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Cause</a:t>
                      </a:r>
                      <a:r>
                        <a:rPr lang="pt-B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Pesquisa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3.430.000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23528" y="5229200"/>
            <a:ext cx="6480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*Na hipótese de Jairo </a:t>
            </a:r>
            <a:r>
              <a:rPr lang="pt-BR" sz="1100" dirty="0" err="1" smtClean="0"/>
              <a:t>Klepacz</a:t>
            </a:r>
            <a:r>
              <a:rPr lang="pt-BR" sz="1100" dirty="0" smtClean="0"/>
              <a:t> com fixo de R$80.000 + despesas.</a:t>
            </a:r>
            <a:endParaRPr lang="pt-BR" sz="1100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86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13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46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concedida; possível julgamento pelo Plenário a partir de fevereiro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Aperfeiçoamentos necessários: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discussão:</a:t>
            </a:r>
          </a:p>
          <a:p>
            <a:endParaRPr lang="pt-BR" sz="1600" dirty="0" smtClean="0"/>
          </a:p>
          <a:p>
            <a:r>
              <a:rPr lang="pt-BR" sz="1600" dirty="0" smtClean="0"/>
              <a:t>1</a:t>
            </a:r>
            <a:r>
              <a:rPr lang="pt-BR" sz="1600" dirty="0">
                <a:latin typeface="BlissL" panose="02000506030000020004" pitchFamily="2" charset="0"/>
              </a:rPr>
              <a:t>) </a:t>
            </a:r>
            <a:r>
              <a:rPr lang="pt-BR" sz="1600" dirty="0" smtClean="0">
                <a:latin typeface="BlissL" panose="02000506030000020004" pitchFamily="2" charset="0"/>
              </a:rPr>
              <a:t>submissão </a:t>
            </a:r>
            <a:r>
              <a:rPr lang="pt-BR" sz="1600" dirty="0">
                <a:latin typeface="BlissL" panose="02000506030000020004" pitchFamily="2" charset="0"/>
              </a:rPr>
              <a:t>a trabalho forçado, </a:t>
            </a:r>
            <a:r>
              <a:rPr lang="pt-BR" sz="1600" dirty="0" smtClean="0">
                <a:latin typeface="BlissL" panose="02000506030000020004" pitchFamily="2" charset="0"/>
              </a:rPr>
              <a:t>com ameaça </a:t>
            </a:r>
            <a:r>
              <a:rPr lang="pt-BR" sz="1600" dirty="0">
                <a:latin typeface="BlissL" panose="02000506030000020004" pitchFamily="2" charset="0"/>
              </a:rPr>
              <a:t>de punição, com </a:t>
            </a:r>
            <a:r>
              <a:rPr lang="pt-BR" sz="1600" dirty="0" smtClean="0">
                <a:latin typeface="BlissL" panose="02000506030000020004" pitchFamily="2" charset="0"/>
              </a:rPr>
              <a:t>coação </a:t>
            </a:r>
            <a:r>
              <a:rPr lang="pt-BR" sz="1600" dirty="0">
                <a:latin typeface="BlissL" panose="02000506030000020004" pitchFamily="2" charset="0"/>
              </a:rPr>
              <a:t>ou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liberdade pessoal; </a:t>
            </a:r>
          </a:p>
          <a:p>
            <a:r>
              <a:rPr lang="pt-BR" sz="1600" dirty="0">
                <a:latin typeface="BlissL" panose="02000506030000020004" pitchFamily="2" charset="0"/>
              </a:rPr>
              <a:t>2) </a:t>
            </a:r>
            <a:r>
              <a:rPr lang="pt-BR" sz="1600" dirty="0" smtClean="0">
                <a:latin typeface="BlissL" panose="02000506030000020004" pitchFamily="2" charset="0"/>
              </a:rPr>
              <a:t>cerceamento </a:t>
            </a:r>
            <a:r>
              <a:rPr lang="pt-BR" sz="1600" dirty="0">
                <a:latin typeface="BlissL" panose="02000506030000020004" pitchFamily="2" charset="0"/>
              </a:rPr>
              <a:t>do uso de </a:t>
            </a:r>
            <a:r>
              <a:rPr lang="pt-BR" sz="1600" dirty="0" smtClean="0">
                <a:latin typeface="BlissL" panose="02000506030000020004" pitchFamily="2" charset="0"/>
              </a:rPr>
              <a:t>meio </a:t>
            </a:r>
            <a:r>
              <a:rPr lang="pt-BR" sz="1600" dirty="0">
                <a:latin typeface="BlissL" panose="02000506030000020004" pitchFamily="2" charset="0"/>
              </a:rPr>
              <a:t>de transporte </a:t>
            </a:r>
            <a:r>
              <a:rPr lang="pt-BR" sz="1600" dirty="0" smtClean="0">
                <a:latin typeface="BlissL" panose="02000506030000020004" pitchFamily="2" charset="0"/>
              </a:rPr>
              <a:t>pelo </a:t>
            </a:r>
            <a:r>
              <a:rPr lang="pt-BR" sz="1600" dirty="0">
                <a:latin typeface="BlissL" panose="02000506030000020004" pitchFamily="2" charset="0"/>
              </a:rPr>
              <a:t>trabalhador, com o fim de retê-lo no local de trabalho; </a:t>
            </a:r>
          </a:p>
          <a:p>
            <a:r>
              <a:rPr lang="pt-BR" sz="1600" dirty="0">
                <a:latin typeface="BlissL" panose="02000506030000020004" pitchFamily="2" charset="0"/>
              </a:rPr>
              <a:t>3) </a:t>
            </a:r>
            <a:r>
              <a:rPr lang="pt-BR" sz="1600" dirty="0" smtClean="0">
                <a:latin typeface="BlissL" panose="02000506030000020004" pitchFamily="2" charset="0"/>
              </a:rPr>
              <a:t>manutenção </a:t>
            </a:r>
            <a:r>
              <a:rPr lang="pt-BR" sz="1600" dirty="0">
                <a:latin typeface="BlissL" panose="02000506030000020004" pitchFamily="2" charset="0"/>
              </a:rPr>
              <a:t>de vigilância ostensiva no local de trabalho ou a apropriação de documentos ou objetos pessoais do trabalhador, com o fim de retê-lo no local de trabalho; e </a:t>
            </a:r>
          </a:p>
          <a:p>
            <a:r>
              <a:rPr lang="pt-BR" sz="1600" dirty="0">
                <a:latin typeface="BlissL" panose="02000506030000020004" pitchFamily="2" charset="0"/>
              </a:rPr>
              <a:t>4) a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locomoção do trabalhador em razão de dívida contraída com empregador ou preposto.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/>
              <a:t>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39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Clr>
                <a:srgbClr val="1F497D"/>
              </a:buClr>
            </a:pPr>
            <a:r>
              <a:rPr lang="pt-BR" sz="1700" b="1" dirty="0">
                <a:latin typeface="BlissL" panose="02000506030000020004" pitchFamily="2" charset="0"/>
              </a:rPr>
              <a:t>CBIC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- acompanhar</a:t>
            </a:r>
            <a:endParaRPr lang="pt-BR" sz="1700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Trabalho parlamentar e jurídico – </a:t>
            </a:r>
            <a:r>
              <a:rPr lang="pt-BR" sz="1700" dirty="0" smtClean="0">
                <a:latin typeface="BlissL" panose="02000506030000020004" pitchFamily="2" charset="0"/>
              </a:rPr>
              <a:t>arcabouço legal</a:t>
            </a:r>
          </a:p>
          <a:p>
            <a:pPr>
              <a:buClr>
                <a:srgbClr val="1F497D"/>
              </a:buClr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Trabalho com imprensa </a:t>
            </a:r>
            <a:r>
              <a:rPr lang="pt-BR" sz="1700" dirty="0" smtClean="0">
                <a:latin typeface="BlissL" panose="02000506030000020004" pitchFamily="2" charset="0"/>
              </a:rPr>
              <a:t>– assessor especial Irineu Tamanini– Artigos Jurídicos, Entre Aspas</a:t>
            </a:r>
          </a:p>
          <a:p>
            <a:pPr>
              <a:buClr>
                <a:srgbClr val="1F497D"/>
              </a:buClr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err="1" smtClean="0">
                <a:latin typeface="BlissL" panose="02000506030000020004" pitchFamily="2" charset="0"/>
              </a:rPr>
              <a:t>Stakeholders</a:t>
            </a:r>
            <a:r>
              <a:rPr lang="pt-BR" sz="1700" b="1" dirty="0" smtClean="0">
                <a:latin typeface="BlissL" panose="02000506030000020004" pitchFamily="2" charset="0"/>
              </a:rPr>
              <a:t> - reunião </a:t>
            </a:r>
            <a:r>
              <a:rPr lang="pt-BR" sz="1700" b="1" dirty="0">
                <a:latin typeface="BlissL" panose="02000506030000020004" pitchFamily="2" charset="0"/>
              </a:rPr>
              <a:t>com </a:t>
            </a:r>
            <a:r>
              <a:rPr lang="pt-BR" sz="1700" b="1" dirty="0" smtClean="0">
                <a:latin typeface="BlissL" panose="02000506030000020004" pitchFamily="2" charset="0"/>
              </a:rPr>
              <a:t>Instituto </a:t>
            </a:r>
            <a:r>
              <a:rPr lang="pt-BR" sz="1700" b="1" dirty="0">
                <a:latin typeface="BlissL" panose="02000506030000020004" pitchFamily="2" charset="0"/>
              </a:rPr>
              <a:t>Ethos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3/3 – Pres. Jorge Abrahão, Dir. Caio Magri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(Pres.  </a:t>
            </a:r>
            <a:r>
              <a:rPr lang="pt-BR" sz="1700" dirty="0" err="1" smtClean="0">
                <a:latin typeface="BlissL" panose="02000506030000020004" pitchFamily="2" charset="0"/>
              </a:rPr>
              <a:t>Inpacto</a:t>
            </a:r>
            <a:r>
              <a:rPr lang="pt-BR" sz="1700" dirty="0" smtClean="0">
                <a:latin typeface="BlissL" panose="02000506030000020004" pitchFamily="2" charset="0"/>
              </a:rPr>
              <a:t> - </a:t>
            </a:r>
            <a:r>
              <a:rPr lang="pt-BR" sz="1700" dirty="0">
                <a:latin typeface="BlissL" panose="02000506030000020004" pitchFamily="2" charset="0"/>
              </a:rPr>
              <a:t>Pacto </a:t>
            </a:r>
            <a:r>
              <a:rPr lang="pt-BR" sz="1700" dirty="0" smtClean="0">
                <a:latin typeface="BlissL" panose="02000506030000020004" pitchFamily="2" charset="0"/>
              </a:rPr>
              <a:t>Nac. </a:t>
            </a:r>
            <a:r>
              <a:rPr lang="pt-BR" sz="1700" dirty="0">
                <a:latin typeface="BlissL" panose="02000506030000020004" pitchFamily="2" charset="0"/>
              </a:rPr>
              <a:t>pela Erradicação do </a:t>
            </a:r>
            <a:r>
              <a:rPr lang="pt-BR" sz="1700" dirty="0" smtClean="0">
                <a:latin typeface="BlissL" panose="02000506030000020004" pitchFamily="2" charset="0"/>
              </a:rPr>
              <a:t>Trab. Escravo), Maria Fernanda, Aron, </a:t>
            </a:r>
            <a:r>
              <a:rPr lang="pt-BR" sz="1700" dirty="0" err="1" smtClean="0">
                <a:latin typeface="BlissL" panose="02000506030000020004" pitchFamily="2" charset="0"/>
              </a:rPr>
              <a:t>Lafetá</a:t>
            </a:r>
            <a:r>
              <a:rPr lang="pt-BR" sz="1700" dirty="0" smtClean="0">
                <a:latin typeface="BlissL" panose="02000506030000020004" pitchFamily="2" charset="0"/>
              </a:rPr>
              <a:t>, Carla Duprat, RV, FB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Entendimento sobre subjetividade, arbitrariedade e necessidade de aperfeiçoamentos 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Setores efetivamente escravagistas: lista orienta compras de empresas de commodities e varejistas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Ação da </a:t>
            </a:r>
            <a:r>
              <a:rPr lang="pt-BR" sz="1700" dirty="0" smtClean="0">
                <a:latin typeface="BlissL" panose="02000506030000020004" pitchFamily="2" charset="0"/>
              </a:rPr>
              <a:t>ABRAINC: impacto, repercussão </a:t>
            </a:r>
            <a:r>
              <a:rPr lang="pt-BR" sz="1700" smtClean="0">
                <a:latin typeface="BlissL" panose="02000506030000020004" pitchFamily="2" charset="0"/>
              </a:rPr>
              <a:t>e indicação de riscos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Caminhos para diálogo: moratória, grupo de trabalho para redefinir conceitos, controles e processos, suspensão da liminar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43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4330 </a:t>
            </a:r>
            <a:r>
              <a:rPr lang="pt-BR" sz="1700" dirty="0" smtClean="0">
                <a:latin typeface="BlissL" panose="02000506030000020004" pitchFamily="2" charset="0"/>
              </a:rPr>
              <a:t>– apoio junto com Febraban, CNI, etc.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Assessoria – definição – alternativas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Sette</a:t>
            </a:r>
            <a:r>
              <a:rPr lang="pt-BR" sz="1700" dirty="0" smtClean="0">
                <a:latin typeface="BlissL" panose="02000506030000020004" pitchFamily="2" charset="0"/>
              </a:rPr>
              <a:t> Câmara, Correa e Bastos – proposta enviada em 23/2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R$ 300 mil + R$ 2 MM  (sucesso – reconhecimento do STF com repercussão geral da permissão da terceirização – atividade-meio e fim, desde que não </a:t>
            </a:r>
            <a:r>
              <a:rPr lang="pt-BR" sz="1700" dirty="0" err="1" smtClean="0">
                <a:latin typeface="BlissL" panose="02000506030000020004" pitchFamily="2" charset="0"/>
              </a:rPr>
              <a:t>envovla</a:t>
            </a:r>
            <a:r>
              <a:rPr lang="pt-BR" sz="1700" dirty="0" smtClean="0">
                <a:latin typeface="BlissL" panose="02000506030000020004" pitchFamily="2" charset="0"/>
              </a:rPr>
              <a:t> fraude ou precarização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Outras alternativas: Escritório Lossio (MF), Escritório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 Monteiro </a:t>
            </a:r>
            <a:r>
              <a:rPr lang="pt-BR" sz="1700" dirty="0" smtClean="0">
                <a:latin typeface="BlissL" panose="02000506030000020004" pitchFamily="2" charset="0"/>
              </a:rPr>
              <a:t>(Tenda)</a:t>
            </a:r>
          </a:p>
          <a:p>
            <a:endParaRPr lang="pt-BR" sz="1700" i="1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Mais de 20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</a:t>
            </a:r>
            <a:r>
              <a:rPr lang="pt-BR" sz="1700" dirty="0">
                <a:latin typeface="BlissL" panose="02000506030000020004" pitchFamily="2" charset="0"/>
              </a:rPr>
              <a:t>. dos Eng. da Petrobrás (AEPET) - representado por</a:t>
            </a:r>
            <a:br>
              <a:rPr lang="pt-BR" sz="1700" dirty="0">
                <a:latin typeface="BlissL" panose="02000506030000020004" pitchFamily="2" charset="0"/>
              </a:rPr>
            </a:br>
            <a:r>
              <a:rPr lang="pt-BR" sz="1700" dirty="0">
                <a:latin typeface="BlissL" panose="02000506030000020004" pitchFamily="2" charset="0"/>
              </a:rPr>
              <a:t>Vergara Martins Costa, </a:t>
            </a:r>
            <a:r>
              <a:rPr lang="pt-BR" sz="1700" dirty="0" err="1">
                <a:latin typeface="BlissL" panose="02000506030000020004" pitchFamily="2" charset="0"/>
              </a:rPr>
              <a:t>Troglio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Sanvincente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Advogados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Telecomunicações, Correios, Saúde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Questões do Trabalho  - Terceirização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2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3693"/>
            <a:ext cx="8696325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Negociação Coletiva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452320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6" name="Rectangle 2"/>
          <p:cNvSpPr>
            <a:spLocks/>
          </p:cNvSpPr>
          <p:nvPr/>
        </p:nvSpPr>
        <p:spPr bwMode="auto">
          <a:xfrm>
            <a:off x="3851920" y="6549205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9851" y="2791263"/>
            <a:ext cx="82556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u="sng" dirty="0">
                <a:latin typeface="BlissL" panose="02000506030000020004" pitchFamily="2" charset="0"/>
              </a:rPr>
              <a:t>Rio de Janeiro – em andamento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Proposta </a:t>
            </a:r>
            <a:r>
              <a:rPr lang="pt-BR" sz="1700" dirty="0" err="1">
                <a:latin typeface="BlissL" panose="02000506030000020004" pitchFamily="2" charset="0"/>
              </a:rPr>
              <a:t>Sinduscon</a:t>
            </a:r>
            <a:r>
              <a:rPr lang="pt-BR" sz="1700" dirty="0">
                <a:latin typeface="BlissL" panose="02000506030000020004" pitchFamily="2" charset="0"/>
              </a:rPr>
              <a:t>-RJ a ser apresentada na próxima semana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Expectativa </a:t>
            </a:r>
            <a:r>
              <a:rPr lang="pt-BR" sz="1700" dirty="0">
                <a:latin typeface="BlissL" panose="02000506030000020004" pitchFamily="2" charset="0"/>
              </a:rPr>
              <a:t>de INPC do período em 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4,5% - Até agosto/2015 + 2,5% a partir de setembro/2015, para o salário até R$ 5.000,00.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 parcela acima de R$ 5.000,00 será livre de negociação.</a:t>
            </a:r>
          </a:p>
          <a:p>
            <a:r>
              <a:rPr lang="pt-BR" sz="1300" dirty="0" smtClean="0"/>
              <a:t> </a:t>
            </a:r>
          </a:p>
          <a:p>
            <a:endParaRPr lang="pt-BR" sz="1300" dirty="0" smtClean="0"/>
          </a:p>
          <a:p>
            <a:endParaRPr lang="pt-BR" sz="1300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429096" y="839273"/>
            <a:ext cx="82556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u="sng" dirty="0">
                <a:latin typeface="BlissL" panose="02000506030000020004" pitchFamily="2" charset="0"/>
              </a:rPr>
              <a:t>Salvador – Fechada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8,84% - Serventes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8,00% - Profissional Qualificado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7,00% - Para demais profissionais até R$ 5.000,00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6,23% - Acima de R$ 5.000,00 (INPC do período)</a:t>
            </a:r>
          </a:p>
        </p:txBody>
      </p:sp>
    </p:spTree>
    <p:extLst>
      <p:ext uri="{BB962C8B-B14F-4D97-AF65-F5344CB8AC3E}">
        <p14:creationId xmlns:p14="http://schemas.microsoft.com/office/powerpoint/2010/main" val="3571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19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  <a:r>
              <a:rPr lang="pt-BR" sz="1700" dirty="0" smtClean="0">
                <a:latin typeface="BlissL" panose="02000506030000020004" pitchFamily="2" charset="0"/>
              </a:rPr>
              <a:t> - reunião 5/3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Menin, </a:t>
            </a:r>
            <a:r>
              <a:rPr lang="pt-BR" sz="1700" dirty="0" smtClean="0">
                <a:latin typeface="BlissL" panose="02000506030000020004" pitchFamily="2" charset="0"/>
              </a:rPr>
              <a:t>F. </a:t>
            </a:r>
            <a:r>
              <a:rPr lang="pt-BR" sz="1700" dirty="0">
                <a:latin typeface="BlissL" panose="02000506030000020004" pitchFamily="2" charset="0"/>
              </a:rPr>
              <a:t>Zarzur,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Cury,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>
                <a:latin typeface="BlissL" panose="02000506030000020004" pitchFamily="2" charset="0"/>
              </a:rPr>
              <a:t>Bernardes, ABRAINC, </a:t>
            </a:r>
            <a:r>
              <a:rPr lang="pt-BR" sz="1700" dirty="0" smtClean="0">
                <a:latin typeface="BlissL" panose="02000506030000020004" pitchFamily="2" charset="0"/>
              </a:rPr>
              <a:t>L. F. 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4 - Cartilha</a:t>
            </a:r>
            <a:r>
              <a:rPr lang="pt-BR" sz="1700" dirty="0" smtClean="0">
                <a:latin typeface="BlissL" panose="02000506030000020004" pitchFamily="2" charset="0"/>
              </a:rPr>
              <a:t> – lançamento 8 de abril, com CBIC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93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err="1">
                <a:latin typeface="BlissL" panose="02000506030000020004" pitchFamily="2" charset="0"/>
              </a:rPr>
              <a:t>Houses</a:t>
            </a:r>
            <a:r>
              <a:rPr lang="pt-BR" sz="1700" b="1" dirty="0">
                <a:latin typeface="BlissL" panose="02000506030000020004" pitchFamily="2" charset="0"/>
              </a:rPr>
              <a:t>, Imobiliárias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Corretores Associados- avanço importante na questão trabalhista.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 questão fiscal –recursos por imobiliárias acolhidos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Lopes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ACP – TJ- SP – Decisão 9/2/2015 – 35ª Comarca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House</a:t>
            </a:r>
            <a:r>
              <a:rPr lang="pt-BR" sz="1700" dirty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Devolução simples, prazo decenal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Decisão conflitante </a:t>
            </a:r>
            <a:r>
              <a:rPr lang="pt-BR" sz="1700" dirty="0">
                <a:latin typeface="BlissL" panose="02000506030000020004" pitchFamily="2" charset="0"/>
              </a:rPr>
              <a:t>– Comarca de São </a:t>
            </a:r>
            <a:r>
              <a:rPr lang="pt-BR" sz="1700" dirty="0" smtClean="0">
                <a:latin typeface="BlissL" panose="02000506030000020004" pitchFamily="2" charset="0"/>
              </a:rPr>
              <a:t>Paulo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12/3 </a:t>
            </a:r>
            <a:r>
              <a:rPr lang="pt-BR" sz="1700" dirty="0" smtClean="0">
                <a:latin typeface="BlissL" panose="02000506030000020004" pitchFamily="2" charset="0"/>
              </a:rPr>
              <a:t>- Secovi</a:t>
            </a: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83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Desalinhamento/ custo dos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Imobiliárias: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Apartada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Contratação de imobiliária – e corretores pela incorporadora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Comitê Jurídico </a:t>
            </a:r>
            <a:r>
              <a:rPr lang="pt-BR" sz="1700" dirty="0" smtClean="0">
                <a:latin typeface="BlissL" panose="02000506030000020004" pitchFamily="2" charset="0"/>
              </a:rPr>
              <a:t>– questão extrapola o viés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Solução de convencimento sobre os modelos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Transparência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</a:t>
            </a:r>
            <a:r>
              <a:rPr lang="pt-BR" sz="1700" dirty="0" smtClean="0">
                <a:latin typeface="BlissL" panose="02000506030000020004" pitchFamily="2" charset="0"/>
              </a:rPr>
              <a:t>nexistência de </a:t>
            </a:r>
            <a:r>
              <a:rPr lang="pt-BR" sz="1700" dirty="0" err="1" smtClean="0">
                <a:latin typeface="BlissL" panose="02000506030000020004" pitchFamily="2" charset="0"/>
              </a:rPr>
              <a:t>sobrepreço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papel do corretor – exigência legal? CLT com bônus por vendas?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Campanha de esclarecimentos- Cartilha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Aproximação com CRECI </a:t>
            </a:r>
            <a:r>
              <a:rPr lang="pt-BR" sz="1700" dirty="0" smtClean="0">
                <a:latin typeface="BlissL" panose="02000506030000020004" pitchFamily="2" charset="0"/>
              </a:rPr>
              <a:t>– disseminação de Portaria 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Mesas com TJ </a:t>
            </a:r>
            <a:r>
              <a:rPr lang="pt-BR" sz="1700" dirty="0" smtClean="0">
                <a:latin typeface="BlissL" panose="02000506030000020004" pitchFamily="2" charset="0"/>
              </a:rPr>
              <a:t>– retomar, após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Não Apartada </a:t>
            </a:r>
            <a:r>
              <a:rPr lang="pt-BR" sz="1700" dirty="0" smtClean="0">
                <a:latin typeface="BlissL" panose="02000506030000020004" pitchFamily="2" charset="0"/>
              </a:rPr>
              <a:t>– movimento de empresas por acordo com MP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34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88769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BlissL" panose="02000506030000020004" pitchFamily="2" charset="0"/>
              </a:rPr>
              <a:t>COFECI</a:t>
            </a:r>
            <a:r>
              <a:rPr lang="pt-BR" sz="2000" dirty="0">
                <a:latin typeface="BlissL" panose="02000506030000020004" pitchFamily="2" charset="0"/>
              </a:rPr>
              <a:t>, </a:t>
            </a:r>
            <a:r>
              <a:rPr lang="pt-BR" sz="2000" dirty="0" smtClean="0">
                <a:latin typeface="BlissL" panose="02000506030000020004" pitchFamily="2" charset="0"/>
              </a:rPr>
              <a:t>Registros, </a:t>
            </a:r>
            <a:r>
              <a:rPr lang="pt-BR" sz="2000" dirty="0">
                <a:latin typeface="BlissL" panose="02000506030000020004" pitchFamily="2" charset="0"/>
              </a:rPr>
              <a:t>Prazos de Garantia </a:t>
            </a:r>
            <a:r>
              <a:rPr lang="pt-BR" sz="2000" dirty="0" smtClean="0">
                <a:latin typeface="BlissL" panose="02000506030000020004" pitchFamily="2" charset="0"/>
              </a:rPr>
              <a:t>Caixa </a:t>
            </a:r>
            <a:endParaRPr lang="pt-BR" sz="2000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76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Assinaturas</a:t>
            </a:r>
            <a:r>
              <a:rPr lang="pt-BR" sz="1700" dirty="0">
                <a:latin typeface="BlissL" panose="02000506030000020004" pitchFamily="2" charset="0"/>
              </a:rPr>
              <a:t>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 </a:t>
            </a:r>
            <a:r>
              <a:rPr lang="pt-BR" sz="1700" dirty="0">
                <a:latin typeface="BlissL" panose="02000506030000020004" pitchFamily="2" charset="0"/>
              </a:rPr>
              <a:t>com ARISP e ABECIP – proposta de fluxo/processo.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Mensageria </a:t>
            </a:r>
            <a:r>
              <a:rPr lang="pt-BR" sz="1700" dirty="0">
                <a:latin typeface="BlissL" panose="02000506030000020004" pitchFamily="2" charset="0"/>
              </a:rPr>
              <a:t>– encaminhamento adiantado com ABECIP, Caixa e ARISP com CETIP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apresentará </a:t>
            </a:r>
            <a:r>
              <a:rPr lang="pt-BR" sz="1700" dirty="0" smtClean="0">
                <a:latin typeface="BlissL" panose="02000506030000020004" pitchFamily="2" charset="0"/>
              </a:rPr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Plano de Registro Eletrônico no Feirão da Caixa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Concentração na Matrícula </a:t>
            </a:r>
            <a:r>
              <a:rPr lang="pt-BR" sz="1700" dirty="0">
                <a:latin typeface="BlissL" panose="02000506030000020004" pitchFamily="2" charset="0"/>
              </a:rPr>
              <a:t>(Lei 13.097, de 15/1/2014) 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</a:t>
            </a:r>
            <a:r>
              <a:rPr lang="pt-BR" sz="1700" dirty="0">
                <a:latin typeface="BlissL" panose="02000506030000020004" pitchFamily="2" charset="0"/>
              </a:rPr>
              <a:t>propositiva, com embasamento doutrinário, de forma a ampliar sua efetiva aceitação pelo Judiciário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68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9145016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</a:p>
          <a:p>
            <a:pPr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Na prática: fiscalização </a:t>
            </a:r>
            <a:r>
              <a:rPr lang="pt-BR" sz="1700" dirty="0">
                <a:latin typeface="BlissL" panose="02000506030000020004" pitchFamily="2" charset="0"/>
              </a:rPr>
              <a:t>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Tabela de Garantias Caixa</a:t>
            </a:r>
          </a:p>
          <a:p>
            <a:endParaRPr lang="pt-BR" alt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Inserção formal de </a:t>
            </a:r>
            <a:r>
              <a:rPr lang="pt-BR" altLang="pt-BR" sz="1700" dirty="0" err="1" smtClean="0">
                <a:latin typeface="BlissL" panose="02000506030000020004" pitchFamily="2" charset="0"/>
              </a:rPr>
              <a:t>Sinduscon</a:t>
            </a:r>
            <a:r>
              <a:rPr lang="pt-BR" altLang="pt-BR" sz="1700" dirty="0" smtClean="0">
                <a:latin typeface="BlissL" panose="02000506030000020004" pitchFamily="2" charset="0"/>
              </a:rPr>
              <a:t> SP nas discussões/ acompanhamento com CBIC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Pontos de discussão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Início de vigência – Habite-se ou Entrega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Controle da manutenção – custo para reclamante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Pontos de Segurança/Solidez ou não -1 ano ou 5 anos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Seguro para manutenção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7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59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Cash </a:t>
            </a:r>
            <a:r>
              <a:rPr lang="pt-BR" sz="1800" dirty="0" err="1" smtClean="0"/>
              <a:t>Flow</a:t>
            </a:r>
            <a:r>
              <a:rPr lang="pt-BR" sz="1800" dirty="0" smtClean="0"/>
              <a:t> Abrainc 2014/2015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69804"/>
              </p:ext>
            </p:extLst>
          </p:nvPr>
        </p:nvGraphicFramePr>
        <p:xfrm>
          <a:off x="107504" y="1484784"/>
          <a:ext cx="8856984" cy="2448272"/>
        </p:xfrm>
        <a:graphic>
          <a:graphicData uri="http://schemas.openxmlformats.org/drawingml/2006/table">
            <a:tbl>
              <a:tblPr/>
              <a:tblGrid>
                <a:gridCol w="1340972"/>
                <a:gridCol w="763602"/>
                <a:gridCol w="224484"/>
                <a:gridCol w="988086"/>
                <a:gridCol w="988086"/>
                <a:gridCol w="988086"/>
                <a:gridCol w="809395"/>
                <a:gridCol w="108113"/>
                <a:gridCol w="1129241"/>
                <a:gridCol w="1516919"/>
              </a:tblGrid>
              <a:tr h="360081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BlissL" panose="02000506030000020004" pitchFamily="2" charset="0"/>
                        </a:rPr>
                        <a:t>CASH FLOW ABRAINC 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432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Posição em 01/12/2014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Saldo Conta Corrente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962.118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                                 3.122.812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54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Saldo Aplicação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2.160.693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20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Dezembro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 2014 a Fevereiro 2015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Receita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Despesas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Saldo em Conta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1440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Ordinária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206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Ordinária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206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Conta Corrente + Aplicação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671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827.082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1.853.528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2.680.609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802.957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2.010.578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 2.813.534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  <a:ea typeface="+mn-ea"/>
                          <a:cs typeface="+mn-cs"/>
                        </a:rPr>
                        <a:t>2.964.907 </a:t>
                      </a:r>
                      <a:endParaRPr lang="pt-B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28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>
                <a:sym typeface="Arial" pitchFamily="34" charset="0"/>
              </a:rPr>
              <a:t>Orçamento Ordinário 2015</a:t>
            </a: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499332"/>
              </p:ext>
            </p:extLst>
          </p:nvPr>
        </p:nvGraphicFramePr>
        <p:xfrm>
          <a:off x="1259632" y="1196752"/>
          <a:ext cx="6408712" cy="4101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9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2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44624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88962"/>
              </p:ext>
            </p:extLst>
          </p:nvPr>
        </p:nvGraphicFramePr>
        <p:xfrm>
          <a:off x="539552" y="764704"/>
          <a:ext cx="7920879" cy="5395371"/>
        </p:xfrm>
        <a:graphic>
          <a:graphicData uri="http://schemas.openxmlformats.org/drawingml/2006/table">
            <a:tbl>
              <a:tblPr/>
              <a:tblGrid>
                <a:gridCol w="1358273"/>
                <a:gridCol w="1687119"/>
                <a:gridCol w="4875487"/>
              </a:tblGrid>
              <a:tr h="2783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Empresa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Status Dados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Comentário sobre contato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Cyrela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Direcional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Rodobens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Tecnisa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Cury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MRV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Rossi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Tenda</a:t>
                      </a:r>
                      <a:endParaRPr lang="pt-BR" sz="1200" b="0" i="0" u="none" strike="noStrike" dirty="0">
                        <a:solidFill>
                          <a:srgbClr val="1F497D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Dezembro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 2014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PDG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(mas enviou dados agregados e incompletos)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Gafisa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Brookfield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novembro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Yuny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Mandou dados de setembro, novembro e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Emccamp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dezembro (mas enviou dado do 1º trimestre agregado)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HM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Dados desatualizados (até março)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Viver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Mandou dados de setembro e outubro (mas não dos outros meses)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Trisul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dados agregados (estamos em contato)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Moura Dubeux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agosto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Even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Tivemos contato recente (mas ainda não enviou informações)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Plano &amp; Plano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Tivemos contato recente (mas ainda não enviou informações)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Canopus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Fipe em Contato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Patrimar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Fipe</a:t>
                      </a:r>
                      <a:r>
                        <a:rPr lang="pt-BR" sz="12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 em Contato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Odebrecht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Sem contato na última semana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JHSF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Indicou sua participação a partir de 2015, ainda sem contato.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Andrade Gutierrez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Nenhuma resposta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Esser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Nenhuma resposta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Eztec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Nenhuma resposta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prstClr val="white"/>
                </a:solidFill>
                <a:latin typeface="Trebuchet MS"/>
                <a:cs typeface="+mn-cs"/>
              </a:rPr>
              <a:t>versão</a:t>
            </a:r>
            <a:r>
              <a:rPr lang="en-US" sz="1600" dirty="0" smtClean="0">
                <a:solidFill>
                  <a:prstClr val="white"/>
                </a:solidFill>
                <a:latin typeface="Trebuchet MS"/>
                <a:cs typeface="+mn-cs"/>
              </a:rPr>
              <a:t> 04/03/2015</a:t>
            </a: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08641" y="2276063"/>
            <a:ext cx="710737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</a:t>
            </a: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(Relatório Sintético)</a:t>
            </a:r>
            <a:endParaRPr lang="pt-BR" sz="2400" b="1" dirty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Vendas/Estoque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175657" y="1319350"/>
          <a:ext cx="7550331" cy="3576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74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Lançamentos/Vendas </a:t>
            </a:r>
            <a:r>
              <a:rPr lang="pt-BR" dirty="0"/>
              <a:t>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</a:t>
            </a:r>
            <a:r>
              <a:rPr lang="pt-BR" sz="1200" dirty="0">
                <a:solidFill>
                  <a:prstClr val="black"/>
                </a:solidFill>
                <a:latin typeface="Trebuchet MS"/>
                <a:cs typeface="+mn-cs"/>
              </a:rPr>
              <a:t>9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136469" y="1397726"/>
          <a:ext cx="7106194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2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Distratos</a:t>
            </a:r>
            <a:r>
              <a:rPr lang="pt-BR" dirty="0"/>
              <a:t>/Vendas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162594" y="1295875"/>
          <a:ext cx="6975565" cy="370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96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175657" y="1319349"/>
          <a:ext cx="7367452" cy="368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35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atraso/Saldo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084217" y="1358537"/>
          <a:ext cx="7341326" cy="368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7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 potencial/Saldo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146945" y="1306287"/>
          <a:ext cx="7200221" cy="376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73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atraso/Saldo em atraso potencial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123406" y="1319349"/>
          <a:ext cx="7171508" cy="360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62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ANEXO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VGV Lançado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</a:t>
            </a:r>
            <a:r>
              <a:rPr lang="pt-BR" sz="1200" dirty="0">
                <a:solidFill>
                  <a:prstClr val="black"/>
                </a:solidFill>
                <a:latin typeface="Trebuchet MS"/>
                <a:cs typeface="+mn-cs"/>
              </a:rPr>
              <a:t>9</a:t>
            </a: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345475" y="1123405"/>
          <a:ext cx="7236822" cy="3918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7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Atualizações ABRAINC – 13h às 14h -  </a:t>
            </a:r>
            <a:r>
              <a:rPr lang="pt-BR" sz="1700" dirty="0" smtClean="0">
                <a:latin typeface="BlissL" panose="02000506030000020004" pitchFamily="2" charset="0"/>
              </a:rPr>
              <a:t>Associados, Jairo Klepacz, Evento Mackenzie, outros assuntos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Questões do Trabalho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14h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14:30h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ADIN -  </a:t>
            </a:r>
            <a:r>
              <a:rPr lang="pt-BR" sz="1700" dirty="0" smtClean="0">
                <a:latin typeface="BlissL" panose="02000506030000020004" pitchFamily="2" charset="0"/>
              </a:rPr>
              <a:t>Instituto Ethos, comunicação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Terceirização –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</a:t>
            </a:r>
            <a:r>
              <a:rPr lang="pt-BR" sz="1700" b="1" dirty="0">
                <a:latin typeface="BlissL" panose="02000506030000020004" pitchFamily="2" charset="0"/>
              </a:rPr>
              <a:t>de Negócios,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, Crédito PF, estoques </a:t>
            </a:r>
            <a:r>
              <a:rPr lang="pt-BR" sz="1700" dirty="0" smtClean="0">
                <a:latin typeface="BlissL" panose="02000506030000020004" pitchFamily="2" charset="0"/>
              </a:rPr>
              <a:t>– 14:30h às 15:30h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Modelo de Vendas </a:t>
            </a:r>
            <a:r>
              <a:rPr lang="pt-BR" sz="1700" dirty="0">
                <a:latin typeface="BlissL" panose="02000506030000020004" pitchFamily="2" charset="0"/>
              </a:rPr>
              <a:t>– impactos: conclusões, recomendações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de Negócios  - </a:t>
            </a:r>
            <a:r>
              <a:rPr lang="pt-BR" sz="1700" dirty="0" smtClean="0">
                <a:latin typeface="BlissL" panose="02000506030000020004" pitchFamily="2" charset="0"/>
              </a:rPr>
              <a:t>apresentação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Atualização FIPE </a:t>
            </a:r>
            <a:r>
              <a:rPr lang="pt-BR" sz="1700" dirty="0" smtClean="0">
                <a:latin typeface="BlissL" panose="02000506030000020004" pitchFamily="2" charset="0"/>
              </a:rPr>
              <a:t>– 15:30h às 15:45h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Atualizações 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15:45h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 16h </a:t>
            </a:r>
            <a:r>
              <a:rPr lang="pt-BR" sz="1700" dirty="0">
                <a:latin typeface="BlissL" panose="02000506030000020004" pitchFamily="2" charset="0"/>
              </a:rPr>
              <a:t>- COFECI, Registros, Prazos de Garantia Caixa </a:t>
            </a:r>
            <a:r>
              <a:rPr lang="pt-BR" sz="1700" dirty="0" smtClean="0">
                <a:latin typeface="BlissL" panose="02000506030000020004" pitchFamily="2" charset="0"/>
              </a:rPr>
              <a:t>, FIPE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das Vendas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</a:t>
            </a:r>
            <a:r>
              <a:rPr lang="pt-BR" sz="1200" dirty="0">
                <a:solidFill>
                  <a:prstClr val="black"/>
                </a:solidFill>
                <a:latin typeface="Trebuchet MS"/>
                <a:cs typeface="+mn-cs"/>
              </a:rPr>
              <a:t>9</a:t>
            </a:r>
            <a:endParaRPr lang="pt-BR" sz="1200" dirty="0" smtClean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481400" y="1254033"/>
          <a:ext cx="6813514" cy="364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24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Estoque total (R$ milhões)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214845" y="1045593"/>
          <a:ext cx="7367451" cy="399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02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distratadas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175657" y="1162593"/>
          <a:ext cx="7158446" cy="4036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6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distratado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332411" y="1045029"/>
          <a:ext cx="7001691" cy="4193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05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455273" y="1084783"/>
          <a:ext cx="6970269" cy="38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2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credor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188719" y="1110343"/>
          <a:ext cx="7367451" cy="3958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55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em atraso (&gt;90 dias; 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162594" y="1227909"/>
          <a:ext cx="7406640" cy="3944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66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 </a:t>
            </a:r>
            <a:r>
              <a:rPr lang="pt-BR" dirty="0" smtClean="0"/>
              <a:t>potencial (&gt;</a:t>
            </a:r>
            <a:r>
              <a:rPr lang="pt-BR" dirty="0"/>
              <a:t>90 dias; R$ milhões)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149531" y="1058091"/>
          <a:ext cx="7158446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78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Alison Oliveira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lison.oliveira@fipe.org.br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1954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BlissL" panose="02000506030000020004" pitchFamily="2" charset="0"/>
              </a:rPr>
              <a:t>Associados, Jairo Klepacz, Doações RJ, Evento Mackenzie, outros assuntos </a:t>
            </a:r>
            <a:endParaRPr lang="pt-BR" sz="2000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75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Aprovação de novos sócios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Saída </a:t>
            </a:r>
            <a:r>
              <a:rPr lang="pt-BR" sz="1700" dirty="0" err="1" smtClean="0">
                <a:latin typeface="BlissL" panose="02000506030000020004" pitchFamily="2" charset="0"/>
              </a:rPr>
              <a:t>Wtorre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Situação orçamentária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Caixa (com aplicações</a:t>
            </a:r>
            <a:r>
              <a:rPr lang="pt-BR" sz="1700" dirty="0">
                <a:latin typeface="BlissL" panose="02000506030000020004" pitchFamily="2" charset="0"/>
              </a:rPr>
              <a:t>): </a:t>
            </a:r>
            <a:r>
              <a:rPr lang="pt-BR" sz="1700" dirty="0" smtClean="0">
                <a:latin typeface="BlissL" panose="02000506030000020004" pitchFamily="2" charset="0"/>
              </a:rPr>
              <a:t>R$2.964.907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Pendências 2014:  R</a:t>
            </a:r>
            <a:r>
              <a:rPr lang="pt-BR" sz="1700" dirty="0">
                <a:latin typeface="BlissL" panose="02000506030000020004" pitchFamily="2" charset="0"/>
              </a:rPr>
              <a:t>$ </a:t>
            </a:r>
            <a:r>
              <a:rPr lang="pt-BR" sz="1700" dirty="0" smtClean="0">
                <a:latin typeface="BlissL" panose="02000506030000020004" pitchFamily="2" charset="0"/>
              </a:rPr>
              <a:t>202.649,  constam em aberto empresas HM, Moura </a:t>
            </a:r>
            <a:r>
              <a:rPr lang="pt-BR" sz="1700" dirty="0" err="1" smtClean="0">
                <a:latin typeface="BlissL" panose="02000506030000020004" pitchFamily="2" charset="0"/>
              </a:rPr>
              <a:t>Dubeux</a:t>
            </a:r>
            <a:r>
              <a:rPr lang="pt-BR" sz="1700" dirty="0" smtClean="0">
                <a:latin typeface="BlissL" panose="02000506030000020004" pitchFamily="2" charset="0"/>
              </a:rPr>
              <a:t>, Viver e </a:t>
            </a:r>
            <a:r>
              <a:rPr lang="pt-BR" sz="1700" dirty="0" err="1" smtClean="0">
                <a:latin typeface="BlissL" panose="02000506030000020004" pitchFamily="2" charset="0"/>
              </a:rPr>
              <a:t>Wtorre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Atualizações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Economista- JR Mendonça de Barros – R$ 18.500,00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Desoneraçao</a:t>
            </a:r>
            <a:r>
              <a:rPr lang="pt-BR" sz="1700" dirty="0" smtClean="0">
                <a:latin typeface="BlissL" panose="02000506030000020004" pitchFamily="2" charset="0"/>
              </a:rPr>
              <a:t> da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RJ -  reajustes salariais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Reuniões em Brasília – Secretário </a:t>
            </a:r>
            <a:r>
              <a:rPr lang="pt-BR" sz="1700" dirty="0" err="1" smtClean="0">
                <a:latin typeface="BlissL" panose="02000506030000020004" pitchFamily="2" charset="0"/>
              </a:rPr>
              <a:t>Dyogo</a:t>
            </a:r>
            <a:r>
              <a:rPr lang="pt-BR" sz="1700" dirty="0" smtClean="0">
                <a:latin typeface="BlissL" panose="02000506030000020004" pitchFamily="2" charset="0"/>
              </a:rPr>
              <a:t> Oliveira, Feirão Caixa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Encontro com Prefeito Haddad – 10/3, 8:30h -  parceria por creches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46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528" y="692696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Fechamento </a:t>
            </a:r>
            <a:r>
              <a:rPr lang="pt-BR" sz="1700" dirty="0" smtClean="0">
                <a:latin typeface="BlissL" panose="02000506030000020004" pitchFamily="2" charset="0"/>
              </a:rPr>
              <a:t>– assessoria Cause – R$ 150.000 + pesquisa (~R$ 100.000)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Seminário </a:t>
            </a:r>
            <a:r>
              <a:rPr lang="pt-BR" sz="1700" b="1" dirty="0">
                <a:latin typeface="BlissL" panose="02000506030000020004" pitchFamily="2" charset="0"/>
              </a:rPr>
              <a:t>Temático </a:t>
            </a:r>
            <a:r>
              <a:rPr lang="pt-BR" sz="1700" b="1" dirty="0" smtClean="0">
                <a:latin typeface="BlissL" panose="02000506030000020004" pitchFamily="2" charset="0"/>
              </a:rPr>
              <a:t>ABRAINC- Arq. Mackenzie </a:t>
            </a:r>
            <a:r>
              <a:rPr lang="pt-BR" sz="1700" dirty="0" smtClean="0">
                <a:latin typeface="BlissL" panose="02000506030000020004" pitchFamily="2" charset="0"/>
              </a:rPr>
              <a:t>-  Walter </a:t>
            </a:r>
            <a:r>
              <a:rPr lang="pt-BR" sz="1700" dirty="0" err="1" smtClean="0">
                <a:latin typeface="BlissL" panose="02000506030000020004" pitchFamily="2" charset="0"/>
              </a:rPr>
              <a:t>Caldana</a:t>
            </a:r>
            <a:r>
              <a:rPr lang="pt-BR" sz="1700" dirty="0" smtClean="0">
                <a:latin typeface="BlissL" panose="02000506030000020004" pitchFamily="2" charset="0"/>
              </a:rPr>
              <a:t>, Eduardo </a:t>
            </a:r>
            <a:r>
              <a:rPr lang="pt-BR" sz="1700" dirty="0" err="1" smtClean="0">
                <a:latin typeface="BlissL" panose="02000506030000020004" pitchFamily="2" charset="0"/>
              </a:rPr>
              <a:t>Nardelli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 Incorporação e a produção da cidade </a:t>
            </a:r>
            <a:r>
              <a:rPr lang="pt-BR" sz="1700" dirty="0" smtClean="0">
                <a:latin typeface="BlissL" panose="02000506030000020004" pitchFamily="2" charset="0"/>
              </a:rPr>
              <a:t>– 20/3, até 30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Boas práticas e soluções – empreendedores, arquitetos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Como aperfeiçoar inclusão das </a:t>
            </a:r>
            <a:r>
              <a:rPr lang="pt-BR" sz="1700" dirty="0">
                <a:latin typeface="BlissL" panose="02000506030000020004" pitchFamily="2" charset="0"/>
              </a:rPr>
              <a:t>questões urbanas na </a:t>
            </a:r>
            <a:r>
              <a:rPr lang="pt-BR" sz="1700" dirty="0" smtClean="0">
                <a:latin typeface="BlissL" panose="02000506030000020004" pitchFamily="2" charset="0"/>
              </a:rPr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Elenco de questões a serem aprofundadas e </a:t>
            </a:r>
            <a:r>
              <a:rPr lang="pt-BR" sz="1700" dirty="0" err="1" smtClean="0">
                <a:latin typeface="BlissL" panose="02000506030000020004" pitchFamily="2" charset="0"/>
              </a:rPr>
              <a:t>publicizadas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Apresentações Tecnisa e Odebrecht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Apresentações urbanistas, ASBEA e professores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Base para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Outras </a:t>
            </a:r>
            <a:r>
              <a:rPr lang="pt-BR" sz="1700" b="1" dirty="0" smtClean="0">
                <a:latin typeface="BlissL" panose="02000506030000020004" pitchFamily="2" charset="0"/>
              </a:rPr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Apresentações para alunos – </a:t>
            </a:r>
            <a:r>
              <a:rPr lang="pt-BR" sz="1700" dirty="0" smtClean="0">
                <a:latin typeface="BlissL" panose="02000506030000020004" pitchFamily="2" charset="0"/>
              </a:rPr>
              <a:t>incorporação na prática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Premiação </a:t>
            </a:r>
            <a:r>
              <a:rPr lang="pt-BR" sz="1700" dirty="0">
                <a:latin typeface="BlissL" panose="02000506030000020004" pitchFamily="2" charset="0"/>
              </a:rPr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</a:t>
            </a:r>
            <a:r>
              <a:rPr lang="pt-BR" dirty="0" smtClean="0"/>
              <a:t>magem </a:t>
            </a:r>
            <a:r>
              <a:rPr lang="pt-BR" dirty="0"/>
              <a:t>do </a:t>
            </a:r>
            <a:r>
              <a:rPr lang="pt-BR" dirty="0" smtClean="0"/>
              <a:t>Setor – </a:t>
            </a:r>
            <a:r>
              <a:rPr lang="pt-BR" smtClean="0"/>
              <a:t>Cause, Academia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66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R$ 40 MM, 11 empresas</a:t>
            </a:r>
            <a:r>
              <a:rPr lang="pt-BR" sz="1700" dirty="0" smtClean="0">
                <a:latin typeface="BlissL" panose="02000506030000020004" pitchFamily="2" charset="0"/>
              </a:rPr>
              <a:t>: Brookfield, Carvalho </a:t>
            </a:r>
            <a:r>
              <a:rPr lang="pt-BR" sz="1700" dirty="0" err="1" smtClean="0">
                <a:latin typeface="BlissL" panose="02000506030000020004" pitchFamily="2" charset="0"/>
              </a:rPr>
              <a:t>Hosken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Direcional, Gafisa, MRV, Odebrecht, PDG, </a:t>
            </a:r>
            <a:r>
              <a:rPr lang="pt-BR" sz="1700" dirty="0" err="1" smtClean="0">
                <a:latin typeface="BlissL" panose="02000506030000020004" pitchFamily="2" charset="0"/>
              </a:rPr>
              <a:t>Rodobens</a:t>
            </a:r>
            <a:r>
              <a:rPr lang="pt-BR" sz="1700" dirty="0" smtClean="0">
                <a:latin typeface="BlissL" panose="02000506030000020004" pitchFamily="2" charset="0"/>
              </a:rPr>
              <a:t>, Rossi, </a:t>
            </a:r>
            <a:r>
              <a:rPr lang="pt-BR" sz="1700" dirty="0" err="1" smtClean="0">
                <a:latin typeface="BlissL" panose="02000506030000020004" pitchFamily="2" charset="0"/>
              </a:rPr>
              <a:t>Wtorre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694 casas; com medição de janeiro, 50% já desembolsado, 52% obras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Imprensa: doação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1.000 </a:t>
            </a:r>
            <a:r>
              <a:rPr lang="pt-BR" sz="1700" dirty="0">
                <a:latin typeface="BlissL" panose="02000506030000020004" pitchFamily="2" charset="0"/>
              </a:rPr>
              <a:t>ou </a:t>
            </a:r>
            <a:r>
              <a:rPr lang="pt-BR" sz="1700" dirty="0" smtClean="0">
                <a:latin typeface="BlissL" panose="02000506030000020004" pitchFamily="2" charset="0"/>
              </a:rPr>
              <a:t>2.000 unidades em </a:t>
            </a:r>
            <a:r>
              <a:rPr lang="pt-BR" sz="1700" dirty="0">
                <a:latin typeface="BlissL" panose="02000506030000020004" pitchFamily="2" charset="0"/>
              </a:rPr>
              <a:t>2011 e </a:t>
            </a:r>
            <a:r>
              <a:rPr lang="pt-BR" sz="1700" dirty="0" smtClean="0">
                <a:latin typeface="BlissL" panose="02000506030000020004" pitchFamily="2" charset="0"/>
              </a:rPr>
              <a:t>2012.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Secretaria </a:t>
            </a:r>
            <a:r>
              <a:rPr lang="pt-BR" sz="1700" dirty="0">
                <a:latin typeface="BlissL" panose="02000506030000020004" pitchFamily="2" charset="0"/>
              </a:rPr>
              <a:t>de Obras não conseguiu disponibilizar área adequada. Construção fracionada, por terceiros. Doamos os recursos e monitoramos somente sua destinação, não tendo garantias sobre a qualidade das casas.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153 casas entregues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318 </a:t>
            </a:r>
            <a:r>
              <a:rPr lang="pt-BR" sz="1700" dirty="0">
                <a:latin typeface="BlissL" panose="02000506030000020004" pitchFamily="2" charset="0"/>
              </a:rPr>
              <a:t>estão em obras (empreendimento Areal -  </a:t>
            </a:r>
            <a:r>
              <a:rPr lang="pt-BR" sz="1700" dirty="0" smtClean="0">
                <a:latin typeface="BlissL" panose="02000506030000020004" pitchFamily="2" charset="0"/>
              </a:rPr>
              <a:t>42,55%)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223 </a:t>
            </a:r>
            <a:r>
              <a:rPr lang="pt-BR" sz="1700" dirty="0">
                <a:latin typeface="BlissL" panose="02000506030000020004" pitchFamily="2" charset="0"/>
              </a:rPr>
              <a:t>não foram iniciadas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Para término de obras iniciadas – desembolso de 67%.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Conversa com Paulo Fernando – 19/2 – envio de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Encontro com Gov. Pezão </a:t>
            </a:r>
            <a:r>
              <a:rPr lang="pt-BR" sz="1700" smtClean="0">
                <a:latin typeface="BlissL" panose="02000506030000020004" pitchFamily="2" charset="0"/>
              </a:rPr>
              <a:t>na sequência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Doações RJ   -  chuvas 2011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382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60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Contratação apresentada e discutida em reunião de Conselho em 6/2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prévia em 26/2 para início em março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de metas, de controles e de saída para contratação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Envio de contrato em 2/3 para comentários e metas a serem propostas. 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Sugestão de metas a serem propostas: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Terceirização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Legalidade </a:t>
            </a:r>
            <a:r>
              <a:rPr lang="pt-BR" sz="1700" dirty="0">
                <a:latin typeface="BlissL" panose="02000506030000020004" pitchFamily="2" charset="0"/>
              </a:rPr>
              <a:t>de terceirização a atividade-fim na construção civil – prazo </a:t>
            </a:r>
            <a:r>
              <a:rPr lang="pt-BR" sz="1700" dirty="0" smtClean="0">
                <a:latin typeface="BlissL" panose="02000506030000020004" pitchFamily="2" charset="0"/>
              </a:rPr>
              <a:t>24 meses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Trab</a:t>
            </a:r>
            <a:r>
              <a:rPr lang="pt-BR" sz="1700" b="1" dirty="0">
                <a:latin typeface="BlissL" panose="02000506030000020004" pitchFamily="2" charset="0"/>
              </a:rPr>
              <a:t>. Análogo à Escravidão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Lei </a:t>
            </a:r>
            <a:r>
              <a:rPr lang="pt-BR" sz="1700" dirty="0">
                <a:latin typeface="BlissL" panose="02000506030000020004" pitchFamily="2" charset="0"/>
              </a:rPr>
              <a:t>com definição de trabalho análogo adequada e processo de inclusão na lista com pleno direito de defesa- prazo </a:t>
            </a:r>
            <a:r>
              <a:rPr lang="pt-BR" sz="1700" dirty="0" smtClean="0">
                <a:latin typeface="BlissL" panose="02000506030000020004" pitchFamily="2" charset="0"/>
              </a:rPr>
              <a:t>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Equilíbrio com compradores- </a:t>
            </a:r>
            <a:r>
              <a:rPr lang="pt-BR" sz="1700" dirty="0" smtClean="0">
                <a:latin typeface="BlissL" panose="02000506030000020004" pitchFamily="2" charset="0"/>
              </a:rPr>
              <a:t>condições para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 – Lei com equilíbrio – prazo 24 meses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Burocracia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prazo </a:t>
            </a:r>
            <a:r>
              <a:rPr lang="pt-BR" sz="1700" dirty="0" smtClean="0">
                <a:latin typeface="BlissL" panose="02000506030000020004" pitchFamily="2" charset="0"/>
              </a:rPr>
              <a:t>18 meses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Regulação </a:t>
            </a:r>
            <a:r>
              <a:rPr lang="pt-BR" sz="1700" dirty="0">
                <a:latin typeface="BlissL" panose="02000506030000020004" pitchFamily="2" charset="0"/>
              </a:rPr>
              <a:t>nacional de registro eletrônico e recursos </a:t>
            </a:r>
            <a:r>
              <a:rPr lang="pt-BR" sz="1700" dirty="0" smtClean="0">
                <a:latin typeface="BlissL" panose="02000506030000020004" pitchFamily="2" charset="0"/>
              </a:rPr>
              <a:t>bloqueados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</a:t>
            </a:r>
            <a:r>
              <a:rPr lang="pt-BR" sz="1700" dirty="0">
                <a:latin typeface="BlissL" panose="02000506030000020004" pitchFamily="2" charset="0"/>
              </a:rPr>
              <a:t>nacional definindo: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Limpeza legal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Declaratório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Informatização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Balcão </a:t>
            </a:r>
            <a:r>
              <a:rPr lang="pt-BR" sz="1700" dirty="0" smtClean="0">
                <a:latin typeface="BlissL" panose="02000506030000020004" pitchFamily="2" charset="0"/>
              </a:rPr>
              <a:t>Único</a:t>
            </a:r>
          </a:p>
          <a:p>
            <a:pPr lvl="2"/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</a:t>
            </a:r>
            <a:r>
              <a:rPr lang="pt-BR" sz="1700" b="1" dirty="0">
                <a:latin typeface="BlissL" panose="02000506030000020004" pitchFamily="2" charset="0"/>
              </a:rPr>
              <a:t>– Apartada ou não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Entendimento/lei </a:t>
            </a:r>
            <a:r>
              <a:rPr lang="pt-BR" sz="1700" dirty="0">
                <a:latin typeface="BlissL" panose="02000506030000020004" pitchFamily="2" charset="0"/>
              </a:rPr>
              <a:t>-  prazo </a:t>
            </a:r>
            <a:r>
              <a:rPr lang="pt-BR" sz="1700" dirty="0" smtClean="0">
                <a:latin typeface="BlissL" panose="02000506030000020004" pitchFamily="2" charset="0"/>
              </a:rPr>
              <a:t>18 meses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600" dirty="0"/>
              <a:t> 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Jairo Klepacz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08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36961</TotalTime>
  <Words>2389</Words>
  <Application>Microsoft Office PowerPoint</Application>
  <PresentationFormat>Apresentação na tela (4:3)</PresentationFormat>
  <Paragraphs>614</Paragraphs>
  <Slides>48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9" baseType="lpstr">
      <vt:lpstr>Arial</vt:lpstr>
      <vt:lpstr>BlissEB</vt:lpstr>
      <vt:lpstr>BlissL</vt:lpstr>
      <vt:lpstr>Calibri</vt:lpstr>
      <vt:lpstr>Calibri Light</vt:lpstr>
      <vt:lpstr>Helvetica</vt:lpstr>
      <vt:lpstr>Segoe UI</vt:lpstr>
      <vt:lpstr>Trebuchet MS</vt:lpstr>
      <vt:lpstr>Tema do Office</vt:lpstr>
      <vt:lpstr>PM_on_target</vt:lpstr>
      <vt:lpstr>Worksheet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Contratação Jairo Klepacz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Negociação Coletiva</vt:lpstr>
      <vt:lpstr>Apresentação do PowerPoint</vt:lpstr>
      <vt:lpstr>Distratos - Para minimizar efeitos de forma imediata </vt:lpstr>
      <vt:lpstr>Modelo de vendas</vt:lpstr>
      <vt:lpstr>Modelo de vendas</vt:lpstr>
      <vt:lpstr>Apresentação do PowerPoint</vt:lpstr>
      <vt:lpstr>Apresentação do PowerPoint</vt:lpstr>
      <vt:lpstr>Atualizações/destaques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Vendas/Estoque (R$)</vt:lpstr>
      <vt:lpstr>Lançamentos/Vendas (R$)</vt:lpstr>
      <vt:lpstr>Distratos/Vendas (R$)</vt:lpstr>
      <vt:lpstr>Distratos/Entregas (unidades)</vt:lpstr>
      <vt:lpstr>Saldo em atraso/Saldo credor (R$)</vt:lpstr>
      <vt:lpstr>Saldo em atraso potencial/Saldo credor (R$)</vt:lpstr>
      <vt:lpstr>Saldo em atraso/Saldo em atraso potencial (R$)</vt:lpstr>
      <vt:lpstr>ANEXO</vt:lpstr>
      <vt:lpstr>VGV Lançado (R$ milhões)</vt:lpstr>
      <vt:lpstr>Valor das Vendas (R$ milhões)</vt:lpstr>
      <vt:lpstr>Estoque total (R$ milhões)</vt:lpstr>
      <vt:lpstr>Unidades distratadas</vt:lpstr>
      <vt:lpstr>Valor distratado (R$ milhões)</vt:lpstr>
      <vt:lpstr>Entregas (Unidades)</vt:lpstr>
      <vt:lpstr>Saldo credor (R$ milhões)</vt:lpstr>
      <vt:lpstr>Saldo em atraso (&gt;90 dias; R$ milhões)</vt:lpstr>
      <vt:lpstr>Saldo em atraso potencial (&gt;90 dias; R$ milhões)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3225</cp:revision>
  <cp:lastPrinted>2014-08-22T11:18:02Z</cp:lastPrinted>
  <dcterms:created xsi:type="dcterms:W3CDTF">2009-08-13T21:08:28Z</dcterms:created>
  <dcterms:modified xsi:type="dcterms:W3CDTF">2015-03-07T13:51:47Z</dcterms:modified>
</cp:coreProperties>
</file>