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481" r:id="rId2"/>
    <p:sldId id="1410" r:id="rId3"/>
    <p:sldId id="1411" r:id="rId4"/>
    <p:sldId id="1396" r:id="rId5"/>
    <p:sldId id="1435" r:id="rId6"/>
    <p:sldId id="1436" r:id="rId7"/>
    <p:sldId id="1438" r:id="rId8"/>
    <p:sldId id="1439" r:id="rId9"/>
    <p:sldId id="1440" r:id="rId10"/>
    <p:sldId id="1444" r:id="rId11"/>
    <p:sldId id="1472" r:id="rId12"/>
    <p:sldId id="1473" r:id="rId13"/>
    <p:sldId id="1474" r:id="rId14"/>
    <p:sldId id="1448" r:id="rId15"/>
    <p:sldId id="1449" r:id="rId16"/>
    <p:sldId id="1450" r:id="rId17"/>
    <p:sldId id="1478" r:id="rId18"/>
    <p:sldId id="1479" r:id="rId19"/>
    <p:sldId id="1463" r:id="rId20"/>
    <p:sldId id="1464" r:id="rId21"/>
    <p:sldId id="1465" r:id="rId22"/>
    <p:sldId id="1466" r:id="rId23"/>
    <p:sldId id="1467" r:id="rId24"/>
    <p:sldId id="1468" r:id="rId25"/>
    <p:sldId id="1470" r:id="rId26"/>
    <p:sldId id="1471" r:id="rId27"/>
    <p:sldId id="1431" r:id="rId28"/>
    <p:sldId id="1480" r:id="rId29"/>
    <p:sldId id="1377" r:id="rId30"/>
    <p:sldId id="1248" r:id="rId31"/>
    <p:sldId id="1421" r:id="rId32"/>
    <p:sldId id="1475" r:id="rId33"/>
    <p:sldId id="1476" r:id="rId34"/>
    <p:sldId id="1423" r:id="rId35"/>
    <p:sldId id="1424" r:id="rId36"/>
    <p:sldId id="1425" r:id="rId37"/>
    <p:sldId id="1426" r:id="rId38"/>
    <p:sldId id="1427" r:id="rId39"/>
    <p:sldId id="1428" r:id="rId40"/>
    <p:sldId id="1429" r:id="rId41"/>
    <p:sldId id="1457" r:id="rId42"/>
    <p:sldId id="1458" r:id="rId43"/>
    <p:sldId id="1459" r:id="rId4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06/06/2014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036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0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920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04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002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01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061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75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26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82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5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279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60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33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7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73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9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39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33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5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ccbuildingregulations.org/pdf/irccreportonworkshopheritagebuildingsandcodes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5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/6/2014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53194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26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5327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São Paulo </a:t>
            </a:r>
            <a:r>
              <a:rPr lang="pt-BR" dirty="0" smtClean="0"/>
              <a:t>– Prefeito Haddad – </a:t>
            </a:r>
            <a:r>
              <a:rPr lang="pt-BR" b="1" dirty="0" smtClean="0"/>
              <a:t>20/2</a:t>
            </a:r>
            <a:r>
              <a:rPr lang="pt-BR" b="1" dirty="0"/>
              <a:t>, 27/2 e </a:t>
            </a:r>
            <a:r>
              <a:rPr lang="pt-BR" b="1" dirty="0" smtClean="0"/>
              <a:t>27/3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</a:t>
            </a:r>
            <a:r>
              <a:rPr lang="pt-BR" b="1" dirty="0"/>
              <a:t>decorrente de reuniões sobre HIS</a:t>
            </a:r>
            <a:r>
              <a:rPr lang="pt-BR" dirty="0"/>
              <a:t>; alinhamento com </a:t>
            </a:r>
            <a:r>
              <a:rPr lang="pt-BR" dirty="0" smtClean="0"/>
              <a:t>Secovi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</a:t>
            </a:r>
            <a:r>
              <a:rPr lang="pt-BR" dirty="0"/>
              <a:t>decreto com melhoria de fluxo e sobreposições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Propostas para SMT, SVMA, SIURB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Discussão de Código de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Audiência </a:t>
            </a:r>
            <a:r>
              <a:rPr lang="pt-BR" b="1" dirty="0"/>
              <a:t>solicitada </a:t>
            </a:r>
            <a:r>
              <a:rPr lang="pt-BR" b="1" dirty="0" smtClean="0"/>
              <a:t>– </a:t>
            </a:r>
            <a:r>
              <a:rPr lang="pt-BR" b="1" dirty="0"/>
              <a:t>alinhamento sobre modelo e divulgação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</a:t>
            </a:r>
            <a:r>
              <a:rPr lang="pt-BR" dirty="0"/>
              <a:t>das normas – racionalização/ delimitação das verificações/ prazos máximos e responsabilidades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Unificação dos cadastros e das informações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Balcão único – apreciação coordenada dos 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Gestão – incentivos, alinhamento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Divulgação destes trabalhos, </a:t>
            </a:r>
            <a:r>
              <a:rPr lang="pt-BR" dirty="0" err="1"/>
              <a:t>Falconi</a:t>
            </a:r>
            <a:r>
              <a:rPr lang="pt-BR" dirty="0"/>
              <a:t>, efeito </a:t>
            </a:r>
            <a:r>
              <a:rPr lang="pt-BR" dirty="0" err="1"/>
              <a:t>anti-corrupção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Rio de Janeiro – </a:t>
            </a:r>
            <a:r>
              <a:rPr lang="pt-BR" dirty="0" smtClean="0"/>
              <a:t>Secretária Madalena -  21/5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Alternativa para </a:t>
            </a:r>
            <a:r>
              <a:rPr lang="pt-BR" dirty="0" err="1" smtClean="0"/>
              <a:t>Falconi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94584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486623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Estratégia </a:t>
            </a:r>
            <a:r>
              <a:rPr lang="pt-BR" b="1" dirty="0"/>
              <a:t>para melhorias na </a:t>
            </a:r>
            <a:r>
              <a:rPr lang="pt-BR" b="1" dirty="0" smtClean="0"/>
              <a:t>burocracia: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Reuniões com Prefeito e Secretários </a:t>
            </a:r>
            <a:r>
              <a:rPr lang="pt-BR" b="1" dirty="0" smtClean="0"/>
              <a:t>- propostas </a:t>
            </a:r>
            <a:r>
              <a:rPr lang="pt-BR" b="1" dirty="0"/>
              <a:t>de curto e médio </a:t>
            </a:r>
            <a:r>
              <a:rPr lang="pt-BR" b="1" dirty="0" smtClean="0"/>
              <a:t>prazo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Pontos gerais e específicos - </a:t>
            </a:r>
            <a:r>
              <a:rPr lang="pt-BR" dirty="0"/>
              <a:t>descrição, consequências e </a:t>
            </a:r>
            <a:r>
              <a:rPr lang="pt-BR" dirty="0" smtClean="0"/>
              <a:t>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 médio prazo, encaminhamentos referentes 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</a:t>
            </a:r>
            <a:r>
              <a:rPr lang="pt-BR" dirty="0"/>
              <a:t>na legislação pertinente, </a:t>
            </a:r>
            <a:r>
              <a:rPr lang="pt-BR" dirty="0" smtClean="0"/>
              <a:t>acompanhando </a:t>
            </a:r>
            <a:r>
              <a:rPr lang="pt-BR" dirty="0"/>
              <a:t>revisão de processos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istemas </a:t>
            </a:r>
            <a:r>
              <a:rPr lang="pt-BR" dirty="0"/>
              <a:t>de Gestão e de incentivos adequados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Uniformidade nas informações, com sua informatização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Unicidade de análise, com integração e balcões </a:t>
            </a:r>
            <a:r>
              <a:rPr lang="pt-BR" dirty="0" smtClean="0"/>
              <a:t>únicos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</a:t>
            </a:r>
            <a:r>
              <a:rPr lang="pt-BR" b="1" dirty="0" smtClean="0"/>
              <a:t>mplementar</a:t>
            </a:r>
            <a:r>
              <a:rPr lang="pt-BR" b="1" dirty="0"/>
              <a:t>, divulgar</a:t>
            </a:r>
          </a:p>
          <a:p>
            <a:pPr lvl="0"/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4625" y="692509"/>
            <a:ext cx="8969375" cy="51432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Campinas</a:t>
            </a:r>
            <a:r>
              <a:rPr lang="pt-BR" dirty="0" smtClean="0"/>
              <a:t> </a:t>
            </a:r>
            <a:r>
              <a:rPr lang="pt-BR" dirty="0"/>
              <a:t>– proposta </a:t>
            </a:r>
            <a:r>
              <a:rPr lang="pt-BR" dirty="0" err="1"/>
              <a:t>Comunitas</a:t>
            </a:r>
            <a:r>
              <a:rPr lang="pt-BR" dirty="0"/>
              <a:t> – R$ 1.800 mil, 12 </a:t>
            </a:r>
            <a:r>
              <a:rPr lang="pt-BR" dirty="0" smtClean="0"/>
              <a:t>meses, R$ 800 mil captados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R$ 300 mil ABRAINC, adicionais </a:t>
            </a:r>
            <a:r>
              <a:rPr lang="pt-BR" dirty="0"/>
              <a:t>até R$ 100 mil para total de R$ 1 </a:t>
            </a:r>
            <a:r>
              <a:rPr lang="pt-BR" dirty="0" smtClean="0"/>
              <a:t>MM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</a:t>
            </a:r>
            <a:r>
              <a:rPr lang="pt-BR" dirty="0"/>
              <a:t>$ 1.300 mil para </a:t>
            </a:r>
            <a:r>
              <a:rPr lang="pt-BR" dirty="0" err="1"/>
              <a:t>Falconi</a:t>
            </a:r>
            <a:r>
              <a:rPr lang="pt-BR" dirty="0"/>
              <a:t>, R$ 500 mil para </a:t>
            </a:r>
            <a:r>
              <a:rPr lang="pt-BR" dirty="0" err="1" smtClean="0"/>
              <a:t>Comunitas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Alto risco de não atingimento de objetivos por Governança: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</a:t>
            </a:r>
            <a:r>
              <a:rPr lang="pt-BR" dirty="0"/>
              <a:t>mensais com </a:t>
            </a:r>
            <a:r>
              <a:rPr lang="pt-BR" dirty="0" smtClean="0"/>
              <a:t>Prefeito + avaliações com </a:t>
            </a:r>
            <a:r>
              <a:rPr lang="pt-BR" dirty="0" err="1" smtClean="0"/>
              <a:t>Comunitas</a:t>
            </a:r>
            <a:r>
              <a:rPr lang="pt-BR" dirty="0" smtClean="0"/>
              <a:t>/ </a:t>
            </a:r>
            <a:r>
              <a:rPr lang="pt-BR" dirty="0" err="1"/>
              <a:t>Falconi</a:t>
            </a:r>
            <a:r>
              <a:rPr lang="pt-BR" dirty="0"/>
              <a:t> para </a:t>
            </a:r>
            <a:endParaRPr lang="pt-B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Encontros semanais ou quinzenais </a:t>
            </a:r>
            <a:r>
              <a:rPr lang="pt-BR" dirty="0" smtClean="0"/>
              <a:t>- técnicos </a:t>
            </a:r>
            <a:r>
              <a:rPr lang="pt-BR" dirty="0"/>
              <a:t>da Prefeitura e  empresas</a:t>
            </a:r>
            <a:endParaRPr lang="pt-B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Instância de confirmação ou não de continuidade do Projeto, com seu custeio, após apresentação de diagnóstico ao Prefeito, em 4 meses</a:t>
            </a:r>
            <a:endParaRPr lang="pt-B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Frente </a:t>
            </a:r>
            <a:r>
              <a:rPr lang="pt-BR" b="1" dirty="0"/>
              <a:t>Nacional de Prefeitos </a:t>
            </a:r>
            <a:r>
              <a:rPr lang="pt-BR" dirty="0" smtClean="0"/>
              <a:t>– reunião em SP em 21/5</a:t>
            </a:r>
          </a:p>
          <a:p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geral para prefeitos com CBIC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Debate com Secretários Municipais de Urbanismo – RJ, POA, Fortaleza, Curitiba, Belém, Olinda, SBC, BNDES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Apresentações e trocas nos fóruns da FNP em setembro e novembro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Seguro do </a:t>
            </a:r>
            <a:r>
              <a:rPr lang="pt-BR" dirty="0" smtClean="0"/>
              <a:t>funcionário </a:t>
            </a:r>
            <a:r>
              <a:rPr lang="pt-BR" dirty="0"/>
              <a:t>público – produto registado na SUSEP à espera de um </a:t>
            </a:r>
            <a:r>
              <a:rPr lang="pt-BR" dirty="0" smtClean="0"/>
              <a:t>piloto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427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9500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definitivas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46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Desequilíbrios – </a:t>
            </a:r>
            <a:r>
              <a:rPr lang="pt-BR" dirty="0" smtClean="0"/>
              <a:t>vendas pouco firmes, com desequilíbrios – opções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 na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Defesa do Consumidor, Jurisprudência</a:t>
            </a:r>
          </a:p>
          <a:p>
            <a:endParaRPr lang="pt-BR" b="1" dirty="0"/>
          </a:p>
          <a:p>
            <a:r>
              <a:rPr lang="pt-BR" b="1" dirty="0" smtClean="0"/>
              <a:t>Busca de caminhos por vendas mais definitivas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Crédito e definições das empresas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Financeiro 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</a:t>
            </a:r>
            <a:r>
              <a:rPr lang="pt-BR" dirty="0"/>
              <a:t>, repasses </a:t>
            </a:r>
            <a:r>
              <a:rPr lang="pt-BR" dirty="0" smtClean="0"/>
              <a:t>antecipados – ABECIP;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Projetos piloto </a:t>
            </a:r>
            <a:r>
              <a:rPr lang="pt-BR" b="1" dirty="0" smtClean="0"/>
              <a:t>– </a:t>
            </a:r>
            <a:r>
              <a:rPr lang="pt-BR" dirty="0" smtClean="0"/>
              <a:t>repasse antecipado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Aproximações com o Judiciário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SP, </a:t>
            </a:r>
            <a:r>
              <a:rPr lang="pt-BR" b="1" dirty="0" smtClean="0"/>
              <a:t>RJ, Debate </a:t>
            </a:r>
            <a:r>
              <a:rPr lang="pt-BR" b="1" dirty="0"/>
              <a:t>com STJ </a:t>
            </a:r>
            <a:r>
              <a:rPr lang="pt-BR" dirty="0"/>
              <a:t>– Min. Luiz Otávio Noronha e Herman </a:t>
            </a:r>
            <a:r>
              <a:rPr lang="pt-BR" dirty="0" smtClean="0"/>
              <a:t>Benjamin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Esforço coletivo e ação efetiva para avanços.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encaminhamentos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Min. Fazenda, com Pareceres – SE </a:t>
            </a:r>
            <a:r>
              <a:rPr lang="pt-BR" dirty="0" err="1" smtClean="0"/>
              <a:t>Caffarelli</a:t>
            </a:r>
            <a:r>
              <a:rPr lang="pt-BR" dirty="0" smtClean="0"/>
              <a:t> -  Min. Justiça à frente - PGMF</a:t>
            </a:r>
          </a:p>
          <a:p>
            <a:pPr lvl="1"/>
            <a:endParaRPr lang="pt-BR" dirty="0" smtClean="0"/>
          </a:p>
          <a:p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558657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Apartada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9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/>
              <a:t>Corretagem Apartada no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MPF  - ação contra a Abrainc </a:t>
            </a:r>
            <a:r>
              <a:rPr lang="pt-BR" dirty="0" smtClean="0"/>
              <a:t>e CEF por </a:t>
            </a:r>
            <a:r>
              <a:rPr lang="pt-BR" dirty="0"/>
              <a:t>corretagem cobrada dos </a:t>
            </a:r>
            <a:r>
              <a:rPr lang="pt-BR" dirty="0" smtClean="0"/>
              <a:t>compradores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Restituição de corretagem em dobro + danos moras de R$ 10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Propostas </a:t>
            </a:r>
            <a:r>
              <a:rPr lang="pt-BR" dirty="0" err="1"/>
              <a:t>Dinamarco</a:t>
            </a:r>
            <a:r>
              <a:rPr lang="pt-BR" dirty="0"/>
              <a:t> e Nelson </a:t>
            </a:r>
            <a:r>
              <a:rPr lang="pt-BR" dirty="0" smtClean="0"/>
              <a:t>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Aproximação MP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Definição – Dr. Nelson Nery - Diretoria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Sucesso – a homologação: ambas as práticas/modelos legais; compensação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Alteração na distribuição de valores – peso maior no </a:t>
            </a:r>
            <a:r>
              <a:rPr lang="pt-BR" dirty="0" smtClean="0"/>
              <a:t>Sucesso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88224" y="6597352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2809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Caffarelli</a:t>
            </a:r>
            <a:r>
              <a:rPr lang="pt-BR" dirty="0" smtClean="0"/>
              <a:t> (11/4): ok p/ aperfeiçoamentos - isenções </a:t>
            </a:r>
            <a:r>
              <a:rPr lang="pt-BR" dirty="0"/>
              <a:t>não </a:t>
            </a:r>
            <a:r>
              <a:rPr lang="pt-BR" dirty="0" smtClean="0"/>
              <a:t>possíveis.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530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Questões </a:t>
            </a:r>
            <a:r>
              <a:rPr lang="pt-BR" b="1" dirty="0"/>
              <a:t>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IDEC, </a:t>
            </a:r>
            <a:r>
              <a:rPr lang="pt-BR" dirty="0" err="1"/>
              <a:t>Idebec</a:t>
            </a:r>
            <a:r>
              <a:rPr lang="pt-BR" dirty="0"/>
              <a:t>, MP-SP, 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de quantificação pelas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Questões </a:t>
            </a:r>
            <a:r>
              <a:rPr lang="pt-BR" b="1" dirty="0"/>
              <a:t>trabalhistas </a:t>
            </a:r>
            <a:r>
              <a:rPr lang="pt-BR" dirty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Subordinação é ponto prioritário; onerosidade é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Questões </a:t>
            </a:r>
            <a:r>
              <a:rPr lang="pt-BR" b="1" dirty="0"/>
              <a:t>fiscais </a:t>
            </a:r>
            <a:r>
              <a:rPr lang="pt-BR" dirty="0"/>
              <a:t>– impacto de 0,16%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</a:t>
            </a:r>
            <a:r>
              <a:rPr lang="pt-BR" dirty="0"/>
              <a:t>devoluções – impacto de 0,7% no valor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Tema correlacionado com Modelo de Negócios</a:t>
            </a:r>
          </a:p>
          <a:p>
            <a:endParaRPr lang="pt-BR" dirty="0" smtClean="0"/>
          </a:p>
          <a:p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1257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22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32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pontos gerais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Audiência solicitada (20/3) com Prefeito, com entrega de documento geral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Alinhamento no modelo </a:t>
            </a:r>
            <a:r>
              <a:rPr lang="pt-BR" b="1" dirty="0"/>
              <a:t>final </a:t>
            </a:r>
            <a:r>
              <a:rPr lang="pt-BR" b="1" dirty="0" smtClean="0"/>
              <a:t>esperado: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Simplificação das normas </a:t>
            </a:r>
            <a:r>
              <a:rPr lang="pt-BR" dirty="0" smtClean="0"/>
              <a:t>– racionalização/ delimitação </a:t>
            </a:r>
            <a:r>
              <a:rPr lang="pt-BR" dirty="0"/>
              <a:t>das </a:t>
            </a:r>
            <a:r>
              <a:rPr lang="pt-BR" dirty="0" smtClean="0"/>
              <a:t>verificações/ prazos </a:t>
            </a:r>
            <a:r>
              <a:rPr lang="pt-BR" dirty="0"/>
              <a:t>máximos e responsabilidades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Unificação dos cadastros e das </a:t>
            </a:r>
            <a:r>
              <a:rPr lang="pt-BR" dirty="0" smtClean="0"/>
              <a:t>informações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</a:t>
            </a:r>
            <a:r>
              <a:rPr lang="pt-BR" dirty="0"/>
              <a:t>único – apreciação coordenada dos </a:t>
            </a:r>
            <a:r>
              <a:rPr lang="pt-BR" dirty="0" smtClean="0"/>
              <a:t>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Gestão – incentivos, alinhamento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Forma </a:t>
            </a:r>
            <a:r>
              <a:rPr lang="pt-BR" b="1" dirty="0"/>
              <a:t>de divulgação destes </a:t>
            </a:r>
            <a:r>
              <a:rPr lang="pt-BR" b="1" dirty="0" smtClean="0"/>
              <a:t>trabalhos</a:t>
            </a:r>
          </a:p>
          <a:p>
            <a:endParaRPr lang="pt-BR" b="1" dirty="0" smtClean="0"/>
          </a:p>
          <a:p>
            <a:r>
              <a:rPr lang="pt-BR" b="1" dirty="0"/>
              <a:t>Minutas – Eduardo D. Manna – SMT, SVMA, </a:t>
            </a:r>
            <a:r>
              <a:rPr lang="pt-BR" b="1" dirty="0" smtClean="0"/>
              <a:t>SIURB </a:t>
            </a:r>
            <a:r>
              <a:rPr lang="pt-BR" dirty="0"/>
              <a:t>– encaminhamentos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Balcão Único</a:t>
            </a:r>
          </a:p>
          <a:p>
            <a:pPr lvl="0"/>
            <a:endParaRPr lang="pt-BR" b="1" dirty="0"/>
          </a:p>
          <a:p>
            <a:r>
              <a:rPr lang="pt-BR" b="1" dirty="0"/>
              <a:t>Plano Diretor, Código de Obras – apresentação 6/6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Projeto </a:t>
            </a:r>
            <a:r>
              <a:rPr lang="pt-BR" b="1" dirty="0" err="1"/>
              <a:t>Falconi</a:t>
            </a:r>
            <a:r>
              <a:rPr lang="pt-BR" b="1" dirty="0"/>
              <a:t> – SP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Indefinições com Secretária, Cadastros e Informatização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de canal direto com o Prefeito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Descontinuidade – valor a ser rateado – R$ 528 mil</a:t>
            </a:r>
          </a:p>
          <a:p>
            <a:endParaRPr lang="pt-BR" b="1" dirty="0"/>
          </a:p>
          <a:p>
            <a:r>
              <a:rPr lang="pt-BR" b="1" dirty="0" smtClean="0"/>
              <a:t>Condução </a:t>
            </a:r>
            <a:r>
              <a:rPr lang="pt-BR" b="1" dirty="0"/>
              <a:t>dos trabalhos – </a:t>
            </a:r>
            <a:r>
              <a:rPr lang="pt-BR" b="1" dirty="0" smtClean="0"/>
              <a:t>alinhamento - </a:t>
            </a:r>
            <a:r>
              <a:rPr lang="pt-BR" dirty="0" smtClean="0"/>
              <a:t>M</a:t>
            </a:r>
            <a:r>
              <a:rPr lang="pt-BR" dirty="0"/>
              <a:t>. Mascagni (coord.), Roberta, Fabiana, Willians.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5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Eduardo </a:t>
            </a:r>
            <a:r>
              <a:rPr lang="pt-BR" sz="2000" b="1" kern="0" dirty="0" err="1" smtClean="0">
                <a:solidFill>
                  <a:schemeClr val="tx1"/>
                </a:solidFill>
              </a:rPr>
              <a:t>della</a:t>
            </a:r>
            <a:r>
              <a:rPr lang="pt-BR" sz="2000" b="1" kern="0" dirty="0" smtClean="0">
                <a:solidFill>
                  <a:schemeClr val="tx1"/>
                </a:solidFill>
              </a:rPr>
              <a:t> </a:t>
            </a:r>
            <a:r>
              <a:rPr lang="pt-BR" sz="2000" b="1" kern="0" dirty="0">
                <a:solidFill>
                  <a:schemeClr val="tx1"/>
                </a:solidFill>
              </a:rPr>
              <a:t>M</a:t>
            </a:r>
            <a:r>
              <a:rPr lang="pt-BR" sz="2000" b="1" kern="0" dirty="0" smtClean="0">
                <a:solidFill>
                  <a:schemeClr val="tx1"/>
                </a:solidFill>
              </a:rPr>
              <a:t>anna e GT 22/4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Escopo  - Eduardo </a:t>
            </a:r>
            <a:r>
              <a:rPr lang="pt-BR" b="1" dirty="0" err="1"/>
              <a:t>della</a:t>
            </a:r>
            <a:r>
              <a:rPr lang="pt-BR" b="1" dirty="0"/>
              <a:t> </a:t>
            </a:r>
            <a:r>
              <a:rPr lang="pt-BR" b="1" dirty="0" smtClean="0"/>
              <a:t>Manna </a:t>
            </a:r>
            <a:endParaRPr lang="pt-BR" b="1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SMT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leis, portarias, decretos e resoluções que impactam </a:t>
            </a:r>
            <a:r>
              <a:rPr lang="pt-BR" dirty="0" smtClean="0"/>
              <a:t>fluxo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Redação de decretos e portarias que, de forma complementar e mais rápida que a Lei sobre PGT, possam melhorar este fluxo</a:t>
            </a:r>
          </a:p>
          <a:p>
            <a:endParaRPr lang="pt-BR" b="1" dirty="0" smtClean="0"/>
          </a:p>
          <a:p>
            <a:r>
              <a:rPr lang="pt-BR" b="1" dirty="0" smtClean="0"/>
              <a:t>SVMA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leis, portarias, decretos e resoluções que impactam fluxo das operações – desde já, indicada atenção à questão das Compensações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Redação de decretos, portarias que possam melhorar este fluxo</a:t>
            </a:r>
          </a:p>
          <a:p>
            <a:endParaRPr lang="pt-BR" b="1" dirty="0" smtClean="0"/>
          </a:p>
          <a:p>
            <a:r>
              <a:rPr lang="pt-BR" b="1" dirty="0" smtClean="0"/>
              <a:t>SIURB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Pedro Algodoal - </a:t>
            </a:r>
            <a:r>
              <a:rPr lang="pt-BR" dirty="0"/>
              <a:t>configuração mínima visando Protocolo de Colaboração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Investigar origem e assinaturas e rubricas de </a:t>
            </a:r>
            <a:r>
              <a:rPr lang="pt-BR" dirty="0" smtClean="0"/>
              <a:t>plantas (Prefeito </a:t>
            </a:r>
            <a:r>
              <a:rPr lang="pt-BR" dirty="0"/>
              <a:t>e </a:t>
            </a:r>
            <a:r>
              <a:rPr lang="pt-BR" dirty="0" err="1" smtClean="0"/>
              <a:t>Pres.Câmara</a:t>
            </a:r>
            <a:r>
              <a:rPr lang="pt-BR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atualização de Melhoramentos Viários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CONPRESP - </a:t>
            </a:r>
            <a:r>
              <a:rPr lang="pt-BR" dirty="0" smtClean="0"/>
              <a:t>Nádia </a:t>
            </a:r>
            <a:r>
              <a:rPr lang="pt-BR" dirty="0" err="1" smtClean="0"/>
              <a:t>Somekh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Envoltórias definidas/ levantamento </a:t>
            </a:r>
            <a:r>
              <a:rPr lang="pt-BR" dirty="0"/>
              <a:t>de necessidades e eventuais </a:t>
            </a:r>
            <a:r>
              <a:rPr lang="pt-BR" dirty="0" smtClean="0"/>
              <a:t>contribuições</a:t>
            </a:r>
            <a:endParaRPr lang="pt-BR" b="1" dirty="0"/>
          </a:p>
          <a:p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61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17/4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Processos com </a:t>
            </a:r>
            <a:r>
              <a:rPr lang="pt-BR" b="1" dirty="0"/>
              <a:t>problemas e </a:t>
            </a:r>
            <a:r>
              <a:rPr lang="pt-BR" b="1" dirty="0" smtClean="0"/>
              <a:t>volume </a:t>
            </a:r>
            <a:r>
              <a:rPr lang="pt-BR" b="1" dirty="0"/>
              <a:t>de Comunique-se </a:t>
            </a:r>
            <a:r>
              <a:rPr lang="pt-BR" b="1" dirty="0" smtClean="0"/>
              <a:t>(&gt; </a:t>
            </a:r>
            <a:r>
              <a:rPr lang="pt-BR" b="1" dirty="0"/>
              <a:t>1000 por mês</a:t>
            </a:r>
            <a:r>
              <a:rPr lang="pt-BR" b="1" dirty="0" smtClean="0"/>
              <a:t>). Solução: fim da complacência, </a:t>
            </a:r>
            <a:r>
              <a:rPr lang="pt-BR" b="1" dirty="0"/>
              <a:t>já </a:t>
            </a:r>
            <a:r>
              <a:rPr lang="pt-BR" b="1" dirty="0" smtClean="0"/>
              <a:t>indicada por Prefeito</a:t>
            </a:r>
          </a:p>
          <a:p>
            <a:pPr lvl="0"/>
            <a:endParaRPr lang="pt-BR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Book </a:t>
            </a:r>
            <a:r>
              <a:rPr lang="pt-BR" b="1" dirty="0" smtClean="0"/>
              <a:t>com </a:t>
            </a:r>
            <a:r>
              <a:rPr lang="pt-BR" b="1" dirty="0"/>
              <a:t>casos </a:t>
            </a:r>
            <a:r>
              <a:rPr lang="pt-BR" b="1" dirty="0" smtClean="0"/>
              <a:t>- </a:t>
            </a:r>
            <a:r>
              <a:rPr lang="pt-BR" dirty="0" smtClean="0"/>
              <a:t>pontos </a:t>
            </a:r>
            <a:r>
              <a:rPr lang="pt-BR" dirty="0"/>
              <a:t>mencionados </a:t>
            </a:r>
            <a:r>
              <a:rPr lang="pt-BR" dirty="0" smtClean="0"/>
              <a:t> - PDG, </a:t>
            </a:r>
            <a:r>
              <a:rPr lang="pt-BR" dirty="0" err="1" smtClean="0"/>
              <a:t>Brookfield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SGAF</a:t>
            </a:r>
            <a:r>
              <a:rPr lang="pt-BR" dirty="0"/>
              <a:t> </a:t>
            </a:r>
            <a:r>
              <a:rPr lang="pt-BR" dirty="0" smtClean="0"/>
              <a:t>– novo coordenador, arquivamento, treinamento – ok com estoque zerado no fim de abril. SEL: não à sobrecarga de coordenadores. </a:t>
            </a:r>
            <a:r>
              <a:rPr lang="pt-BR" dirty="0" err="1" smtClean="0"/>
              <a:t>Ex</a:t>
            </a:r>
            <a:r>
              <a:rPr lang="pt-BR" dirty="0" smtClean="0"/>
              <a:t> PDG: 30 dias</a:t>
            </a:r>
          </a:p>
          <a:p>
            <a:pPr lvl="1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Verbas </a:t>
            </a:r>
            <a:r>
              <a:rPr lang="pt-BR" b="1" dirty="0"/>
              <a:t>para </a:t>
            </a:r>
            <a:r>
              <a:rPr lang="pt-BR" b="1" dirty="0" smtClean="0"/>
              <a:t>TI </a:t>
            </a:r>
            <a:r>
              <a:rPr lang="pt-BR" b="1" dirty="0"/>
              <a:t>congeladas</a:t>
            </a:r>
            <a:r>
              <a:rPr lang="pt-BR" dirty="0"/>
              <a:t>- a verba para consultoria </a:t>
            </a:r>
            <a:r>
              <a:rPr lang="pt-BR" dirty="0" smtClean="0"/>
              <a:t>preservada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Doação </a:t>
            </a:r>
            <a:r>
              <a:rPr lang="pt-BR" b="1" dirty="0"/>
              <a:t>de melhoramentos viários, calçadas </a:t>
            </a:r>
            <a:r>
              <a:rPr lang="pt-BR" dirty="0"/>
              <a:t>– </a:t>
            </a:r>
            <a:r>
              <a:rPr lang="pt-BR" dirty="0" smtClean="0"/>
              <a:t>redução </a:t>
            </a:r>
            <a:r>
              <a:rPr lang="pt-BR" dirty="0"/>
              <a:t>de </a:t>
            </a:r>
            <a:r>
              <a:rPr lang="pt-BR" dirty="0" smtClean="0"/>
              <a:t>prazos - extensão </a:t>
            </a:r>
            <a:r>
              <a:rPr lang="pt-BR" dirty="0"/>
              <a:t>de prazos </a:t>
            </a:r>
            <a:r>
              <a:rPr lang="pt-BR" dirty="0" smtClean="0"/>
              <a:t>nas certidões, entrega </a:t>
            </a:r>
            <a:r>
              <a:rPr lang="pt-BR" dirty="0"/>
              <a:t>ao final do processo. </a:t>
            </a:r>
            <a:r>
              <a:rPr lang="pt-BR" dirty="0" smtClean="0"/>
              <a:t>SEL: ritos preservados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Pessoal - </a:t>
            </a:r>
            <a:r>
              <a:rPr lang="pt-BR" dirty="0" smtClean="0"/>
              <a:t>solicitar </a:t>
            </a:r>
            <a:r>
              <a:rPr lang="pt-BR" dirty="0"/>
              <a:t>Sec. de Planejamento em </a:t>
            </a:r>
            <a:r>
              <a:rPr lang="pt-BR" dirty="0" err="1"/>
              <a:t>próx</a:t>
            </a:r>
            <a:r>
              <a:rPr lang="pt-BR" dirty="0"/>
              <a:t>. </a:t>
            </a:r>
            <a:r>
              <a:rPr lang="pt-BR" dirty="0" smtClean="0"/>
              <a:t>reunião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Capacitação </a:t>
            </a:r>
            <a:r>
              <a:rPr lang="pt-BR" dirty="0"/>
              <a:t>de gerentes, </a:t>
            </a:r>
            <a:r>
              <a:rPr lang="pt-BR" dirty="0" smtClean="0"/>
              <a:t>oficinas, debates. Plano </a:t>
            </a:r>
            <a:r>
              <a:rPr lang="pt-BR" dirty="0"/>
              <a:t>Diretor </a:t>
            </a:r>
            <a:r>
              <a:rPr lang="pt-BR" dirty="0" smtClean="0"/>
              <a:t>- 400 técnicos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</a:t>
            </a:r>
            <a:r>
              <a:rPr lang="pt-BR" dirty="0"/>
              <a:t>de Plano de </a:t>
            </a:r>
            <a:r>
              <a:rPr lang="pt-BR" dirty="0" smtClean="0"/>
              <a:t>Carreira – </a:t>
            </a:r>
            <a:r>
              <a:rPr lang="pt-BR" dirty="0" err="1" smtClean="0"/>
              <a:t>produt</a:t>
            </a:r>
            <a:r>
              <a:rPr lang="pt-BR" dirty="0" smtClean="0"/>
              <a:t>/remuneração - envio à Câmara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Apostilamento</a:t>
            </a:r>
            <a:r>
              <a:rPr lang="pt-BR" b="1" dirty="0" smtClean="0"/>
              <a:t> </a:t>
            </a:r>
            <a:r>
              <a:rPr lang="pt-BR" dirty="0"/>
              <a:t>– resolução prevista </a:t>
            </a:r>
            <a:r>
              <a:rPr lang="pt-BR" dirty="0" smtClean="0"/>
              <a:t>em tela. </a:t>
            </a:r>
            <a:r>
              <a:rPr lang="pt-BR" dirty="0" err="1" smtClean="0"/>
              <a:t>Ex</a:t>
            </a:r>
            <a:r>
              <a:rPr lang="pt-BR" dirty="0" smtClean="0"/>
              <a:t> PDG: 49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Simproc</a:t>
            </a:r>
            <a:r>
              <a:rPr lang="pt-BR" b="1" dirty="0"/>
              <a:t>, tempo de reuniões </a:t>
            </a:r>
            <a:r>
              <a:rPr lang="pt-BR" b="1" dirty="0" err="1"/>
              <a:t>CAIEPs</a:t>
            </a:r>
            <a:r>
              <a:rPr lang="pt-BR" b="1" dirty="0"/>
              <a:t>, memórias de reuniões, cadastro de leis por assuntos </a:t>
            </a:r>
            <a:r>
              <a:rPr lang="pt-BR" dirty="0" smtClean="0"/>
              <a:t>– envio de respostas </a:t>
            </a:r>
            <a:r>
              <a:rPr lang="pt-BR" dirty="0"/>
              <a:t>da Secretária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25/4 - Secovi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Servidores </a:t>
            </a:r>
            <a:r>
              <a:rPr lang="pt-BR" dirty="0" smtClean="0"/>
              <a:t>– mudanças no SGAF (ok 5/5)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Adequação de legislação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Ceuso</a:t>
            </a:r>
            <a:r>
              <a:rPr lang="pt-BR" dirty="0" smtClean="0"/>
              <a:t> - terraplenagem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Conpresp</a:t>
            </a:r>
            <a:r>
              <a:rPr lang="pt-B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HIS e HMP – parâmetros, CAEHIS, adequação PMCMV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Decreto 55.036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Elevadores, Stands de Venda, Demolições – Sistemas Eletrônicos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Parecer CETESB dispensa DECONT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LAP e TCA sem verificação SEL/Subprefeituras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 órgão fiscaliza sua competência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SEL e SP – COE, LPUOS e compatibilização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Minuta de Projeto de Lei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Certidão de Diretrizes vs. Alvará de Execução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Isenção HIS e HMP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CADIN- revogação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Informatizar e integrar os cadastros urbanísticos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Estabelecer base tecnológica se soluções adequadas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60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SVMA – reunião 5/5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1- Convênio CETESB/SVMA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</a:t>
            </a:r>
            <a:r>
              <a:rPr lang="pt-BR" dirty="0"/>
              <a:t>Convênio SVMA/CETESB </a:t>
            </a:r>
            <a:r>
              <a:rPr lang="pt-BR" dirty="0" smtClean="0"/>
              <a:t>- 23/4. Parametrização – porte e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Licenciamentos firmados sob convênio antigo? Ratificação?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2</a:t>
            </a:r>
            <a:r>
              <a:rPr lang="pt-BR" b="1" dirty="0" smtClean="0"/>
              <a:t> – Fluxos na SVMA </a:t>
            </a:r>
            <a:r>
              <a:rPr lang="pt-BR" dirty="0" smtClean="0"/>
              <a:t>– canal com Secretário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Relato de trabalho com GV </a:t>
            </a:r>
            <a:r>
              <a:rPr lang="pt-BR" dirty="0" err="1" smtClean="0"/>
              <a:t>Consult</a:t>
            </a:r>
            <a:r>
              <a:rPr lang="pt-BR" dirty="0" smtClean="0"/>
              <a:t> p/ INEA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Autarquia – foco, independência – CCA, Depav4, </a:t>
            </a:r>
            <a:r>
              <a:rPr lang="pt-BR" dirty="0" err="1" smtClean="0"/>
              <a:t>Decont</a:t>
            </a:r>
            <a:r>
              <a:rPr lang="pt-BR" dirty="0" smtClean="0"/>
              <a:t> – nossa posição?</a:t>
            </a:r>
            <a:endParaRPr lang="pt-BR" dirty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3 – Prefeito, 27/3 - Alteração </a:t>
            </a:r>
            <a:r>
              <a:rPr lang="pt-BR" b="1" dirty="0"/>
              <a:t>de classificação</a:t>
            </a:r>
            <a:r>
              <a:rPr lang="pt-BR" dirty="0"/>
              <a:t> de empreendimentos em andamento – </a:t>
            </a:r>
            <a:r>
              <a:rPr lang="pt-BR" dirty="0" smtClean="0"/>
              <a:t>contaminação.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SVMA</a:t>
            </a:r>
            <a:r>
              <a:rPr lang="pt-BR" dirty="0"/>
              <a:t>: avisar contribuinte alteração de Cadastro com </a:t>
            </a:r>
            <a:r>
              <a:rPr lang="pt-BR" dirty="0" smtClean="0"/>
              <a:t>Prodam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4-  DUP -  150 áreas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 de modelo jurídico – Fernando Teixeira (SBC)– cobrado, não recebido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Participação do MP – projeto pela incorporadora. Sugestão: 1 a 3 casos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Verificação de potencial de aproveitamento para destinação como área pública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Valor mínimo de mercado da área aproveitável pela iniciativa privada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Definição de uso dos recursos – aquisição de direito, implementação de parque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Licitação com participação a </a:t>
            </a:r>
            <a:r>
              <a:rPr lang="pt-BR" dirty="0" smtClean="0"/>
              <a:t>desapropriado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5 - Modelo p/ 12 </a:t>
            </a:r>
            <a:r>
              <a:rPr lang="pt-BR" b="1" dirty="0" err="1"/>
              <a:t>subprefs</a:t>
            </a:r>
            <a:r>
              <a:rPr lang="pt-BR" b="1" dirty="0"/>
              <a:t> </a:t>
            </a:r>
            <a:r>
              <a:rPr lang="pt-BR" dirty="0"/>
              <a:t>– envio pelo Secretário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Áreas comerciais+ aluguel PMSP</a:t>
            </a:r>
          </a:p>
          <a:p>
            <a:pPr lvl="0"/>
            <a:endParaRPr lang="pt-BR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00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Código de Obras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Visita </a:t>
            </a:r>
            <a:r>
              <a:rPr lang="pt-BR" b="1" dirty="0"/>
              <a:t>a Portugal</a:t>
            </a:r>
            <a:r>
              <a:rPr lang="pt-BR" dirty="0"/>
              <a:t> – SEL - processos de aprovação - Eduardo </a:t>
            </a:r>
            <a:r>
              <a:rPr lang="pt-BR" dirty="0" err="1"/>
              <a:t>della</a:t>
            </a:r>
            <a:r>
              <a:rPr lang="pt-BR" dirty="0"/>
              <a:t> Manna: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só de massa e perímetro de edificações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de 20 dias para manifestação, senão concordância e aprovação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Informatização – busca por Piloto em SEL-</a:t>
            </a:r>
            <a:r>
              <a:rPr lang="pt-BR" dirty="0" err="1"/>
              <a:t>Resid</a:t>
            </a:r>
            <a:r>
              <a:rPr lang="pt-BR" dirty="0"/>
              <a:t> II. </a:t>
            </a:r>
          </a:p>
          <a:p>
            <a:endParaRPr lang="pt-BR" b="1" dirty="0" smtClean="0"/>
          </a:p>
          <a:p>
            <a:r>
              <a:rPr lang="pt-BR" b="1" dirty="0" smtClean="0"/>
              <a:t>Código de Obras – Paula Motta – 25/4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1ª semana de maio </a:t>
            </a:r>
            <a:r>
              <a:rPr lang="pt-BR" dirty="0" smtClean="0"/>
              <a:t>–apresentação GT – entidades. Final até Junho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desenho simplificado </a:t>
            </a:r>
            <a:r>
              <a:rPr lang="pt-BR" dirty="0" smtClean="0"/>
              <a:t>(PG: 30 em vez de 800 itens)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Disposições urbanísticas </a:t>
            </a:r>
            <a:r>
              <a:rPr lang="pt-BR" b="1" dirty="0" err="1" smtClean="0"/>
              <a:t>vs.análise</a:t>
            </a:r>
            <a:r>
              <a:rPr lang="pt-BR" b="1" dirty="0" smtClean="0"/>
              <a:t> de edifício. Parâmetros: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Insolação, afastamentos, acessibilidade, inst. sanitárias, segurança do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 -  autor; execução – responsável técnico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do imóvel, execução vs. projeto – proprietário</a:t>
            </a:r>
          </a:p>
          <a:p>
            <a:r>
              <a:rPr lang="pt-BR" b="1" dirty="0" smtClean="0"/>
              <a:t>Comentários</a:t>
            </a:r>
            <a:r>
              <a:rPr lang="pt-BR" dirty="0" smtClean="0"/>
              <a:t>: </a:t>
            </a:r>
            <a:r>
              <a:rPr lang="pt-BR" dirty="0"/>
              <a:t>e</a:t>
            </a:r>
            <a:r>
              <a:rPr lang="pt-BR" dirty="0" smtClean="0"/>
              <a:t>spaço público, vizinhança. Por que o resto?</a:t>
            </a:r>
          </a:p>
          <a:p>
            <a:endParaRPr lang="pt-BR" dirty="0"/>
          </a:p>
          <a:p>
            <a:pPr lvl="0"/>
            <a:r>
              <a:rPr lang="pt-BR" b="1" dirty="0"/>
              <a:t>Secretaria de Finanças - Marcos Cruz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Avanços em SISACOE, baixa </a:t>
            </a:r>
            <a:r>
              <a:rPr lang="pt-BR" dirty="0"/>
              <a:t>em D+4. Envio de caso – </a:t>
            </a:r>
            <a:r>
              <a:rPr lang="pt-BR" dirty="0" err="1"/>
              <a:t>Brookfield</a:t>
            </a:r>
            <a:r>
              <a:rPr lang="pt-BR" dirty="0"/>
              <a:t> – 23 dias.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Clientes que não atualizaram e devem IPTU/ ITBI – G, 1600 </a:t>
            </a:r>
            <a:r>
              <a:rPr lang="pt-BR" dirty="0" smtClean="0"/>
              <a:t>casos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Comunique-se</a:t>
            </a:r>
            <a:r>
              <a:rPr lang="pt-BR" dirty="0"/>
              <a:t>  - Proposta: Balcão de Assessoria – site</a:t>
            </a:r>
            <a:r>
              <a:rPr lang="pt-BR" i="1" dirty="0"/>
              <a:t> </a:t>
            </a:r>
            <a:r>
              <a:rPr lang="pt-BR" i="1" dirty="0" err="1"/>
              <a:t>check-list</a:t>
            </a:r>
            <a:r>
              <a:rPr lang="pt-BR" i="1" dirty="0"/>
              <a:t> </a:t>
            </a:r>
            <a:r>
              <a:rPr lang="pt-BR" dirty="0"/>
              <a:t>-  </a:t>
            </a:r>
            <a:r>
              <a:rPr lang="pt-BR" dirty="0" smtClean="0"/>
              <a:t>Secovi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8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Plano Diretor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Redução das áreas </a:t>
            </a:r>
            <a:r>
              <a:rPr lang="pt-BR" dirty="0" smtClean="0"/>
              <a:t>-  Eixos de Estruturação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Abrangência e eliminação de futuras Op. Urbanas – Arco Tietê, Mooca/ V. Carioca, Leopoldina e </a:t>
            </a:r>
            <a:r>
              <a:rPr lang="pt-BR" dirty="0" err="1" smtClean="0"/>
              <a:t>Jurubatuba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Gabarito máximo </a:t>
            </a:r>
            <a:r>
              <a:rPr lang="pt-BR" dirty="0" smtClean="0"/>
              <a:t>de altura nos remansos – limites – 50% dos quarteirões</a:t>
            </a:r>
          </a:p>
          <a:p>
            <a:endParaRPr lang="pt-BR" dirty="0" smtClean="0"/>
          </a:p>
          <a:p>
            <a:r>
              <a:rPr lang="pt-BR" b="1" dirty="0" smtClean="0"/>
              <a:t>Cota de solidariedade </a:t>
            </a:r>
            <a:r>
              <a:rPr lang="pt-BR" dirty="0" smtClean="0"/>
              <a:t>para Ac&gt;20 mil m2.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Adicional de 10% Ac em HIS (até 6 SM) no local ou macro área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Doar 10% da área do terreno mesma macro área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Outorga Onerosa </a:t>
            </a:r>
            <a:r>
              <a:rPr lang="pt-BR" dirty="0" smtClean="0"/>
              <a:t>– Cadastro de Valores de Terreno – nova fórmula</a:t>
            </a:r>
          </a:p>
          <a:p>
            <a:endParaRPr lang="pt-BR" dirty="0" smtClean="0"/>
          </a:p>
          <a:p>
            <a:r>
              <a:rPr lang="pt-BR" b="1" dirty="0" smtClean="0"/>
              <a:t>Operações Urbanas </a:t>
            </a:r>
            <a:r>
              <a:rPr lang="pt-BR" dirty="0" smtClean="0"/>
              <a:t>– caso indisponibilidade de estoques, interessado usa PDE</a:t>
            </a:r>
          </a:p>
          <a:p>
            <a:endParaRPr lang="pt-BR" dirty="0" smtClean="0"/>
          </a:p>
          <a:p>
            <a:r>
              <a:rPr lang="pt-BR" b="1" dirty="0" smtClean="0"/>
              <a:t>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ZEIS 1, 2 , 3, 4 </a:t>
            </a:r>
            <a:r>
              <a:rPr lang="pt-BR" dirty="0" smtClean="0"/>
              <a:t>-  60% de área compatível Faixa 1 – mantém FAR+FGTS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ZEIS 5 </a:t>
            </a:r>
            <a:r>
              <a:rPr lang="pt-BR" dirty="0" smtClean="0"/>
              <a:t>– mínimo 40% HSI1 e 2 – número de áreas pequeno?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Plano de Intervenção </a:t>
            </a:r>
            <a:r>
              <a:rPr lang="pt-BR" dirty="0" smtClean="0"/>
              <a:t>com Conselhos Gestores com atuais e futuros moradores para formulação e intervenções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59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46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055606" y="1052736"/>
            <a:ext cx="1532002" cy="486800"/>
            <a:chOff x="3397" y="803679"/>
            <a:chExt cx="2042669" cy="649067"/>
          </a:xfrm>
        </p:grpSpPr>
        <p:sp>
          <p:nvSpPr>
            <p:cNvPr id="31" name="Retângulo 30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tângulo 31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DADOS ENVIADOS</a:t>
              </a:r>
              <a:endParaRPr lang="pt-BR" sz="135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057781" y="1538777"/>
            <a:ext cx="1529827" cy="2371680"/>
            <a:chOff x="6297" y="1451735"/>
            <a:chExt cx="2042669" cy="3162240"/>
          </a:xfrm>
        </p:grpSpPr>
        <p:sp>
          <p:nvSpPr>
            <p:cNvPr id="29" name="Retângulo 28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tângulo 29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CURY 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HM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802088" y="1052736"/>
            <a:ext cx="1532002" cy="486800"/>
            <a:chOff x="2332040" y="803679"/>
            <a:chExt cx="2042669" cy="649067"/>
          </a:xfrm>
        </p:grpSpPr>
        <p:sp>
          <p:nvSpPr>
            <p:cNvPr id="27" name="Retângulo 26"/>
            <p:cNvSpPr/>
            <p:nvPr/>
          </p:nvSpPr>
          <p:spPr>
            <a:xfrm>
              <a:off x="2332040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etângulo 27"/>
            <p:cNvSpPr/>
            <p:nvPr/>
          </p:nvSpPr>
          <p:spPr>
            <a:xfrm>
              <a:off x="2332040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DADOS ENVIADOS PARCIALMENTE</a:t>
              </a:r>
              <a:endParaRPr lang="pt-BR" sz="135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802088" y="1539536"/>
            <a:ext cx="1532002" cy="2371680"/>
            <a:chOff x="2332040" y="1452747"/>
            <a:chExt cx="2042669" cy="3162240"/>
          </a:xfrm>
        </p:grpSpPr>
        <p:sp>
          <p:nvSpPr>
            <p:cNvPr id="25" name="Retângulo 24"/>
            <p:cNvSpPr/>
            <p:nvPr/>
          </p:nvSpPr>
          <p:spPr>
            <a:xfrm>
              <a:off x="2332040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tângulo 25"/>
            <p:cNvSpPr/>
            <p:nvPr/>
          </p:nvSpPr>
          <p:spPr>
            <a:xfrm>
              <a:off x="2332040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EMCCAMP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548570" y="1052736"/>
            <a:ext cx="1532002" cy="486800"/>
            <a:chOff x="4660683" y="803679"/>
            <a:chExt cx="2042669" cy="649067"/>
          </a:xfrm>
        </p:grpSpPr>
        <p:sp>
          <p:nvSpPr>
            <p:cNvPr id="23" name="Retângulo 22"/>
            <p:cNvSpPr/>
            <p:nvPr/>
          </p:nvSpPr>
          <p:spPr>
            <a:xfrm>
              <a:off x="4660683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Retângulo 23"/>
            <p:cNvSpPr/>
            <p:nvPr/>
          </p:nvSpPr>
          <p:spPr>
            <a:xfrm>
              <a:off x="4660683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EM CONTATO</a:t>
              </a:r>
              <a:endParaRPr lang="pt-BR" sz="135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548570" y="1539536"/>
            <a:ext cx="1532002" cy="2371680"/>
            <a:chOff x="4660683" y="1452747"/>
            <a:chExt cx="2042669" cy="3162240"/>
          </a:xfrm>
        </p:grpSpPr>
        <p:sp>
          <p:nvSpPr>
            <p:cNvPr id="21" name="Retângulo 20"/>
            <p:cNvSpPr/>
            <p:nvPr/>
          </p:nvSpPr>
          <p:spPr>
            <a:xfrm>
              <a:off x="4660683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4660683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BROOKFIELD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CYRELA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MOURA DUBEUX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MRV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ODEBRECHT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PDG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TECNISA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TENDA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TRISUL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WTORRE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295052" y="1052736"/>
            <a:ext cx="1532002" cy="486800"/>
            <a:chOff x="6989326" y="803679"/>
            <a:chExt cx="2042669" cy="649067"/>
          </a:xfrm>
        </p:grpSpPr>
        <p:sp>
          <p:nvSpPr>
            <p:cNvPr id="19" name="Retângulo 18"/>
            <p:cNvSpPr/>
            <p:nvPr/>
          </p:nvSpPr>
          <p:spPr>
            <a:xfrm>
              <a:off x="6989326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tângulo 19"/>
            <p:cNvSpPr/>
            <p:nvPr/>
          </p:nvSpPr>
          <p:spPr>
            <a:xfrm>
              <a:off x="6989326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SEM RESPOSTA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295052" y="1539536"/>
            <a:ext cx="1532002" cy="2371680"/>
            <a:chOff x="6989326" y="1452747"/>
            <a:chExt cx="2042669" cy="3162240"/>
          </a:xfrm>
        </p:grpSpPr>
        <p:sp>
          <p:nvSpPr>
            <p:cNvPr id="17" name="Retângulo 16"/>
            <p:cNvSpPr/>
            <p:nvPr/>
          </p:nvSpPr>
          <p:spPr>
            <a:xfrm>
              <a:off x="6989326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6989326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DIRECIONAL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EVEN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EZTEC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GAFISA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JHSF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JOÃO FORTES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RODOBENS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ROSSI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VIVER</a:t>
              </a:r>
              <a:endParaRPr lang="pt-BR" sz="1350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96030" y="1060784"/>
            <a:ext cx="1532002" cy="486800"/>
            <a:chOff x="3397" y="803679"/>
            <a:chExt cx="2042669" cy="649067"/>
          </a:xfrm>
        </p:grpSpPr>
        <p:sp>
          <p:nvSpPr>
            <p:cNvPr id="34" name="Retângulo 33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etângulo 34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200" u="sng" dirty="0"/>
                <a:t>TERMO CONFIDENCIALIDADE</a:t>
              </a:r>
              <a:endParaRPr lang="pt-BR" sz="12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298205" y="1546825"/>
            <a:ext cx="1529827" cy="2371680"/>
            <a:chOff x="6297" y="1451735"/>
            <a:chExt cx="2042669" cy="3162240"/>
          </a:xfrm>
        </p:grpSpPr>
        <p:sp>
          <p:nvSpPr>
            <p:cNvPr id="37" name="Retângulo 36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tângulo 37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 smtClean="0"/>
                <a:t>BROOKFIELD</a:t>
              </a:r>
              <a:endParaRPr lang="pt-BR" sz="1350" dirty="0"/>
            </a:p>
            <a:p>
              <a:pPr marL="0" lvl="1" defTabSz="600075">
                <a:lnSpc>
                  <a:spcPct val="90000"/>
                </a:lnSpc>
                <a:spcAft>
                  <a:spcPct val="15000"/>
                </a:spcAft>
              </a:pPr>
              <a:endParaRPr lang="pt-BR" sz="1350" dirty="0"/>
            </a:p>
          </p:txBody>
        </p:sp>
      </p:grp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" name="Retângulo 7"/>
          <p:cNvSpPr>
            <a:spLocks noChangeArrowheads="1"/>
          </p:cNvSpPr>
          <p:nvPr/>
        </p:nvSpPr>
        <p:spPr bwMode="auto">
          <a:xfrm>
            <a:off x="174625" y="4077072"/>
            <a:ext cx="8964612" cy="228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Lançamentos</a:t>
            </a:r>
            <a:r>
              <a:rPr lang="pt-BR" dirty="0"/>
              <a:t>, vendas, </a:t>
            </a:r>
            <a:r>
              <a:rPr lang="pt-BR" dirty="0" err="1"/>
              <a:t>distratos</a:t>
            </a:r>
            <a:r>
              <a:rPr lang="pt-BR" dirty="0"/>
              <a:t>, estoque, entregas, repasses, quitações, </a:t>
            </a:r>
            <a:r>
              <a:rPr lang="pt-BR" dirty="0" smtClean="0"/>
              <a:t>carteira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Desagregações </a:t>
            </a:r>
            <a:r>
              <a:rPr lang="pt-BR" dirty="0"/>
              <a:t>por </a:t>
            </a:r>
            <a:r>
              <a:rPr lang="pt-BR" dirty="0" smtClean="0"/>
              <a:t>empreendimento e não por unidade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unidades para venda, e não por permutas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NDA – multa mais prejuízos - penalização FIPE para a ABRAINC, com distribuição às vitimadas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sobre andamento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dados de entregas e não só lançamentos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da coleta de dados em maio</a:t>
            </a:r>
          </a:p>
        </p:txBody>
      </p:sp>
      <p:sp>
        <p:nvSpPr>
          <p:cNvPr id="4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86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reunião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com Presidência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em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28/4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PR, MC, MPOE, PCEF, PB, Inês, Urbano, Maria Caldas </a:t>
            </a:r>
            <a:r>
              <a:rPr lang="pt-BR" dirty="0" smtClean="0"/>
              <a:t>– anúncio até início junho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</a:t>
            </a:r>
            <a:r>
              <a:rPr lang="pt-BR" dirty="0"/>
              <a:t>de mercado </a:t>
            </a:r>
            <a:r>
              <a:rPr lang="pt-BR" dirty="0" smtClean="0"/>
              <a:t>com </a:t>
            </a:r>
            <a:r>
              <a:rPr lang="pt-BR" dirty="0"/>
              <a:t>menor custo fiscal e a valorização da </a:t>
            </a:r>
            <a:r>
              <a:rPr lang="pt-BR" dirty="0" smtClean="0"/>
              <a:t>propriedade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</a:t>
            </a:r>
            <a:r>
              <a:rPr lang="pt-BR" dirty="0"/>
              <a:t>da população </a:t>
            </a:r>
            <a:r>
              <a:rPr lang="pt-BR" dirty="0" smtClean="0"/>
              <a:t>não </a:t>
            </a:r>
            <a:r>
              <a:rPr lang="pt-BR" dirty="0"/>
              <a:t>atendida </a:t>
            </a:r>
            <a:r>
              <a:rPr lang="pt-BR" dirty="0" smtClean="0"/>
              <a:t>- TP</a:t>
            </a:r>
            <a:r>
              <a:rPr lang="pt-BR" dirty="0"/>
              <a:t>, prazos, taxas de juros e </a:t>
            </a:r>
            <a:r>
              <a:rPr lang="pt-BR" dirty="0" smtClean="0"/>
              <a:t>subsídios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Condições </a:t>
            </a:r>
            <a:r>
              <a:rPr lang="pt-BR" dirty="0"/>
              <a:t>iguais de averiguação de qualidade pelo agente </a:t>
            </a:r>
            <a:r>
              <a:rPr lang="pt-BR" dirty="0" smtClean="0"/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Fator 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Ministério do Trabalho – fiscalização,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Custo da Burocracia do </a:t>
            </a:r>
            <a:r>
              <a:rPr lang="pt-BR" dirty="0" smtClean="0"/>
              <a:t>Imóvel - registros </a:t>
            </a:r>
            <a:r>
              <a:rPr lang="pt-BR" dirty="0"/>
              <a:t>e </a:t>
            </a:r>
            <a:r>
              <a:rPr lang="pt-BR" dirty="0" smtClean="0"/>
              <a:t>licenciamentos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P</a:t>
            </a:r>
            <a:r>
              <a:rPr lang="pt-BR" b="1" dirty="0" smtClean="0"/>
              <a:t>ontos </a:t>
            </a:r>
            <a:r>
              <a:rPr lang="pt-BR" b="1" dirty="0"/>
              <a:t>de </a:t>
            </a:r>
            <a:r>
              <a:rPr lang="pt-BR" b="1" dirty="0" smtClean="0"/>
              <a:t>atenção</a:t>
            </a:r>
          </a:p>
          <a:p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Dados sobre demografia e renda– reafirmar base utilizada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Fator social: famílias com filhos, famílias sem filhos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Qualidade: aprofundar debate sobre pontos levantados que podem voltar ao </a:t>
            </a:r>
            <a:r>
              <a:rPr lang="pt-BR" dirty="0" smtClean="0"/>
              <a:t>debate: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Aquecimento solar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Normas </a:t>
            </a:r>
            <a:r>
              <a:rPr lang="pt-BR" dirty="0"/>
              <a:t>de </a:t>
            </a:r>
            <a:r>
              <a:rPr lang="pt-BR" dirty="0" smtClean="0"/>
              <a:t>desempenho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Muros.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49801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849912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Governo SP, outros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Governador</a:t>
            </a:r>
            <a:r>
              <a:rPr lang="pt-BR" dirty="0" smtClean="0"/>
              <a:t> </a:t>
            </a:r>
            <a:r>
              <a:rPr lang="pt-BR" dirty="0"/>
              <a:t>– envolvimento – construção de agenda (Ricardo Sales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 </a:t>
            </a:r>
            <a:r>
              <a:rPr lang="pt-BR" dirty="0" smtClean="0"/>
              <a:t>Paulista, PPP – discussão em 2/4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 e outras </a:t>
            </a:r>
            <a:r>
              <a:rPr lang="pt-BR" dirty="0" smtClean="0"/>
              <a:t>autarquias; Lei dos Mananciais – alterações propostas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cs typeface="Arial" pitchFamily="34" charset="0"/>
              <a:sym typeface="Arial" pitchFamily="34" charset="0"/>
            </a:endParaRPr>
          </a:p>
          <a:p>
            <a:r>
              <a:rPr lang="pt-BR" b="1" dirty="0" smtClean="0"/>
              <a:t>CETESB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Recomendação C. Poeta/Queiroz: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Governador </a:t>
            </a:r>
            <a:r>
              <a:rPr lang="pt-BR" dirty="0"/>
              <a:t> </a:t>
            </a:r>
            <a:r>
              <a:rPr lang="pt-BR" dirty="0" smtClean="0"/>
              <a:t>- alteração </a:t>
            </a:r>
            <a:r>
              <a:rPr lang="pt-BR" dirty="0"/>
              <a:t>nas leis das bacias de </a:t>
            </a:r>
            <a:r>
              <a:rPr lang="pt-BR" dirty="0" smtClean="0"/>
              <a:t>mananciais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Reunião com CONAMA para solicitar decreto/alteração na regulação p/ cidades</a:t>
            </a:r>
            <a:r>
              <a:rPr lang="pt-BR" dirty="0" smtClean="0"/>
              <a:t>.</a:t>
            </a:r>
          </a:p>
          <a:p>
            <a:endParaRPr lang="pt-BR" b="1" dirty="0"/>
          </a:p>
          <a:p>
            <a:r>
              <a:rPr lang="pt-BR" b="1" dirty="0" smtClean="0"/>
              <a:t>AELO/SECOVI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nas Oficinas </a:t>
            </a:r>
            <a:r>
              <a:rPr lang="pt-BR" dirty="0" smtClean="0"/>
              <a:t>– participação ABRAINC em 31/1, 28/2, 28/3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– Fluxos LO, Resolução 31 e Resolução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Paulo Milan (HM), Marcel </a:t>
            </a:r>
            <a:r>
              <a:rPr lang="pt-BR" dirty="0" err="1" smtClean="0"/>
              <a:t>Maion</a:t>
            </a:r>
            <a:r>
              <a:rPr lang="pt-BR" dirty="0" smtClean="0"/>
              <a:t> (PDG), Mascagni (</a:t>
            </a:r>
            <a:r>
              <a:rPr lang="pt-BR" dirty="0" err="1" smtClean="0"/>
              <a:t>Brookfield</a:t>
            </a:r>
            <a:r>
              <a:rPr lang="pt-BR" dirty="0" smtClean="0"/>
              <a:t>), Roberta (</a:t>
            </a:r>
            <a:r>
              <a:rPr lang="pt-BR" dirty="0" err="1" smtClean="0"/>
              <a:t>Even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6/6 – Resolução 31- supressão de vegetação nativa</a:t>
            </a:r>
            <a:endParaRPr lang="pt-BR" dirty="0"/>
          </a:p>
          <a:p>
            <a:endParaRPr lang="en-US" b="1" dirty="0">
              <a:cs typeface="Arial" pitchFamily="34" charset="0"/>
              <a:sym typeface="Arial" pitchFamily="34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3636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11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FNP, 21/5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20688"/>
            <a:ext cx="8624887" cy="5881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Gerais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Continuidade em eventos da FNP em setembro e novembro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Painel </a:t>
            </a:r>
            <a:r>
              <a:rPr lang="pt-BR" dirty="0" smtClean="0"/>
              <a:t>com </a:t>
            </a:r>
            <a:r>
              <a:rPr lang="pt-BR" dirty="0"/>
              <a:t>experiências das prefeituras, melhores práticas, métricas obtidas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Apresentação do BNDES para apresentar PMAT e aproximar </a:t>
            </a:r>
            <a:r>
              <a:rPr lang="pt-BR" dirty="0" smtClean="0"/>
              <a:t>Sec. </a:t>
            </a:r>
            <a:r>
              <a:rPr lang="pt-BR" dirty="0"/>
              <a:t>Urbanismo com Fazenda - Marco Aurélio Cabral e Marcelo Fernandes – PMAT – BNDES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Experiências internacionais – avançar com </a:t>
            </a:r>
            <a:r>
              <a:rPr lang="pt-BR" dirty="0" err="1"/>
              <a:t>Booz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eguro </a:t>
            </a:r>
            <a:r>
              <a:rPr lang="pt-BR" dirty="0"/>
              <a:t>do </a:t>
            </a:r>
            <a:r>
              <a:rPr lang="pt-BR" dirty="0" err="1" smtClean="0"/>
              <a:t>func</a:t>
            </a:r>
            <a:r>
              <a:rPr lang="pt-BR" dirty="0" smtClean="0"/>
              <a:t>. </a:t>
            </a:r>
            <a:r>
              <a:rPr lang="pt-BR" dirty="0"/>
              <a:t>público – </a:t>
            </a:r>
            <a:r>
              <a:rPr lang="pt-BR" dirty="0" smtClean="0"/>
              <a:t>produto </a:t>
            </a:r>
            <a:r>
              <a:rPr lang="pt-BR" dirty="0"/>
              <a:t>registado na SUSEP à espera de um </a:t>
            </a:r>
            <a:r>
              <a:rPr lang="pt-BR" dirty="0" smtClean="0"/>
              <a:t>piloto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Relato </a:t>
            </a:r>
            <a:r>
              <a:rPr lang="pt-BR" dirty="0"/>
              <a:t>sobre avanços importantes: Prefeito de Cariacica-ES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Maria </a:t>
            </a:r>
            <a:r>
              <a:rPr lang="pt-BR" b="1" dirty="0"/>
              <a:t>Helena – Curitiba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Decreto 10.020 e Portaria 80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parâmetros </a:t>
            </a:r>
            <a:r>
              <a:rPr lang="pt-BR" dirty="0" smtClean="0"/>
              <a:t>urbanísticos, responsabilidade </a:t>
            </a:r>
            <a:r>
              <a:rPr lang="pt-BR" dirty="0"/>
              <a:t>do profissional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Interface e unicidade entre secretarias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Software </a:t>
            </a:r>
            <a:r>
              <a:rPr lang="pt-BR" dirty="0" smtClean="0"/>
              <a:t>de </a:t>
            </a:r>
            <a:r>
              <a:rPr lang="pt-BR" i="1" dirty="0" err="1"/>
              <a:t>work-flow</a:t>
            </a:r>
            <a:r>
              <a:rPr lang="pt-BR" dirty="0"/>
              <a:t>  -</a:t>
            </a:r>
            <a:r>
              <a:rPr lang="pt-BR" dirty="0" smtClean="0"/>
              <a:t>atualização </a:t>
            </a:r>
            <a:r>
              <a:rPr lang="pt-BR" dirty="0"/>
              <a:t>de projeto é necessária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Terceirização de licenciamento ambiental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Estevão </a:t>
            </a:r>
            <a:r>
              <a:rPr lang="pt-BR" b="1" dirty="0" err="1"/>
              <a:t>Griti</a:t>
            </a:r>
            <a:r>
              <a:rPr lang="pt-BR" b="1" dirty="0"/>
              <a:t> – Olinda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Quadro permanente de técnicos </a:t>
            </a:r>
            <a:r>
              <a:rPr lang="pt-BR" dirty="0" smtClean="0"/>
              <a:t>concursados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João Guimarães </a:t>
            </a:r>
            <a:r>
              <a:rPr lang="pt-BR" dirty="0"/>
              <a:t>– Belém, Alfredo </a:t>
            </a:r>
            <a:r>
              <a:rPr lang="pt-BR" dirty="0" err="1"/>
              <a:t>Buzzo</a:t>
            </a:r>
            <a:r>
              <a:rPr lang="pt-BR" dirty="0"/>
              <a:t> – </a:t>
            </a:r>
            <a:r>
              <a:rPr lang="pt-BR" dirty="0" smtClean="0"/>
              <a:t>SBC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261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FNP, 20/5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20688"/>
            <a:ext cx="8624887" cy="6158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Águeda </a:t>
            </a:r>
            <a:r>
              <a:rPr lang="pt-BR" b="1" dirty="0"/>
              <a:t>Muniz – </a:t>
            </a:r>
            <a:r>
              <a:rPr lang="pt-BR" b="1" dirty="0" smtClean="0"/>
              <a:t>Fortaleza - </a:t>
            </a:r>
            <a:r>
              <a:rPr lang="pt-BR" dirty="0" smtClean="0"/>
              <a:t>Tempo </a:t>
            </a:r>
            <a:r>
              <a:rPr lang="pt-BR" dirty="0"/>
              <a:t>de carrinho – 50%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Juntar Urbanismo e Meio Ambiente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Alvará </a:t>
            </a:r>
            <a:r>
              <a:rPr lang="pt-BR" dirty="0"/>
              <a:t>de Construção – </a:t>
            </a:r>
            <a:r>
              <a:rPr lang="pt-BR" dirty="0" smtClean="0"/>
              <a:t>só </a:t>
            </a:r>
            <a:r>
              <a:rPr lang="pt-BR" dirty="0"/>
              <a:t>parâmetros urbanísticos </a:t>
            </a:r>
            <a:r>
              <a:rPr lang="pt-BR" dirty="0" smtClean="0"/>
              <a:t>– </a:t>
            </a:r>
            <a:r>
              <a:rPr lang="pt-BR" dirty="0"/>
              <a:t>até 51 dias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Cristiano </a:t>
            </a:r>
            <a:r>
              <a:rPr lang="pt-BR" b="1" dirty="0" err="1"/>
              <a:t>Tatti</a:t>
            </a:r>
            <a:r>
              <a:rPr lang="pt-BR" b="1" dirty="0"/>
              <a:t> – POA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Consultoria – Escritório Gaúcho de Produtividade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Escritório centralizado para licenciamentos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Simplicidade – responsabilidade para o profissional proponente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Unicidade </a:t>
            </a:r>
            <a:r>
              <a:rPr lang="pt-BR" dirty="0" smtClean="0"/>
              <a:t>entre </a:t>
            </a:r>
            <a:r>
              <a:rPr lang="pt-BR" dirty="0"/>
              <a:t>secretarias – documentos </a:t>
            </a:r>
            <a:r>
              <a:rPr lang="pt-BR" dirty="0" err="1"/>
              <a:t>scaneados</a:t>
            </a:r>
            <a:r>
              <a:rPr lang="pt-BR" dirty="0"/>
              <a:t> </a:t>
            </a:r>
            <a:r>
              <a:rPr lang="pt-BR" dirty="0" smtClean="0"/>
              <a:t>–resposta </a:t>
            </a:r>
            <a:r>
              <a:rPr lang="pt-BR" dirty="0"/>
              <a:t>única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Comissões especiais para PMCMV e para grandes projetos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Incremento nas receitas de licenciamento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Márcia Bastos-  RJ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substituição por declaração no caso de unifamiliar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Manifestação única, em 30 dias, com prazos definidos por etapa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Informatização – equipamentos – linha BNDES -  aproximação com Secretaria da Fazenda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MP  e gestão – seguro do funcionário público</a:t>
            </a:r>
          </a:p>
          <a:p>
            <a:r>
              <a:rPr lang="pt-BR" b="1" dirty="0" smtClean="0"/>
              <a:t>Secretária </a:t>
            </a:r>
            <a:r>
              <a:rPr lang="pt-BR" b="1" dirty="0"/>
              <a:t>Madalena </a:t>
            </a:r>
            <a:r>
              <a:rPr lang="pt-BR" dirty="0"/>
              <a:t>– </a:t>
            </a:r>
            <a:r>
              <a:rPr lang="pt-BR" dirty="0" smtClean="0"/>
              <a:t>21/5 - o </a:t>
            </a:r>
            <a:r>
              <a:rPr lang="pt-BR" dirty="0"/>
              <a:t>que poderia avançar: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parâmetros urbanísticos, responsabilidade do profissional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</a:t>
            </a:r>
            <a:r>
              <a:rPr lang="pt-BR" dirty="0"/>
              <a:t>Único – modelo </a:t>
            </a:r>
            <a:r>
              <a:rPr lang="pt-BR" dirty="0" smtClean="0"/>
              <a:t>nacional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Informatização e gestão </a:t>
            </a:r>
            <a:r>
              <a:rPr lang="pt-BR" dirty="0"/>
              <a:t>– alinhamento, , incentivos, seguro </a:t>
            </a:r>
          </a:p>
        </p:txBody>
      </p:sp>
    </p:spTree>
    <p:extLst>
      <p:ext uri="{BB962C8B-B14F-4D97-AF65-F5344CB8AC3E}">
        <p14:creationId xmlns:p14="http://schemas.microsoft.com/office/powerpoint/2010/main" val="2808171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2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251520" y="659169"/>
          <a:ext cx="8548564" cy="57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Worksheet" r:id="rId5" imgW="10725191" imgH="4391210" progId="Excel.Sheet.12">
                  <p:embed/>
                </p:oleObj>
              </mc:Choice>
              <mc:Fallback>
                <p:oleObj name="Worksheet" r:id="rId5" imgW="10725191" imgH="43912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659169"/>
                        <a:ext cx="8548564" cy="579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32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251520" y="836712"/>
          <a:ext cx="864096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Worksheet" r:id="rId5" imgW="10725191" imgH="3590718" progId="Excel.Sheet.12">
                  <p:embed/>
                </p:oleObj>
              </mc:Choice>
              <mc:Fallback>
                <p:oleObj name="Worksheet" r:id="rId5" imgW="10725191" imgH="35907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836712"/>
                        <a:ext cx="8640960" cy="547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738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07504" y="439383"/>
          <a:ext cx="8856984" cy="628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Worksheet" r:id="rId5" imgW="12068342" imgH="7762995" progId="Excel.Sheet.12">
                  <p:embed/>
                </p:oleObj>
              </mc:Choice>
              <mc:Fallback>
                <p:oleObj name="Worksheet" r:id="rId5" imgW="12068342" imgH="77629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4" y="439383"/>
                        <a:ext cx="8856984" cy="6282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720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251520" y="764704"/>
          <a:ext cx="8548564" cy="569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Worksheet" r:id="rId5" imgW="12068342" imgH="5324421" progId="Excel.Sheet.12">
                  <p:embed/>
                </p:oleObj>
              </mc:Choice>
              <mc:Fallback>
                <p:oleObj name="Worksheet" r:id="rId5" imgW="12068342" imgH="53244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764704"/>
                        <a:ext cx="8548564" cy="569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280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Reunião SIURB – 7/4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Plantas</a:t>
            </a:r>
            <a:r>
              <a:rPr lang="pt-BR" b="1" dirty="0"/>
              <a:t>, atos e </a:t>
            </a:r>
            <a:r>
              <a:rPr lang="pt-BR" b="1" dirty="0" smtClean="0"/>
              <a:t>decretos - base digitalizada - 3000 + </a:t>
            </a:r>
            <a:r>
              <a:rPr lang="pt-BR" b="1" dirty="0" err="1" smtClean="0"/>
              <a:t>Sto</a:t>
            </a:r>
            <a:r>
              <a:rPr lang="pt-BR" b="1" dirty="0" smtClean="0"/>
              <a:t> Amaro: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isponibilização </a:t>
            </a:r>
            <a:r>
              <a:rPr lang="pt-BR" dirty="0"/>
              <a:t>de </a:t>
            </a:r>
            <a:r>
              <a:rPr lang="pt-BR" dirty="0" smtClean="0"/>
              <a:t>base </a:t>
            </a:r>
            <a:r>
              <a:rPr lang="pt-BR" dirty="0"/>
              <a:t>MDC por PRODAM para </a:t>
            </a:r>
            <a:r>
              <a:rPr lang="pt-BR" dirty="0" smtClean="0"/>
              <a:t>CAD </a:t>
            </a:r>
            <a:r>
              <a:rPr lang="pt-BR" dirty="0"/>
              <a:t>– questão </a:t>
            </a:r>
            <a:r>
              <a:rPr lang="pt-BR" dirty="0" smtClean="0"/>
              <a:t>interna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Reforço na equipe: 3 </a:t>
            </a:r>
            <a:r>
              <a:rPr lang="pt-BR" dirty="0" err="1"/>
              <a:t>CADistas</a:t>
            </a:r>
            <a:r>
              <a:rPr lang="pt-BR" dirty="0"/>
              <a:t> que entendam de Proj3 e Proj4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Investimento em equipamentos compatíveis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Plotagem de cada planta em vegetal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Assegurar legitimidade de cada planta transposta via ato regulatório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Comentários e discussões sobre as questões referentes à Transposição: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Priorização </a:t>
            </a:r>
            <a:r>
              <a:rPr lang="pt-BR" dirty="0"/>
              <a:t>(demanda, </a:t>
            </a:r>
            <a:r>
              <a:rPr lang="pt-BR" dirty="0" smtClean="0"/>
              <a:t>precárias</a:t>
            </a:r>
            <a:r>
              <a:rPr lang="pt-BR" dirty="0"/>
              <a:t>, </a:t>
            </a:r>
            <a:r>
              <a:rPr lang="pt-BR" dirty="0" smtClean="0"/>
              <a:t>novas </a:t>
            </a:r>
            <a:r>
              <a:rPr lang="pt-BR" dirty="0"/>
              <a:t>leis e </a:t>
            </a:r>
            <a:r>
              <a:rPr lang="pt-BR" dirty="0" smtClean="0"/>
              <a:t>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Assinaturas </a:t>
            </a:r>
            <a:r>
              <a:rPr lang="pt-BR" dirty="0"/>
              <a:t>e rubricas, inclusive Prefeito e Presidente da Câmara. </a:t>
            </a:r>
            <a:r>
              <a:rPr lang="pt-BR" dirty="0" smtClean="0"/>
              <a:t>Certificação </a:t>
            </a:r>
            <a:r>
              <a:rPr lang="pt-BR" dirty="0"/>
              <a:t>digital na PRODAM </a:t>
            </a:r>
            <a:r>
              <a:rPr lang="pt-BR" dirty="0" smtClean="0"/>
              <a:t>- </a:t>
            </a:r>
            <a:r>
              <a:rPr lang="pt-BR" dirty="0"/>
              <a:t>estágio ainda </a:t>
            </a:r>
            <a:r>
              <a:rPr lang="pt-BR" dirty="0" smtClean="0"/>
              <a:t>inicial. Lei?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Faixas </a:t>
            </a:r>
            <a:r>
              <a:rPr lang="pt-BR" dirty="0"/>
              <a:t>Sanitárias- </a:t>
            </a:r>
            <a:r>
              <a:rPr lang="pt-BR" dirty="0" smtClean="0"/>
              <a:t>esforço </a:t>
            </a:r>
            <a:r>
              <a:rPr lang="pt-BR" dirty="0"/>
              <a:t>concentrado para solução de </a:t>
            </a:r>
            <a:r>
              <a:rPr lang="pt-BR" dirty="0" smtClean="0"/>
              <a:t>pendências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Reforço </a:t>
            </a:r>
            <a:r>
              <a:rPr lang="pt-BR" dirty="0"/>
              <a:t>de equipes: </a:t>
            </a:r>
            <a:r>
              <a:rPr lang="pt-BR" dirty="0" smtClean="0"/>
              <a:t>SIURB - </a:t>
            </a:r>
            <a:r>
              <a:rPr lang="pt-BR" dirty="0"/>
              <a:t>possibilidade e </a:t>
            </a:r>
            <a:r>
              <a:rPr lang="pt-BR" dirty="0" smtClean="0"/>
              <a:t>custos </a:t>
            </a:r>
            <a:r>
              <a:rPr lang="pt-BR" dirty="0"/>
              <a:t>de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Galerias</a:t>
            </a:r>
            <a:r>
              <a:rPr lang="pt-BR" dirty="0"/>
              <a:t>: </a:t>
            </a:r>
            <a:r>
              <a:rPr lang="pt-BR" dirty="0" smtClean="0"/>
              <a:t>topografia - ajuda </a:t>
            </a:r>
            <a:r>
              <a:rPr lang="pt-BR" dirty="0"/>
              <a:t>de </a:t>
            </a:r>
            <a:r>
              <a:rPr lang="pt-BR" dirty="0" smtClean="0"/>
              <a:t>empreendedor, Balcão </a:t>
            </a:r>
            <a:r>
              <a:rPr lang="pt-BR" dirty="0"/>
              <a:t>de </a:t>
            </a:r>
            <a:r>
              <a:rPr lang="pt-BR" dirty="0" smtClean="0"/>
              <a:t>Assessoria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Sobreposição </a:t>
            </a:r>
            <a:r>
              <a:rPr lang="pt-BR" dirty="0"/>
              <a:t>de Código de Obras e Código </a:t>
            </a:r>
            <a:r>
              <a:rPr lang="pt-BR" dirty="0" smtClean="0"/>
              <a:t>Florestal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Disponibilização </a:t>
            </a:r>
            <a:r>
              <a:rPr lang="pt-BR" dirty="0"/>
              <a:t>de Terminais de Consulta ao Público via </a:t>
            </a:r>
            <a:r>
              <a:rPr lang="pt-BR" dirty="0" smtClean="0"/>
              <a:t>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Check-list</a:t>
            </a:r>
            <a:r>
              <a:rPr lang="pt-BR" i="1" dirty="0" smtClean="0"/>
              <a:t> enviado, </a:t>
            </a:r>
            <a:r>
              <a:rPr lang="pt-BR" i="1" dirty="0" err="1" smtClean="0"/>
              <a:t>Shapes</a:t>
            </a:r>
            <a:r>
              <a:rPr lang="pt-BR" dirty="0" smtClean="0"/>
              <a:t> p/ o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Leis </a:t>
            </a:r>
            <a:r>
              <a:rPr lang="pt-BR" dirty="0"/>
              <a:t>e melhoramentos a serem revogados </a:t>
            </a:r>
            <a:r>
              <a:rPr lang="pt-BR" dirty="0" smtClean="0"/>
              <a:t>– SIURB - para </a:t>
            </a:r>
            <a:r>
              <a:rPr lang="pt-BR" dirty="0"/>
              <a:t>ação </a:t>
            </a:r>
            <a:r>
              <a:rPr lang="pt-BR" dirty="0" smtClean="0"/>
              <a:t>concentrada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</a:t>
            </a:r>
            <a:r>
              <a:rPr lang="pt-BR" dirty="0"/>
              <a:t>encontro </a:t>
            </a:r>
            <a:r>
              <a:rPr lang="pt-BR" dirty="0" smtClean="0"/>
              <a:t>– 28/4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1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PGT  - reunião 1º de abril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Reunião com SMT </a:t>
            </a:r>
            <a:r>
              <a:rPr lang="pt-BR" dirty="0" smtClean="0"/>
              <a:t>– 3 de abril, 11h – Della Manna, Ricardo Luna, Caçador, Eugênio, Paulo Aridan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Aporte </a:t>
            </a:r>
            <a:r>
              <a:rPr lang="pt-BR" dirty="0"/>
              <a:t>em </a:t>
            </a:r>
            <a:r>
              <a:rPr lang="pt-BR" dirty="0" smtClean="0"/>
              <a:t>Fundo </a:t>
            </a:r>
            <a:r>
              <a:rPr lang="pt-BR" dirty="0"/>
              <a:t>-  responsabilidade do incorporador pelo </a:t>
            </a:r>
            <a:r>
              <a:rPr lang="pt-BR" dirty="0" smtClean="0"/>
              <a:t>pagamento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</a:t>
            </a:r>
            <a:r>
              <a:rPr lang="pt-BR" dirty="0"/>
              <a:t>de não vinculação do Habite-se à execução das obras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Pagamento p/ </a:t>
            </a:r>
            <a:r>
              <a:rPr lang="pt-BR" dirty="0"/>
              <a:t>realização das </a:t>
            </a:r>
            <a:r>
              <a:rPr lang="pt-BR" dirty="0" smtClean="0"/>
              <a:t>obras. 6 </a:t>
            </a:r>
            <a:r>
              <a:rPr lang="pt-BR" dirty="0"/>
              <a:t>meses </a:t>
            </a:r>
            <a:r>
              <a:rPr lang="pt-BR" dirty="0" smtClean="0"/>
              <a:t>após </a:t>
            </a:r>
            <a:r>
              <a:rPr lang="pt-BR" dirty="0"/>
              <a:t>Alvará de </a:t>
            </a:r>
            <a:r>
              <a:rPr lang="pt-BR" dirty="0" smtClean="0"/>
              <a:t>Execução (prorrogáveis </a:t>
            </a:r>
            <a:r>
              <a:rPr lang="pt-BR" dirty="0"/>
              <a:t>por mais 6 </a:t>
            </a:r>
            <a:r>
              <a:rPr lang="pt-BR" dirty="0" smtClean="0"/>
              <a:t>meses).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</a:t>
            </a:r>
            <a:r>
              <a:rPr lang="pt-BR" dirty="0" smtClean="0"/>
              <a:t>im de </a:t>
            </a:r>
            <a:r>
              <a:rPr lang="pt-BR" dirty="0"/>
              <a:t>corte </a:t>
            </a:r>
            <a:r>
              <a:rPr lang="pt-BR" dirty="0" smtClean="0"/>
              <a:t>-  500 </a:t>
            </a:r>
            <a:r>
              <a:rPr lang="pt-BR" dirty="0"/>
              <a:t>vagas, com valor a ser determinado por vaga criada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Comunique-se </a:t>
            </a:r>
            <a:r>
              <a:rPr lang="pt-BR" dirty="0"/>
              <a:t>e resposta únicos (prazo 60 dias). Não </a:t>
            </a:r>
            <a:r>
              <a:rPr lang="pt-BR" dirty="0" smtClean="0"/>
              <a:t>obediência: aprovação </a:t>
            </a:r>
            <a:r>
              <a:rPr lang="pt-BR" dirty="0"/>
              <a:t>e </a:t>
            </a:r>
            <a:r>
              <a:rPr lang="pt-BR" dirty="0" smtClean="0"/>
              <a:t>indeferimento. 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Desobrigação </a:t>
            </a:r>
            <a:r>
              <a:rPr lang="pt-BR" dirty="0"/>
              <a:t>PGT para áreas de Operações </a:t>
            </a:r>
            <a:r>
              <a:rPr lang="pt-BR" dirty="0" smtClean="0"/>
              <a:t>Urbanas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dirty="0"/>
          </a:p>
          <a:p>
            <a:endParaRPr lang="pt-BR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0"/>
            <a:r>
              <a:rPr lang="pt-BR" b="1" dirty="0" err="1"/>
              <a:t>Retrofit</a:t>
            </a:r>
            <a:r>
              <a:rPr lang="pt-BR" dirty="0"/>
              <a:t> – minuta circulada. </a:t>
            </a:r>
            <a:endParaRPr lang="pt-BR" dirty="0" smtClean="0"/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Melhor </a:t>
            </a:r>
            <a:r>
              <a:rPr lang="pt-BR" b="1" dirty="0"/>
              <a:t>que existente </a:t>
            </a:r>
            <a:r>
              <a:rPr lang="pt-BR" dirty="0" smtClean="0"/>
              <a:t>ou </a:t>
            </a:r>
            <a:r>
              <a:rPr lang="pt-BR" b="1" dirty="0" smtClean="0"/>
              <a:t>acessibilidade/segurança caso a caso, com base em funcionalidade</a:t>
            </a:r>
            <a:r>
              <a:rPr lang="pt-BR" dirty="0" smtClean="0"/>
              <a:t>?</a:t>
            </a:r>
            <a:endParaRPr lang="pt-BR" dirty="0"/>
          </a:p>
          <a:p>
            <a:endParaRPr lang="pt-BR" dirty="0">
              <a:solidFill>
                <a:srgbClr val="1F497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9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Atualizações e Posicionamento ABRAINC – 10:30h às 10:50h</a:t>
            </a:r>
          </a:p>
          <a:p>
            <a:endParaRPr lang="pt-BR" b="1" dirty="0"/>
          </a:p>
          <a:p>
            <a:r>
              <a:rPr lang="pt-BR" b="1" dirty="0" smtClean="0"/>
              <a:t>Burocracia</a:t>
            </a:r>
            <a:r>
              <a:rPr lang="pt-BR" b="1" dirty="0"/>
              <a:t>/ Licenciamentos – </a:t>
            </a:r>
            <a:r>
              <a:rPr lang="pt-BR" b="1" dirty="0" smtClean="0"/>
              <a:t>10:50h </a:t>
            </a:r>
            <a:r>
              <a:rPr lang="pt-BR" b="1" dirty="0"/>
              <a:t>às </a:t>
            </a:r>
            <a:r>
              <a:rPr lang="pt-BR" b="1" dirty="0" smtClean="0"/>
              <a:t>11:20h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Trabalho </a:t>
            </a:r>
            <a:r>
              <a:rPr lang="pt-BR" dirty="0" smtClean="0"/>
              <a:t>O Custo da Burocracia no Imóvel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Municípios piloto e outras iniciativas</a:t>
            </a:r>
          </a:p>
          <a:p>
            <a:endParaRPr lang="pt-BR" dirty="0" smtClean="0"/>
          </a:p>
          <a:p>
            <a:r>
              <a:rPr lang="pt-BR" b="1" dirty="0"/>
              <a:t>Modelo de Negócios e Modelo de Vendas </a:t>
            </a:r>
            <a:r>
              <a:rPr lang="pt-BR" b="1" dirty="0" smtClean="0"/>
              <a:t>– 11:20h às 11:40h</a:t>
            </a:r>
            <a:endParaRPr lang="pt-BR" b="1" dirty="0"/>
          </a:p>
          <a:p>
            <a:endParaRPr lang="pt-BR" dirty="0"/>
          </a:p>
          <a:p>
            <a:r>
              <a:rPr lang="pt-BR" b="1" dirty="0" smtClean="0"/>
              <a:t>Prefeitura </a:t>
            </a:r>
            <a:r>
              <a:rPr lang="pt-BR" b="1" dirty="0"/>
              <a:t>de São </a:t>
            </a:r>
            <a:r>
              <a:rPr lang="pt-BR" b="1" dirty="0" smtClean="0"/>
              <a:t>Paulo – das 11:40h às 12:10h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com Prefeito Haddad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Minutagem</a:t>
            </a:r>
            <a:r>
              <a:rPr lang="pt-BR" dirty="0"/>
              <a:t> - Eduardo Della Manna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Encaminhamentos -  organização – SEL, PGT (SMT), SVMA, SIURB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Único, Plano Diretor, Código de Obras</a:t>
            </a:r>
          </a:p>
          <a:p>
            <a:endParaRPr lang="pt-BR" dirty="0" smtClean="0"/>
          </a:p>
          <a:p>
            <a:r>
              <a:rPr lang="pt-BR" b="1" dirty="0" smtClean="0"/>
              <a:t>Atualizações – das 12:10h às 12:30h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ABRAINC – FIPE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141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</a:t>
            </a:r>
            <a:r>
              <a:rPr lang="pt-B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Retrofit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propostas para viabilização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de investigação prévia </a:t>
            </a:r>
            <a:r>
              <a:rPr lang="pt-BR" dirty="0" smtClean="0"/>
              <a:t>– entrada no edifício, análise, inspeção estrutural e de instalações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Rito de aprovação específica</a:t>
            </a:r>
            <a:r>
              <a:rPr lang="pt-BR" dirty="0"/>
              <a:t>, com unificação de Secretarias, respostas únicas e possibilidade de alterações durante o </a:t>
            </a:r>
            <a:r>
              <a:rPr lang="pt-BR" dirty="0" smtClean="0"/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Flexibilização em requisitos de acessibilidade e parâmetros de segurança/incêndios</a:t>
            </a:r>
            <a:r>
              <a:rPr lang="pt-BR" dirty="0" smtClean="0"/>
              <a:t>,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</a:t>
            </a:r>
            <a:r>
              <a:rPr lang="pt-BR" dirty="0"/>
              <a:t>dos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Critérios baseados em funcionalidade/ performance (e não em prescrições)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Diretrizes gerais, muitas vezes qualitativas, definidas em nível </a:t>
            </a:r>
            <a:r>
              <a:rPr lang="pt-BR" dirty="0" smtClean="0"/>
              <a:t>local/regional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Acesso a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1 - Constituição de grupo para estudos e sugestões de diretrizes – encaminhamento de proposta a Vereador </a:t>
            </a:r>
            <a:r>
              <a:rPr lang="pt-BR" b="1" dirty="0"/>
              <a:t>N</a:t>
            </a:r>
            <a:r>
              <a:rPr lang="pt-BR" b="1" dirty="0" smtClean="0"/>
              <a:t>abil Bonduki</a:t>
            </a:r>
          </a:p>
          <a:p>
            <a:endParaRPr lang="pt-BR" dirty="0" smtClean="0"/>
          </a:p>
          <a:p>
            <a:r>
              <a:rPr lang="pt-BR" b="1" dirty="0" smtClean="0"/>
              <a:t>2 - Constituição posterior de grupo para análises e aprovações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://www.irccbuildingregulations.org/pdf/irccreportonworkshopheritagebuildingsandcodes.pdf</a:t>
            </a:r>
            <a:r>
              <a:rPr lang="en-US" b="1" dirty="0"/>
              <a:t> - </a:t>
            </a:r>
            <a:r>
              <a:rPr lang="en-US" dirty="0"/>
              <a:t>13 </a:t>
            </a:r>
            <a:r>
              <a:rPr lang="en-US" dirty="0" err="1" smtClean="0"/>
              <a:t>países</a:t>
            </a:r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4347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1 -  TJ-RJ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38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Anexo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1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Posicionamento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dobro e demais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19499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 1 – Posicionamento -  Acordo ADEMI-TJ-RJ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Juiz </a:t>
            </a:r>
            <a:r>
              <a:rPr lang="pt-BR" b="1" dirty="0" err="1" smtClean="0"/>
              <a:t>Werson</a:t>
            </a:r>
            <a:r>
              <a:rPr lang="pt-BR" b="1" dirty="0" smtClean="0"/>
              <a:t> Rego – ENIC – 23/5</a:t>
            </a:r>
          </a:p>
          <a:p>
            <a:pPr lvl="0"/>
            <a:endParaRPr lang="pt-BR" dirty="0"/>
          </a:p>
          <a:p>
            <a:r>
              <a:rPr lang="pt-BR" b="1" dirty="0"/>
              <a:t>D</a:t>
            </a:r>
            <a:r>
              <a:rPr lang="pt-BR" b="1" dirty="0" smtClean="0"/>
              <a:t>efesa </a:t>
            </a:r>
            <a:r>
              <a:rPr lang="pt-BR" b="1" dirty="0"/>
              <a:t>do contratante vulnerável é dever constitucional do Estado </a:t>
            </a:r>
            <a:r>
              <a:rPr lang="pt-BR" dirty="0" smtClean="0"/>
              <a:t>- </a:t>
            </a:r>
            <a:r>
              <a:rPr lang="pt-BR" dirty="0"/>
              <a:t>Princípio da </a:t>
            </a:r>
            <a:r>
              <a:rPr lang="pt-BR" dirty="0" smtClean="0"/>
              <a:t>Vulnerabilidade -  CDC, vinculado ao </a:t>
            </a:r>
            <a:r>
              <a:rPr lang="pt-BR" dirty="0" err="1" smtClean="0"/>
              <a:t>Art</a:t>
            </a:r>
            <a:r>
              <a:rPr lang="pt-BR" dirty="0" smtClean="0"/>
              <a:t> XXIII Constituição - 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Práticas </a:t>
            </a:r>
            <a:r>
              <a:rPr lang="pt-BR" b="1" dirty="0"/>
              <a:t>e cláusulas abusivas </a:t>
            </a:r>
            <a:r>
              <a:rPr lang="pt-BR" dirty="0"/>
              <a:t>- perda de credibilidade, insegurança jurídica, condenações judiciais para corrigir descompasso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Solução </a:t>
            </a:r>
            <a:r>
              <a:rPr lang="pt-BR" dirty="0"/>
              <a:t>- adequação dos contratos para resgate da credibilidade dos incorporadores, concorrência leal e segurança </a:t>
            </a:r>
            <a:r>
              <a:rPr lang="pt-BR" dirty="0" smtClean="0"/>
              <a:t>jurídica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err="1" smtClean="0"/>
              <a:t>Judicialização</a:t>
            </a:r>
            <a:r>
              <a:rPr lang="pt-BR" dirty="0"/>
              <a:t> </a:t>
            </a:r>
            <a:r>
              <a:rPr lang="pt-BR" dirty="0" smtClean="0"/>
              <a:t>- julgador assegura </a:t>
            </a:r>
            <a:r>
              <a:rPr lang="pt-BR" dirty="0"/>
              <a:t>a observância dos novos paradigmas </a:t>
            </a:r>
            <a:r>
              <a:rPr lang="pt-BR" dirty="0" smtClean="0"/>
              <a:t>por relação </a:t>
            </a:r>
            <a:r>
              <a:rPr lang="pt-BR" dirty="0"/>
              <a:t>jurídica socialmente justa nela intervindo, sempre que necessário.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Desjudicialização</a:t>
            </a:r>
            <a:r>
              <a:rPr lang="pt-BR" b="1" dirty="0"/>
              <a:t> </a:t>
            </a:r>
            <a:r>
              <a:rPr lang="pt-BR" b="1" dirty="0" smtClean="0"/>
              <a:t>– Proposições apresentadas em ENM – Gramado - 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Distrato unilateral com inadimplência via caução dos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Mora para ambas as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Tolerância mediante contrapartidas, mesmo dentro dos 180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Taxas de interveniência e deslocamentos abusivas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boa-fé e equidade, vale contrato padronizado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084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Posicionamento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27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 Posicionamento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Evento 5/6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1º Encontro ABRAINC – </a:t>
            </a:r>
            <a:r>
              <a:rPr lang="pt-BR" dirty="0"/>
              <a:t>Crescimento e Equilíbrio – patrocínio 100% </a:t>
            </a:r>
            <a:r>
              <a:rPr lang="pt-BR" dirty="0" smtClean="0"/>
              <a:t>CEF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Reajuste </a:t>
            </a:r>
            <a:r>
              <a:rPr lang="pt-BR" b="1" dirty="0"/>
              <a:t>em São Paulo </a:t>
            </a:r>
            <a:r>
              <a:rPr lang="pt-BR" dirty="0"/>
              <a:t>– participação ABRAINC no Núcleo de Negociação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7,32% de reajuste para salários até R$ 8.000,00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5,82% de reajuste para salários acima deste valor </a:t>
            </a:r>
          </a:p>
          <a:p>
            <a:endParaRPr lang="pt-BR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Sede ABRAINC </a:t>
            </a:r>
            <a:r>
              <a:rPr lang="pt-BR" dirty="0" smtClean="0"/>
              <a:t>- agosto</a:t>
            </a:r>
            <a:endParaRPr lang="pt-BR" dirty="0"/>
          </a:p>
          <a:p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5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207372"/>
            <a:ext cx="9145016" cy="55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8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Atualizações e Posicionamento - </a:t>
            </a:r>
            <a:r>
              <a:rPr lang="pt-BR" sz="8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Defesa do setor e de sua reputação</a:t>
            </a:r>
          </a:p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Anúncio - </a:t>
            </a:r>
            <a:r>
              <a:rPr lang="pt-BR" b="1" i="1" dirty="0"/>
              <a:t>Reivindicação de movimentos sociais pela </a:t>
            </a:r>
            <a:r>
              <a:rPr lang="pt-BR" b="1" i="1" dirty="0" smtClean="0"/>
              <a:t>moradia é </a:t>
            </a:r>
            <a:r>
              <a:rPr lang="pt-BR" b="1" i="1" dirty="0"/>
              <a:t>legítima, mas precisa evoluir dentro da </a:t>
            </a:r>
            <a:r>
              <a:rPr lang="pt-BR" b="1" i="1" dirty="0" smtClean="0"/>
              <a:t>lei – 27/5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Carta á Presidenta e ao prefeito de São Paulo em 14/5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Página no Globo, ½ página do OESP, Valor Econômico e Correio Brasiliense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Repercussão na Agência Estado, Época Negócios e Isto É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Rede Globo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Matérias com PDG, MRV e Gafisa; outras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– Estudo “O Custo da Burocracia”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Carta para Carlos Henrique Schroeder em 30/5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Prefeitura de S. Paulo </a:t>
            </a:r>
            <a:r>
              <a:rPr lang="pt-BR" dirty="0" smtClean="0"/>
              <a:t>– Controlador Geral e seu ultimato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Estudo </a:t>
            </a:r>
            <a:r>
              <a:rPr lang="pt-BR" dirty="0"/>
              <a:t>da </a:t>
            </a:r>
            <a:r>
              <a:rPr lang="pt-BR" dirty="0" err="1"/>
              <a:t>Booz</a:t>
            </a:r>
            <a:r>
              <a:rPr lang="pt-BR" dirty="0"/>
              <a:t> </a:t>
            </a:r>
            <a:r>
              <a:rPr lang="pt-BR" dirty="0" smtClean="0"/>
              <a:t> - transparência</a:t>
            </a:r>
            <a:r>
              <a:rPr lang="pt-BR" dirty="0"/>
              <a:t>, clareza nos procedimentos </a:t>
            </a:r>
            <a:r>
              <a:rPr lang="pt-BR" dirty="0" smtClean="0"/>
              <a:t>burocráticos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</a:t>
            </a:r>
            <a:r>
              <a:rPr lang="pt-BR" dirty="0"/>
              <a:t>com a Prefeitura de </a:t>
            </a:r>
            <a:r>
              <a:rPr lang="pt-BR" dirty="0" smtClean="0"/>
              <a:t>SP - estandes </a:t>
            </a:r>
            <a:r>
              <a:rPr lang="pt-BR" dirty="0"/>
              <a:t>de </a:t>
            </a:r>
            <a:r>
              <a:rPr lang="pt-BR" dirty="0" smtClean="0"/>
              <a:t>venda -agenda </a:t>
            </a:r>
            <a:r>
              <a:rPr lang="pt-BR" dirty="0"/>
              <a:t>com o Prefeito </a:t>
            </a:r>
            <a:r>
              <a:rPr lang="pt-BR" dirty="0" smtClean="0"/>
              <a:t>p/ </a:t>
            </a:r>
            <a:r>
              <a:rPr lang="pt-BR" dirty="0"/>
              <a:t>esclarecer intenção e para a divulgação deste </a:t>
            </a:r>
            <a:r>
              <a:rPr lang="pt-BR" dirty="0" smtClean="0"/>
              <a:t>trabalho</a:t>
            </a: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esposta </a:t>
            </a:r>
            <a:r>
              <a:rPr lang="pt-BR" dirty="0"/>
              <a:t>ao Procurador, </a:t>
            </a:r>
            <a:r>
              <a:rPr lang="pt-BR" dirty="0" smtClean="0"/>
              <a:t>com ações</a:t>
            </a:r>
            <a:r>
              <a:rPr lang="pt-BR" dirty="0"/>
              <a:t>, projetos e </a:t>
            </a:r>
            <a:r>
              <a:rPr lang="pt-BR" dirty="0" smtClean="0"/>
              <a:t>intenções - estandes</a:t>
            </a:r>
            <a:r>
              <a:rPr lang="pt-BR" dirty="0"/>
              <a:t>, adequação dos procedimentos do ISS e </a:t>
            </a:r>
            <a:r>
              <a:rPr lang="pt-BR" dirty="0" smtClean="0"/>
              <a:t>IPTU.</a:t>
            </a:r>
            <a:endParaRPr lang="pt-BR" dirty="0"/>
          </a:p>
          <a:p>
            <a:r>
              <a:rPr lang="pt-BR" dirty="0"/>
              <a:t> 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1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 smtClean="0">
                <a:solidFill>
                  <a:schemeClr val="tx1"/>
                </a:solidFill>
              </a:rPr>
              <a:t>anti-corrupção</a:t>
            </a:r>
            <a:r>
              <a:rPr lang="pt-BR" sz="2000" b="1" dirty="0" smtClean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41277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916832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41277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1628800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340768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00808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482628" y="314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4625" y="3789040"/>
            <a:ext cx="3024563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Simplificação das normas </a:t>
            </a:r>
            <a:r>
              <a:rPr lang="pt-BR" sz="1600" dirty="0" smtClean="0"/>
              <a:t>- racionalização </a:t>
            </a:r>
            <a:r>
              <a:rPr lang="pt-BR" sz="1600" dirty="0"/>
              <a:t>dos processos e delimitação das </a:t>
            </a:r>
            <a:r>
              <a:rPr lang="pt-BR" sz="1600" dirty="0" smtClean="0"/>
              <a:t>verificações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razos </a:t>
            </a:r>
            <a:r>
              <a:rPr lang="pt-BR" sz="1600" dirty="0"/>
              <a:t>máximos e </a:t>
            </a:r>
            <a:r>
              <a:rPr lang="pt-BR" sz="1600" dirty="0" smtClean="0"/>
              <a:t>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Unificação das informações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Balcão </a:t>
            </a:r>
            <a:r>
              <a:rPr lang="pt-BR" sz="1600" dirty="0"/>
              <a:t>único 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45612" y="4149080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221088"/>
            <a:ext cx="2554580" cy="15696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Comitê de Comunicação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6720" y="5949280"/>
            <a:ext cx="302456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Listar gaps contra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3105663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207372"/>
            <a:ext cx="8928992" cy="55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62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Atualizações e Posicionamento - </a:t>
            </a:r>
            <a:r>
              <a:rPr lang="pt-BR" sz="6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Defesa do setor e de sua reputação</a:t>
            </a:r>
          </a:p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Modelo de Negócios, Corretagem Apartada, Atraso de Obras</a:t>
            </a:r>
          </a:p>
          <a:p>
            <a:endParaRPr lang="pt-BR" b="1" i="1" dirty="0"/>
          </a:p>
          <a:p>
            <a:r>
              <a:rPr lang="pt-BR" b="1" dirty="0"/>
              <a:t>SP: Contatos com Desembargador e EPM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Juízes conhecem a matéria e votam contra incorporadores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Evento com Bancos (presidentes) - contraproducente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Evento: sem novidades, não há mudanças nem atratividade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Cartilha explicativa e lançamento? Corretagem, SATI, Atraso, Devolução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Reunião de trabalho para esforço conjunto para </a:t>
            </a:r>
            <a:r>
              <a:rPr lang="pt-BR" dirty="0" err="1"/>
              <a:t>desjudicialização</a:t>
            </a:r>
            <a:r>
              <a:rPr lang="pt-B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Esforço concentrado – semana CNJ, evento TJ-SP</a:t>
            </a:r>
          </a:p>
          <a:p>
            <a:endParaRPr lang="pt-BR" b="1" dirty="0" smtClean="0"/>
          </a:p>
          <a:p>
            <a:r>
              <a:rPr lang="pt-BR" b="1" dirty="0" smtClean="0"/>
              <a:t>RJ: ADEMI – João Paulo Mattos + TJ - Juiz </a:t>
            </a:r>
            <a:r>
              <a:rPr lang="pt-BR" b="1" dirty="0" err="1"/>
              <a:t>Werson</a:t>
            </a:r>
            <a:r>
              <a:rPr lang="pt-BR" b="1" dirty="0"/>
              <a:t> </a:t>
            </a:r>
            <a:r>
              <a:rPr lang="pt-BR" b="1" dirty="0" smtClean="0"/>
              <a:t>Rego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Judicialização</a:t>
            </a:r>
            <a:r>
              <a:rPr lang="pt-BR" dirty="0" smtClean="0"/>
              <a:t> -  defesa do mais vulnerável – CDC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Construção de acordos e entendimentos pelo setor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ADEMI </a:t>
            </a:r>
            <a:r>
              <a:rPr lang="pt-BR" dirty="0"/>
              <a:t>e </a:t>
            </a:r>
            <a:r>
              <a:rPr lang="pt-BR" dirty="0" smtClean="0"/>
              <a:t>TJ-RJ - abertura </a:t>
            </a:r>
            <a:r>
              <a:rPr lang="pt-BR" dirty="0"/>
              <a:t>de fluxo operacional e margens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Encontros de trabalho, com presença limitada e sem maior </a:t>
            </a:r>
            <a:r>
              <a:rPr lang="pt-BR" dirty="0" smtClean="0"/>
              <a:t>publicidade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padronizado discutido com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Melhora no relacionamento com Judiciário e Sociedade demanda esclarecimentos, defesa do equilíbrio e possível revisão de práticas. Exemplos</a:t>
            </a:r>
          </a:p>
          <a:p>
            <a:r>
              <a:rPr lang="pt-B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Ex</a:t>
            </a:r>
            <a:r>
              <a:rPr lang="pt-BR" dirty="0" smtClean="0"/>
              <a:t>: relação com clientes, contratos claros, taxas na intermediação e entrega</a:t>
            </a:r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15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29244</TotalTime>
  <Words>3337</Words>
  <Application>Microsoft Office PowerPoint</Application>
  <PresentationFormat>Apresentação na tela (4:3)</PresentationFormat>
  <Paragraphs>720</Paragraphs>
  <Slides>43</Slides>
  <Notes>22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Helvetica</vt:lpstr>
      <vt:lpstr>Times New Roman</vt:lpstr>
      <vt:lpstr>Verdana</vt:lpstr>
      <vt:lpstr>Design padrão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Melhoria nos processos – Pacto anti-corrupção </vt:lpstr>
      <vt:lpstr>Apresentação do PowerPoint</vt:lpstr>
      <vt:lpstr>Apresentação do PowerPoint</vt:lpstr>
      <vt:lpstr>Burocracia, Licenciamentos – O Custo da Burocracia no Imóvel </vt:lpstr>
      <vt:lpstr>Burocracia, Licenciamentos </vt:lpstr>
      <vt:lpstr>Burocracia, Licenciamentos – O Custo da Burocracia no Imóvel </vt:lpstr>
      <vt:lpstr>Apresentação do PowerPoint</vt:lpstr>
      <vt:lpstr>Modelo de Negócios  - vendas definitivas , equilíbrio nas relações  </vt:lpstr>
      <vt:lpstr>Apresentação do PowerPoint</vt:lpstr>
      <vt:lpstr>Modelo de vendas – atualizações e encaminhamento  </vt:lpstr>
      <vt:lpstr>Modelo de vendas – atualizações e encaminhamento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PMCMV3 – reunião com Presidência em 28/4</vt:lpstr>
      <vt:lpstr>Atualizações –  Governo SP, outros  </vt:lpstr>
      <vt:lpstr>Apresentação do PowerPoint</vt:lpstr>
      <vt:lpstr>Burocracia, Licenciamentos – FNP, 21/5 </vt:lpstr>
      <vt:lpstr>Burocracia, Licenciamentos – FNP, 20/5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Prefeitura de São Paulo – Retrofit – propostas para viabilização  </vt:lpstr>
      <vt:lpstr>Apresentação do PowerPoint</vt:lpstr>
      <vt:lpstr>Anexo 1 – Posicionamento - Acordo TJ-RJ </vt:lpstr>
      <vt:lpstr>Anexo 1 – Posicionamento -  Acordo ADEMI-TJ-RJ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3132</cp:revision>
  <dcterms:created xsi:type="dcterms:W3CDTF">2009-08-13T21:08:28Z</dcterms:created>
  <dcterms:modified xsi:type="dcterms:W3CDTF">2014-06-06T19:41:02Z</dcterms:modified>
</cp:coreProperties>
</file>