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81" r:id="rId2"/>
    <p:sldId id="1067" r:id="rId3"/>
    <p:sldId id="1259" r:id="rId4"/>
    <p:sldId id="1260" r:id="rId5"/>
    <p:sldId id="1261" r:id="rId6"/>
    <p:sldId id="1255" r:id="rId7"/>
    <p:sldId id="1117" r:id="rId8"/>
    <p:sldId id="1238" r:id="rId9"/>
    <p:sldId id="1245" r:id="rId10"/>
    <p:sldId id="1239" r:id="rId11"/>
    <p:sldId id="1262" r:id="rId12"/>
    <p:sldId id="1205" r:id="rId13"/>
    <p:sldId id="1240" r:id="rId14"/>
    <p:sldId id="1247" r:id="rId15"/>
    <p:sldId id="1248" r:id="rId16"/>
    <p:sldId id="1241" r:id="rId17"/>
    <p:sldId id="1249" r:id="rId18"/>
    <p:sldId id="1222" r:id="rId19"/>
    <p:sldId id="1188" r:id="rId20"/>
    <p:sldId id="1189" r:id="rId21"/>
    <p:sldId id="1226" r:id="rId22"/>
    <p:sldId id="1209" r:id="rId23"/>
    <p:sldId id="1257" r:id="rId24"/>
    <p:sldId id="1234" r:id="rId25"/>
    <p:sldId id="1244" r:id="rId26"/>
    <p:sldId id="1242" r:id="rId27"/>
    <p:sldId id="1243" r:id="rId28"/>
    <p:sldId id="1250" r:id="rId29"/>
    <p:sldId id="1251" r:id="rId3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969696"/>
    <a:srgbClr val="F8F8F8"/>
    <a:srgbClr val="EAEAEA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1" autoAdjust="0"/>
    <p:restoredTop sz="86441" autoAdjust="0"/>
  </p:normalViewPr>
  <p:slideViewPr>
    <p:cSldViewPr>
      <p:cViewPr varScale="1">
        <p:scale>
          <a:sx n="64" d="100"/>
          <a:sy n="64" d="100"/>
        </p:scale>
        <p:origin x="18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06/12/2013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611AE50-67A6-4821-8835-A1EFB7DBDC65}" type="slidenum">
              <a:rPr lang="pt-BR" smtClean="0"/>
              <a:pPr/>
              <a:t>28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338916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149E928-6522-4036-B6BB-BC9F18EAC5B0}" type="slidenum">
              <a:rPr lang="pt-BR" smtClean="0"/>
              <a:pPr/>
              <a:t>29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413156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mpresalimpa.org.br/index.php/empresa-limpa/pacto-contra-a-corrupcao/o-pact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covi.com.br/campanhas/secovi/2013/arquivos/7-video-admi-niteroi.zip" TargetMode="External"/><Relationship Id="rId2" Type="http://schemas.openxmlformats.org/officeDocument/2006/relationships/hyperlink" Target="http://youtu.be/c1Yti6IxfH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pt-BR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05/12/2013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08379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Modelo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Negócios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Vendas definitivas – pré-vendas, repasses antecipados</a:t>
            </a:r>
          </a:p>
          <a:p>
            <a:endParaRPr lang="pt-BR" b="1" dirty="0" smtClean="0"/>
          </a:p>
          <a:p>
            <a:r>
              <a:rPr lang="pt-BR" b="1" dirty="0" smtClean="0"/>
              <a:t>Alinhamento </a:t>
            </a:r>
            <a:r>
              <a:rPr lang="pt-BR" b="1" dirty="0"/>
              <a:t>banco-incorporadora pela qualidade da carteira: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</a:t>
            </a:r>
            <a:r>
              <a:rPr lang="pt-BR" dirty="0" smtClean="0"/>
              <a:t>articipação </a:t>
            </a:r>
            <a:r>
              <a:rPr lang="pt-BR" dirty="0"/>
              <a:t>direta dos Bancos no momento da venda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Garantia do repasse atrai bancos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r>
              <a:rPr lang="pt-BR" b="1" dirty="0" smtClean="0"/>
              <a:t>Questões a serem resolvidas: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</a:t>
            </a:r>
            <a:r>
              <a:rPr lang="pt-BR" dirty="0" smtClean="0"/>
              <a:t>NCC</a:t>
            </a:r>
            <a:r>
              <a:rPr lang="pt-BR" i="1" dirty="0" smtClean="0"/>
              <a:t> - </a:t>
            </a:r>
            <a:r>
              <a:rPr lang="pt-BR" dirty="0" smtClean="0"/>
              <a:t>redução de prazo possível com entrada FGTS -  Comitê Técnico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Uso </a:t>
            </a:r>
            <a:r>
              <a:rPr lang="pt-BR" dirty="0"/>
              <a:t>do FGTS antes do Habite-se pelos compradores – </a:t>
            </a:r>
            <a:r>
              <a:rPr lang="pt-BR" dirty="0" smtClean="0"/>
              <a:t>ok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Santander </a:t>
            </a:r>
            <a:r>
              <a:rPr lang="pt-BR" dirty="0"/>
              <a:t>– 24/9, 17/10; </a:t>
            </a:r>
            <a:r>
              <a:rPr lang="pt-BR" dirty="0" smtClean="0"/>
              <a:t>27/11; Bradesco </a:t>
            </a:r>
            <a:r>
              <a:rPr lang="pt-BR" dirty="0"/>
              <a:t>– </a:t>
            </a:r>
            <a:r>
              <a:rPr lang="pt-BR" dirty="0" smtClean="0"/>
              <a:t>10/10; Itaú </a:t>
            </a:r>
            <a:r>
              <a:rPr lang="pt-BR" dirty="0"/>
              <a:t>– 5/11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ABECIP  - </a:t>
            </a:r>
            <a:r>
              <a:rPr lang="pt-BR" dirty="0" smtClean="0"/>
              <a:t>4/12, 17h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Questões jurídicas; discussão institucional vs. caso a caso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Riscos adicionais: relação com compradores, materiais de construção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Portabilidade</a:t>
            </a:r>
          </a:p>
          <a:p>
            <a:endParaRPr lang="pt-BR" dirty="0"/>
          </a:p>
          <a:p>
            <a:r>
              <a:rPr lang="pt-BR" b="1" dirty="0" smtClean="0"/>
              <a:t>Min. Fazenda/Justiça e Encontros </a:t>
            </a:r>
            <a:r>
              <a:rPr lang="pt-BR" b="1" dirty="0"/>
              <a:t>com Magistratura - devolução de recursos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noção de </a:t>
            </a:r>
            <a:r>
              <a:rPr lang="pt-BR" dirty="0" smtClean="0"/>
              <a:t>opção e os desequilíbrios no setor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Retomar discussão bem </a:t>
            </a:r>
            <a:r>
              <a:rPr lang="pt-BR" dirty="0"/>
              <a:t>de encomenda vs. bem de </a:t>
            </a:r>
            <a:r>
              <a:rPr lang="pt-BR" dirty="0" smtClean="0"/>
              <a:t>consumo.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Exemplos </a:t>
            </a:r>
            <a:r>
              <a:rPr lang="pt-BR" dirty="0"/>
              <a:t>internacionais - gradações</a:t>
            </a:r>
            <a:r>
              <a:rPr lang="pt-BR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Troca?</a:t>
            </a:r>
          </a:p>
          <a:p>
            <a:endParaRPr lang="pt-BR" dirty="0"/>
          </a:p>
          <a:p>
            <a:r>
              <a:rPr lang="pt-BR" b="1" dirty="0" smtClean="0"/>
              <a:t>Projeto MBC/</a:t>
            </a:r>
            <a:r>
              <a:rPr lang="pt-BR" b="1" dirty="0" err="1" smtClean="0"/>
              <a:t>Booz</a:t>
            </a:r>
            <a:r>
              <a:rPr lang="pt-BR" b="1" dirty="0"/>
              <a:t> </a:t>
            </a:r>
            <a:r>
              <a:rPr lang="pt-BR" dirty="0" smtClean="0"/>
              <a:t>-  envio em 6/12; comentários até 13/12; evento 19/2</a:t>
            </a:r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684695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08379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Questões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ABECIP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8680"/>
            <a:ext cx="8624887" cy="5835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500" b="1" dirty="0" smtClean="0"/>
              <a:t>1- Este projeto deve ser tratado institucionalmente ou caso a caso?</a:t>
            </a:r>
          </a:p>
          <a:p>
            <a:r>
              <a:rPr lang="pt-BR" sz="1500" dirty="0" smtClean="0"/>
              <a:t>R: Questões são gerais: parâmetros de crédito, riscos. Escala de abordagem geral traz mais conforto p/ desenvolvimentos de TI</a:t>
            </a:r>
          </a:p>
          <a:p>
            <a:endParaRPr lang="pt-BR" sz="1500" dirty="0"/>
          </a:p>
          <a:p>
            <a:r>
              <a:rPr lang="pt-BR" sz="1500" b="1" dirty="0" smtClean="0"/>
              <a:t>2 – Riscos jurídicos crescem muito para os bancos, e precificação não acompanha. </a:t>
            </a:r>
            <a:r>
              <a:rPr lang="pt-BR" sz="1500" b="1" dirty="0" err="1" smtClean="0"/>
              <a:t>Ex</a:t>
            </a:r>
            <a:r>
              <a:rPr lang="pt-BR" sz="1500" b="1" dirty="0" smtClean="0"/>
              <a:t>: responsabilidade perante compradores, materiais usados, </a:t>
            </a:r>
            <a:r>
              <a:rPr lang="pt-BR" sz="1500" b="1" dirty="0" err="1" smtClean="0"/>
              <a:t>distratos</a:t>
            </a:r>
            <a:r>
              <a:rPr lang="pt-BR" sz="1500" b="1" dirty="0" smtClean="0"/>
              <a:t>. Histórico de problemas nesta direção</a:t>
            </a:r>
          </a:p>
          <a:p>
            <a:r>
              <a:rPr lang="pt-BR" sz="1500" dirty="0" smtClean="0"/>
              <a:t>R: delimitação de responsabilidades e </a:t>
            </a:r>
            <a:r>
              <a:rPr lang="pt-BR" sz="1500" dirty="0" err="1" smtClean="0"/>
              <a:t>co-obrigações</a:t>
            </a:r>
            <a:endParaRPr lang="pt-BR" sz="1500" dirty="0" smtClean="0"/>
          </a:p>
          <a:p>
            <a:endParaRPr lang="pt-BR" sz="1500" dirty="0"/>
          </a:p>
          <a:p>
            <a:r>
              <a:rPr lang="pt-BR" sz="1500" b="1" dirty="0" smtClean="0"/>
              <a:t>3- Papel do incorporador desaparece com 100% de vendas</a:t>
            </a:r>
          </a:p>
          <a:p>
            <a:r>
              <a:rPr lang="pt-BR" sz="1500" dirty="0" smtClean="0"/>
              <a:t>R: Milhares de empreendimentos e centenas de milhares de unidades no PMCMV exemplificam que este não é o caso.</a:t>
            </a:r>
          </a:p>
          <a:p>
            <a:endParaRPr lang="pt-BR" sz="1500" dirty="0"/>
          </a:p>
          <a:p>
            <a:r>
              <a:rPr lang="pt-BR" sz="1500" b="1" dirty="0" smtClean="0"/>
              <a:t>4 </a:t>
            </a:r>
            <a:r>
              <a:rPr lang="pt-BR" sz="1500" b="1" dirty="0"/>
              <a:t>– Órgãos de defesa poderiam entender que alteração busca diminuir direitos dos consumidores</a:t>
            </a:r>
          </a:p>
          <a:p>
            <a:r>
              <a:rPr lang="pt-BR" sz="1500" dirty="0"/>
              <a:t>R: Não há este intuito. As alterações trazem vantagens de prazos, custos e segurança aos compradores</a:t>
            </a:r>
          </a:p>
          <a:p>
            <a:endParaRPr lang="pt-BR" sz="1500" dirty="0" smtClean="0"/>
          </a:p>
          <a:p>
            <a:r>
              <a:rPr lang="pt-BR" sz="1500" b="1" dirty="0" smtClean="0"/>
              <a:t>5– Portabilidade faz com que riscos maiores não garantam fidelização</a:t>
            </a:r>
          </a:p>
          <a:p>
            <a:r>
              <a:rPr lang="pt-BR" sz="1500" dirty="0" smtClean="0"/>
              <a:t>R: O novo modelo traz oportunidade de aproximação e retenção do cliente satisfeito com o banco</a:t>
            </a:r>
          </a:p>
          <a:p>
            <a:endParaRPr lang="pt-BR" sz="1500" dirty="0"/>
          </a:p>
          <a:p>
            <a:r>
              <a:rPr lang="pt-BR" sz="1500" b="1" dirty="0" smtClean="0"/>
              <a:t>6- Outros caminhos menos custosos. </a:t>
            </a:r>
            <a:r>
              <a:rPr lang="pt-BR" sz="1500" b="1" dirty="0" err="1" smtClean="0"/>
              <a:t>Ex</a:t>
            </a:r>
            <a:r>
              <a:rPr lang="pt-BR" sz="1500" b="1" dirty="0" smtClean="0"/>
              <a:t>: aprimoramento da concessão de crédito pelas empresas, defesa de alteração no relacionamento com Min. Justiça e Fazenda</a:t>
            </a:r>
          </a:p>
          <a:p>
            <a:r>
              <a:rPr lang="pt-BR" sz="1500" dirty="0" smtClean="0"/>
              <a:t>R: empresas já aprimoram crédito, mas desequilíbrio é estrutural. Min. Justiça e Min. Fazenda: verificação de viabilidade de discussão do CDC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199771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2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– Plano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Diretor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/Pref. S. Paulo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86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88640"/>
            <a:ext cx="8561387" cy="216619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Atualizações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– </a:t>
            </a: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Prefeitura de São Paulo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Posicionamento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Instituto </a:t>
            </a:r>
            <a:r>
              <a:rPr lang="pt-BR" dirty="0"/>
              <a:t>Ethos – pacto nacional contra a corrupção – Lei 12.846/2013  – </a:t>
            </a:r>
            <a:r>
              <a:rPr lang="pt-BR" dirty="0" smtClean="0"/>
              <a:t>3/12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Lei 12.846/2013 – Machado Meyer – Comitê Jurídico de 12/12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Proposta técnica</a:t>
            </a:r>
            <a:r>
              <a:rPr lang="pt-BR" dirty="0" smtClean="0"/>
              <a:t>. </a:t>
            </a:r>
            <a:r>
              <a:rPr lang="pt-BR" dirty="0" err="1" smtClean="0"/>
              <a:t>Sinduscon</a:t>
            </a:r>
            <a:r>
              <a:rPr lang="pt-BR" dirty="0" smtClean="0"/>
              <a:t> – 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</a:t>
            </a:r>
            <a:r>
              <a:rPr lang="pt-BR" dirty="0" smtClean="0"/>
              <a:t>eixar </a:t>
            </a:r>
            <a:r>
              <a:rPr lang="pt-BR" dirty="0"/>
              <a:t>de condicionar a concessão do Habite-se à Certidão de Quitação do </a:t>
            </a:r>
            <a:r>
              <a:rPr lang="pt-BR" dirty="0" smtClean="0"/>
              <a:t>ISS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Respeitar o Código Tributário Nacional em relação ao recolhimento de ISS – 5% sobre mão de obra – eletrônico, como </a:t>
            </a:r>
            <a:r>
              <a:rPr lang="pt-BR" dirty="0" smtClean="0"/>
              <a:t>INSS</a:t>
            </a:r>
          </a:p>
          <a:p>
            <a:pPr lvl="1"/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Considerar </a:t>
            </a:r>
            <a:r>
              <a:rPr lang="pt-BR" dirty="0"/>
              <a:t>devidamente a contabilidade apresentada pelas </a:t>
            </a:r>
            <a:r>
              <a:rPr lang="pt-BR" dirty="0" smtClean="0"/>
              <a:t>empresas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Pauta fiscal só em caso de irregularidade - revogar </a:t>
            </a:r>
            <a:r>
              <a:rPr lang="pt-BR" dirty="0"/>
              <a:t>o decreto que dispõe sobre </a:t>
            </a:r>
            <a:r>
              <a:rPr lang="pt-BR" dirty="0" smtClean="0"/>
              <a:t>sua aplicação</a:t>
            </a:r>
            <a:endParaRPr lang="pt-BR" b="1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96654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88640"/>
            <a:ext cx="8561387" cy="216619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Atualizações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– </a:t>
            </a: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Prefeitura de São Paulo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en-US" b="1" dirty="0" err="1" smtClean="0">
                <a:cs typeface="Arial" pitchFamily="34" charset="0"/>
                <a:sym typeface="Arial" pitchFamily="34" charset="0"/>
              </a:rPr>
              <a:t>Aprovações</a:t>
            </a:r>
            <a:r>
              <a:rPr lang="en-US" b="1" dirty="0" smtClean="0">
                <a:cs typeface="Arial" pitchFamily="34" charset="0"/>
                <a:sym typeface="Arial" pitchFamily="34" charset="0"/>
              </a:rPr>
              <a:t> </a:t>
            </a:r>
            <a:r>
              <a:rPr lang="en-US" b="1" dirty="0">
                <a:cs typeface="Arial" pitchFamily="34" charset="0"/>
                <a:sym typeface="Arial" pitchFamily="34" charset="0"/>
              </a:rPr>
              <a:t>– </a:t>
            </a:r>
            <a:r>
              <a:rPr lang="en-US" b="1" dirty="0" err="1">
                <a:cs typeface="Arial" pitchFamily="34" charset="0"/>
                <a:sym typeface="Arial" pitchFamily="34" charset="0"/>
              </a:rPr>
              <a:t>Prefeitura</a:t>
            </a:r>
            <a:r>
              <a:rPr lang="en-US" b="1" dirty="0">
                <a:cs typeface="Arial" pitchFamily="34" charset="0"/>
                <a:sym typeface="Arial" pitchFamily="34" charset="0"/>
              </a:rPr>
              <a:t> de São Paulo- </a:t>
            </a:r>
            <a:r>
              <a:rPr lang="pt-BR" b="1" dirty="0">
                <a:cs typeface="Arial" pitchFamily="34" charset="0"/>
              </a:rPr>
              <a:t>Projeto MBC/ Consultoria </a:t>
            </a:r>
            <a:r>
              <a:rPr lang="pt-BR" b="1" dirty="0" err="1" smtClean="0">
                <a:cs typeface="Arial" pitchFamily="34" charset="0"/>
              </a:rPr>
              <a:t>Falconi</a:t>
            </a:r>
            <a:endParaRPr lang="pt-BR" b="1" dirty="0"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Boas práticas replicáveis para outras prefeituras; </a:t>
            </a:r>
            <a:r>
              <a:rPr lang="pt-BR" i="1" dirty="0"/>
              <a:t>benchmarks</a:t>
            </a:r>
            <a:r>
              <a:rPr lang="pt-BR" dirty="0"/>
              <a:t>, exemplos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Acompanhamento </a:t>
            </a:r>
            <a:r>
              <a:rPr lang="pt-BR" dirty="0" err="1"/>
              <a:t>Wtorre</a:t>
            </a:r>
            <a:r>
              <a:rPr lang="pt-BR" dirty="0"/>
              <a:t>, </a:t>
            </a:r>
            <a:r>
              <a:rPr lang="pt-BR" dirty="0" err="1"/>
              <a:t>Cyrela</a:t>
            </a:r>
            <a:r>
              <a:rPr lang="pt-BR" dirty="0"/>
              <a:t>, </a:t>
            </a:r>
            <a:r>
              <a:rPr lang="pt-BR" dirty="0" err="1"/>
              <a:t>Even</a:t>
            </a:r>
            <a:r>
              <a:rPr lang="pt-BR" dirty="0"/>
              <a:t>, </a:t>
            </a:r>
            <a:r>
              <a:rPr lang="pt-BR" dirty="0" err="1"/>
              <a:t>Brookfield</a:t>
            </a:r>
            <a:r>
              <a:rPr lang="pt-BR" dirty="0"/>
              <a:t>, OR, Rossi</a:t>
            </a:r>
          </a:p>
          <a:p>
            <a:endParaRPr lang="pt-BR" dirty="0"/>
          </a:p>
          <a:p>
            <a:r>
              <a:rPr lang="pt-BR" b="1" dirty="0"/>
              <a:t>Discussões com SEL - Secretária Paula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Formalização - Assinatura de convênio pela SEL – alçada perante Secretarias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Envolvimento de SVMA, SMT, SC e SIURB – redirecionamento a NR3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Prefeito envolvido com 1as entregas -  visibilidade na assinatura</a:t>
            </a:r>
          </a:p>
          <a:p>
            <a:endParaRPr lang="pt-BR" dirty="0"/>
          </a:p>
          <a:p>
            <a:r>
              <a:rPr lang="pt-BR" b="1" dirty="0"/>
              <a:t>Planos de Ação </a:t>
            </a:r>
            <a:r>
              <a:rPr lang="pt-BR" b="1" dirty="0" err="1"/>
              <a:t>Falconi</a:t>
            </a:r>
            <a:r>
              <a:rPr lang="pt-BR" b="1" dirty="0"/>
              <a:t> - </a:t>
            </a:r>
            <a:r>
              <a:rPr lang="pt-BR" b="1" dirty="0" smtClean="0"/>
              <a:t>8/11 – comentários enviados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Plano de Ação – SEL (2 meses), Outras secretarias (4 meses), SLC e cadastros unificados (6 meses). Comentários enviados: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Marco 1: retorno da Prefeitura sobre sua aceitação e implementação.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Meta de redução para 2014 de 25% tímida (sugestão da SEL de processo expresso de 1 mês).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Inclusão de SMDU, SMC, órgãos estaduais, </a:t>
            </a:r>
            <a:r>
              <a:rPr lang="pt-BR" dirty="0" err="1" smtClean="0"/>
              <a:t>Caieps</a:t>
            </a:r>
            <a:r>
              <a:rPr lang="pt-BR" dirty="0" smtClean="0"/>
              <a:t> e CTLU.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Explicitação da dependência entre Marcos 2 e 3 e outras Secretarias, SLC/Cadastros Integrados.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B</a:t>
            </a:r>
            <a:r>
              <a:rPr lang="pt-BR" dirty="0" smtClean="0"/>
              <a:t>usca </a:t>
            </a:r>
            <a:r>
              <a:rPr lang="pt-BR" dirty="0"/>
              <a:t>de modelos em outras </a:t>
            </a:r>
            <a:r>
              <a:rPr lang="pt-BR" dirty="0" smtClean="0"/>
              <a:t>cidades/países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578062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88640"/>
            <a:ext cx="8561387" cy="216619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Atualizações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– </a:t>
            </a: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Prefeitura e Governo SP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91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Acompanhamento mensal Prefeito </a:t>
            </a:r>
            <a:r>
              <a:rPr lang="pt-BR" dirty="0"/>
              <a:t>– </a:t>
            </a:r>
            <a:r>
              <a:rPr lang="pt-BR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– 25/6, 29/7, 16/9 e 30/10 – Faixa </a:t>
            </a:r>
            <a:r>
              <a:rPr lang="pt-BR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1 - </a:t>
            </a:r>
            <a:r>
              <a:rPr lang="pt-BR" dirty="0" smtClean="0"/>
              <a:t>Alinhamento </a:t>
            </a:r>
            <a:r>
              <a:rPr lang="pt-BR" dirty="0"/>
              <a:t>Secovi, </a:t>
            </a:r>
            <a:r>
              <a:rPr lang="pt-BR" dirty="0" err="1"/>
              <a:t>Sinduscon</a:t>
            </a:r>
            <a:r>
              <a:rPr lang="pt-BR" dirty="0"/>
              <a:t> e APEOP. Encaminhamentos até a </a:t>
            </a:r>
            <a:r>
              <a:rPr lang="pt-BR" dirty="0" smtClean="0"/>
              <a:t>próxima</a:t>
            </a:r>
            <a:r>
              <a:rPr lang="pt-BR" dirty="0"/>
              <a:t> </a:t>
            </a:r>
            <a:r>
              <a:rPr lang="pt-BR" dirty="0" smtClean="0"/>
              <a:t>reunião</a:t>
            </a:r>
          </a:p>
          <a:p>
            <a:endParaRPr lang="pt-B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Convênio CETESB/SVMA </a:t>
            </a:r>
            <a:r>
              <a:rPr lang="pt-BR" dirty="0"/>
              <a:t>- duplicidade e superposições nas análises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CETESB: Lei dos Mananciais – flexibilização por </a:t>
            </a:r>
            <a:r>
              <a:rPr lang="pt-BR" dirty="0" smtClean="0"/>
              <a:t>Governador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Plano Diretor </a:t>
            </a:r>
            <a:r>
              <a:rPr lang="pt-BR" dirty="0" smtClean="0"/>
              <a:t>– propostas ZEIS/HIS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err="1"/>
              <a:t>Retrofit</a:t>
            </a:r>
            <a:r>
              <a:rPr lang="pt-BR" dirty="0"/>
              <a:t>: propostas por viabilização – bombeiros, acessibilidade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Envio de proposta por HM. MC 4/12: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Port. 168 </a:t>
            </a:r>
            <a:r>
              <a:rPr lang="pt-BR" dirty="0" err="1"/>
              <a:t>excepcionaliza</a:t>
            </a:r>
            <a:r>
              <a:rPr lang="pt-BR" dirty="0"/>
              <a:t> espec., inclusive planta e acessibilidade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Port. Interministerial com valor teto (RJ, SP). Proposta: quanto, porquê?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Relatórios de Equipamentos </a:t>
            </a:r>
            <a:r>
              <a:rPr lang="pt-BR" b="1" dirty="0" smtClean="0"/>
              <a:t>Urbanos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/>
              <a:t>Casa Paulista </a:t>
            </a:r>
            <a:r>
              <a:rPr lang="pt-BR" dirty="0"/>
              <a:t>– reunião PPP – 3ª-feira – 10/12, 10h</a:t>
            </a:r>
          </a:p>
          <a:p>
            <a:endParaRPr lang="pt-BR" dirty="0"/>
          </a:p>
          <a:p>
            <a:r>
              <a:rPr lang="pt-BR" b="1" dirty="0"/>
              <a:t>Governador</a:t>
            </a:r>
            <a:r>
              <a:rPr lang="pt-BR" dirty="0"/>
              <a:t> – envolvimento – construção de agenda (Ricardo Sales)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Casa Paulista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Cetesb e outras </a:t>
            </a:r>
            <a:r>
              <a:rPr lang="pt-BR" dirty="0" smtClean="0"/>
              <a:t>autarquias</a:t>
            </a:r>
            <a:endParaRPr lang="en-US" b="1" dirty="0">
              <a:cs typeface="Arial" pitchFamily="34" charset="0"/>
              <a:sym typeface="Arial" pitchFamily="34" charset="0"/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836368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4625" y="207858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Plano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Diretor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– </a:t>
            </a: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pontos enviados ao Secovi em 11/11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Insegurança </a:t>
            </a:r>
            <a:r>
              <a:rPr lang="pt-BR" b="1" dirty="0"/>
              <a:t>Jurídica </a:t>
            </a:r>
            <a:r>
              <a:rPr lang="pt-BR" b="1" dirty="0" smtClean="0"/>
              <a:t>- </a:t>
            </a:r>
            <a:r>
              <a:rPr lang="pt-BR" dirty="0"/>
              <a:t>D</a:t>
            </a:r>
            <a:r>
              <a:rPr lang="pt-BR" dirty="0" smtClean="0"/>
              <a:t>ireito </a:t>
            </a:r>
            <a:r>
              <a:rPr lang="pt-BR" dirty="0"/>
              <a:t>de </a:t>
            </a:r>
            <a:r>
              <a:rPr lang="pt-BR" dirty="0" smtClean="0"/>
              <a:t>protocolo, Medidas </a:t>
            </a:r>
            <a:r>
              <a:rPr lang="pt-BR" dirty="0"/>
              <a:t>Cautelares e </a:t>
            </a:r>
            <a:r>
              <a:rPr lang="pt-BR" dirty="0" smtClean="0"/>
              <a:t>Prévias</a:t>
            </a: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Eixos – </a:t>
            </a:r>
            <a:r>
              <a:rPr lang="pt-BR" dirty="0" smtClean="0"/>
              <a:t>esclarecimentos, confirmação </a:t>
            </a:r>
            <a:r>
              <a:rPr lang="pt-BR" dirty="0"/>
              <a:t>de dispensa de gabaritos máximos </a:t>
            </a:r>
            <a:endParaRPr lang="pt-BR" dirty="0" smtClean="0"/>
          </a:p>
          <a:p>
            <a:r>
              <a:rPr lang="pt-BR" dirty="0"/>
              <a:t> </a:t>
            </a:r>
          </a:p>
          <a:p>
            <a:r>
              <a:rPr lang="pt-BR" b="1" dirty="0" smtClean="0"/>
              <a:t>Outorgas </a:t>
            </a:r>
            <a:r>
              <a:rPr lang="pt-BR" dirty="0" smtClean="0"/>
              <a:t>- destinação -  transporte </a:t>
            </a:r>
            <a:r>
              <a:rPr lang="pt-BR" dirty="0"/>
              <a:t>público e infra </a:t>
            </a:r>
            <a:r>
              <a:rPr lang="pt-BR" dirty="0" smtClean="0"/>
              <a:t>estrutura; valores (PGV)</a:t>
            </a:r>
            <a:endParaRPr lang="pt-BR" dirty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Estoques </a:t>
            </a:r>
            <a:r>
              <a:rPr lang="pt-BR" dirty="0" smtClean="0"/>
              <a:t>deixam </a:t>
            </a:r>
            <a:r>
              <a:rPr lang="pt-BR" dirty="0"/>
              <a:t>de valer nos Eixos e no Remansos </a:t>
            </a:r>
            <a:r>
              <a:rPr lang="pt-BR" dirty="0" smtClean="0"/>
              <a:t>a partir da Lei </a:t>
            </a:r>
            <a:r>
              <a:rPr lang="pt-BR" dirty="0"/>
              <a:t>do </a:t>
            </a:r>
            <a:r>
              <a:rPr lang="pt-BR" dirty="0" smtClean="0"/>
              <a:t>PDE?</a:t>
            </a:r>
          </a:p>
          <a:p>
            <a:pPr lvl="0"/>
            <a:endParaRPr lang="pt-BR" dirty="0"/>
          </a:p>
          <a:p>
            <a:r>
              <a:rPr lang="pt-BR" b="1" dirty="0"/>
              <a:t>Operações urbanas - </a:t>
            </a:r>
            <a:r>
              <a:rPr lang="pt-BR" dirty="0"/>
              <a:t>alternativas para o esgotamento de estoques, confirmando-se a possibilidade de compra de outorga em operações urbanas p/ se atingir CA </a:t>
            </a:r>
            <a:r>
              <a:rPr lang="pt-BR" dirty="0" smtClean="0"/>
              <a:t>2</a:t>
            </a:r>
          </a:p>
          <a:p>
            <a:endParaRPr lang="pt-BR" dirty="0"/>
          </a:p>
          <a:p>
            <a:r>
              <a:rPr lang="pt-BR" b="1" dirty="0"/>
              <a:t>HIS - HMP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Cota de solidariedade – regras claras, viáveis e sem amarrações burocráticas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Transferência de potencial HIS/ZEIS para qualquer local da cidade ou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Contribuição para Fundo em vez de HIS-1</a:t>
            </a:r>
          </a:p>
          <a:p>
            <a:r>
              <a:rPr lang="pt-BR" b="1" dirty="0"/>
              <a:t> </a:t>
            </a:r>
            <a:endParaRPr lang="pt-BR" dirty="0"/>
          </a:p>
          <a:p>
            <a:pPr lvl="0"/>
            <a:r>
              <a:rPr lang="pt-BR" dirty="0"/>
              <a:t>Ampliação da possibilidade de participação da iniciativa privada no CMPU. 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Alteração de CA no centro de bairro de 2 para 2,5 – infraestrutura existente. </a:t>
            </a:r>
            <a:endParaRPr lang="pt-BR" dirty="0" smtClean="0"/>
          </a:p>
          <a:p>
            <a:pPr lvl="0"/>
            <a:endParaRPr lang="pt-BR" dirty="0"/>
          </a:p>
          <a:p>
            <a:pPr lvl="0"/>
            <a:r>
              <a:rPr lang="pt-BR" dirty="0" smtClean="0"/>
              <a:t>Número </a:t>
            </a:r>
            <a:r>
              <a:rPr lang="pt-BR" dirty="0"/>
              <a:t>mínimo de vagas nas áreas de remanso – por que mantê-las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273619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CETESB &amp; outros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23528" y="55403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Ronaldo Cury: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</a:t>
            </a:r>
            <a:r>
              <a:rPr lang="pt-BR" dirty="0" smtClean="0"/>
              <a:t>eunião </a:t>
            </a:r>
            <a:r>
              <a:rPr lang="pt-BR" dirty="0"/>
              <a:t>com </a:t>
            </a:r>
            <a:r>
              <a:rPr lang="pt-BR" dirty="0" smtClean="0"/>
              <a:t>Governador </a:t>
            </a:r>
            <a:r>
              <a:rPr lang="pt-BR" dirty="0"/>
              <a:t>para </a:t>
            </a:r>
            <a:r>
              <a:rPr lang="pt-BR" dirty="0" smtClean="0"/>
              <a:t>alteração </a:t>
            </a:r>
            <a:r>
              <a:rPr lang="pt-BR" dirty="0"/>
              <a:t>nas leis das bacias de mananciais.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</a:t>
            </a:r>
            <a:r>
              <a:rPr lang="pt-BR" dirty="0" smtClean="0"/>
              <a:t>eunião </a:t>
            </a:r>
            <a:r>
              <a:rPr lang="pt-BR" dirty="0"/>
              <a:t>com CONAMA </a:t>
            </a:r>
            <a:r>
              <a:rPr lang="pt-BR" dirty="0" smtClean="0"/>
              <a:t>para </a:t>
            </a:r>
            <a:r>
              <a:rPr lang="pt-BR" dirty="0"/>
              <a:t>solicitar decreto/alteração </a:t>
            </a:r>
            <a:r>
              <a:rPr lang="pt-BR" dirty="0" smtClean="0"/>
              <a:t>na regulação p/ cidades.</a:t>
            </a:r>
          </a:p>
          <a:p>
            <a:endParaRPr lang="pt-BR" b="1" dirty="0"/>
          </a:p>
          <a:p>
            <a:r>
              <a:rPr lang="pt-BR" b="1" dirty="0" smtClean="0"/>
              <a:t>Caio Portugal -  AELO/SECOVI – 29/11</a:t>
            </a:r>
          </a:p>
          <a:p>
            <a:pPr marL="342900" indent="-342900">
              <a:buAutoNum type="alphaLcParenR"/>
            </a:pPr>
            <a:r>
              <a:rPr lang="pt-BR" dirty="0" smtClean="0"/>
              <a:t>Procedimento </a:t>
            </a:r>
            <a:r>
              <a:rPr lang="pt-BR" dirty="0"/>
              <a:t>do TCRA e autorizações (supressão de vegetação e Intervenção em </a:t>
            </a:r>
            <a:r>
              <a:rPr lang="pt-BR" dirty="0" smtClean="0"/>
              <a:t>APP) somente para Loteamentos e </a:t>
            </a:r>
            <a:r>
              <a:rPr lang="pt-BR" dirty="0"/>
              <a:t>entrará em vigor </a:t>
            </a:r>
            <a:r>
              <a:rPr lang="pt-BR" dirty="0" smtClean="0"/>
              <a:t>em 01/02/2014</a:t>
            </a:r>
            <a:r>
              <a:rPr lang="pt-BR" dirty="0"/>
              <a:t>. </a:t>
            </a:r>
            <a:r>
              <a:rPr lang="pt-BR" dirty="0" smtClean="0"/>
              <a:t> </a:t>
            </a:r>
          </a:p>
          <a:p>
            <a:pPr marL="342900" indent="-342900">
              <a:buAutoNum type="alphaLcParenR"/>
            </a:pPr>
            <a:r>
              <a:rPr lang="pt-BR" dirty="0" smtClean="0"/>
              <a:t>Procedimento de emissão </a:t>
            </a:r>
            <a:r>
              <a:rPr lang="pt-BR" dirty="0"/>
              <a:t>do TCRA e </a:t>
            </a:r>
            <a:r>
              <a:rPr lang="pt-BR" dirty="0" smtClean="0"/>
              <a:t>autorizações </a:t>
            </a:r>
            <a:r>
              <a:rPr lang="pt-BR" dirty="0"/>
              <a:t>juntamente com a emissão do Certificado do </a:t>
            </a:r>
            <a:r>
              <a:rPr lang="pt-BR" dirty="0" smtClean="0"/>
              <a:t>GRAPROHAB somente para </a:t>
            </a:r>
            <a:r>
              <a:rPr lang="pt-BR" dirty="0"/>
              <a:t>os empreendimentos de loteamento que </a:t>
            </a:r>
            <a:r>
              <a:rPr lang="pt-BR" b="1" dirty="0"/>
              <a:t>não sejam</a:t>
            </a:r>
            <a:r>
              <a:rPr lang="pt-BR" dirty="0"/>
              <a:t> de interesse </a:t>
            </a:r>
            <a:r>
              <a:rPr lang="pt-BR" dirty="0" smtClean="0"/>
              <a:t>social</a:t>
            </a:r>
          </a:p>
          <a:p>
            <a:pPr marL="342900" indent="-342900">
              <a:buAutoNum type="alphaLcParenR"/>
            </a:pPr>
            <a:r>
              <a:rPr lang="pt-BR" dirty="0" smtClean="0"/>
              <a:t>Procedimentos </a:t>
            </a:r>
            <a:r>
              <a:rPr lang="pt-BR" dirty="0"/>
              <a:t>para </a:t>
            </a:r>
            <a:r>
              <a:rPr lang="pt-BR" dirty="0" smtClean="0"/>
              <a:t>confirmação </a:t>
            </a:r>
            <a:r>
              <a:rPr lang="pt-BR" dirty="0"/>
              <a:t>da </a:t>
            </a:r>
            <a:r>
              <a:rPr lang="pt-BR" dirty="0" smtClean="0"/>
              <a:t>conclusão </a:t>
            </a:r>
            <a:r>
              <a:rPr lang="pt-BR" dirty="0" err="1"/>
              <a:t>TCRAs</a:t>
            </a:r>
            <a:r>
              <a:rPr lang="pt-BR" dirty="0"/>
              <a:t> e emissão da </a:t>
            </a:r>
            <a:r>
              <a:rPr lang="pt-BR" dirty="0" smtClean="0"/>
              <a:t>LO deverão </a:t>
            </a:r>
            <a:r>
              <a:rPr lang="pt-BR" dirty="0"/>
              <a:t>ser </a:t>
            </a:r>
            <a:r>
              <a:rPr lang="pt-BR" dirty="0" smtClean="0"/>
              <a:t>padronizados – discussão nas </a:t>
            </a:r>
            <a:r>
              <a:rPr lang="pt-BR" dirty="0"/>
              <a:t>Oficinas </a:t>
            </a:r>
            <a:r>
              <a:rPr lang="pt-BR" dirty="0" smtClean="0"/>
              <a:t>a </a:t>
            </a:r>
            <a:r>
              <a:rPr lang="pt-BR" dirty="0"/>
              <a:t>partir de Janeiro de </a:t>
            </a:r>
            <a:r>
              <a:rPr lang="pt-BR" dirty="0" smtClean="0"/>
              <a:t>2014</a:t>
            </a:r>
          </a:p>
          <a:p>
            <a:pPr marL="342900" indent="-342900">
              <a:buAutoNum type="alphaLcParenR"/>
            </a:pPr>
            <a:r>
              <a:rPr lang="pt-BR" dirty="0" smtClean="0"/>
              <a:t>A </a:t>
            </a:r>
            <a:r>
              <a:rPr lang="pt-BR" dirty="0"/>
              <a:t>CETESB </a:t>
            </a:r>
            <a:r>
              <a:rPr lang="pt-BR" dirty="0" smtClean="0"/>
              <a:t>não se imiscuirá em definições </a:t>
            </a:r>
            <a:r>
              <a:rPr lang="pt-BR" dirty="0"/>
              <a:t>de competência exclusiva das Prefeituras </a:t>
            </a:r>
            <a:r>
              <a:rPr lang="pt-BR" dirty="0" smtClean="0"/>
              <a:t>Municipais. Entretanto</a:t>
            </a:r>
            <a:r>
              <a:rPr lang="pt-BR" dirty="0"/>
              <a:t>, exigirá do </a:t>
            </a:r>
            <a:r>
              <a:rPr lang="pt-BR" dirty="0" smtClean="0"/>
              <a:t>empreendedor:</a:t>
            </a:r>
          </a:p>
          <a:p>
            <a:pPr marL="800100" lvl="1" indent="-342900">
              <a:buAutoNum type="alphaLcParenR"/>
            </a:pPr>
            <a:r>
              <a:rPr lang="pt-BR" dirty="0" smtClean="0"/>
              <a:t>Certidão </a:t>
            </a:r>
            <a:r>
              <a:rPr lang="pt-BR" dirty="0"/>
              <a:t>da Prefeitura </a:t>
            </a:r>
            <a:r>
              <a:rPr lang="pt-BR" dirty="0" smtClean="0"/>
              <a:t>sobre não utilização </a:t>
            </a:r>
            <a:r>
              <a:rPr lang="pt-BR" dirty="0"/>
              <a:t>de áreas institucionais </a:t>
            </a:r>
            <a:r>
              <a:rPr lang="pt-BR" dirty="0" smtClean="0"/>
              <a:t>projetadas </a:t>
            </a:r>
            <a:r>
              <a:rPr lang="pt-BR" dirty="0"/>
              <a:t>sobre APP ou áreas com </a:t>
            </a:r>
            <a:r>
              <a:rPr lang="pt-BR" dirty="0" smtClean="0"/>
              <a:t>vegetação </a:t>
            </a:r>
            <a:r>
              <a:rPr lang="pt-BR" dirty="0"/>
              <a:t>não passível de </a:t>
            </a:r>
            <a:r>
              <a:rPr lang="pt-BR" dirty="0" smtClean="0"/>
              <a:t>supressão</a:t>
            </a:r>
          </a:p>
          <a:p>
            <a:pPr marL="800100" lvl="1" indent="-342900">
              <a:buAutoNum type="alphaLcParenR"/>
            </a:pPr>
            <a:r>
              <a:rPr lang="pt-BR" dirty="0" smtClean="0"/>
              <a:t>Certidão </a:t>
            </a:r>
            <a:r>
              <a:rPr lang="pt-BR" dirty="0"/>
              <a:t>da Prefeitura e cópia da Lei Municipal </a:t>
            </a:r>
            <a:r>
              <a:rPr lang="pt-BR" dirty="0" smtClean="0"/>
              <a:t>– aceitação de áreas </a:t>
            </a:r>
            <a:r>
              <a:rPr lang="pt-BR" dirty="0"/>
              <a:t>institucionais que não estejam locadas no perímetro da área </a:t>
            </a:r>
            <a:r>
              <a:rPr lang="pt-BR" dirty="0" smtClean="0"/>
              <a:t>loteada.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048676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84137" y="0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76485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Projeto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Gargalos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do </a:t>
            </a:r>
            <a:r>
              <a:rPr lang="en-US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Setor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- </a:t>
            </a:r>
            <a:r>
              <a:rPr lang="pt-BR" sz="2400" b="1" dirty="0" err="1"/>
              <a:t>Booz</a:t>
            </a:r>
            <a:r>
              <a:rPr lang="pt-BR" sz="2400" b="1" dirty="0"/>
              <a:t>/MBC/CBIC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5824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PMCMV3</a:t>
            </a: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5821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ABRAINC – Posicionamento - </a:t>
            </a:r>
            <a:r>
              <a:rPr lang="pt-BR" dirty="0"/>
              <a:t>13h às 13:20h</a:t>
            </a:r>
          </a:p>
          <a:p>
            <a:endParaRPr lang="pt-BR" b="1" dirty="0"/>
          </a:p>
          <a:p>
            <a:endParaRPr lang="pt-BR" b="1" dirty="0" smtClean="0"/>
          </a:p>
          <a:p>
            <a:r>
              <a:rPr lang="pt-BR" b="1" dirty="0" smtClean="0"/>
              <a:t>Atualizações - Modelo de Vendas</a:t>
            </a:r>
            <a:r>
              <a:rPr lang="pt-BR" dirty="0" smtClean="0"/>
              <a:t> – 13:20h às 13:40h</a:t>
            </a:r>
          </a:p>
          <a:p>
            <a:r>
              <a:rPr lang="pt-BR" dirty="0" smtClean="0"/>
              <a:t> </a:t>
            </a:r>
          </a:p>
          <a:p>
            <a:endParaRPr lang="pt-BR" b="1" dirty="0" smtClean="0"/>
          </a:p>
          <a:p>
            <a:r>
              <a:rPr lang="en-US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Negócios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- </a:t>
            </a:r>
            <a:r>
              <a:rPr lang="en-US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Gargalos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do </a:t>
            </a:r>
            <a:r>
              <a:rPr lang="en-US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Setor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- </a:t>
            </a:r>
            <a:r>
              <a:rPr lang="pt-BR" b="1" dirty="0" err="1" smtClean="0"/>
              <a:t>Booz</a:t>
            </a:r>
            <a:r>
              <a:rPr lang="pt-BR" b="1" dirty="0" smtClean="0"/>
              <a:t>/MBC/CBIC </a:t>
            </a:r>
            <a:r>
              <a:rPr lang="pt-BR" dirty="0" smtClean="0"/>
              <a:t>– 13:40h às  14:10h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b="1" dirty="0"/>
              <a:t>Atualizações </a:t>
            </a:r>
            <a:r>
              <a:rPr lang="pt-BR" b="1" dirty="0" smtClean="0"/>
              <a:t>– SP – Aprovações, Plano Diretor, CETESB </a:t>
            </a:r>
            <a:r>
              <a:rPr lang="pt-BR" dirty="0"/>
              <a:t>– </a:t>
            </a:r>
            <a:r>
              <a:rPr lang="pt-BR" dirty="0" smtClean="0"/>
              <a:t>14:10h </a:t>
            </a:r>
            <a:r>
              <a:rPr lang="pt-BR" dirty="0"/>
              <a:t>às </a:t>
            </a:r>
            <a:r>
              <a:rPr lang="pt-BR" dirty="0" smtClean="0"/>
              <a:t>14:40h</a:t>
            </a:r>
            <a:endParaRPr lang="pt-BR" dirty="0"/>
          </a:p>
          <a:p>
            <a:endParaRPr lang="pt-BR" dirty="0" smtClean="0"/>
          </a:p>
          <a:p>
            <a:endParaRPr lang="pt-BR" b="1" dirty="0" smtClean="0"/>
          </a:p>
          <a:p>
            <a:pPr defTabSz="914145" hangingPunct="0">
              <a:defRPr/>
            </a:pPr>
            <a:r>
              <a:rPr lang="pt-BR" b="1" dirty="0" smtClean="0"/>
              <a:t>Outros </a:t>
            </a:r>
            <a:r>
              <a:rPr lang="pt-BR" b="1" dirty="0"/>
              <a:t>encaminhamentos - </a:t>
            </a:r>
            <a:r>
              <a:rPr lang="pt-BR" b="1" dirty="0" smtClean="0"/>
              <a:t>PMCMV3 </a:t>
            </a:r>
            <a:r>
              <a:rPr lang="pt-BR"/>
              <a:t>– </a:t>
            </a:r>
            <a:r>
              <a:rPr lang="pt-BR" smtClean="0"/>
              <a:t>14:40h </a:t>
            </a:r>
            <a:r>
              <a:rPr lang="pt-BR"/>
              <a:t>às </a:t>
            </a:r>
            <a:r>
              <a:rPr lang="pt-BR" smtClean="0"/>
              <a:t>15h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endParaRPr lang="en-US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endParaRPr lang="pt-BR" b="1" dirty="0" smtClean="0"/>
          </a:p>
          <a:p>
            <a:r>
              <a:rPr lang="pt-BR" dirty="0" smtClean="0"/>
              <a:t> </a:t>
            </a:r>
          </a:p>
          <a:p>
            <a:r>
              <a:rPr lang="pt-BR" dirty="0" smtClean="0"/>
              <a:t> </a:t>
            </a:r>
            <a:endParaRPr lang="pt-BR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547854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PMCMV 3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 -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reunião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com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Ministérios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em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7/11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07504" y="55403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Dados do setor/indicadores</a:t>
            </a:r>
            <a:r>
              <a:rPr lang="pt-BR" dirty="0"/>
              <a:t> – </a:t>
            </a:r>
            <a:r>
              <a:rPr lang="pt-BR" dirty="0" smtClean="0"/>
              <a:t>GT Indicadores com </a:t>
            </a:r>
            <a:r>
              <a:rPr lang="pt-BR" dirty="0"/>
              <a:t>Caixa, </a:t>
            </a:r>
            <a:r>
              <a:rPr lang="pt-BR" dirty="0" smtClean="0"/>
              <a:t>Min. Planejamento</a:t>
            </a:r>
            <a:r>
              <a:rPr lang="pt-BR" dirty="0"/>
              <a:t>, Fazenda, CBIC e outros ministérios para definir e alinhar indicadores sobre o setor, aproveitando coleta de dados que estamos viabilizando com contratação da FIPE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Onde está a demanda: até R$ 1.200 ou nova classe média?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Urbano: 27 MM de unidades necessárias para os próximos 10 anos</a:t>
            </a:r>
          </a:p>
          <a:p>
            <a:pPr lvl="1"/>
            <a:r>
              <a:rPr lang="pt-BR" dirty="0"/>
              <a:t>16,7 MM - 62% - renda até R$1.200</a:t>
            </a:r>
          </a:p>
          <a:p>
            <a:pPr lvl="1"/>
            <a:r>
              <a:rPr lang="pt-BR" dirty="0"/>
              <a:t>4,9 MM - 18% - renda entre R$1.200 e R$ 2000</a:t>
            </a:r>
          </a:p>
          <a:p>
            <a:pPr lvl="1"/>
            <a:r>
              <a:rPr lang="pt-BR" dirty="0"/>
              <a:t>3,5 MM -  13% - renda entre R$2.000 e R$ 4.000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  </a:t>
            </a:r>
            <a:r>
              <a:rPr lang="pt-BR" b="1" u="sng" dirty="0" smtClean="0"/>
              <a:t>PMCMV </a:t>
            </a:r>
            <a:r>
              <a:rPr lang="pt-BR" b="1" u="sng" dirty="0"/>
              <a:t>– Faixas 2 e 3</a:t>
            </a:r>
            <a:r>
              <a:rPr lang="pt-BR" dirty="0"/>
              <a:t> – </a:t>
            </a:r>
            <a:r>
              <a:rPr lang="pt-BR" b="1" dirty="0" smtClean="0"/>
              <a:t>GT para: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Alteração </a:t>
            </a:r>
            <a:r>
              <a:rPr lang="pt-BR" dirty="0"/>
              <a:t>dos Limites das </a:t>
            </a:r>
            <a:r>
              <a:rPr lang="pt-BR" dirty="0" smtClean="0"/>
              <a:t>Cidades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Ajuste </a:t>
            </a:r>
            <a:r>
              <a:rPr lang="pt-BR" dirty="0"/>
              <a:t>nos </a:t>
            </a:r>
            <a:r>
              <a:rPr lang="pt-BR" dirty="0" smtClean="0"/>
              <a:t>subsídios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TP </a:t>
            </a:r>
            <a:r>
              <a:rPr lang="pt-BR" dirty="0"/>
              <a:t>com LTV de 90% - </a:t>
            </a:r>
            <a:r>
              <a:rPr lang="pt-BR" dirty="0" smtClean="0"/>
              <a:t>menor custo, mesmo com inadimplência</a:t>
            </a:r>
            <a:r>
              <a:rPr lang="pt-BR" dirty="0"/>
              <a:t>.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Alteração </a:t>
            </a:r>
            <a:r>
              <a:rPr lang="pt-BR" dirty="0"/>
              <a:t>nas taxas de juros e prazos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u="sng" dirty="0" smtClean="0"/>
              <a:t>PMCMV3 </a:t>
            </a:r>
            <a:r>
              <a:rPr lang="pt-BR" b="1" u="sng" dirty="0"/>
              <a:t>– novo plano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Sinalização clara de continuidade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Cobertura </a:t>
            </a:r>
            <a:r>
              <a:rPr lang="pt-BR" dirty="0"/>
              <a:t>de população que hoje não tem acesso ao Programa (renda imediatamente superior ao Faixa </a:t>
            </a:r>
            <a:r>
              <a:rPr lang="pt-BR" dirty="0" smtClean="0"/>
              <a:t>1)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Avançar </a:t>
            </a:r>
            <a:r>
              <a:rPr lang="pt-BR" dirty="0"/>
              <a:t>no mapeamento de demanda e encaminhamento </a:t>
            </a:r>
            <a:r>
              <a:rPr lang="pt-BR" dirty="0" smtClean="0"/>
              <a:t>de propostas</a:t>
            </a:r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158759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PMCMV 3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 -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reunião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com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Ministérios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em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7/11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23528" y="554038"/>
            <a:ext cx="8624887" cy="6435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Pacote de anabolizantes Faixa 1,5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Taxa de juros – diminuição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Prazos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Subsídios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Uso da Tabela </a:t>
            </a:r>
            <a:r>
              <a:rPr lang="pt-BR" dirty="0" err="1" smtClean="0"/>
              <a:t>Price</a:t>
            </a:r>
            <a:r>
              <a:rPr lang="pt-BR" dirty="0" smtClean="0"/>
              <a:t> – subsídios –origem e destino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endParaRPr lang="pt-BR" b="1" dirty="0"/>
          </a:p>
          <a:p>
            <a:r>
              <a:rPr lang="pt-BR" b="1" dirty="0" smtClean="0"/>
              <a:t>Registros</a:t>
            </a:r>
            <a:r>
              <a:rPr lang="pt-BR" dirty="0" smtClean="0"/>
              <a:t> </a:t>
            </a:r>
            <a:r>
              <a:rPr lang="pt-BR" dirty="0"/>
              <a:t>– quadro arcaico - impacto no ciclo das operações. Urgência por soluções para o processo e para suas consequências (volume de recursos bloqueados). GT Registros com Min. Planejamento, Casa Civil, Caixa, BB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Registro Eletrônico e Desbloqueios</a:t>
            </a:r>
            <a:r>
              <a:rPr lang="pt-BR" dirty="0"/>
              <a:t>, que já tem encaminhamentos </a:t>
            </a:r>
            <a:r>
              <a:rPr lang="pt-BR" dirty="0" smtClean="0"/>
              <a:t>iniciados</a:t>
            </a:r>
          </a:p>
          <a:p>
            <a:pPr lvl="0"/>
            <a:r>
              <a:rPr lang="pt-BR" dirty="0" smtClean="0"/>
              <a:t>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MP ou Lei</a:t>
            </a:r>
            <a:r>
              <a:rPr lang="pt-BR" dirty="0"/>
              <a:t>, com Provimento em discussão com ARISP, CBIC e </a:t>
            </a:r>
            <a:r>
              <a:rPr lang="pt-BR" dirty="0" smtClean="0"/>
              <a:t>Abrainc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Regulamentação Res. 4088/12 CMN - </a:t>
            </a:r>
            <a:r>
              <a:rPr lang="pt-BR" dirty="0"/>
              <a:t>integrar informações de Cartórios e Sistema Público de Garantias de </a:t>
            </a:r>
            <a:r>
              <a:rPr lang="pt-BR" dirty="0" smtClean="0"/>
              <a:t>Crédito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Possível ação de comunicação sobre o tema</a:t>
            </a:r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lvl="0"/>
            <a:endParaRPr lang="pt-BR" dirty="0"/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800593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Regras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Relacionamento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ABRAINC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5128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Regras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de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Relacionamento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ABRAINC – </a:t>
            </a:r>
            <a:r>
              <a:rPr lang="en-US" sz="18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Comitê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de Resp. Social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Propostas alinhadas com benefícios para a sociedade, cidades e o setor, buscando o aprimoramento e desenvolvimento da incorporação</a:t>
            </a:r>
          </a:p>
          <a:p>
            <a:endParaRPr lang="pt-BR" dirty="0" smtClean="0"/>
          </a:p>
          <a:p>
            <a:r>
              <a:rPr lang="pt-BR" dirty="0" smtClean="0"/>
              <a:t>Reuniões agendadas </a:t>
            </a:r>
            <a:r>
              <a:rPr lang="pt-BR" dirty="0"/>
              <a:t>e </a:t>
            </a:r>
            <a:r>
              <a:rPr lang="pt-BR" dirty="0" smtClean="0"/>
              <a:t>pautadas </a:t>
            </a:r>
            <a:r>
              <a:rPr lang="pt-BR" dirty="0"/>
              <a:t>de acordo com interesses da </a:t>
            </a:r>
            <a:r>
              <a:rPr lang="pt-BR" dirty="0" smtClean="0"/>
              <a:t>ABRAINC . Opiniões emitidas em linha com estes interesses e definições</a:t>
            </a:r>
          </a:p>
          <a:p>
            <a:endParaRPr lang="pt-BR" dirty="0"/>
          </a:p>
          <a:p>
            <a:r>
              <a:rPr lang="pt-BR" dirty="0" smtClean="0"/>
              <a:t>(</a:t>
            </a:r>
            <a:r>
              <a:rPr lang="pt-BR" dirty="0"/>
              <a:t>1ª) </a:t>
            </a:r>
            <a:r>
              <a:rPr lang="pt-BR" dirty="0" smtClean="0"/>
              <a:t>Reuniões com órgãos </a:t>
            </a:r>
            <a:r>
              <a:rPr lang="pt-BR" dirty="0"/>
              <a:t>de governo </a:t>
            </a:r>
            <a:r>
              <a:rPr lang="pt-BR" dirty="0" smtClean="0"/>
              <a:t>marcadas </a:t>
            </a:r>
            <a:r>
              <a:rPr lang="pt-BR" dirty="0"/>
              <a:t>em linha com definições dos Comitês e Diretoria, com conhecimento do diretor-executivo da associação.</a:t>
            </a:r>
          </a:p>
          <a:p>
            <a:endParaRPr lang="pt-BR" dirty="0" smtClean="0"/>
          </a:p>
          <a:p>
            <a:r>
              <a:rPr lang="pt-BR" dirty="0" smtClean="0"/>
              <a:t>(</a:t>
            </a:r>
            <a:r>
              <a:rPr lang="pt-BR" dirty="0"/>
              <a:t>2ª) </a:t>
            </a:r>
            <a:r>
              <a:rPr lang="pt-BR" dirty="0" smtClean="0"/>
              <a:t>Falam </a:t>
            </a:r>
            <a:r>
              <a:rPr lang="pt-BR" dirty="0"/>
              <a:t>em nome da ABRAINC o presidente e vice-presidente do Conselho, os diretores e o diretor executivo, </a:t>
            </a:r>
            <a:r>
              <a:rPr lang="pt-BR" dirty="0" smtClean="0"/>
              <a:t>sempre em </a:t>
            </a:r>
            <a:r>
              <a:rPr lang="pt-BR" dirty="0"/>
              <a:t>linha com as definições </a:t>
            </a:r>
            <a:r>
              <a:rPr lang="pt-BR" dirty="0" smtClean="0"/>
              <a:t>dos Comitês</a:t>
            </a:r>
            <a:r>
              <a:rPr lang="pt-BR" dirty="0"/>
              <a:t>, Diretoria e Conselho Deliberativo. 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(3º) M</a:t>
            </a:r>
            <a:r>
              <a:rPr lang="pt-BR" dirty="0" smtClean="0"/>
              <a:t>anifestações </a:t>
            </a:r>
            <a:r>
              <a:rPr lang="pt-BR" dirty="0"/>
              <a:t>a órgãos de comunicação </a:t>
            </a:r>
            <a:r>
              <a:rPr lang="pt-BR" dirty="0" smtClean="0"/>
              <a:t>em </a:t>
            </a:r>
            <a:r>
              <a:rPr lang="pt-BR" dirty="0"/>
              <a:t>linha com Manual de Comunicação da ABRAINC</a:t>
            </a:r>
          </a:p>
          <a:p>
            <a:endParaRPr lang="pt-BR" dirty="0" smtClean="0"/>
          </a:p>
          <a:p>
            <a:r>
              <a:rPr lang="pt-BR" dirty="0" smtClean="0"/>
              <a:t>(</a:t>
            </a:r>
            <a:r>
              <a:rPr lang="pt-BR" dirty="0"/>
              <a:t>4ª) Em todas as manifestações, </a:t>
            </a:r>
            <a:r>
              <a:rPr lang="pt-BR" dirty="0" smtClean="0"/>
              <a:t>observância </a:t>
            </a:r>
            <a:r>
              <a:rPr lang="pt-BR" dirty="0"/>
              <a:t>das regras de defesa da concorrência.</a:t>
            </a:r>
          </a:p>
          <a:p>
            <a:endParaRPr lang="pt-BR" dirty="0"/>
          </a:p>
          <a:p>
            <a:r>
              <a:rPr lang="pt-BR" dirty="0" smtClean="0"/>
              <a:t>(</a:t>
            </a:r>
            <a:r>
              <a:rPr lang="pt-BR" dirty="0"/>
              <a:t>5º) C</a:t>
            </a:r>
            <a:r>
              <a:rPr lang="pt-BR" dirty="0" smtClean="0"/>
              <a:t>ompromisso com </a:t>
            </a:r>
            <a:r>
              <a:rPr lang="pt-BR" dirty="0"/>
              <a:t>a </a:t>
            </a:r>
            <a:r>
              <a:rPr lang="pt-BR" dirty="0" smtClean="0"/>
              <a:t>qualidade - coerência</a:t>
            </a:r>
            <a:r>
              <a:rPr lang="pt-BR" dirty="0"/>
              <a:t>, </a:t>
            </a:r>
            <a:r>
              <a:rPr lang="pt-BR" dirty="0" smtClean="0"/>
              <a:t>imparcialidade</a:t>
            </a:r>
            <a:r>
              <a:rPr lang="pt-BR" dirty="0"/>
              <a:t>, </a:t>
            </a:r>
            <a:r>
              <a:rPr lang="pt-BR" dirty="0" smtClean="0"/>
              <a:t>rigor </a:t>
            </a:r>
            <a:r>
              <a:rPr lang="pt-BR" dirty="0"/>
              <a:t>e </a:t>
            </a:r>
            <a:r>
              <a:rPr lang="pt-BR" dirty="0" smtClean="0"/>
              <a:t>precisão </a:t>
            </a:r>
            <a:r>
              <a:rPr lang="pt-BR" dirty="0"/>
              <a:t>das informações </a:t>
            </a:r>
            <a:r>
              <a:rPr lang="pt-BR" dirty="0" smtClean="0"/>
              <a:t>nas </a:t>
            </a:r>
            <a:r>
              <a:rPr lang="pt-BR" dirty="0"/>
              <a:t>contribuições </a:t>
            </a:r>
            <a:r>
              <a:rPr lang="pt-BR" dirty="0" smtClean="0"/>
              <a:t>dos associados.</a:t>
            </a:r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630236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Princípios  Gerais ABRAINC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9275"/>
            <a:ext cx="8759825" cy="5789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/>
              <a:t>Pontos referentes a Princípios e imagem do </a:t>
            </a:r>
            <a:r>
              <a:rPr lang="pt-BR" b="1" dirty="0" smtClean="0"/>
              <a:t>setor</a:t>
            </a:r>
          </a:p>
          <a:p>
            <a:endParaRPr lang="pt-BR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Propostas sempre alinhadas com benefícios </a:t>
            </a:r>
            <a:r>
              <a:rPr lang="pt-BR" dirty="0" smtClean="0"/>
              <a:t>p/ </a:t>
            </a:r>
            <a:r>
              <a:rPr lang="pt-BR" dirty="0"/>
              <a:t>a sociedade, </a:t>
            </a:r>
            <a:r>
              <a:rPr lang="pt-BR" dirty="0" smtClean="0"/>
              <a:t>cidades </a:t>
            </a:r>
            <a:r>
              <a:rPr lang="pt-BR" dirty="0"/>
              <a:t>e </a:t>
            </a:r>
            <a:r>
              <a:rPr lang="pt-BR" dirty="0" smtClean="0"/>
              <a:t>o </a:t>
            </a:r>
            <a:r>
              <a:rPr lang="pt-BR" dirty="0"/>
              <a:t>setor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Compromisso </a:t>
            </a:r>
            <a:r>
              <a:rPr lang="pt-BR" dirty="0" smtClean="0"/>
              <a:t>com aprimoramento/desenvolvimento </a:t>
            </a:r>
            <a:r>
              <a:rPr lang="pt-BR" dirty="0"/>
              <a:t>da atividade de incorporação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Legalidade, formalização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Posicionamento contra </a:t>
            </a:r>
            <a:r>
              <a:rPr lang="pt-BR" dirty="0"/>
              <a:t>todas as formas de corrupção, tendo entre seus principais a melhoria de processos que possam impedir sua ocorrência. A corrupção ativa desde já se mostra como atividade inadmissível para os sócios da Associação.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TACs</a:t>
            </a:r>
            <a:r>
              <a:rPr lang="pt-BR" dirty="0" smtClean="0"/>
              <a:t> com </a:t>
            </a:r>
            <a:r>
              <a:rPr lang="pt-BR" dirty="0"/>
              <a:t>abrangência </a:t>
            </a:r>
            <a:r>
              <a:rPr lang="pt-BR" dirty="0" smtClean="0"/>
              <a:t>geral sempre </a:t>
            </a:r>
            <a:r>
              <a:rPr lang="pt-BR" dirty="0"/>
              <a:t>que possível ser apresentados aos sócios</a:t>
            </a:r>
          </a:p>
          <a:p>
            <a:r>
              <a:rPr lang="pt-BR" dirty="0"/>
              <a:t> </a:t>
            </a:r>
            <a:endParaRPr lang="pt-BR" dirty="0" smtClean="0"/>
          </a:p>
          <a:p>
            <a:r>
              <a:rPr lang="pt-BR" b="1" dirty="0" smtClean="0"/>
              <a:t>A </a:t>
            </a:r>
            <a:r>
              <a:rPr lang="pt-BR" b="1" dirty="0"/>
              <a:t>defesa da livre </a:t>
            </a:r>
            <a:r>
              <a:rPr lang="pt-BR" b="1" dirty="0" smtClean="0"/>
              <a:t>concorrência</a:t>
            </a:r>
          </a:p>
          <a:p>
            <a:endParaRPr lang="pt-BR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Reuniões com pauta, ata e lista de presença distribuídas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Não discutir questões comerciais nem fazemos reuniões das áreas comerciais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Discussões de melhores práticas com finalidade de benefício do cliente, da atividade de incorporação e da sociedade como um todo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Regras de condutas de conhecimento a todos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Disciplina de coleta e trânsito de informações de empresas- terceirização</a:t>
            </a:r>
          </a:p>
          <a:p>
            <a:r>
              <a:rPr lang="pt-BR" dirty="0"/>
              <a:t> </a:t>
            </a:r>
            <a:endParaRPr lang="pt-BR" sz="2800" dirty="0"/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205506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-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detalhamento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6305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Plano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Diretor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pontos enviados ao Secovi em 11/11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 </a:t>
            </a:r>
            <a:r>
              <a:rPr lang="pt-BR" b="1" dirty="0" smtClean="0"/>
              <a:t>Insegurança </a:t>
            </a:r>
            <a:r>
              <a:rPr lang="pt-BR" b="1" dirty="0"/>
              <a:t>Jurídica 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Direito </a:t>
            </a:r>
            <a:r>
              <a:rPr lang="pt-BR" dirty="0"/>
              <a:t>de protocolo – até data da publicação da Lei -  acompanhar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Reanálise de Medidas Cautelares e Prévias à </a:t>
            </a:r>
            <a:r>
              <a:rPr lang="pt-BR" dirty="0" smtClean="0"/>
              <a:t>implantação </a:t>
            </a:r>
            <a:r>
              <a:rPr lang="pt-BR" dirty="0"/>
              <a:t>de Planos e Projetos Urbanos </a:t>
            </a:r>
            <a:r>
              <a:rPr lang="pt-BR" dirty="0" smtClean="0"/>
              <a:t>- </a:t>
            </a:r>
            <a:r>
              <a:rPr lang="pt-BR" dirty="0"/>
              <a:t>supressões, proibições por meio de decretos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Eixos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</a:t>
            </a:r>
            <a:r>
              <a:rPr lang="pt-BR" b="1" dirty="0" smtClean="0"/>
              <a:t>ota </a:t>
            </a:r>
            <a:r>
              <a:rPr lang="pt-BR" b="1" dirty="0"/>
              <a:t>de garagem </a:t>
            </a:r>
            <a:r>
              <a:rPr lang="pt-BR" dirty="0" smtClean="0"/>
              <a:t>– </a:t>
            </a:r>
            <a:r>
              <a:rPr lang="pt-BR" dirty="0"/>
              <a:t>revisão para 35 m2. </a:t>
            </a:r>
            <a:r>
              <a:rPr lang="pt-BR" dirty="0" smtClean="0"/>
              <a:t>Texto não inclui rampa </a:t>
            </a:r>
            <a:r>
              <a:rPr lang="pt-BR" dirty="0"/>
              <a:t>de acesso, hall de elevador entre outras coisas. </a:t>
            </a:r>
            <a:r>
              <a:rPr lang="pt-BR" dirty="0" smtClean="0"/>
              <a:t>Sugestão: Área </a:t>
            </a:r>
            <a:r>
              <a:rPr lang="pt-BR" dirty="0"/>
              <a:t>total de subsolo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Cota </a:t>
            </a:r>
            <a:r>
              <a:rPr lang="pt-BR" b="1" dirty="0"/>
              <a:t>parte máxima </a:t>
            </a:r>
            <a:r>
              <a:rPr lang="pt-BR" dirty="0"/>
              <a:t>-  esclarecimento do CP= 25 m2.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Esclarecimentos </a:t>
            </a:r>
            <a:r>
              <a:rPr lang="pt-BR" dirty="0"/>
              <a:t>sobre omissão </a:t>
            </a:r>
            <a:r>
              <a:rPr lang="pt-BR" dirty="0" smtClean="0"/>
              <a:t>de </a:t>
            </a:r>
            <a:r>
              <a:rPr lang="pt-BR" dirty="0"/>
              <a:t>quadras nos Mapas 3 e 3A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Confirmação de dispensa de gabaritos máximos nestas áreas </a:t>
            </a:r>
          </a:p>
          <a:p>
            <a:r>
              <a:rPr lang="pt-BR" dirty="0"/>
              <a:t> </a:t>
            </a:r>
          </a:p>
          <a:p>
            <a:r>
              <a:rPr lang="pt-BR" b="1" dirty="0" smtClean="0"/>
              <a:t>Outorgas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Destinação</a:t>
            </a:r>
            <a:r>
              <a:rPr lang="pt-BR" dirty="0" smtClean="0"/>
              <a:t> </a:t>
            </a:r>
            <a:r>
              <a:rPr lang="pt-BR" b="1" dirty="0"/>
              <a:t>de uso das </a:t>
            </a:r>
            <a:r>
              <a:rPr lang="pt-BR" b="1" dirty="0" smtClean="0"/>
              <a:t>outorgas </a:t>
            </a:r>
            <a:r>
              <a:rPr lang="pt-BR" dirty="0" smtClean="0"/>
              <a:t>-  transporte </a:t>
            </a:r>
            <a:r>
              <a:rPr lang="pt-BR" dirty="0"/>
              <a:t>público e infra estrutura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Revisão dos </a:t>
            </a:r>
            <a:r>
              <a:rPr lang="pt-BR" b="1" dirty="0" smtClean="0"/>
              <a:t>cálculos/valores -  </a:t>
            </a:r>
            <a:r>
              <a:rPr lang="pt-BR" dirty="0" smtClean="0"/>
              <a:t>Planta </a:t>
            </a:r>
            <a:r>
              <a:rPr lang="pt-BR" dirty="0"/>
              <a:t>Genérica de Valores- </a:t>
            </a:r>
            <a:r>
              <a:rPr lang="pt-BR" dirty="0" smtClean="0"/>
              <a:t>PGV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Estoques </a:t>
            </a:r>
            <a:r>
              <a:rPr lang="pt-BR" dirty="0"/>
              <a:t>– Confirmação de entendimento: </a:t>
            </a:r>
            <a:r>
              <a:rPr lang="pt-BR" dirty="0" smtClean="0"/>
              <a:t>estoques </a:t>
            </a:r>
            <a:r>
              <a:rPr lang="pt-BR" dirty="0"/>
              <a:t>de área construída potencial deixam de valer nos Eixos e no Remansos </a:t>
            </a:r>
            <a:r>
              <a:rPr lang="pt-BR" dirty="0" smtClean="0"/>
              <a:t>a partir da Lei </a:t>
            </a:r>
            <a:r>
              <a:rPr lang="pt-BR" dirty="0"/>
              <a:t>do </a:t>
            </a:r>
            <a:r>
              <a:rPr lang="pt-BR" dirty="0" smtClean="0"/>
              <a:t>PDE</a:t>
            </a:r>
          </a:p>
          <a:p>
            <a:pPr lvl="0"/>
            <a:endParaRPr lang="pt-BR" dirty="0"/>
          </a:p>
          <a:p>
            <a:r>
              <a:rPr lang="pt-BR" b="1" dirty="0"/>
              <a:t>Lei de Uso e Ocupação do Solo 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Decreto para pacificar pontos </a:t>
            </a:r>
            <a:r>
              <a:rPr lang="pt-BR" dirty="0"/>
              <a:t>de conflito e não aplicação do PDE por conta de LUOS em </a:t>
            </a:r>
            <a:r>
              <a:rPr lang="pt-BR" dirty="0" smtClean="0"/>
              <a:t>validade. </a:t>
            </a:r>
            <a:r>
              <a:rPr lang="pt-BR" dirty="0"/>
              <a:t>Por exemplo: exclusão de gabarito máximo nos </a:t>
            </a:r>
            <a:r>
              <a:rPr lang="pt-BR" dirty="0" smtClean="0"/>
              <a:t>Eixos.</a:t>
            </a:r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69841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Plano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Diretor</a:t>
            </a:r>
            <a:r>
              <a:rPr lang="en-US" sz="1800" b="1" kern="1200" dirty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- </a:t>
            </a: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pontos enviados ao Secovi em 11/11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 </a:t>
            </a:r>
            <a:r>
              <a:rPr lang="pt-BR" b="1" dirty="0" smtClean="0"/>
              <a:t>HIS - HMP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Subsídios cruzados </a:t>
            </a:r>
            <a:r>
              <a:rPr lang="pt-BR" dirty="0"/>
              <a:t>inviáveis com parâmetros atuais – proposta Secovi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Cota de solidariedade </a:t>
            </a:r>
            <a:r>
              <a:rPr lang="pt-BR" dirty="0"/>
              <a:t>– regulamentação e definição no menor prazo possível – regras claras, viáveis e sem amarrações burocráticas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Transferência de potencial HIS/ZEIS para qualquer local da cidade </a:t>
            </a:r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Operações </a:t>
            </a:r>
            <a:r>
              <a:rPr lang="pt-BR" b="1" dirty="0" smtClean="0"/>
              <a:t>urbanas - </a:t>
            </a:r>
            <a:r>
              <a:rPr lang="pt-BR" dirty="0" smtClean="0"/>
              <a:t>alternativas </a:t>
            </a:r>
            <a:r>
              <a:rPr lang="pt-BR" dirty="0"/>
              <a:t>para </a:t>
            </a:r>
            <a:r>
              <a:rPr lang="pt-BR" dirty="0" smtClean="0"/>
              <a:t>o </a:t>
            </a:r>
            <a:r>
              <a:rPr lang="pt-BR" dirty="0"/>
              <a:t>esgotamento de estoques</a:t>
            </a:r>
            <a:r>
              <a:rPr lang="pt-BR" dirty="0" smtClean="0"/>
              <a:t>, </a:t>
            </a:r>
            <a:r>
              <a:rPr lang="pt-BR" dirty="0"/>
              <a:t>confirmando-se a possibilidade de compra de outorga em operações urbanas </a:t>
            </a:r>
            <a:r>
              <a:rPr lang="pt-BR" dirty="0" smtClean="0"/>
              <a:t>p/ </a:t>
            </a:r>
            <a:r>
              <a:rPr lang="pt-BR" dirty="0"/>
              <a:t>se atingir CA 2.</a:t>
            </a:r>
          </a:p>
          <a:p>
            <a:pPr lvl="0"/>
            <a:endParaRPr lang="pt-BR" dirty="0"/>
          </a:p>
          <a:p>
            <a:pPr lvl="0"/>
            <a:r>
              <a:rPr lang="pt-BR" b="1" dirty="0"/>
              <a:t>Ampliação da possibilidade de participação da iniciativa privada no CMPU</a:t>
            </a:r>
            <a:r>
              <a:rPr lang="pt-BR" dirty="0" smtClean="0"/>
              <a:t>. 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A</a:t>
            </a:r>
            <a:r>
              <a:rPr lang="pt-BR" dirty="0" smtClean="0"/>
              <a:t>lteração </a:t>
            </a:r>
            <a:r>
              <a:rPr lang="pt-BR" dirty="0"/>
              <a:t>de </a:t>
            </a:r>
            <a:r>
              <a:rPr lang="pt-BR" dirty="0" smtClean="0"/>
              <a:t>CA </a:t>
            </a:r>
            <a:r>
              <a:rPr lang="pt-BR" dirty="0"/>
              <a:t>no centro de bairro de 2 para 2,5 – </a:t>
            </a:r>
            <a:r>
              <a:rPr lang="pt-BR" dirty="0" smtClean="0"/>
              <a:t>infraestrutura existente</a:t>
            </a:r>
          </a:p>
          <a:p>
            <a:pPr lvl="0"/>
            <a:endParaRPr lang="pt-BR" dirty="0"/>
          </a:p>
          <a:p>
            <a:pPr lvl="0"/>
            <a:r>
              <a:rPr lang="pt-BR" dirty="0" smtClean="0"/>
              <a:t>Número </a:t>
            </a:r>
            <a:r>
              <a:rPr lang="pt-BR" dirty="0"/>
              <a:t>mínimo de vagas nas áreas de remanso – por que mantê-las?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0"/>
            <a:r>
              <a:rPr lang="pt-BR" dirty="0" smtClean="0"/>
              <a:t>MA </a:t>
            </a:r>
            <a:r>
              <a:rPr lang="pt-BR" dirty="0"/>
              <a:t>de </a:t>
            </a:r>
            <a:r>
              <a:rPr lang="pt-BR" dirty="0" smtClean="0"/>
              <a:t>Qualif. Urb. </a:t>
            </a:r>
            <a:r>
              <a:rPr lang="pt-BR" dirty="0"/>
              <a:t>Consolidada e de </a:t>
            </a:r>
            <a:r>
              <a:rPr lang="pt-BR" dirty="0" smtClean="0"/>
              <a:t>Estrut. </a:t>
            </a:r>
            <a:r>
              <a:rPr lang="pt-BR" dirty="0" err="1" smtClean="0"/>
              <a:t>Metrop</a:t>
            </a:r>
            <a:r>
              <a:rPr lang="pt-BR" dirty="0" smtClean="0"/>
              <a:t>.-  </a:t>
            </a:r>
            <a:r>
              <a:rPr lang="pt-BR" dirty="0"/>
              <a:t>Art. 19 e Art.20,  Pár3: </a:t>
            </a:r>
            <a:r>
              <a:rPr lang="pt-BR" dirty="0" smtClean="0"/>
              <a:t>aplicam-se , </a:t>
            </a:r>
            <a:r>
              <a:rPr lang="pt-BR" b="1" i="1" dirty="0"/>
              <a:t>no  mínimo</a:t>
            </a:r>
            <a:r>
              <a:rPr lang="pt-BR" dirty="0"/>
              <a:t>, vários instrumentos de política </a:t>
            </a:r>
            <a:r>
              <a:rPr lang="pt-BR" dirty="0" smtClean="0"/>
              <a:t>urbana - indefinição. </a:t>
            </a:r>
          </a:p>
          <a:p>
            <a:pPr lvl="0"/>
            <a:endParaRPr lang="pt-BR" dirty="0"/>
          </a:p>
          <a:p>
            <a:pPr lvl="0"/>
            <a:r>
              <a:rPr lang="pt-BR" dirty="0" smtClean="0"/>
              <a:t>Quadro 5 </a:t>
            </a:r>
            <a:r>
              <a:rPr lang="pt-BR" dirty="0"/>
              <a:t>- valor do FS para unidades menores que 70m² e que não são </a:t>
            </a:r>
            <a:r>
              <a:rPr lang="pt-BR" dirty="0" smtClean="0"/>
              <a:t>HMP</a:t>
            </a:r>
          </a:p>
          <a:p>
            <a:pPr lvl="0"/>
            <a:endParaRPr lang="pt-BR" dirty="0"/>
          </a:p>
          <a:p>
            <a:r>
              <a:rPr lang="pt-BR" b="1" dirty="0"/>
              <a:t>Pergunta:</a:t>
            </a:r>
            <a:r>
              <a:rPr lang="pt-BR" dirty="0"/>
              <a:t> incentivos às unidades pequenas - desequilíbrios?</a:t>
            </a:r>
          </a:p>
          <a:p>
            <a:pPr lvl="0"/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906210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1"/>
          <p:cNvSpPr>
            <a:spLocks noChangeShapeType="1"/>
          </p:cNvSpPr>
          <p:nvPr/>
        </p:nvSpPr>
        <p:spPr bwMode="auto">
          <a:xfrm flipV="1">
            <a:off x="117475" y="6921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696325" cy="209550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dirty="0" smtClean="0">
                <a:solidFill>
                  <a:schemeClr val="tx1"/>
                </a:solidFill>
              </a:rPr>
              <a:t>Cetesb – reunião com Presidência/ Secretário do Meio Ambiente</a:t>
            </a:r>
            <a:r>
              <a:rPr lang="pt-BR" sz="1800" b="1" dirty="0"/>
              <a:t/>
            </a:r>
            <a:br>
              <a:rPr lang="pt-BR" sz="1800" b="1" dirty="0"/>
            </a:b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896" tIns="50798" rIns="88896" bIns="50798">
            <a:spAutoFit/>
          </a:bodyPr>
          <a:lstStyle>
            <a:lvl1pPr marL="342900" indent="-342900" defTabSz="912813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320675" defTabSz="912813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lvl="1" eaLnBrk="1">
              <a:spcBef>
                <a:spcPts val="700"/>
              </a:spcBef>
              <a:buFontTx/>
              <a:buNone/>
            </a:pPr>
            <a:r>
              <a:rPr lang="en-US" sz="1500" b="1">
                <a:solidFill>
                  <a:schemeClr val="tx1"/>
                </a:solidFill>
                <a:sym typeface="Arial" panose="020B0604020202020204" pitchFamily="34" charset="0"/>
              </a:rPr>
              <a:t>  </a:t>
            </a:r>
            <a:endParaRPr lang="en-US" sz="1800" b="1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8437" name="Retângulo 1"/>
          <p:cNvSpPr>
            <a:spLocks noChangeArrowheads="1"/>
          </p:cNvSpPr>
          <p:nvPr/>
        </p:nvSpPr>
        <p:spPr bwMode="auto">
          <a:xfrm>
            <a:off x="323850" y="1079500"/>
            <a:ext cx="8696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sz="1800">
              <a:solidFill>
                <a:schemeClr val="tx1"/>
              </a:solidFill>
            </a:endParaRP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/>
          </p:nvPr>
        </p:nvGraphicFramePr>
        <p:xfrm>
          <a:off x="323850" y="914401"/>
          <a:ext cx="8558213" cy="5394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Worksheet" r:id="rId5" imgW="8353320" imgH="4752990" progId="Excel.Sheet.12">
                  <p:embed/>
                </p:oleObj>
              </mc:Choice>
              <mc:Fallback>
                <p:oleObj name="Worksheet" r:id="rId5" imgW="8353320" imgH="47529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850" y="914401"/>
                        <a:ext cx="8558213" cy="53949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71747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1"/>
          <p:cNvSpPr>
            <a:spLocks noChangeShapeType="1"/>
          </p:cNvSpPr>
          <p:nvPr/>
        </p:nvSpPr>
        <p:spPr bwMode="auto">
          <a:xfrm flipV="1">
            <a:off x="117475" y="6921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696325" cy="209550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dirty="0" smtClean="0">
                <a:solidFill>
                  <a:schemeClr val="tx1"/>
                </a:solidFill>
              </a:rPr>
              <a:t>Cetesb – reunião com Presidência/ Secretário do Meio Ambiente</a:t>
            </a:r>
            <a:r>
              <a:rPr lang="pt-BR" sz="1800" b="1" dirty="0"/>
              <a:t/>
            </a:r>
            <a:br>
              <a:rPr lang="pt-BR" sz="1800" b="1" dirty="0"/>
            </a:b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0484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896" tIns="50798" rIns="88896" bIns="50798">
            <a:spAutoFit/>
          </a:bodyPr>
          <a:lstStyle>
            <a:lvl1pPr marL="342900" indent="-342900" defTabSz="912813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320675" defTabSz="912813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lvl="1" eaLnBrk="1">
              <a:spcBef>
                <a:spcPts val="700"/>
              </a:spcBef>
              <a:buFontTx/>
              <a:buNone/>
            </a:pPr>
            <a:r>
              <a:rPr lang="en-US" sz="1500" b="1">
                <a:solidFill>
                  <a:schemeClr val="tx1"/>
                </a:solidFill>
                <a:sym typeface="Arial" panose="020B0604020202020204" pitchFamily="34" charset="0"/>
              </a:rPr>
              <a:t>  </a:t>
            </a:r>
            <a:endParaRPr lang="en-US" sz="1800" b="1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0485" name="Retângulo 1"/>
          <p:cNvSpPr>
            <a:spLocks noChangeArrowheads="1"/>
          </p:cNvSpPr>
          <p:nvPr/>
        </p:nvSpPr>
        <p:spPr bwMode="auto">
          <a:xfrm>
            <a:off x="323850" y="1079500"/>
            <a:ext cx="8696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sz="1800">
              <a:solidFill>
                <a:schemeClr val="tx1"/>
              </a:solidFill>
            </a:endParaRP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/>
          </p:nvPr>
        </p:nvGraphicFramePr>
        <p:xfrm>
          <a:off x="323850" y="914402"/>
          <a:ext cx="8558213" cy="5538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Worksheet" r:id="rId5" imgW="8353320" imgH="4171823" progId="Excel.Sheet.12">
                  <p:embed/>
                </p:oleObj>
              </mc:Choice>
              <mc:Fallback>
                <p:oleObj name="Worksheet" r:id="rId5" imgW="8353320" imgH="41718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850" y="914402"/>
                        <a:ext cx="8558213" cy="55389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42077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ABRAINC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Posicionamento e estrutura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Posicionamento ABRAINC – Comitê de Comunicação/Diretoria</a:t>
            </a:r>
          </a:p>
          <a:p>
            <a:endParaRPr lang="pt-BR" b="1" dirty="0"/>
          </a:p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Desburocratização</a:t>
            </a:r>
            <a:r>
              <a:rPr lang="pt-BR" dirty="0" smtClean="0"/>
              <a:t> </a:t>
            </a:r>
            <a:r>
              <a:rPr lang="pt-BR" dirty="0"/>
              <a:t>– processos claros, transparentes, sem </a:t>
            </a:r>
            <a:r>
              <a:rPr lang="pt-BR" dirty="0" smtClean="0"/>
              <a:t>discricionariedade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Diagnósticos, propostas, implementação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Construção de compromissos do setor e de seus participantes</a:t>
            </a:r>
          </a:p>
          <a:p>
            <a:pPr marL="800100" lvl="1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Ciclo de negócios e produtividade</a:t>
            </a:r>
            <a:r>
              <a:rPr lang="pt-BR" dirty="0" smtClean="0"/>
              <a:t> –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as empresas, o setor e o aprimoramento de sua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contribuição</a:t>
            </a:r>
            <a:endParaRPr lang="pt-BR" dirty="0" smtClean="0"/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Qualidade</a:t>
            </a:r>
            <a:r>
              <a:rPr lang="pt-BR" dirty="0"/>
              <a:t>, inovação, </a:t>
            </a:r>
            <a:r>
              <a:rPr lang="pt-BR" dirty="0" smtClean="0"/>
              <a:t>qualidade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Estudos, propostas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Repensar </a:t>
            </a:r>
            <a:r>
              <a:rPr lang="pt-BR" b="1" dirty="0"/>
              <a:t>a cidade </a:t>
            </a:r>
            <a:r>
              <a:rPr lang="pt-BR" dirty="0"/>
              <a:t>-  mobilidade, planejamento urbano, </a:t>
            </a:r>
            <a:r>
              <a:rPr lang="pt-BR" dirty="0" smtClean="0"/>
              <a:t>integração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Debates, propostas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b="1" dirty="0" smtClean="0"/>
          </a:p>
          <a:p>
            <a:r>
              <a:rPr lang="pt-BR" b="1" dirty="0" smtClean="0"/>
              <a:t>Motivador interno</a:t>
            </a:r>
            <a:r>
              <a:rPr lang="pt-BR" dirty="0" smtClean="0"/>
              <a:t>: a </a:t>
            </a:r>
            <a:r>
              <a:rPr lang="pt-BR" dirty="0"/>
              <a:t>boa reputação </a:t>
            </a:r>
            <a:r>
              <a:rPr lang="pt-BR" dirty="0" smtClean="0"/>
              <a:t>das empresas e de sua atividade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52075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Desburocratização e transparência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1 - Trabalhos </a:t>
            </a:r>
            <a:r>
              <a:rPr lang="pt-BR" b="1" dirty="0"/>
              <a:t>MBC/</a:t>
            </a:r>
            <a:r>
              <a:rPr lang="pt-BR" b="1" dirty="0" err="1"/>
              <a:t>Booz</a:t>
            </a:r>
            <a:r>
              <a:rPr lang="pt-BR" b="1" dirty="0"/>
              <a:t>, MBC/</a:t>
            </a:r>
            <a:r>
              <a:rPr lang="pt-BR" b="1" dirty="0" err="1"/>
              <a:t>Falconi</a:t>
            </a:r>
            <a:endParaRPr lang="pt-BR" b="1" dirty="0"/>
          </a:p>
          <a:p>
            <a:endParaRPr lang="pt-BR" b="1" dirty="0" smtClean="0"/>
          </a:p>
          <a:p>
            <a:r>
              <a:rPr lang="pt-BR" b="1" dirty="0" smtClean="0"/>
              <a:t>2 - Pacto </a:t>
            </a:r>
            <a:r>
              <a:rPr lang="pt-BR" b="1" dirty="0"/>
              <a:t>Empresarial pela Integridade e Contra a Corrupçã</a:t>
            </a:r>
            <a:r>
              <a:rPr lang="pt-BR" dirty="0"/>
              <a:t>o – Instituto Ethos</a:t>
            </a:r>
          </a:p>
          <a:p>
            <a:r>
              <a:rPr lang="pt-BR" b="1" dirty="0"/>
              <a:t> </a:t>
            </a:r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www.empresalimpa.org.br/index.php/empresa-limpa/pacto-contra-a-corrupcao/o-pacto</a:t>
            </a:r>
            <a:endParaRPr lang="pt-BR" dirty="0" smtClean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Informação sobre legislação: leis </a:t>
            </a:r>
            <a:r>
              <a:rPr lang="pt-BR" dirty="0" smtClean="0"/>
              <a:t>conhecidas para seu cumprimento integral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Divulgação, orientação e respostas sobre princípios legais </a:t>
            </a:r>
            <a:r>
              <a:rPr lang="pt-BR" dirty="0" smtClean="0"/>
              <a:t>aplicáveis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Vedação ao suborno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Contribuição transparente e lícita a campanhas políticas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Propagação de princípios do Pacto entre seus públicos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Investigações abertas e </a:t>
            </a:r>
            <a:r>
              <a:rPr lang="pt-BR" dirty="0" smtClean="0"/>
              <a:t>transparentes – apoio e colaboração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Atuação junto à cadeia </a:t>
            </a:r>
            <a:r>
              <a:rPr lang="pt-BR" dirty="0" smtClean="0"/>
              <a:t>produtiva</a:t>
            </a:r>
            <a:endParaRPr lang="pt-BR" dirty="0"/>
          </a:p>
          <a:p>
            <a:r>
              <a:rPr lang="pt-BR" b="1" dirty="0"/>
              <a:t>Discussão por possível adesão ABRAINC, Secovi, </a:t>
            </a:r>
            <a:r>
              <a:rPr lang="pt-BR" b="1" dirty="0" err="1"/>
              <a:t>Sinduscon</a:t>
            </a:r>
            <a:r>
              <a:rPr lang="pt-BR" b="1" dirty="0"/>
              <a:t>, Prefeitura </a:t>
            </a:r>
            <a:r>
              <a:rPr lang="pt-BR" b="1" dirty="0" smtClean="0"/>
              <a:t>SP, com extensão a </a:t>
            </a:r>
            <a:r>
              <a:rPr lang="pt-BR" b="1" smtClean="0"/>
              <a:t>outros municípios</a:t>
            </a:r>
            <a:endParaRPr lang="pt-BR" dirty="0"/>
          </a:p>
          <a:p>
            <a:endParaRPr lang="pt-BR" b="1" dirty="0"/>
          </a:p>
          <a:p>
            <a:r>
              <a:rPr lang="pt-BR" b="1" dirty="0" smtClean="0"/>
              <a:t>3 - Cód</a:t>
            </a:r>
            <a:r>
              <a:rPr lang="pt-BR" b="1" dirty="0"/>
              <a:t>. Conduta </a:t>
            </a:r>
            <a:r>
              <a:rPr lang="pt-BR" dirty="0"/>
              <a:t>-  relações ente membros, órgãos governamentais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Lei </a:t>
            </a:r>
            <a:r>
              <a:rPr lang="pt-BR" b="1" dirty="0"/>
              <a:t>12.846/2013 </a:t>
            </a:r>
            <a:r>
              <a:rPr lang="pt-BR" dirty="0"/>
              <a:t>– Machado Meyer – Comitê Jurídico de </a:t>
            </a:r>
            <a:r>
              <a:rPr lang="pt-BR" dirty="0" smtClean="0"/>
              <a:t>12/12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Regulação em </a:t>
            </a:r>
            <a:r>
              <a:rPr lang="pt-BR" dirty="0" smtClean="0"/>
              <a:t>curso – foco em </a:t>
            </a:r>
            <a:r>
              <a:rPr lang="pt-BR" i="1" dirty="0" err="1" smtClean="0"/>
              <a:t>compliance</a:t>
            </a:r>
            <a:endParaRPr lang="pt-BR" i="1" dirty="0" smtClean="0"/>
          </a:p>
          <a:p>
            <a:endParaRPr lang="pt-BR" dirty="0"/>
          </a:p>
          <a:p>
            <a:r>
              <a:rPr lang="pt-BR" b="1" dirty="0" smtClean="0"/>
              <a:t>4 - Reforço </a:t>
            </a:r>
            <a:r>
              <a:rPr lang="pt-BR" b="1" dirty="0"/>
              <a:t>na estrutura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Profissional </a:t>
            </a:r>
            <a:r>
              <a:rPr lang="pt-BR" b="1" dirty="0"/>
              <a:t>de comunicação </a:t>
            </a:r>
            <a:r>
              <a:rPr lang="pt-BR" dirty="0"/>
              <a:t>- alavancar presença do setor e da </a:t>
            </a:r>
            <a:r>
              <a:rPr lang="pt-BR" dirty="0" smtClean="0"/>
              <a:t>Associação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492403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764704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60648"/>
            <a:ext cx="8901113" cy="216619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– Ciclo e produtividade – as empresas, o setor e o aprimoramento de sua contribuição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7292" y="789246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Estudo MBC/</a:t>
            </a:r>
            <a:r>
              <a:rPr lang="pt-BR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Booz</a:t>
            </a: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/CBIC - 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Principais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Barreiras Regulatórias e Burocráticas no Desenvolvimento do Setor Imobiliário 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Brasileiro – evento 19/2/2014</a:t>
            </a: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0"/>
            <a:endParaRPr lang="pt-BR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r>
              <a:rPr lang="pt-BR" b="1" dirty="0"/>
              <a:t>Estudo FGV </a:t>
            </a:r>
            <a:r>
              <a:rPr lang="pt-BR" dirty="0"/>
              <a:t>– empregos e impostos gerados - desoneração</a:t>
            </a:r>
          </a:p>
          <a:p>
            <a:endParaRPr lang="pt-BR" b="1" dirty="0" smtClean="0"/>
          </a:p>
          <a:p>
            <a:r>
              <a:rPr lang="pt-BR" b="1" dirty="0" smtClean="0"/>
              <a:t>Coleta </a:t>
            </a:r>
            <a:r>
              <a:rPr lang="pt-BR" b="1" dirty="0"/>
              <a:t>de dados FIPE </a:t>
            </a:r>
            <a:r>
              <a:rPr lang="pt-BR" b="1" dirty="0" smtClean="0"/>
              <a:t>- </a:t>
            </a:r>
            <a:r>
              <a:rPr lang="pt-BR" dirty="0" smtClean="0"/>
              <a:t>indicadores </a:t>
            </a:r>
            <a:r>
              <a:rPr lang="pt-BR" dirty="0"/>
              <a:t>de emprego, lançamentos, vendas, estoque, </a:t>
            </a:r>
            <a:r>
              <a:rPr lang="pt-BR" dirty="0" err="1"/>
              <a:t>distratos</a:t>
            </a:r>
            <a:r>
              <a:rPr lang="pt-BR" dirty="0"/>
              <a:t>, entrega, </a:t>
            </a:r>
            <a:r>
              <a:rPr lang="pt-BR" i="1" dirty="0" err="1"/>
              <a:t>land-bank</a:t>
            </a:r>
            <a:r>
              <a:rPr lang="pt-BR" dirty="0"/>
              <a:t>, repasses, inadimplência, informações </a:t>
            </a:r>
            <a:r>
              <a:rPr lang="pt-BR" dirty="0" smtClean="0"/>
              <a:t>financeiras, </a:t>
            </a:r>
            <a:r>
              <a:rPr lang="pt-BR" dirty="0"/>
              <a:t>alvarás. Reunião GT Indicadores com Governo em 12/12</a:t>
            </a:r>
          </a:p>
          <a:p>
            <a:endParaRPr lang="pt-BR" dirty="0"/>
          </a:p>
          <a:p>
            <a:r>
              <a:rPr lang="pt-BR" b="1" dirty="0" smtClean="0"/>
              <a:t>Propostas Segmento Econômico </a:t>
            </a:r>
            <a:r>
              <a:rPr lang="pt-BR" dirty="0" smtClean="0"/>
              <a:t>– PMCMV3</a:t>
            </a:r>
            <a:endParaRPr lang="pt-BR" dirty="0"/>
          </a:p>
          <a:p>
            <a:endParaRPr lang="pt-BR" dirty="0"/>
          </a:p>
          <a:p>
            <a:r>
              <a:rPr lang="pt-BR" b="1" dirty="0"/>
              <a:t>Ideia Brasil </a:t>
            </a:r>
            <a:r>
              <a:rPr lang="pt-BR" dirty="0"/>
              <a:t>– Relações de Trabalho – Comitê de RH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Melhores práticas, sinergias, proposta de incentivos, processos atuais e melhorias, redução de encargos</a:t>
            </a:r>
          </a:p>
          <a:p>
            <a:endParaRPr lang="pt-BR" dirty="0" smtClean="0"/>
          </a:p>
          <a:p>
            <a:r>
              <a:rPr lang="pt-BR" b="1" dirty="0" smtClean="0"/>
              <a:t>Responsabilidade </a:t>
            </a:r>
            <a:r>
              <a:rPr lang="pt-BR" b="1" dirty="0"/>
              <a:t>Social – </a:t>
            </a:r>
            <a:r>
              <a:rPr lang="pt-BR" dirty="0"/>
              <a:t>questionário </a:t>
            </a:r>
            <a:r>
              <a:rPr lang="pt-BR" dirty="0" smtClean="0"/>
              <a:t>Comitê de Responsabilidade Social </a:t>
            </a:r>
            <a:r>
              <a:rPr lang="pt-BR" dirty="0"/>
              <a:t>- anuário </a:t>
            </a:r>
            <a:r>
              <a:rPr lang="pt-BR" dirty="0" smtClean="0"/>
              <a:t>ABRAINC</a:t>
            </a:r>
          </a:p>
          <a:p>
            <a:endParaRPr lang="pt-BR" dirty="0"/>
          </a:p>
          <a:p>
            <a:r>
              <a:rPr lang="pt-BR" b="1" dirty="0" smtClean="0"/>
              <a:t>Reforço na estrutura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Analista </a:t>
            </a:r>
            <a:r>
              <a:rPr lang="pt-BR" b="1" dirty="0"/>
              <a:t>econômico </a:t>
            </a:r>
            <a:r>
              <a:rPr lang="pt-BR" dirty="0" smtClean="0"/>
              <a:t>- formação </a:t>
            </a:r>
            <a:r>
              <a:rPr lang="pt-BR" dirty="0"/>
              <a:t>de dados, em conjunto com </a:t>
            </a:r>
            <a:r>
              <a:rPr lang="pt-BR" dirty="0" smtClean="0"/>
              <a:t>FIPE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119998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60648"/>
            <a:ext cx="8901113" cy="216619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Repensar a cidade – o setor e seus impactos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543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Mobilidade, planejamento urbano, integração</a:t>
            </a:r>
          </a:p>
          <a:p>
            <a:pPr lvl="0"/>
            <a:endParaRPr lang="pt-BR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Projeto Gentilezas Urbanas – Secovi</a:t>
            </a:r>
          </a:p>
          <a:p>
            <a:pPr lvl="0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Outros estudos, projetos, benchmarks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Arq. Futuro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Casa do Saber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MIPIM</a:t>
            </a:r>
          </a:p>
          <a:p>
            <a:pPr lvl="1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pt-BR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pt-BR" sz="1600" u="sng" dirty="0">
                <a:hlinkClick r:id="rId2"/>
              </a:rPr>
              <a:t>http://</a:t>
            </a:r>
            <a:r>
              <a:rPr lang="pt-BR" sz="1600" u="sng" dirty="0" smtClean="0">
                <a:hlinkClick r:id="rId2"/>
              </a:rPr>
              <a:t>youtu.be/c1Yti6IxfHY</a:t>
            </a:r>
            <a:r>
              <a:rPr lang="pt-BR" sz="1600" u="sng" dirty="0" smtClean="0"/>
              <a:t> </a:t>
            </a:r>
            <a:r>
              <a:rPr lang="pt-BR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ou</a:t>
            </a: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r>
              <a:rPr lang="pt-BR" sz="1600" dirty="0"/>
              <a:t> </a:t>
            </a:r>
            <a:r>
              <a:rPr lang="pt-BR" sz="1600" u="sng" dirty="0" smtClean="0">
                <a:hlinkClick r:id="rId3"/>
              </a:rPr>
              <a:t>http</a:t>
            </a:r>
            <a:r>
              <a:rPr lang="pt-BR" sz="1600" u="sng">
                <a:hlinkClick r:id="rId3"/>
              </a:rPr>
              <a:t>://</a:t>
            </a:r>
            <a:r>
              <a:rPr lang="pt-BR" sz="1600" u="sng" smtClean="0">
                <a:hlinkClick r:id="rId3"/>
              </a:rPr>
              <a:t>www.secovi.com.br/campanhas/secovi/2013/arquivos/7-video-admi-niteroi.zip</a:t>
            </a:r>
            <a:endParaRPr lang="pt-BR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701261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Vendas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1515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</a:t>
            </a:r>
            <a:r>
              <a:rPr lang="pt-BR" sz="2000" b="1" kern="1200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 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Vendas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91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b="1" dirty="0" smtClean="0"/>
              <a:t>O </a:t>
            </a:r>
            <a:r>
              <a:rPr lang="pt-BR" b="1" dirty="0"/>
              <a:t>modelo de corretagem </a:t>
            </a:r>
            <a:r>
              <a:rPr lang="pt-BR" b="1" dirty="0" smtClean="0"/>
              <a:t>não apartado, </a:t>
            </a:r>
            <a:r>
              <a:rPr lang="pt-BR" b="1" dirty="0"/>
              <a:t>apesar de carregar maiores custos iniciais, tem reflexos positivos no </a:t>
            </a:r>
            <a:r>
              <a:rPr lang="pt-BR" b="1" dirty="0" smtClean="0"/>
              <a:t>médio e longo </a:t>
            </a:r>
            <a:r>
              <a:rPr lang="pt-BR" b="1" dirty="0"/>
              <a:t>prazo </a:t>
            </a:r>
            <a:r>
              <a:rPr lang="pt-BR" b="1" dirty="0" smtClean="0"/>
              <a:t>p/ associadas e </a:t>
            </a:r>
            <a:r>
              <a:rPr lang="pt-BR" b="1" dirty="0"/>
              <a:t>setor. </a:t>
            </a:r>
          </a:p>
          <a:p>
            <a:pPr marL="0" lvl="1"/>
            <a:endParaRPr lang="pt-BR" b="1" dirty="0"/>
          </a:p>
          <a:p>
            <a:pPr marL="0" lvl="1"/>
            <a:r>
              <a:rPr lang="pt-BR" b="1" dirty="0" smtClean="0"/>
              <a:t>Proposta decorrente deste entendimento (CD, 12/10):</a:t>
            </a:r>
            <a:endParaRPr lang="pt-BR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 e acompanhamento a partir de 1º de janeiro (FIPE)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Apoio - formalização </a:t>
            </a:r>
            <a:r>
              <a:rPr lang="pt-BR" dirty="0"/>
              <a:t>via Corretores Associados – não aceita pelo </a:t>
            </a:r>
            <a:r>
              <a:rPr lang="pt-BR" dirty="0" smtClean="0"/>
              <a:t>INSS</a:t>
            </a:r>
            <a:endParaRPr lang="pt-B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Cuidados: comunicação (aperfeiçoamento), defesa da concorrência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lvl="0"/>
            <a:r>
              <a:rPr lang="pt-BR" b="1" dirty="0"/>
              <a:t>Imobiliárias</a:t>
            </a:r>
            <a:r>
              <a:rPr lang="pt-BR" dirty="0"/>
              <a:t> - reunião com Imobiliárias (VP </a:t>
            </a:r>
            <a:r>
              <a:rPr lang="pt-BR" dirty="0" smtClean="0"/>
              <a:t>Secovi) </a:t>
            </a:r>
            <a:r>
              <a:rPr lang="pt-BR" dirty="0"/>
              <a:t>para relato de questão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Reunião em 5/11 do VP </a:t>
            </a:r>
            <a:r>
              <a:rPr lang="pt-BR" dirty="0" smtClean="0"/>
              <a:t>Comercialização - apresentação </a:t>
            </a:r>
            <a:r>
              <a:rPr lang="pt-BR" dirty="0" err="1" smtClean="0"/>
              <a:t>Appy</a:t>
            </a:r>
            <a:r>
              <a:rPr lang="pt-BR" dirty="0" smtClean="0"/>
              <a:t>&amp; </a:t>
            </a:r>
            <a:r>
              <a:rPr lang="pt-BR" dirty="0" err="1" smtClean="0"/>
              <a:t>Klepacz</a:t>
            </a:r>
            <a:r>
              <a:rPr lang="pt-BR" dirty="0" smtClean="0"/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Conversa com Jairo </a:t>
            </a:r>
            <a:r>
              <a:rPr lang="pt-BR" dirty="0" err="1" smtClean="0"/>
              <a:t>Klepacz</a:t>
            </a:r>
            <a:r>
              <a:rPr lang="pt-BR" dirty="0" smtClean="0"/>
              <a:t> – 25/11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Corretores Associados vs. Corretagem Apartada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Cláudio Bernardes/Marcos Lopes – 26/11</a:t>
            </a:r>
            <a:endParaRPr lang="pt-BR" dirty="0"/>
          </a:p>
          <a:p>
            <a:pPr lvl="0"/>
            <a:endParaRPr lang="pt-BR" dirty="0"/>
          </a:p>
          <a:p>
            <a:pPr lvl="0"/>
            <a:r>
              <a:rPr lang="pt-BR" b="1" dirty="0"/>
              <a:t>Negociações</a:t>
            </a:r>
            <a:r>
              <a:rPr lang="pt-BR" dirty="0"/>
              <a:t> por cada empresa com suas </a:t>
            </a:r>
            <a:r>
              <a:rPr lang="pt-BR" dirty="0" smtClean="0"/>
              <a:t>imobiliárias. Convite para diálogo por representantes ABRAINC</a:t>
            </a:r>
            <a:endParaRPr lang="pt-BR" dirty="0"/>
          </a:p>
          <a:p>
            <a:pPr lvl="0"/>
            <a:endParaRPr lang="pt-BR" b="1" dirty="0"/>
          </a:p>
          <a:p>
            <a:r>
              <a:rPr lang="pt-BR" b="1" dirty="0" err="1"/>
              <a:t>Houses</a:t>
            </a:r>
            <a:r>
              <a:rPr lang="pt-BR" dirty="0"/>
              <a:t> -  definições por cada empresa; acompanhamento – </a:t>
            </a:r>
            <a:r>
              <a:rPr lang="pt-BR" b="1" dirty="0"/>
              <a:t>reunião </a:t>
            </a:r>
            <a:r>
              <a:rPr lang="pt-BR" b="1" dirty="0" smtClean="0"/>
              <a:t>4/12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Incentivos adequados, estruturas várias, autônomo, PJ ou CLT</a:t>
            </a:r>
            <a:endParaRPr lang="pt-BR" dirty="0"/>
          </a:p>
          <a:p>
            <a:pPr lvl="0"/>
            <a:endParaRPr lang="pt-BR" dirty="0"/>
          </a:p>
          <a:p>
            <a:pPr lvl="0"/>
            <a:r>
              <a:rPr lang="pt-BR" b="1" dirty="0"/>
              <a:t>Acesso ao MP, </a:t>
            </a:r>
            <a:r>
              <a:rPr lang="pt-BR" b="1" dirty="0" err="1"/>
              <a:t>Procons</a:t>
            </a:r>
            <a:r>
              <a:rPr lang="pt-BR" b="1" dirty="0"/>
              <a:t> e </a:t>
            </a:r>
            <a:r>
              <a:rPr lang="pt-BR" b="1" dirty="0" smtClean="0"/>
              <a:t>SENACON - </a:t>
            </a:r>
            <a:r>
              <a:rPr lang="pt-BR" dirty="0" smtClean="0"/>
              <a:t>eventual </a:t>
            </a:r>
            <a:r>
              <a:rPr lang="pt-BR" dirty="0"/>
              <a:t>resposta a Ação em </a:t>
            </a:r>
            <a:r>
              <a:rPr lang="pt-BR" dirty="0" smtClean="0"/>
              <a:t>curso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58058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Negócios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3161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27129</TotalTime>
  <Words>2030</Words>
  <Application>Microsoft Office PowerPoint</Application>
  <PresentationFormat>Apresentação na tela (4:3)</PresentationFormat>
  <Paragraphs>434</Paragraphs>
  <Slides>29</Slides>
  <Notes>2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5" baseType="lpstr">
      <vt:lpstr>Arial</vt:lpstr>
      <vt:lpstr>Calibri</vt:lpstr>
      <vt:lpstr>Helvetica</vt:lpstr>
      <vt:lpstr>Verdana</vt:lpstr>
      <vt:lpstr>Design padrão</vt:lpstr>
      <vt:lpstr>Worksheet</vt:lpstr>
      <vt:lpstr>Apresentação do PowerPoint</vt:lpstr>
      <vt:lpstr>Pauta </vt:lpstr>
      <vt:lpstr>ABRAINC – Posicionamento e estrutura  </vt:lpstr>
      <vt:lpstr>1 - Desburocratização e transparência  </vt:lpstr>
      <vt:lpstr>2 – Ciclo e produtividade – as empresas, o setor e o aprimoramento de sua contribuição  </vt:lpstr>
      <vt:lpstr>3 – Repensar a cidade – o setor e seus impactos  </vt:lpstr>
      <vt:lpstr>Apresentação do PowerPoint</vt:lpstr>
      <vt:lpstr>Modelo de Vendas  </vt:lpstr>
      <vt:lpstr>Apresentação do PowerPoint</vt:lpstr>
      <vt:lpstr>Modelo de Negócios</vt:lpstr>
      <vt:lpstr>Questões ABECIP</vt:lpstr>
      <vt:lpstr>Apresentação do PowerPoint</vt:lpstr>
      <vt:lpstr>Atualizações – Prefeitura de São Paulo  </vt:lpstr>
      <vt:lpstr>Atualizações – Prefeitura de São Paulo  </vt:lpstr>
      <vt:lpstr>Atualizações – Prefeitura e Governo SP  </vt:lpstr>
      <vt:lpstr>Plano Diretor – pontos enviados ao Secovi em 11/11 </vt:lpstr>
      <vt:lpstr>CETESB &amp; outros</vt:lpstr>
      <vt:lpstr>Apresentação do PowerPoint</vt:lpstr>
      <vt:lpstr>Apresentação do PowerPoint</vt:lpstr>
      <vt:lpstr>PMCMV 3  - reunião com Ministérios em 7/11</vt:lpstr>
      <vt:lpstr>PMCMV 3  - reunião com Ministérios em 7/11</vt:lpstr>
      <vt:lpstr>Apresentação do PowerPoint</vt:lpstr>
      <vt:lpstr>Regras de Relacionamento ABRAINC – Comitê de Resp. Social </vt:lpstr>
      <vt:lpstr>Princípios  Gerais ABRAINC </vt:lpstr>
      <vt:lpstr>Apresentação do PowerPoint</vt:lpstr>
      <vt:lpstr>Plano Diretor – pontos enviados ao Secovi em 11/11 </vt:lpstr>
      <vt:lpstr>Plano Diretor - pontos enviados ao Secovi em 11/11</vt:lpstr>
      <vt:lpstr>Cetesb – reunião com Presidência/ Secretário do Meio Ambiente  </vt:lpstr>
      <vt:lpstr>Cetesb – reunião com Presidência/ Secretário do Meio Ambiente  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2814</cp:revision>
  <dcterms:created xsi:type="dcterms:W3CDTF">2009-08-13T21:08:28Z</dcterms:created>
  <dcterms:modified xsi:type="dcterms:W3CDTF">2013-12-06T17:45:56Z</dcterms:modified>
</cp:coreProperties>
</file>