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81" r:id="rId2"/>
    <p:sldId id="1469" r:id="rId3"/>
    <p:sldId id="1470" r:id="rId4"/>
    <p:sldId id="1468" r:id="rId5"/>
    <p:sldId id="1472" r:id="rId6"/>
    <p:sldId id="1568" r:id="rId7"/>
    <p:sldId id="1691" r:id="rId8"/>
    <p:sldId id="1692" r:id="rId9"/>
    <p:sldId id="1703" r:id="rId10"/>
    <p:sldId id="1704" r:id="rId11"/>
    <p:sldId id="1717" r:id="rId12"/>
    <p:sldId id="1664" r:id="rId13"/>
    <p:sldId id="1634" r:id="rId14"/>
    <p:sldId id="1716" r:id="rId15"/>
    <p:sldId id="1647" r:id="rId16"/>
    <p:sldId id="1723" r:id="rId17"/>
    <p:sldId id="1715" r:id="rId18"/>
    <p:sldId id="1722" r:id="rId19"/>
    <p:sldId id="1707" r:id="rId20"/>
    <p:sldId id="1708" r:id="rId21"/>
    <p:sldId id="1709" r:id="rId22"/>
    <p:sldId id="1710" r:id="rId23"/>
    <p:sldId id="1711" r:id="rId24"/>
    <p:sldId id="1712" r:id="rId25"/>
    <p:sldId id="1713" r:id="rId26"/>
    <p:sldId id="1720" r:id="rId27"/>
    <p:sldId id="1724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DDDDD"/>
    <a:srgbClr val="FF0000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434" autoAdjust="0"/>
  </p:normalViewPr>
  <p:slideViewPr>
    <p:cSldViewPr>
      <p:cViewPr varScale="1">
        <p:scale>
          <a:sx n="68" d="100"/>
          <a:sy n="68" d="100"/>
        </p:scale>
        <p:origin x="131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08/12/2014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92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65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51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27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719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360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455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4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3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09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78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11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17051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98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3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08/12/2014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79510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1619672" y="2852936"/>
            <a:ext cx="5400600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5/12/2014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49870"/>
            <a:ext cx="8027534" cy="18351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– ações p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ara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minimizar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efeitos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2000" b="1" dirty="0" smtClean="0"/>
              <a:t>3 </a:t>
            </a:r>
            <a:r>
              <a:rPr lang="pt-BR" sz="2000" b="1" dirty="0"/>
              <a:t>- </a:t>
            </a:r>
            <a:r>
              <a:rPr lang="pt-BR" sz="2000" b="1" u="sng" dirty="0"/>
              <a:t>Ajustes legislativos</a:t>
            </a:r>
            <a:r>
              <a:rPr lang="pt-BR" sz="2000" b="1" dirty="0"/>
              <a:t> </a:t>
            </a:r>
            <a:endParaRPr lang="pt-BR" sz="2000" b="1" dirty="0" smtClean="0"/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 </a:t>
            </a:r>
            <a:r>
              <a:rPr lang="pt-BR" sz="2000" b="1" dirty="0"/>
              <a:t>GT Legislativo </a:t>
            </a:r>
            <a:r>
              <a:rPr lang="pt-BR" sz="2000" b="1" dirty="0" smtClean="0"/>
              <a:t>– </a:t>
            </a:r>
            <a:r>
              <a:rPr lang="pt-BR" sz="2000" dirty="0" smtClean="0"/>
              <a:t>R. </a:t>
            </a:r>
            <a:r>
              <a:rPr lang="pt-BR" sz="2000" dirty="0"/>
              <a:t>Menin, </a:t>
            </a:r>
            <a:r>
              <a:rPr lang="pt-BR" sz="2000" dirty="0" smtClean="0"/>
              <a:t>F. </a:t>
            </a:r>
            <a:r>
              <a:rPr lang="pt-BR" sz="2000" dirty="0"/>
              <a:t>Zarzur, </a:t>
            </a:r>
            <a:r>
              <a:rPr lang="pt-BR" sz="2000" dirty="0" smtClean="0"/>
              <a:t>R. </a:t>
            </a:r>
            <a:r>
              <a:rPr lang="pt-BR" sz="2000" dirty="0"/>
              <a:t>Cury, </a:t>
            </a:r>
            <a:r>
              <a:rPr lang="pt-BR" sz="2000" dirty="0" smtClean="0"/>
              <a:t>C. </a:t>
            </a:r>
            <a:r>
              <a:rPr lang="pt-BR" sz="2000" dirty="0"/>
              <a:t>Bernardes, </a:t>
            </a:r>
            <a:r>
              <a:rPr lang="pt-BR" sz="2000" dirty="0" smtClean="0"/>
              <a:t>LFM,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Trabalho em linha com linhas definidas e apoio das empresas 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b="1" u="sng" dirty="0" smtClean="0"/>
          </a:p>
          <a:p>
            <a:endParaRPr lang="pt-BR" sz="2000" b="1" dirty="0" smtClean="0"/>
          </a:p>
          <a:p>
            <a:r>
              <a:rPr lang="pt-BR" sz="2000" b="1" dirty="0" smtClean="0"/>
              <a:t>4 - </a:t>
            </a:r>
            <a:r>
              <a:rPr lang="pt-BR" sz="2000" b="1" u="sng" dirty="0" smtClean="0"/>
              <a:t>Jurisprudência</a:t>
            </a:r>
            <a:r>
              <a:rPr lang="pt-BR" sz="2000" b="1" dirty="0" smtClean="0"/>
              <a:t> </a:t>
            </a:r>
            <a:endParaRPr lang="pt-BR" sz="2000" b="1" dirty="0"/>
          </a:p>
          <a:p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GT </a:t>
            </a:r>
            <a:r>
              <a:rPr lang="pt-BR" sz="2000" b="1" dirty="0"/>
              <a:t>Judiciário com Comitê Jurídico ABRAINC – </a:t>
            </a:r>
            <a:r>
              <a:rPr lang="pt-BR" sz="2000" dirty="0" smtClean="0"/>
              <a:t>C. </a:t>
            </a:r>
            <a:r>
              <a:rPr lang="pt-BR" sz="2000" dirty="0"/>
              <a:t>Carvalho, </a:t>
            </a:r>
            <a:r>
              <a:rPr lang="pt-BR" sz="2000" dirty="0" smtClean="0"/>
              <a:t>M. Fernanda, </a:t>
            </a:r>
            <a:r>
              <a:rPr lang="pt-BR" sz="2000" dirty="0"/>
              <a:t>JC </a:t>
            </a:r>
            <a:r>
              <a:rPr lang="pt-BR" sz="2000" dirty="0" err="1"/>
              <a:t>Lazaretti</a:t>
            </a:r>
            <a:r>
              <a:rPr lang="pt-BR" sz="2000" dirty="0"/>
              <a:t>, </a:t>
            </a:r>
            <a:r>
              <a:rPr lang="pt-BR" sz="2000" dirty="0" smtClean="0"/>
              <a:t>D. Goulart, V. Lima, C. Bernardes, LFM, ABRAINC</a:t>
            </a:r>
          </a:p>
          <a:p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Cartilha, com Secovi, ADEMI, </a:t>
            </a:r>
            <a:r>
              <a:rPr lang="pt-BR" sz="2000" dirty="0" smtClean="0"/>
              <a:t>CBIC evento 2ª quinzena fev.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Encontros com </a:t>
            </a:r>
            <a:r>
              <a:rPr lang="pt-BR" sz="2000" dirty="0" smtClean="0"/>
              <a:t>Judiciário</a:t>
            </a:r>
            <a:r>
              <a:rPr lang="pt-BR" sz="1700" dirty="0" smtClean="0"/>
              <a:t> </a:t>
            </a:r>
            <a:endParaRPr lang="pt-BR" sz="1700" b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8676456" y="65253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98573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 </a:t>
            </a:r>
            <a:r>
              <a:rPr lang="pt-B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inicitaivas</a:t>
            </a: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relacionadas à imagem do setor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54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altLang="pt-BR" sz="2000" b="1" dirty="0" err="1" smtClean="0">
                <a:solidFill>
                  <a:schemeClr val="tx1"/>
                </a:solidFill>
              </a:rPr>
              <a:t>Parklets</a:t>
            </a:r>
            <a:endParaRPr lang="pt-BR" altLang="pt-BR" sz="2000" dirty="0">
              <a:solidFill>
                <a:schemeClr val="tx1"/>
              </a:solidFill>
            </a:endParaRPr>
          </a:p>
          <a:p>
            <a:pPr marL="285750" indent="-285750"/>
            <a:r>
              <a:rPr lang="pt-BR" altLang="pt-BR" sz="2000" dirty="0" smtClean="0">
                <a:solidFill>
                  <a:schemeClr val="tx1"/>
                </a:solidFill>
              </a:rPr>
              <a:t>Proposta de 25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Parklets</a:t>
            </a:r>
            <a:r>
              <a:rPr lang="pt-BR" altLang="pt-BR" sz="2000" dirty="0" smtClean="0">
                <a:solidFill>
                  <a:schemeClr val="tx1"/>
                </a:solidFill>
              </a:rPr>
              <a:t> em 25/1</a:t>
            </a:r>
          </a:p>
          <a:p>
            <a:pPr marL="285750" indent="-285750"/>
            <a:endParaRPr lang="pt-BR" altLang="pt-BR" sz="2000" dirty="0" smtClean="0">
              <a:solidFill>
                <a:schemeClr val="tx1"/>
              </a:solidFill>
            </a:endParaRPr>
          </a:p>
          <a:p>
            <a:pPr marL="285750" indent="-285750"/>
            <a:r>
              <a:rPr lang="pt-BR" altLang="pt-BR" sz="2000" dirty="0" smtClean="0">
                <a:solidFill>
                  <a:schemeClr val="tx1"/>
                </a:solidFill>
              </a:rPr>
              <a:t>Valor do investimento – R$ 36 a 60 mil</a:t>
            </a:r>
          </a:p>
          <a:p>
            <a:pPr marL="285750" indent="-285750"/>
            <a:endParaRPr lang="pt-BR" altLang="pt-BR" sz="2000" dirty="0" smtClean="0">
              <a:solidFill>
                <a:schemeClr val="tx1"/>
              </a:solidFill>
            </a:endParaRPr>
          </a:p>
          <a:p>
            <a:pPr marL="285750" indent="-285750"/>
            <a:r>
              <a:rPr lang="pt-BR" altLang="pt-BR" sz="2000" dirty="0" smtClean="0">
                <a:solidFill>
                  <a:schemeClr val="tx1"/>
                </a:solidFill>
              </a:rPr>
              <a:t>Com 25 definidos, participação ABRAINC -  10% do valor</a:t>
            </a:r>
          </a:p>
          <a:p>
            <a:pPr>
              <a:buNone/>
            </a:pPr>
            <a:endParaRPr lang="pt-BR" altLang="pt-BR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pt-BR" altLang="pt-BR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altLang="pt-BR" sz="2000" b="1" dirty="0" smtClean="0">
                <a:solidFill>
                  <a:schemeClr val="tx1"/>
                </a:solidFill>
              </a:rPr>
              <a:t>Evento com FAU – Mackenzie</a:t>
            </a:r>
          </a:p>
          <a:p>
            <a:pPr>
              <a:buNone/>
            </a:pPr>
            <a:endParaRPr lang="pt-BR" altLang="pt-BR" sz="2000" b="1" dirty="0">
              <a:solidFill>
                <a:schemeClr val="tx1"/>
              </a:solidFill>
            </a:endParaRPr>
          </a:p>
          <a:p>
            <a:pPr>
              <a:buNone/>
            </a:pPr>
            <a:endParaRPr lang="pt-BR" altLang="pt-BR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altLang="pt-BR" sz="2000" b="1" dirty="0" smtClean="0">
                <a:solidFill>
                  <a:schemeClr val="tx1"/>
                </a:solidFill>
              </a:rPr>
              <a:t>Estudos com NRE</a:t>
            </a:r>
          </a:p>
          <a:p>
            <a:pPr marL="285750" indent="-285750"/>
            <a:r>
              <a:rPr lang="pt-BR" altLang="pt-BR" sz="2000" dirty="0" smtClean="0">
                <a:solidFill>
                  <a:schemeClr val="tx1"/>
                </a:solidFill>
              </a:rPr>
              <a:t>Compra de unidades ou de opções</a:t>
            </a:r>
          </a:p>
          <a:p>
            <a:pPr marL="285750" indent="-285750"/>
            <a:endParaRPr lang="pt-BR" altLang="pt-BR" sz="2000" dirty="0" smtClean="0">
              <a:solidFill>
                <a:schemeClr val="tx1"/>
              </a:solidFill>
            </a:endParaRPr>
          </a:p>
          <a:p>
            <a:pPr marL="285750" indent="-285750"/>
            <a:r>
              <a:rPr lang="pt-BR" altLang="pt-BR" sz="2000" dirty="0" smtClean="0">
                <a:solidFill>
                  <a:schemeClr val="tx1"/>
                </a:solidFill>
              </a:rPr>
              <a:t>PGT – geração efetiva de viagens 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676456" y="65253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1727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61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16024" y="620688"/>
            <a:ext cx="8964488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2000" b="1" dirty="0" smtClean="0"/>
              <a:t>Terceirização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Petição para participação </a:t>
            </a:r>
            <a:r>
              <a:rPr lang="pt-BR" sz="2000" dirty="0" err="1" smtClean="0"/>
              <a:t>Amicus</a:t>
            </a:r>
            <a:r>
              <a:rPr lang="pt-BR" sz="2000" dirty="0" smtClean="0"/>
              <a:t> </a:t>
            </a:r>
            <a:r>
              <a:rPr lang="pt-BR" sz="2000" dirty="0" err="1" smtClean="0"/>
              <a:t>Curiae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Insistir ou novo nome</a:t>
            </a:r>
            <a:endParaRPr lang="pt-BR" sz="2000" b="1" dirty="0"/>
          </a:p>
          <a:p>
            <a:endParaRPr lang="pt-BR" sz="2000" dirty="0" smtClean="0"/>
          </a:p>
          <a:p>
            <a:r>
              <a:rPr lang="pt-BR" sz="2000" b="1" dirty="0" smtClean="0"/>
              <a:t>Trabalho Análogo à Escravidão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PLS </a:t>
            </a:r>
            <a:r>
              <a:rPr lang="pt-BR" sz="2000" b="1" dirty="0"/>
              <a:t>432/2013 – </a:t>
            </a:r>
            <a:r>
              <a:rPr lang="pt-BR" sz="2000" dirty="0" smtClean="0"/>
              <a:t>relator Romero </a:t>
            </a:r>
            <a:r>
              <a:rPr lang="pt-BR" sz="2000" dirty="0"/>
              <a:t>Jucá (PMDB/RO) – aprovação pela Comissão Mista do Congresso Nacional.</a:t>
            </a:r>
            <a:r>
              <a:rPr lang="pt-BR" sz="2000" b="1" dirty="0"/>
              <a:t> 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Avocação </a:t>
            </a:r>
            <a:r>
              <a:rPr lang="pt-BR" sz="2000" b="1" dirty="0"/>
              <a:t>de procedimentos </a:t>
            </a:r>
            <a:r>
              <a:rPr lang="pt-BR" sz="2000" dirty="0" smtClean="0"/>
              <a:t>- requerimento ABRAINC </a:t>
            </a:r>
            <a:r>
              <a:rPr lang="pt-BR" sz="2000" dirty="0"/>
              <a:t>para </a:t>
            </a:r>
            <a:r>
              <a:rPr lang="pt-BR" sz="2000" dirty="0" smtClean="0"/>
              <a:t>Min. do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Resposta MTE, com remissão a ADIN – CNA</a:t>
            </a:r>
          </a:p>
          <a:p>
            <a:pPr lvl="1"/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ADIN</a:t>
            </a:r>
            <a:r>
              <a:rPr lang="pt-BR" sz="2000" dirty="0" smtClean="0"/>
              <a:t> pela ABRAINC sobre Port. Min. No 2 – Dra. Luciana </a:t>
            </a:r>
            <a:r>
              <a:rPr lang="pt-BR" sz="2000" dirty="0" err="1" smtClean="0"/>
              <a:t>Lóssio</a:t>
            </a: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 estratégia da ADIN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 escritório a ser contratado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 proposta</a:t>
            </a:r>
          </a:p>
          <a:p>
            <a:pPr lvl="1"/>
            <a:endParaRPr lang="pt-BR" dirty="0"/>
          </a:p>
          <a:p>
            <a:pPr lvl="0"/>
            <a:r>
              <a:rPr lang="pt-BR" b="1" dirty="0"/>
              <a:t> 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276325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defTabSz="914145" eaLnBrk="0" hangingPunct="0">
              <a:defRPr sz="19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/>
              <a:t>Relações de Trabalho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676456" y="65253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508888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16024" y="620688"/>
            <a:ext cx="8964488" cy="218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Envio de Estatutos Sociais em 19/11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Envio de cartões CNPJ comprovando 9 estados em 26/11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endParaRPr lang="pt-BR" dirty="0"/>
          </a:p>
          <a:p>
            <a:pPr lvl="0"/>
            <a:r>
              <a:rPr lang="pt-BR" b="1" dirty="0"/>
              <a:t> 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4895256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defTabSz="914145" eaLnBrk="0" hangingPunct="0">
              <a:defRPr sz="19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Relações de </a:t>
            </a:r>
            <a:r>
              <a:rPr lang="pt-BR" dirty="0" smtClean="0"/>
              <a:t>Trabalho -  </a:t>
            </a:r>
            <a:r>
              <a:rPr lang="pt-BR" dirty="0" err="1" smtClean="0"/>
              <a:t>CNPJs</a:t>
            </a:r>
            <a:r>
              <a:rPr lang="pt-BR" dirty="0" smtClean="0"/>
              <a:t> para ADIN </a:t>
            </a:r>
            <a:endParaRPr lang="en-US" dirty="0">
              <a:sym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2188"/>
              </p:ext>
            </p:extLst>
          </p:nvPr>
        </p:nvGraphicFramePr>
        <p:xfrm>
          <a:off x="180801" y="1484785"/>
          <a:ext cx="8619283" cy="4968561"/>
        </p:xfrm>
        <a:graphic>
          <a:graphicData uri="http://schemas.openxmlformats.org/drawingml/2006/table">
            <a:tbl>
              <a:tblPr/>
              <a:tblGrid>
                <a:gridCol w="1510879"/>
                <a:gridCol w="1872208"/>
                <a:gridCol w="792088"/>
                <a:gridCol w="1368152"/>
                <a:gridCol w="3075956"/>
              </a:tblGrid>
              <a:tr h="211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Empresa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Estatuto/Contrato Social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CNPJ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Contato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Cury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Cyrela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Direcional 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JHSF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MRV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Odebrecht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PDG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Tecnisa 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Viver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Rossi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Emccamp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Andrade Gutierrez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Moura Dubeux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Trisul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Eztec 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Telma Matos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Camila Carvalho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3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Plano&amp;Plano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Luiz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A.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Santiago / Adriana Assumpção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Brookfield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Rubens Marins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Esser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 Paula/Alain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Paulo Moura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Rodobens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 Bianconi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Wtorre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Mariana Gomes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Canopus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Pendente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 Biasoli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João Fortes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Pendente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Angela Anjos / Francisco Almeida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Gafisa 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Pendente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 Carolina Medina / Renata Fidale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Yuny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Pendente 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Enviada Solicitação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Felipe Soares /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Elisa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Avólio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676456" y="65253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30111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5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desburocratização</a:t>
            </a:r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Registros</a:t>
            </a:r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e </a:t>
            </a:r>
            <a:r>
              <a:rPr lang="en-US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bancos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86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2000" b="1" dirty="0" smtClean="0"/>
              <a:t>Registro Eletrônico – Bancos, Cartórios, CETIP</a:t>
            </a:r>
          </a:p>
          <a:p>
            <a:r>
              <a:rPr lang="pt-BR" sz="2000" b="1" dirty="0"/>
              <a:t> </a:t>
            </a:r>
          </a:p>
          <a:p>
            <a:pPr lvl="0"/>
            <a:r>
              <a:rPr lang="pt-BR" sz="2000" dirty="0" smtClean="0"/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r>
              <a:rPr lang="pt-BR" sz="2000" b="1" dirty="0" smtClean="0"/>
              <a:t>Melhora de extratos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Reuniões com ABECIP, Caixa, Itaú, Santander, Bradesco; agendamento BB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b="1" dirty="0" smtClean="0"/>
          </a:p>
          <a:p>
            <a:r>
              <a:rPr lang="pt-BR" sz="2000" b="1" dirty="0" smtClean="0"/>
              <a:t>Concentração na Matrícula – emendas à MP 656 -  </a:t>
            </a:r>
            <a:r>
              <a:rPr lang="pt-BR" sz="2000" dirty="0" smtClean="0"/>
              <a:t>Relator </a:t>
            </a:r>
            <a:r>
              <a:rPr lang="pt-BR" sz="2000" dirty="0" err="1" smtClean="0"/>
              <a:t>Eunício</a:t>
            </a:r>
            <a:r>
              <a:rPr lang="pt-BR" sz="2000" dirty="0" smtClean="0"/>
              <a:t> de Oliveira</a:t>
            </a:r>
          </a:p>
          <a:p>
            <a:endParaRPr lang="pt-BR" sz="2000" b="1" dirty="0"/>
          </a:p>
          <a:p>
            <a:endParaRPr lang="pt-BR" sz="2000" b="1" dirty="0"/>
          </a:p>
          <a:p>
            <a:r>
              <a:rPr lang="pt-BR" sz="2000" b="1" dirty="0" smtClean="0"/>
              <a:t>Discussões </a:t>
            </a:r>
            <a:r>
              <a:rPr lang="pt-BR" sz="2000" b="1" dirty="0"/>
              <a:t>sobre Questões </a:t>
            </a:r>
            <a:r>
              <a:rPr lang="pt-BR" sz="2000" b="1" dirty="0" smtClean="0"/>
              <a:t>Tributárias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Permuta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RET 4% em estoque vendido após </a:t>
            </a:r>
            <a:r>
              <a:rPr lang="pt-BR" sz="2000" dirty="0" smtClean="0"/>
              <a:t>entrega</a:t>
            </a:r>
            <a:endParaRPr lang="pt-BR" sz="1700" dirty="0" smtClean="0"/>
          </a:p>
          <a:p>
            <a:endParaRPr lang="pt-BR" sz="17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676456" y="65253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9</a:t>
            </a: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3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56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b="1" dirty="0"/>
              <a:t>Modelo </a:t>
            </a:r>
            <a:r>
              <a:rPr lang="pt-BR" sz="2000" b="1" dirty="0" smtClean="0"/>
              <a:t>simplificado para prefeitos e outros – material impresso </a:t>
            </a:r>
            <a:r>
              <a:rPr lang="pt-BR" sz="2000" b="1" dirty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Balcão Único – Curitiba, </a:t>
            </a:r>
            <a:r>
              <a:rPr lang="pt-BR" sz="2000" dirty="0" err="1"/>
              <a:t>Graprohab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Informatização – linha BNDES, modelo Curitiba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São Paulo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Plantas On-line III – posicionamento. Prefeito, Sec. Finanças, CGM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r>
              <a:rPr lang="pt-BR" sz="2000" b="1" dirty="0" smtClean="0"/>
              <a:t>Frente </a:t>
            </a:r>
            <a:r>
              <a:rPr lang="pt-BR" sz="2000" b="1" dirty="0"/>
              <a:t>Nacional de Prefeitos </a:t>
            </a:r>
            <a:r>
              <a:rPr lang="pt-BR" sz="2000" dirty="0"/>
              <a:t>– </a:t>
            </a:r>
            <a:r>
              <a:rPr lang="pt-BR" sz="2000" dirty="0" smtClean="0"/>
              <a:t>reuniões 21/5 SP, 10/10</a:t>
            </a:r>
            <a:r>
              <a:rPr lang="pt-BR" sz="2000" dirty="0"/>
              <a:t> </a:t>
            </a:r>
            <a:r>
              <a:rPr lang="pt-BR" sz="2000" dirty="0" smtClean="0"/>
              <a:t>Curitiba, 10/11 Campinas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Fórum Secretarias de Urbanismo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Modelo replicável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Envolvimento governo federal150 </a:t>
            </a:r>
            <a:r>
              <a:rPr lang="pt-BR" sz="2000" dirty="0"/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Campinas </a:t>
            </a:r>
            <a:r>
              <a:rPr lang="pt-BR" sz="2000" dirty="0"/>
              <a:t>(direto com </a:t>
            </a:r>
            <a:r>
              <a:rPr lang="pt-BR" sz="2000" dirty="0" err="1"/>
              <a:t>Falconi</a:t>
            </a:r>
            <a:r>
              <a:rPr lang="pt-BR" sz="2000" dirty="0" smtClean="0"/>
              <a:t>), </a:t>
            </a:r>
            <a:r>
              <a:rPr lang="pt-BR" sz="2000" b="1" dirty="0" smtClean="0"/>
              <a:t>Rio </a:t>
            </a:r>
            <a:r>
              <a:rPr lang="pt-BR" sz="2000" b="1" dirty="0"/>
              <a:t>de </a:t>
            </a:r>
            <a:r>
              <a:rPr lang="pt-BR" sz="2000" b="1" dirty="0" smtClean="0"/>
              <a:t>Janeiro, Porto Alegre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76456" y="6525344"/>
            <a:ext cx="46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51157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com o Governo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13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- 2015 – Bandeiras ABRAINC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115616" y="1268760"/>
            <a:ext cx="6840760" cy="529712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2000" b="1" dirty="0" smtClean="0"/>
              <a:t>Equilíbrio </a:t>
            </a:r>
            <a:r>
              <a:rPr lang="pt-BR" sz="2000" b="1" dirty="0"/>
              <a:t>nas </a:t>
            </a:r>
            <a:r>
              <a:rPr lang="pt-BR" sz="2000" b="1" dirty="0" smtClean="0"/>
              <a:t>relações – </a:t>
            </a:r>
            <a:r>
              <a:rPr lang="pt-BR" sz="2000" b="1" dirty="0" err="1" smtClean="0"/>
              <a:t>GTs</a:t>
            </a:r>
            <a:endParaRPr lang="pt-BR" sz="2000" b="1" dirty="0" smtClean="0"/>
          </a:p>
          <a:p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Relações de trabalho – regulamentação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Distratos</a:t>
            </a:r>
            <a:r>
              <a:rPr lang="pt-BR" sz="2000" dirty="0" smtClean="0"/>
              <a:t>/ Modelo de Vendas/ Modelo de Negócios</a:t>
            </a:r>
            <a:endParaRPr lang="pt-BR" sz="2000" dirty="0"/>
          </a:p>
          <a:p>
            <a:endParaRPr lang="pt-BR" sz="2000" dirty="0"/>
          </a:p>
          <a:p>
            <a:endParaRPr lang="pt-BR" sz="2000" b="1" dirty="0" smtClean="0"/>
          </a:p>
          <a:p>
            <a:r>
              <a:rPr lang="pt-BR" sz="2000" b="1" dirty="0" smtClean="0"/>
              <a:t>Burocracia</a:t>
            </a:r>
          </a:p>
          <a:p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Aperfeiçoamentos em cidades a serem definidas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Ação nacional -  ação concatenada com CBIC</a:t>
            </a:r>
          </a:p>
          <a:p>
            <a:endParaRPr lang="pt-BR" sz="2000" dirty="0" smtClean="0"/>
          </a:p>
          <a:p>
            <a:endParaRPr lang="pt-BR" sz="2000" b="1" dirty="0"/>
          </a:p>
          <a:p>
            <a:r>
              <a:rPr lang="pt-BR" sz="2000" b="1" dirty="0" smtClean="0"/>
              <a:t>Imagem</a:t>
            </a:r>
          </a:p>
          <a:p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Imprensa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676456" y="6525344"/>
            <a:ext cx="46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787662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 smtClean="0">
                <a:sym typeface="Arial" pitchFamily="34" charset="0"/>
              </a:rPr>
              <a:t>Orçamento ABRAINC 2015</a:t>
            </a:r>
            <a:endParaRPr lang="en-US" dirty="0">
              <a:sym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23728" y="2492896"/>
            <a:ext cx="83325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ORÇAMENTO ORDINÁRIO</a:t>
            </a:r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1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/>
              <a:t>Premissas Orçamento </a:t>
            </a:r>
            <a:r>
              <a:rPr lang="pt-BR" dirty="0" smtClean="0"/>
              <a:t>Ordinário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16" name="Tabela 15"/>
          <p:cNvGraphicFramePr>
            <a:graphicFrameLocks noGrp="1"/>
          </p:cNvGraphicFramePr>
          <p:nvPr>
            <p:extLst/>
          </p:nvPr>
        </p:nvGraphicFramePr>
        <p:xfrm>
          <a:off x="180800" y="692696"/>
          <a:ext cx="8801433" cy="5996252"/>
        </p:xfrm>
        <a:graphic>
          <a:graphicData uri="http://schemas.openxmlformats.org/drawingml/2006/table">
            <a:tbl>
              <a:tblPr/>
              <a:tblGrid>
                <a:gridCol w="2353527"/>
                <a:gridCol w="885272"/>
                <a:gridCol w="885272"/>
                <a:gridCol w="963542"/>
                <a:gridCol w="3713820"/>
              </a:tblGrid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Linha Orçamento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2.014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2.015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Variação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Detalhamento 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3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de Imprensa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236.781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372.960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Aumento da estrutura da assessoria de imprensa - 50% do tempo da diretora de atendimento e de uma assistente. 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Comunicação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39.132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82.079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Telefonia - aumento de equipe, Clipping 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Consultorias e Assessorias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96.178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494.400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414%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Luiz Fernando Moura, assessoria juridica ABRAINC, previsao de contratação de mais uma  consultoria.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Contingência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180.000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Incluida verba para Contingência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Contribuição CBIC e Desp. Gerais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60.600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61.437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Contribuição CBIC e demais despesas menores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Escritório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14.407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17.260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Expansão equipe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Imobilizado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110.268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-93%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Obra da nova sede ocorreu em 2014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Informática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52.477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60.984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Expansão equipe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Salário + Bônus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1.309.908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1.817.916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Expansão equipe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Encargos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158.939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411.033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Expansão equipe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Benefícios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92.002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178.055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 2014 equipe formada durante o ano. 2015 - Ano cheio + aumento de equipe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0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Ocupação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210.827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196.108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 2014 obra e aluguel parcial.</a:t>
                      </a:r>
                      <a:b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Em 2015 aluguel ano cheio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Treinamentos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11.170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38.400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Investimento no desenvolvimento do time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Viagens e Reembolsos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116.130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260.400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Aumento de Equipe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 ABRAINC - Ação Civil Pública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300.000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 em 2014 continuidade em 2015 como despesa ordinária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0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Indicaddores FIPE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260.000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 em 2014 continuidade em 2015 como despesa ordinária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2.509.007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4.738.532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928992" y="6604084"/>
            <a:ext cx="46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122774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6155" y="116476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 smtClean="0"/>
              <a:t>Cotas - Orçamento Ordinário 2015</a:t>
            </a:r>
            <a:endParaRPr lang="en-US" dirty="0">
              <a:sym typeface="Arial" pitchFamily="34" charset="0"/>
            </a:endParaRPr>
          </a:p>
          <a:p>
            <a:endParaRPr lang="en-US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80800" y="1412776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u="sng" dirty="0" smtClean="0"/>
              <a:t>RESUMO</a:t>
            </a:r>
          </a:p>
          <a:p>
            <a:endParaRPr lang="pt-BR" sz="1400" dirty="0" smtClean="0"/>
          </a:p>
          <a:p>
            <a:r>
              <a:rPr lang="pt-BR" sz="1400" dirty="0" smtClean="0"/>
              <a:t>Saldo em 31/12/2014             -   R$ 2.410.075</a:t>
            </a:r>
          </a:p>
          <a:p>
            <a:endParaRPr lang="pt-BR" sz="1400" dirty="0"/>
          </a:p>
          <a:p>
            <a:r>
              <a:rPr lang="pt-BR" sz="1400" dirty="0" smtClean="0"/>
              <a:t>(-) Custos Previstos 2015       -   R$ 4.738.532</a:t>
            </a:r>
          </a:p>
          <a:p>
            <a:endParaRPr lang="pt-BR" sz="1400" dirty="0"/>
          </a:p>
          <a:p>
            <a:r>
              <a:rPr lang="pt-BR" sz="1400" dirty="0" smtClean="0"/>
              <a:t>(-) Verba de Contingência       -  R$ 1.000.000</a:t>
            </a:r>
          </a:p>
          <a:p>
            <a:endParaRPr lang="pt-BR" sz="1400" dirty="0"/>
          </a:p>
          <a:p>
            <a:r>
              <a:rPr lang="pt-BR" sz="1400" b="1" dirty="0" smtClean="0"/>
              <a:t>(+) Valor Cotas Contribuição - R$ 3.328.457</a:t>
            </a:r>
          </a:p>
          <a:p>
            <a:endParaRPr lang="pt-BR" sz="1400" b="1" dirty="0"/>
          </a:p>
          <a:p>
            <a:r>
              <a:rPr lang="pt-BR" sz="1400" b="1" dirty="0" smtClean="0"/>
              <a:t>Valor por Cota – R$ 5.547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/>
          </p:nvPr>
        </p:nvGraphicFramePr>
        <p:xfrm>
          <a:off x="4211960" y="836725"/>
          <a:ext cx="4770272" cy="5879168"/>
        </p:xfrm>
        <a:graphic>
          <a:graphicData uri="http://schemas.openxmlformats.org/drawingml/2006/table">
            <a:tbl>
              <a:tblPr/>
              <a:tblGrid>
                <a:gridCol w="1224136"/>
                <a:gridCol w="576064"/>
                <a:gridCol w="1440160"/>
                <a:gridCol w="1529912"/>
              </a:tblGrid>
              <a:tr h="360027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 – Valor Ajustado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Associada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Orçamento Anual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Orçamento Mensal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0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TOTAL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3.328.457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277.371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Cyrela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266.277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22.190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Gafisa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266.277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22.190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MRV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266.277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22.190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PDG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266.277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22.190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Brookfield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199.707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16.642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Eztec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199.707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16.642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JHSF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199.707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16.642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Rossi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199.707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16.642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Direcional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133.138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11.095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133.138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11.095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Odebrecht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133.138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11.095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Tecnisa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133.138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11.095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Andrade Gutierrez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Canopus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Cury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Emccamp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Esser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HM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João Fortes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Moura Dubeux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Plano&amp;Plano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Rodobens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Trisul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Viver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Wtorre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Yuny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892480" y="6631468"/>
            <a:ext cx="46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515520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 smtClean="0">
                <a:sym typeface="Arial" pitchFamily="34" charset="0"/>
              </a:rPr>
              <a:t>Orçamento ABRAINC 2015</a:t>
            </a:r>
            <a:endParaRPr lang="en-US" dirty="0">
              <a:sym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763688" y="2564904"/>
            <a:ext cx="83325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ORÇAMENTO PROJETOS 2015</a:t>
            </a:r>
            <a:endParaRPr lang="pt-BR" sz="2600" dirty="0"/>
          </a:p>
          <a:p>
            <a:r>
              <a:rPr lang="pt-BR" sz="2600" dirty="0"/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9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Orçamento Projetos – Comparativo 2014 x 2015</a:t>
            </a:r>
            <a:endParaRPr lang="en-US" sz="1800" dirty="0">
              <a:sym typeface="Arial" pitchFamily="34" charset="0"/>
            </a:endParaRP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539552" y="3487062"/>
          <a:ext cx="8064896" cy="3254306"/>
        </p:xfrm>
        <a:graphic>
          <a:graphicData uri="http://schemas.openxmlformats.org/drawingml/2006/table">
            <a:tbl>
              <a:tblPr/>
              <a:tblGrid>
                <a:gridCol w="6218334"/>
                <a:gridCol w="1846562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ORÇAMENTO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- ADIN</a:t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(Trabalho escravo)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Outras ações com Judiciário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e publicações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(Realizações e Patrocinios de Eventos e Publicações de materiais ABRAINC)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Estratégica 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(Integração de ações)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Burocracia SP e RJ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(Projetos nas Prefeituras)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Ações por Imagem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(Melhora na imagem do Setor)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539552" y="764704"/>
          <a:ext cx="8064896" cy="2486025"/>
        </p:xfrm>
        <a:graphic>
          <a:graphicData uri="http://schemas.openxmlformats.org/drawingml/2006/table">
            <a:tbl>
              <a:tblPr/>
              <a:tblGrid>
                <a:gridCol w="6218334"/>
                <a:gridCol w="1846562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Continuação do Projeto </a:t>
                      </a: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Booz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Eventos/Comunicação e Ações em Prefeituras Chaves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340.791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 Melhores Práticas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relativos a Comunicação ABRAINC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(em 2014 houve patrocínio da CAIXA)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 FIPE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599.842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 ABRAINC - Ação Civil Pública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 2013 - Pago em 2014 - Projeto Falconi - Prefeitura 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506.880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2.170.990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676456" y="6525344"/>
            <a:ext cx="46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7319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 smtClean="0"/>
              <a:t>Cotas - Projetos 2105</a:t>
            </a:r>
            <a:endParaRPr lang="en-US" dirty="0">
              <a:sym typeface="Arial" pitchFamily="34" charset="0"/>
            </a:endParaRPr>
          </a:p>
          <a:p>
            <a:endParaRPr lang="en-US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80800" y="980728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/>
              <a:t>RESUMO – Efetuando ultima cobrança de 2014</a:t>
            </a:r>
          </a:p>
          <a:p>
            <a:endParaRPr lang="pt-BR" sz="1400" dirty="0"/>
          </a:p>
          <a:p>
            <a:r>
              <a:rPr lang="pt-BR" sz="1400" dirty="0" smtClean="0"/>
              <a:t>Saldo em 31/12/2014             -   R$ 2.635.889</a:t>
            </a:r>
          </a:p>
          <a:p>
            <a:endParaRPr lang="pt-BR" sz="1400" dirty="0"/>
          </a:p>
          <a:p>
            <a:r>
              <a:rPr lang="pt-BR" sz="1400" dirty="0" smtClean="0"/>
              <a:t>(-) Custos Previstos 2015       -   R$ 7.300.000</a:t>
            </a:r>
          </a:p>
          <a:p>
            <a:endParaRPr lang="pt-BR" sz="1400" dirty="0"/>
          </a:p>
          <a:p>
            <a:r>
              <a:rPr lang="pt-BR" sz="1400" b="1" dirty="0" smtClean="0"/>
              <a:t>(+) Valor Cotas Contribuição - R$ 4.664.111</a:t>
            </a:r>
          </a:p>
          <a:p>
            <a:endParaRPr lang="pt-BR" sz="1400" b="1" dirty="0"/>
          </a:p>
          <a:p>
            <a:r>
              <a:rPr lang="pt-BR" sz="1400" b="1" dirty="0" smtClean="0"/>
              <a:t>Valor por Cota – R$ 7.774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4265516" y="836712"/>
          <a:ext cx="4611609" cy="5832655"/>
        </p:xfrm>
        <a:graphic>
          <a:graphicData uri="http://schemas.openxmlformats.org/drawingml/2006/table">
            <a:tbl>
              <a:tblPr/>
              <a:tblGrid>
                <a:gridCol w="1296144"/>
                <a:gridCol w="576064"/>
                <a:gridCol w="1296144"/>
                <a:gridCol w="1443257"/>
              </a:tblGrid>
              <a:tr h="216042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 – Valor Ajustado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Associada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Orçamento Anual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Orçamento Mensal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04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TOTAL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4.664.111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388.676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Cyrela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31.094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Gafisa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31.094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MRV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31.094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PDG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31.094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Brookfield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23.321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Eztec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23.321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JHSF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23.321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Rossi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23.321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Direcional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Odebrecht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Tecnisa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Andrade Gutierrez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Canopus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Cury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Emccamp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Esser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HM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João Fortes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Moura Dubeux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Plano&amp;Plano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Rodobens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Trisul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Viver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Wtorre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Yuny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800084" y="6604084"/>
            <a:ext cx="46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482240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Perspectivas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Conjuntura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34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116632"/>
            <a:ext cx="1641846" cy="3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defTabSz="685609" eaLnBrk="0" hangingPunct="0"/>
            <a:r>
              <a:rPr lang="pt-BR" sz="2000" b="1" dirty="0"/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539552" y="476672"/>
            <a:ext cx="8496943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84709"/>
              </p:ext>
            </p:extLst>
          </p:nvPr>
        </p:nvGraphicFramePr>
        <p:xfrm>
          <a:off x="107504" y="692704"/>
          <a:ext cx="8928991" cy="6048672"/>
        </p:xfrm>
        <a:graphic>
          <a:graphicData uri="http://schemas.openxmlformats.org/drawingml/2006/table">
            <a:tbl>
              <a:tblPr/>
              <a:tblGrid>
                <a:gridCol w="1616168"/>
                <a:gridCol w="1592792"/>
                <a:gridCol w="1833216"/>
                <a:gridCol w="3886815"/>
              </a:tblGrid>
              <a:tr h="2353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Empresa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Status Dados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Status Termo de Adesão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Comentário sobre contato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Cyrela</a:t>
                      </a:r>
                      <a:endParaRPr lang="pt-BR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Direcional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outubto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Rodobens</a:t>
                      </a:r>
                      <a:endParaRPr lang="pt-BR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outubro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Tecnisa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outubro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Tenda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outubro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Emccamp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setembro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Moura Dubeux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MRV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Rossi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outubro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Cury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Enviou até outubro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Brookfield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Sem resposta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HM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Sem resposta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PDG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Enviou até outubro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Viver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Sem </a:t>
                      </a:r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resposta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Yuny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Termo de confidencialidade em avaliação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Odebrecht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Dados desatualizados (até março)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João Fortes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Dados incompletos (não tem todos os meses)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Plano &amp; Plano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Enviou até outubro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WTorre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Mandou dados de setembro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Trisul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Mandou dados somente de setembro e outubro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Gafisa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Ajustando Termo de Confidencialidade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Andrade Gutierrez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Indicou sua participação a partir de 2015.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Esser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Sem resposta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JHSF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Sem</a:t>
                      </a:r>
                      <a:r>
                        <a:rPr lang="pt-B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resposta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Even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Reunião realizada, solicitado o termo de confidencialidade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Eztec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Sem contato na última semana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892480" y="6669360"/>
            <a:ext cx="46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850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</a:t>
            </a:r>
            <a:r>
              <a:rPr lang="pt-BR" b="1" dirty="0"/>
              <a:t>– </a:t>
            </a:r>
            <a:r>
              <a:rPr lang="pt-BR" dirty="0"/>
              <a:t>novos sócios, Comitê de </a:t>
            </a:r>
            <a:r>
              <a:rPr lang="pt-BR" dirty="0" err="1" smtClean="0"/>
              <a:t>Compliance</a:t>
            </a:r>
            <a:r>
              <a:rPr lang="pt-BR" dirty="0" smtClean="0"/>
              <a:t>, Pesquisa </a:t>
            </a:r>
            <a:r>
              <a:rPr lang="pt-BR" dirty="0"/>
              <a:t>de </a:t>
            </a:r>
            <a:r>
              <a:rPr lang="pt-BR" dirty="0" smtClean="0"/>
              <a:t>Satisfação, Agenda 2015 </a:t>
            </a:r>
            <a:r>
              <a:rPr lang="pt-BR" dirty="0"/>
              <a:t>– </a:t>
            </a:r>
            <a:r>
              <a:rPr lang="pt-BR" b="1" dirty="0"/>
              <a:t>9:30h às </a:t>
            </a:r>
            <a:r>
              <a:rPr lang="pt-BR" b="1" dirty="0" smtClean="0"/>
              <a:t>9:45h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Assembleia </a:t>
            </a:r>
            <a:r>
              <a:rPr lang="pt-BR" dirty="0"/>
              <a:t> – renovação do Conselho Deliberativo - </a:t>
            </a:r>
            <a:r>
              <a:rPr lang="pt-BR" b="1" dirty="0" smtClean="0"/>
              <a:t>9:45h </a:t>
            </a:r>
            <a:r>
              <a:rPr lang="pt-BR" b="1" dirty="0"/>
              <a:t>às </a:t>
            </a:r>
            <a:r>
              <a:rPr lang="pt-BR" b="1" dirty="0" smtClean="0"/>
              <a:t>10:00h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/>
              <a:t>Distratos</a:t>
            </a:r>
            <a:r>
              <a:rPr lang="pt-BR" b="1" dirty="0"/>
              <a:t> </a:t>
            </a:r>
            <a:r>
              <a:rPr lang="pt-BR" dirty="0" smtClean="0"/>
              <a:t>– </a:t>
            </a:r>
            <a:r>
              <a:rPr lang="pt-BR" dirty="0"/>
              <a:t>incluindo </a:t>
            </a:r>
            <a:r>
              <a:rPr lang="pt-BR" dirty="0" smtClean="0"/>
              <a:t>bancos, repasse </a:t>
            </a:r>
            <a:r>
              <a:rPr lang="pt-BR" dirty="0"/>
              <a:t>antecipado, </a:t>
            </a:r>
            <a:r>
              <a:rPr lang="pt-BR" dirty="0" smtClean="0"/>
              <a:t>crédito </a:t>
            </a:r>
            <a:r>
              <a:rPr lang="pt-BR" dirty="0"/>
              <a:t>– 10h às </a:t>
            </a:r>
            <a:r>
              <a:rPr lang="pt-BR" dirty="0" smtClean="0"/>
              <a:t>10:30h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Relações de Trabalho/ ADIN, Terceirização </a:t>
            </a:r>
            <a:r>
              <a:rPr lang="pt-BR" dirty="0"/>
              <a:t>– </a:t>
            </a:r>
            <a:r>
              <a:rPr lang="pt-BR" b="1" dirty="0" smtClean="0"/>
              <a:t>10:30h </a:t>
            </a:r>
            <a:r>
              <a:rPr lang="pt-BR" b="1" dirty="0"/>
              <a:t>às </a:t>
            </a:r>
            <a:r>
              <a:rPr lang="pt-BR" b="1" dirty="0" smtClean="0"/>
              <a:t>10:50h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Relações com o Governo – </a:t>
            </a:r>
            <a:r>
              <a:rPr lang="pt-BR" b="1" dirty="0" smtClean="0"/>
              <a:t>10:50h </a:t>
            </a:r>
            <a:r>
              <a:rPr lang="pt-BR" b="1" dirty="0"/>
              <a:t>às </a:t>
            </a:r>
            <a:r>
              <a:rPr lang="pt-BR" b="1" dirty="0" smtClean="0"/>
              <a:t>11:10h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Atualização orçamentária </a:t>
            </a:r>
            <a:r>
              <a:rPr lang="pt-BR" dirty="0" smtClean="0"/>
              <a:t>– Despesas Ordinárias e Projetos 2015 – </a:t>
            </a:r>
            <a:r>
              <a:rPr lang="pt-BR" b="1" dirty="0" smtClean="0"/>
              <a:t>11:10h às 11:30h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Perspectivas/conjuntura – </a:t>
            </a:r>
            <a:r>
              <a:rPr lang="pt-BR" b="1" dirty="0" smtClean="0"/>
              <a:t>11:30h </a:t>
            </a:r>
            <a:r>
              <a:rPr lang="pt-BR" b="1" dirty="0"/>
              <a:t>às 12h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676456" y="65253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79510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Código </a:t>
            </a:r>
            <a:r>
              <a:rPr lang="pt-BR" b="1" dirty="0"/>
              <a:t>de Conduta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Aprovação de novos sócios - </a:t>
            </a:r>
            <a:r>
              <a:rPr lang="pt-BR" b="1" dirty="0" err="1" smtClean="0"/>
              <a:t>Canopus</a:t>
            </a:r>
            <a:r>
              <a:rPr lang="pt-BR" b="1" dirty="0" smtClean="0"/>
              <a:t> (agosto)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Calendário </a:t>
            </a:r>
            <a:r>
              <a:rPr lang="pt-BR" b="1" dirty="0"/>
              <a:t>reuniões CD 2015 </a:t>
            </a:r>
            <a:r>
              <a:rPr lang="pt-BR" dirty="0"/>
              <a:t>– </a:t>
            </a:r>
            <a:r>
              <a:rPr lang="pt-BR" dirty="0" smtClean="0"/>
              <a:t>1as 6s-feiras meses pares (exceção – feriados)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Fevereiro –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Abril - 10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Junho –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Agosto –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Outubro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Dezembro – 4</a:t>
            </a:r>
          </a:p>
          <a:p>
            <a:endParaRPr lang="pt-BR" dirty="0"/>
          </a:p>
          <a:p>
            <a:r>
              <a:rPr lang="pt-BR" b="1" dirty="0" smtClean="0"/>
              <a:t>Definições Diretoria, Presidência e Vice na próxima reunião</a:t>
            </a:r>
          </a:p>
          <a:p>
            <a:endParaRPr lang="pt-BR" b="1" dirty="0"/>
          </a:p>
          <a:p>
            <a:r>
              <a:rPr lang="pt-BR" b="1" dirty="0" smtClean="0"/>
              <a:t>Pesquisa de Satisfação</a:t>
            </a:r>
          </a:p>
          <a:p>
            <a:endParaRPr lang="pt-BR" b="1" dirty="0"/>
          </a:p>
          <a:p>
            <a:r>
              <a:rPr lang="pt-BR" b="1" dirty="0"/>
              <a:t>Conselho Jurídico </a:t>
            </a:r>
            <a:r>
              <a:rPr lang="pt-BR" dirty="0"/>
              <a:t>-  </a:t>
            </a:r>
            <a:r>
              <a:rPr lang="pt-BR" dirty="0" smtClean="0"/>
              <a:t>apoio à Diretoria</a:t>
            </a:r>
            <a:endParaRPr lang="pt-BR" i="1" dirty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Atualizações/ Destaques –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676456" y="65253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94717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Negócios, </a:t>
            </a:r>
            <a:r>
              <a:rPr lang="pt-BR" sz="2400" b="1" dirty="0" err="1" smtClean="0"/>
              <a:t>Distratos</a:t>
            </a:r>
            <a:r>
              <a:rPr lang="pt-BR" sz="2400" b="1" dirty="0" smtClean="0"/>
              <a:t>, Modelo de Vendas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79510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2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8" y="137436"/>
            <a:ext cx="8696325" cy="1719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>
                <a:latin typeface="Arial" charset="0"/>
                <a:ea typeface="+mn-ea"/>
                <a:cs typeface="Arial" charset="0"/>
              </a:rPr>
              <a:t>Modelo de vendas – aproximação com o MP</a:t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/>
          </a:p>
          <a:p>
            <a:endParaRPr lang="pt-BR" sz="1700" b="1" dirty="0" smtClean="0"/>
          </a:p>
          <a:p>
            <a:endParaRPr lang="pt-BR" sz="1700" b="1" dirty="0"/>
          </a:p>
          <a:p>
            <a:endParaRPr lang="pt-BR" sz="1700" dirty="0" smtClean="0"/>
          </a:p>
          <a:p>
            <a:endParaRPr lang="pt-BR" sz="1700" dirty="0" smtClean="0"/>
          </a:p>
          <a:p>
            <a:r>
              <a:rPr lang="pt-BR" sz="2000" b="1" dirty="0" smtClean="0"/>
              <a:t>Impasses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Houses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Custo dos </a:t>
            </a:r>
            <a:r>
              <a:rPr lang="pt-BR" sz="2000" dirty="0" err="1" smtClean="0"/>
              <a:t>distratos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Relacionamento com imobiliárias</a:t>
            </a:r>
          </a:p>
          <a:p>
            <a:endParaRPr lang="pt-BR" sz="2000" dirty="0"/>
          </a:p>
          <a:p>
            <a:endParaRPr lang="pt-BR" sz="2000" dirty="0"/>
          </a:p>
          <a:p>
            <a:pPr lvl="0"/>
            <a:r>
              <a:rPr lang="pt-BR" sz="2000" b="1" dirty="0" smtClean="0"/>
              <a:t>Autuação </a:t>
            </a:r>
            <a:r>
              <a:rPr lang="pt-BR" sz="2000" b="1" dirty="0"/>
              <a:t>INSS – Brasília, </a:t>
            </a:r>
            <a:r>
              <a:rPr lang="pt-BR" sz="2000" b="1" dirty="0" smtClean="0"/>
              <a:t>Porto Alegre; </a:t>
            </a:r>
            <a:r>
              <a:rPr lang="pt-BR" sz="2000" b="1" dirty="0"/>
              <a:t>decisões contrárias </a:t>
            </a:r>
            <a:r>
              <a:rPr lang="pt-BR" sz="2000" b="1" dirty="0" smtClean="0"/>
              <a:t>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Ainda não alinhamento para retomada de discussão</a:t>
            </a:r>
            <a:endParaRPr lang="pt-BR" sz="2000" dirty="0"/>
          </a:p>
          <a:p>
            <a:pPr lvl="0"/>
            <a:endParaRPr lang="pt-BR" sz="1700" b="1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676456" y="65253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00660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– ações p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ara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minimizar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efeitos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635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2000" b="1" dirty="0" smtClean="0"/>
              <a:t>1 - </a:t>
            </a:r>
            <a:r>
              <a:rPr lang="pt-BR" sz="2000" b="1" u="sng" dirty="0" smtClean="0"/>
              <a:t>Concessão de crédito</a:t>
            </a:r>
            <a:r>
              <a:rPr lang="pt-BR" sz="2000" b="1" dirty="0" smtClean="0"/>
              <a:t> - Comitê </a:t>
            </a:r>
            <a:r>
              <a:rPr lang="pt-BR" sz="2000" b="1" dirty="0"/>
              <a:t>Financeiro </a:t>
            </a:r>
            <a:r>
              <a:rPr lang="pt-BR" sz="2000" b="1" dirty="0" smtClean="0"/>
              <a:t>ABRAINC – </a:t>
            </a:r>
            <a:r>
              <a:rPr lang="pt-BR" sz="2000" dirty="0" smtClean="0"/>
              <a:t>CETIP,  Crédito Itaú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r>
              <a:rPr lang="pt-BR" sz="2000" b="1" dirty="0" smtClean="0"/>
              <a:t>2 </a:t>
            </a:r>
            <a:r>
              <a:rPr lang="pt-BR" sz="2000" b="1" dirty="0"/>
              <a:t>- </a:t>
            </a:r>
            <a:r>
              <a:rPr lang="pt-BR" sz="2000" b="1" u="sng" dirty="0"/>
              <a:t>Modelo de Negócios/ </a:t>
            </a:r>
            <a:r>
              <a:rPr lang="pt-BR" sz="2000" b="1" u="sng" dirty="0" smtClean="0"/>
              <a:t>Bancos </a:t>
            </a:r>
            <a:endParaRPr lang="pt-BR" sz="2000" b="1" dirty="0"/>
          </a:p>
          <a:p>
            <a:endParaRPr lang="pt-BR" sz="2000" b="1" dirty="0" smtClean="0"/>
          </a:p>
          <a:p>
            <a:r>
              <a:rPr lang="pt-BR" sz="2000" b="1" dirty="0" smtClean="0"/>
              <a:t>GT Bancos – </a:t>
            </a:r>
            <a:r>
              <a:rPr lang="pt-BR" sz="2000" dirty="0" smtClean="0"/>
              <a:t>R. </a:t>
            </a:r>
            <a:r>
              <a:rPr lang="pt-BR" sz="2000" dirty="0"/>
              <a:t>Novellino, </a:t>
            </a:r>
            <a:r>
              <a:rPr lang="pt-BR" sz="2000" dirty="0" smtClean="0"/>
              <a:t>M. </a:t>
            </a:r>
            <a:r>
              <a:rPr lang="pt-BR" sz="2000" dirty="0"/>
              <a:t>Borges, </a:t>
            </a:r>
            <a:r>
              <a:rPr lang="pt-BR" sz="2000" dirty="0" smtClean="0"/>
              <a:t>C. </a:t>
            </a:r>
            <a:r>
              <a:rPr lang="pt-BR" sz="2000" dirty="0" err="1"/>
              <a:t>Piani</a:t>
            </a:r>
            <a:r>
              <a:rPr lang="pt-BR" sz="2000" dirty="0"/>
              <a:t>, </a:t>
            </a:r>
            <a:r>
              <a:rPr lang="pt-BR" sz="2000" dirty="0" smtClean="0"/>
              <a:t>R. </a:t>
            </a:r>
            <a:r>
              <a:rPr lang="pt-BR" sz="2000" dirty="0"/>
              <a:t>Luna, </a:t>
            </a:r>
            <a:r>
              <a:rPr lang="pt-BR" sz="2000" dirty="0" smtClean="0"/>
              <a:t>A. Bergstein, </a:t>
            </a:r>
            <a:r>
              <a:rPr lang="pt-BR" sz="2000" dirty="0"/>
              <a:t>ABRAINC</a:t>
            </a:r>
            <a:endParaRPr lang="pt-BR" sz="2000" b="1" u="sng" dirty="0"/>
          </a:p>
          <a:p>
            <a:endParaRPr lang="pt-BR" sz="2000" b="1" dirty="0" smtClean="0"/>
          </a:p>
          <a:p>
            <a:endParaRPr lang="pt-BR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Repasse </a:t>
            </a:r>
            <a:r>
              <a:rPr lang="pt-BR" sz="2000" b="1" dirty="0"/>
              <a:t>antecipado </a:t>
            </a:r>
            <a:r>
              <a:rPr lang="pt-BR" sz="2000" dirty="0"/>
              <a:t>– piloto em curso – </a:t>
            </a:r>
            <a:r>
              <a:rPr lang="pt-BR" sz="2000" dirty="0" smtClean="0"/>
              <a:t>novo modelo, com impacto relevante para 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 smtClean="0"/>
          </a:p>
          <a:p>
            <a:r>
              <a:rPr lang="pt-BR" sz="2000" b="1" dirty="0" smtClean="0"/>
              <a:t>Alterações – adoção de regulação Caixa</a:t>
            </a:r>
          </a:p>
          <a:p>
            <a:endParaRPr lang="pt-BR" sz="1700" b="1" dirty="0" smtClean="0"/>
          </a:p>
          <a:p>
            <a:endParaRPr lang="pt-BR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dirty="0" smtClean="0"/>
              <a:t> </a:t>
            </a:r>
            <a:endParaRPr lang="pt-BR" sz="1700" b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8676456" y="652534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789556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33549</TotalTime>
  <Words>1857</Words>
  <Application>Microsoft Office PowerPoint</Application>
  <PresentationFormat>Apresentação na tela (4:3)</PresentationFormat>
  <Paragraphs>935</Paragraphs>
  <Slides>27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Modelo de vendas – aproximação com o MP  </vt:lpstr>
      <vt:lpstr>Distratos – ações para minimizar efeitos </vt:lpstr>
      <vt:lpstr>Distratos – ações para minimizar efeitos </vt:lpstr>
      <vt:lpstr>Outras inicitaivas relacionadas à imagem do setor </vt:lpstr>
      <vt:lpstr>Apresentação do PowerPoint</vt:lpstr>
      <vt:lpstr>Apresentação do PowerPoint</vt:lpstr>
      <vt:lpstr>Apresentação do PowerPoint</vt:lpstr>
      <vt:lpstr>Apresentação do PowerPoint</vt:lpstr>
      <vt:lpstr>Produtividade – desburocratização – Registros e bancos</vt:lpstr>
      <vt:lpstr>Burocracia, Licenciamentos – O Custo da Burocracia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3644</cp:revision>
  <dcterms:created xsi:type="dcterms:W3CDTF">2009-08-13T21:08:28Z</dcterms:created>
  <dcterms:modified xsi:type="dcterms:W3CDTF">2014-12-08T12:56:57Z</dcterms:modified>
</cp:coreProperties>
</file>