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481" r:id="rId2"/>
    <p:sldId id="1298" r:id="rId3"/>
    <p:sldId id="1299" r:id="rId4"/>
    <p:sldId id="1328" r:id="rId5"/>
    <p:sldId id="1263" r:id="rId6"/>
    <p:sldId id="1325" r:id="rId7"/>
    <p:sldId id="1297" r:id="rId8"/>
    <p:sldId id="1326" r:id="rId9"/>
    <p:sldId id="1294" r:id="rId10"/>
    <p:sldId id="1265" r:id="rId11"/>
    <p:sldId id="1271" r:id="rId12"/>
    <p:sldId id="1323" r:id="rId13"/>
    <p:sldId id="1318" r:id="rId14"/>
    <p:sldId id="1327" r:id="rId15"/>
    <p:sldId id="1312" r:id="rId16"/>
    <p:sldId id="1283" r:id="rId17"/>
    <p:sldId id="1293" r:id="rId18"/>
    <p:sldId id="1324" r:id="rId19"/>
    <p:sldId id="1316" r:id="rId20"/>
    <p:sldId id="1317" r:id="rId21"/>
    <p:sldId id="1248" r:id="rId22"/>
    <p:sldId id="1288" r:id="rId23"/>
    <p:sldId id="1289" r:id="rId24"/>
    <p:sldId id="1322" r:id="rId25"/>
    <p:sldId id="1319" r:id="rId26"/>
    <p:sldId id="1321" r:id="rId27"/>
    <p:sldId id="1209" r:id="rId28"/>
    <p:sldId id="1285" r:id="rId29"/>
    <p:sldId id="1286" r:id="rId30"/>
    <p:sldId id="1234" r:id="rId31"/>
    <p:sldId id="1244" r:id="rId32"/>
    <p:sldId id="1304" r:id="rId33"/>
    <p:sldId id="1305" r:id="rId34"/>
    <p:sldId id="1306" r:id="rId35"/>
    <p:sldId id="1307" r:id="rId36"/>
    <p:sldId id="1302" r:id="rId37"/>
    <p:sldId id="1303" r:id="rId38"/>
    <p:sldId id="1311" r:id="rId39"/>
    <p:sldId id="1309" r:id="rId40"/>
    <p:sldId id="1310" r:id="rId41"/>
    <p:sldId id="1315" r:id="rId42"/>
    <p:sldId id="1313" r:id="rId43"/>
    <p:sldId id="1314" r:id="rId4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FF0000"/>
    <a:srgbClr val="969696"/>
    <a:srgbClr val="F8F8F8"/>
    <a:srgbClr val="EAEAEA"/>
    <a:srgbClr val="FFCCFF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88" autoAdjust="0"/>
    <p:restoredTop sz="86441" autoAdjust="0"/>
  </p:normalViewPr>
  <p:slideViewPr>
    <p:cSldViewPr>
      <p:cViewPr varScale="1">
        <p:scale>
          <a:sx n="64" d="100"/>
          <a:sy n="64" d="100"/>
        </p:scale>
        <p:origin x="177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C87590-2EE5-4453-979B-8B69048FEE3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41DCAAA-A271-461B-A822-EAE2A25E8894}">
      <dgm:prSet phldrT="[Texto]"/>
      <dgm:spPr/>
      <dgm:t>
        <a:bodyPr/>
        <a:lstStyle/>
        <a:p>
          <a:r>
            <a:rPr lang="pt-BR" b="1" dirty="0" smtClean="0">
              <a:solidFill>
                <a:schemeClr val="tx1"/>
              </a:solidFill>
            </a:rPr>
            <a:t>Alinhamento com Secretaria Paula Mota</a:t>
          </a:r>
          <a:endParaRPr lang="pt-BR" b="1" dirty="0"/>
        </a:p>
      </dgm:t>
    </dgm:pt>
    <dgm:pt modelId="{C0392D73-7B9B-41E3-BB7D-07E77385D210}" type="parTrans" cxnId="{8EEC8710-A81B-4A42-8E05-BB6D06746117}">
      <dgm:prSet/>
      <dgm:spPr/>
      <dgm:t>
        <a:bodyPr/>
        <a:lstStyle/>
        <a:p>
          <a:endParaRPr lang="pt-BR"/>
        </a:p>
      </dgm:t>
    </dgm:pt>
    <dgm:pt modelId="{BA6692E9-10B5-4FA3-9286-2C872CDFCE3E}" type="sibTrans" cxnId="{8EEC8710-A81B-4A42-8E05-BB6D06746117}">
      <dgm:prSet/>
      <dgm:spPr/>
      <dgm:t>
        <a:bodyPr/>
        <a:lstStyle/>
        <a:p>
          <a:endParaRPr lang="pt-BR"/>
        </a:p>
      </dgm:t>
    </dgm:pt>
    <dgm:pt modelId="{CE9421CA-F220-4275-86EE-696B477997CB}">
      <dgm:prSet phldrT="[Texto]"/>
      <dgm:spPr/>
      <dgm:t>
        <a:bodyPr/>
        <a:lstStyle/>
        <a:p>
          <a:r>
            <a:rPr lang="pt-BR" b="1" dirty="0" smtClean="0">
              <a:solidFill>
                <a:schemeClr val="tx1"/>
              </a:solidFill>
            </a:rPr>
            <a:t>Apresentação do trabalho Booz para Prefeito Haddad</a:t>
          </a:r>
          <a:endParaRPr lang="pt-BR" b="1" dirty="0"/>
        </a:p>
      </dgm:t>
    </dgm:pt>
    <dgm:pt modelId="{7F9C5756-22A2-4F9D-9E54-78B356DB7D22}" type="parTrans" cxnId="{EC41DC47-45BE-4F1E-ADD9-8260F42BFF18}">
      <dgm:prSet/>
      <dgm:spPr/>
      <dgm:t>
        <a:bodyPr/>
        <a:lstStyle/>
        <a:p>
          <a:endParaRPr lang="pt-BR"/>
        </a:p>
      </dgm:t>
    </dgm:pt>
    <dgm:pt modelId="{AE6EBB68-9A62-4A48-B357-C451A85E57C1}" type="sibTrans" cxnId="{EC41DC47-45BE-4F1E-ADD9-8260F42BFF18}">
      <dgm:prSet/>
      <dgm:spPr/>
      <dgm:t>
        <a:bodyPr/>
        <a:lstStyle/>
        <a:p>
          <a:endParaRPr lang="pt-BR"/>
        </a:p>
      </dgm:t>
    </dgm:pt>
    <dgm:pt modelId="{B76A4974-27D5-4343-A39F-FE28856B38B1}">
      <dgm:prSet phldrT="[Texto]"/>
      <dgm:spPr/>
      <dgm:t>
        <a:bodyPr/>
        <a:lstStyle/>
        <a:p>
          <a:r>
            <a:rPr lang="pt-BR" b="1" dirty="0" smtClean="0">
              <a:solidFill>
                <a:schemeClr val="tx1"/>
              </a:solidFill>
            </a:rPr>
            <a:t>Alinhamento com Secretários</a:t>
          </a:r>
          <a:endParaRPr lang="pt-BR" b="1" dirty="0"/>
        </a:p>
      </dgm:t>
    </dgm:pt>
    <dgm:pt modelId="{A2A917AE-ACAA-415D-80E9-0DD590B34ED2}" type="parTrans" cxnId="{C39A2A5D-6EEB-446F-88E0-65A07BC655BF}">
      <dgm:prSet/>
      <dgm:spPr/>
      <dgm:t>
        <a:bodyPr/>
        <a:lstStyle/>
        <a:p>
          <a:endParaRPr lang="pt-BR"/>
        </a:p>
      </dgm:t>
    </dgm:pt>
    <dgm:pt modelId="{C0276D9E-B006-430A-9E9A-EAB1558228A8}" type="sibTrans" cxnId="{C39A2A5D-6EEB-446F-88E0-65A07BC655BF}">
      <dgm:prSet/>
      <dgm:spPr/>
      <dgm:t>
        <a:bodyPr/>
        <a:lstStyle/>
        <a:p>
          <a:endParaRPr lang="pt-BR"/>
        </a:p>
      </dgm:t>
    </dgm:pt>
    <dgm:pt modelId="{4BBED6BE-8A52-4D4C-A90E-C1D4395806E2}">
      <dgm:prSet/>
      <dgm:spPr/>
      <dgm:t>
        <a:bodyPr/>
        <a:lstStyle/>
        <a:p>
          <a:r>
            <a:rPr lang="pt-BR" dirty="0" smtClean="0"/>
            <a:t>Alinhamento do assunto Projeto Falconi com Paula e apresentação do Relatório Booz. (avaliar se integralmente ou partes)</a:t>
          </a:r>
          <a:endParaRPr lang="pt-BR" dirty="0"/>
        </a:p>
      </dgm:t>
    </dgm:pt>
    <dgm:pt modelId="{B4F0745A-5BC2-418E-A61C-D8CE05DE719D}" type="parTrans" cxnId="{0CB8C095-3D1E-46B0-A073-40ED585647C1}">
      <dgm:prSet/>
      <dgm:spPr/>
      <dgm:t>
        <a:bodyPr/>
        <a:lstStyle/>
        <a:p>
          <a:endParaRPr lang="pt-BR"/>
        </a:p>
      </dgm:t>
    </dgm:pt>
    <dgm:pt modelId="{EFECAFC9-BF21-4AF2-981B-C610694BD0EE}" type="sibTrans" cxnId="{0CB8C095-3D1E-46B0-A073-40ED585647C1}">
      <dgm:prSet/>
      <dgm:spPr/>
      <dgm:t>
        <a:bodyPr/>
        <a:lstStyle/>
        <a:p>
          <a:endParaRPr lang="pt-BR"/>
        </a:p>
      </dgm:t>
    </dgm:pt>
    <dgm:pt modelId="{2FE98AA9-CA96-46E7-8312-09B6D1C69756}">
      <dgm:prSet/>
      <dgm:spPr/>
      <dgm:t>
        <a:bodyPr/>
        <a:lstStyle/>
        <a:p>
          <a:r>
            <a:rPr lang="pt-BR" dirty="0" smtClean="0"/>
            <a:t>Apresentação dos resultados da Booz e convencimento do prefeito a ser patrocinador do projeto em SP, que será piloto no Brasil.</a:t>
          </a:r>
          <a:endParaRPr lang="pt-BR" dirty="0"/>
        </a:p>
      </dgm:t>
    </dgm:pt>
    <dgm:pt modelId="{DED252E8-7151-4069-AFE3-05A79456E9D6}" type="parTrans" cxnId="{36A42697-1B1C-44FE-B973-3DAB9E4B9DCA}">
      <dgm:prSet/>
      <dgm:spPr/>
      <dgm:t>
        <a:bodyPr/>
        <a:lstStyle/>
        <a:p>
          <a:endParaRPr lang="pt-BR"/>
        </a:p>
      </dgm:t>
    </dgm:pt>
    <dgm:pt modelId="{8D533B3F-BA0B-49B0-A583-20E1EAEF3749}" type="sibTrans" cxnId="{36A42697-1B1C-44FE-B973-3DAB9E4B9DCA}">
      <dgm:prSet/>
      <dgm:spPr/>
      <dgm:t>
        <a:bodyPr/>
        <a:lstStyle/>
        <a:p>
          <a:endParaRPr lang="pt-BR"/>
        </a:p>
      </dgm:t>
    </dgm:pt>
    <dgm:pt modelId="{C5FE8647-9065-4901-B259-4F1CC95D801D}">
      <dgm:prSet/>
      <dgm:spPr/>
      <dgm:t>
        <a:bodyPr/>
        <a:lstStyle/>
        <a:p>
          <a:r>
            <a:rPr lang="pt-BR" dirty="0" smtClean="0"/>
            <a:t>Identificar de forma objetiva os impactos de curto prazo que ocorram ainda em sua gestão.</a:t>
          </a:r>
          <a:endParaRPr lang="pt-BR" dirty="0"/>
        </a:p>
      </dgm:t>
    </dgm:pt>
    <dgm:pt modelId="{10762B5A-1808-4EB4-9E6F-CA6BAF638991}" type="parTrans" cxnId="{9801A906-1481-49E8-869E-9A8E35CF14B7}">
      <dgm:prSet/>
      <dgm:spPr/>
      <dgm:t>
        <a:bodyPr/>
        <a:lstStyle/>
        <a:p>
          <a:endParaRPr lang="pt-BR"/>
        </a:p>
      </dgm:t>
    </dgm:pt>
    <dgm:pt modelId="{7D172FFE-04B5-4747-BA3B-A26AA7FBDD3B}" type="sibTrans" cxnId="{9801A906-1481-49E8-869E-9A8E35CF14B7}">
      <dgm:prSet/>
      <dgm:spPr/>
      <dgm:t>
        <a:bodyPr/>
        <a:lstStyle/>
        <a:p>
          <a:endParaRPr lang="pt-BR"/>
        </a:p>
      </dgm:t>
    </dgm:pt>
    <dgm:pt modelId="{4700AF0F-A479-47BC-ABF6-AAC7BC627557}">
      <dgm:prSet/>
      <dgm:spPr/>
      <dgm:t>
        <a:bodyPr/>
        <a:lstStyle/>
        <a:p>
          <a:r>
            <a:rPr lang="pt-BR" dirty="0" smtClean="0"/>
            <a:t>Alinhamento sobre as frentes de trabalho e quais as secretarias envolvidas.</a:t>
          </a:r>
          <a:endParaRPr lang="pt-BR" dirty="0"/>
        </a:p>
      </dgm:t>
    </dgm:pt>
    <dgm:pt modelId="{D99ABC3D-6B3E-46AE-9C69-1740631A2795}" type="parTrans" cxnId="{79E781CB-CE1C-44AE-890C-21AD1E50C5BA}">
      <dgm:prSet/>
      <dgm:spPr/>
      <dgm:t>
        <a:bodyPr/>
        <a:lstStyle/>
        <a:p>
          <a:endParaRPr lang="pt-BR"/>
        </a:p>
      </dgm:t>
    </dgm:pt>
    <dgm:pt modelId="{FDDF8B07-0A05-40C8-A3A1-29E91925D65B}" type="sibTrans" cxnId="{79E781CB-CE1C-44AE-890C-21AD1E50C5BA}">
      <dgm:prSet/>
      <dgm:spPr/>
      <dgm:t>
        <a:bodyPr/>
        <a:lstStyle/>
        <a:p>
          <a:endParaRPr lang="pt-BR"/>
        </a:p>
      </dgm:t>
    </dgm:pt>
    <dgm:pt modelId="{8C4C440F-FBED-46D1-832A-158BFECC39EF}">
      <dgm:prSet/>
      <dgm:spPr/>
      <dgm:t>
        <a:bodyPr/>
        <a:lstStyle/>
        <a:p>
          <a:r>
            <a:rPr lang="pt-BR" dirty="0" smtClean="0"/>
            <a:t>Alinhamento do acompanhamento e gestão dos projetos =&gt; reunião semanal de cockpit, reunião quinzenal com secretario e reunião mensal com Prefeito.</a:t>
          </a:r>
          <a:endParaRPr lang="pt-BR" dirty="0"/>
        </a:p>
      </dgm:t>
    </dgm:pt>
    <dgm:pt modelId="{E4E671E8-A767-4B3B-979F-5DED8FA0976B}" type="parTrans" cxnId="{78514C7D-A73B-4E7A-A734-6024AC223924}">
      <dgm:prSet/>
      <dgm:spPr/>
      <dgm:t>
        <a:bodyPr/>
        <a:lstStyle/>
        <a:p>
          <a:endParaRPr lang="pt-BR"/>
        </a:p>
      </dgm:t>
    </dgm:pt>
    <dgm:pt modelId="{C65E7FE5-C4E0-4FD4-978B-B2D4179D810B}" type="sibTrans" cxnId="{78514C7D-A73B-4E7A-A734-6024AC223924}">
      <dgm:prSet/>
      <dgm:spPr/>
      <dgm:t>
        <a:bodyPr/>
        <a:lstStyle/>
        <a:p>
          <a:endParaRPr lang="pt-BR"/>
        </a:p>
      </dgm:t>
    </dgm:pt>
    <dgm:pt modelId="{B65FB209-6CAB-4043-B386-5EED0DB85793}">
      <dgm:prSet/>
      <dgm:spPr/>
      <dgm:t>
        <a:bodyPr/>
        <a:lstStyle/>
        <a:p>
          <a:r>
            <a:rPr lang="pt-BR" b="1" dirty="0" smtClean="0">
              <a:solidFill>
                <a:schemeClr val="tx1"/>
              </a:solidFill>
            </a:rPr>
            <a:t>Definição dos grupos de trabalho     Pref. + Assoc. Abrainc + Consultoria*</a:t>
          </a:r>
          <a:endParaRPr lang="pt-BR" b="1" dirty="0"/>
        </a:p>
      </dgm:t>
    </dgm:pt>
    <dgm:pt modelId="{47AC40C6-EC1F-43A3-820F-B7022AC5F1D4}" type="parTrans" cxnId="{0E0A36EF-9497-47BE-8E5D-894FC527C821}">
      <dgm:prSet/>
      <dgm:spPr/>
      <dgm:t>
        <a:bodyPr/>
        <a:lstStyle/>
        <a:p>
          <a:endParaRPr lang="pt-BR"/>
        </a:p>
      </dgm:t>
    </dgm:pt>
    <dgm:pt modelId="{68DA62D4-678D-45A5-9029-995C2ADAD134}" type="sibTrans" cxnId="{0E0A36EF-9497-47BE-8E5D-894FC527C821}">
      <dgm:prSet/>
      <dgm:spPr/>
      <dgm:t>
        <a:bodyPr/>
        <a:lstStyle/>
        <a:p>
          <a:endParaRPr lang="pt-BR"/>
        </a:p>
      </dgm:t>
    </dgm:pt>
    <dgm:pt modelId="{B2D9F2C8-A38E-4B00-9E90-77E2569F6A62}">
      <dgm:prSet/>
      <dgm:spPr/>
      <dgm:t>
        <a:bodyPr/>
        <a:lstStyle/>
        <a:p>
          <a:r>
            <a:rPr lang="pt-BR" dirty="0" smtClean="0"/>
            <a:t>Definição dos grupos de trabalho por tema =&gt; Terreno, Licenciamento, Aprovação do Projeto, Registro de Incorporação, Habite-se, etc.</a:t>
          </a:r>
          <a:endParaRPr lang="pt-BR" dirty="0"/>
        </a:p>
      </dgm:t>
    </dgm:pt>
    <dgm:pt modelId="{B72CCB29-35EE-46A2-AF28-F335CDE5F817}" type="parTrans" cxnId="{838CE9BC-3E78-4CAC-B9A3-C380EF9FC066}">
      <dgm:prSet/>
      <dgm:spPr/>
      <dgm:t>
        <a:bodyPr/>
        <a:lstStyle/>
        <a:p>
          <a:endParaRPr lang="pt-BR"/>
        </a:p>
      </dgm:t>
    </dgm:pt>
    <dgm:pt modelId="{A499624A-8C79-4490-AE98-6CCB2405AA6B}" type="sibTrans" cxnId="{838CE9BC-3E78-4CAC-B9A3-C380EF9FC066}">
      <dgm:prSet/>
      <dgm:spPr/>
      <dgm:t>
        <a:bodyPr/>
        <a:lstStyle/>
        <a:p>
          <a:endParaRPr lang="pt-BR"/>
        </a:p>
      </dgm:t>
    </dgm:pt>
    <dgm:pt modelId="{27C56421-3A8B-49BC-98F2-26933680DA7C}">
      <dgm:prSet/>
      <dgm:spPr/>
      <dgm:t>
        <a:bodyPr/>
        <a:lstStyle/>
        <a:p>
          <a:r>
            <a:rPr lang="pt-BR" dirty="0" smtClean="0"/>
            <a:t>Importante: Pessoas certas nos lugares certos, cada grupo devem possuir profissionais capacitados e com conhecimento da área. </a:t>
          </a:r>
          <a:endParaRPr lang="pt-BR" dirty="0"/>
        </a:p>
      </dgm:t>
    </dgm:pt>
    <dgm:pt modelId="{7B7FCD32-A625-4F90-A7C3-7F391B5A2386}" type="parTrans" cxnId="{E2C6A5FF-3975-4B11-9720-6020CF088B50}">
      <dgm:prSet/>
      <dgm:spPr/>
      <dgm:t>
        <a:bodyPr/>
        <a:lstStyle/>
        <a:p>
          <a:endParaRPr lang="pt-BR"/>
        </a:p>
      </dgm:t>
    </dgm:pt>
    <dgm:pt modelId="{CBF0BB26-4AD9-4626-B253-A9D870266270}" type="sibTrans" cxnId="{E2C6A5FF-3975-4B11-9720-6020CF088B50}">
      <dgm:prSet/>
      <dgm:spPr/>
      <dgm:t>
        <a:bodyPr/>
        <a:lstStyle/>
        <a:p>
          <a:endParaRPr lang="pt-BR"/>
        </a:p>
      </dgm:t>
    </dgm:pt>
    <dgm:pt modelId="{A6D790CD-8F13-4053-ADAF-04AC6942CF0C}">
      <dgm:prSet/>
      <dgm:spPr/>
      <dgm:t>
        <a:bodyPr/>
        <a:lstStyle/>
        <a:p>
          <a:r>
            <a:rPr lang="pt-BR" dirty="0" smtClean="0"/>
            <a:t>Projeto Falconi passa a estar no “guarda chuva” do projeto principal Booz.</a:t>
          </a:r>
          <a:endParaRPr lang="pt-BR" dirty="0"/>
        </a:p>
      </dgm:t>
    </dgm:pt>
    <dgm:pt modelId="{7F6CCDCF-993F-44C0-B4DE-B48508753D13}" type="parTrans" cxnId="{A91BAAC8-534E-461A-91BF-48101AC2CC7C}">
      <dgm:prSet/>
      <dgm:spPr/>
      <dgm:t>
        <a:bodyPr/>
        <a:lstStyle/>
        <a:p>
          <a:endParaRPr lang="pt-BR"/>
        </a:p>
      </dgm:t>
    </dgm:pt>
    <dgm:pt modelId="{8F2C569B-A83E-44AB-923E-AFC935C6DE6A}" type="sibTrans" cxnId="{A91BAAC8-534E-461A-91BF-48101AC2CC7C}">
      <dgm:prSet/>
      <dgm:spPr/>
      <dgm:t>
        <a:bodyPr/>
        <a:lstStyle/>
        <a:p>
          <a:endParaRPr lang="pt-BR"/>
        </a:p>
      </dgm:t>
    </dgm:pt>
    <dgm:pt modelId="{CD24271F-EABA-4863-8A7D-798D80DE48AC}">
      <dgm:prSet/>
      <dgm:spPr/>
      <dgm:t>
        <a:bodyPr/>
        <a:lstStyle/>
        <a:p>
          <a:r>
            <a:rPr lang="pt-BR" b="1" dirty="0" smtClean="0">
              <a:solidFill>
                <a:schemeClr val="tx1"/>
              </a:solidFill>
            </a:rPr>
            <a:t>Divulgação na Imprensa</a:t>
          </a:r>
          <a:endParaRPr lang="pt-BR" b="1" dirty="0">
            <a:solidFill>
              <a:schemeClr val="tx1"/>
            </a:solidFill>
          </a:endParaRPr>
        </a:p>
      </dgm:t>
    </dgm:pt>
    <dgm:pt modelId="{A121780F-1659-4FEE-8B6E-911E86D64202}" type="parTrans" cxnId="{41547E30-D094-49D5-9BE1-DA3A7CA9E1EC}">
      <dgm:prSet/>
      <dgm:spPr/>
      <dgm:t>
        <a:bodyPr/>
        <a:lstStyle/>
        <a:p>
          <a:endParaRPr lang="pt-BR"/>
        </a:p>
      </dgm:t>
    </dgm:pt>
    <dgm:pt modelId="{72A52677-553B-4E8B-8A1B-A51BF96BE3CF}" type="sibTrans" cxnId="{41547E30-D094-49D5-9BE1-DA3A7CA9E1EC}">
      <dgm:prSet/>
      <dgm:spPr/>
      <dgm:t>
        <a:bodyPr/>
        <a:lstStyle/>
        <a:p>
          <a:endParaRPr lang="pt-BR"/>
        </a:p>
      </dgm:t>
    </dgm:pt>
    <dgm:pt modelId="{F865E462-B666-4814-9B30-F260229F3F7C}">
      <dgm:prSet/>
      <dgm:spPr/>
      <dgm:t>
        <a:bodyPr/>
        <a:lstStyle/>
        <a:p>
          <a:r>
            <a:rPr lang="pt-BR" dirty="0" smtClean="0"/>
            <a:t>A divulgação na imprensa (noticias positivas) é importante para manter o foco do Prefeito e ajuda a imagem do setor.</a:t>
          </a:r>
          <a:endParaRPr lang="pt-BR" dirty="0"/>
        </a:p>
      </dgm:t>
    </dgm:pt>
    <dgm:pt modelId="{EE0B9C0A-0030-41ED-832C-3CBA5C8FA148}" type="parTrans" cxnId="{153528BD-546C-4F02-99ED-B494384E1C10}">
      <dgm:prSet/>
      <dgm:spPr/>
      <dgm:t>
        <a:bodyPr/>
        <a:lstStyle/>
        <a:p>
          <a:endParaRPr lang="pt-BR"/>
        </a:p>
      </dgm:t>
    </dgm:pt>
    <dgm:pt modelId="{EBD42820-8B94-4186-9261-62F0B14636A3}" type="sibTrans" cxnId="{153528BD-546C-4F02-99ED-B494384E1C10}">
      <dgm:prSet/>
      <dgm:spPr/>
      <dgm:t>
        <a:bodyPr/>
        <a:lstStyle/>
        <a:p>
          <a:endParaRPr lang="pt-BR"/>
        </a:p>
      </dgm:t>
    </dgm:pt>
    <dgm:pt modelId="{EE978200-C40A-4581-A09A-EF93394FBFFA}">
      <dgm:prSet/>
      <dgm:spPr/>
      <dgm:t>
        <a:bodyPr/>
        <a:lstStyle/>
        <a:p>
          <a:r>
            <a:rPr lang="pt-BR" dirty="0" smtClean="0"/>
            <a:t>O movimento anti-corrupção pode começar nessa etapa, explicando as ações que eliminam as possibilidades de atos de corrupção. </a:t>
          </a:r>
          <a:endParaRPr lang="pt-BR" dirty="0"/>
        </a:p>
      </dgm:t>
    </dgm:pt>
    <dgm:pt modelId="{DAA59E38-50D3-4A1E-98B9-2D8D0ADFF6D6}" type="parTrans" cxnId="{C6E74B4E-A378-496B-8C2D-B7D06F36B119}">
      <dgm:prSet/>
      <dgm:spPr/>
      <dgm:t>
        <a:bodyPr/>
        <a:lstStyle/>
        <a:p>
          <a:endParaRPr lang="pt-BR"/>
        </a:p>
      </dgm:t>
    </dgm:pt>
    <dgm:pt modelId="{9F2BB631-D50B-4D90-BEDF-DC58C6CE396D}" type="sibTrans" cxnId="{C6E74B4E-A378-496B-8C2D-B7D06F36B119}">
      <dgm:prSet/>
      <dgm:spPr/>
      <dgm:t>
        <a:bodyPr/>
        <a:lstStyle/>
        <a:p>
          <a:endParaRPr lang="pt-BR"/>
        </a:p>
      </dgm:t>
    </dgm:pt>
    <dgm:pt modelId="{BFDA8991-951B-46F1-9449-D7DDFBA49808}">
      <dgm:prSet/>
      <dgm:spPr/>
      <dgm:t>
        <a:bodyPr/>
        <a:lstStyle/>
        <a:p>
          <a:r>
            <a:rPr lang="pt-BR" dirty="0" smtClean="0"/>
            <a:t>Necessário uma costura muito forte entre os grupos, pois os assuntos de complementam.</a:t>
          </a:r>
          <a:endParaRPr lang="pt-BR" dirty="0"/>
        </a:p>
      </dgm:t>
    </dgm:pt>
    <dgm:pt modelId="{DBBBC460-0FE9-4E20-9462-7074538B00A4}" type="parTrans" cxnId="{5CD193EC-FF92-4B5E-A979-2F4E4A553F13}">
      <dgm:prSet/>
      <dgm:spPr/>
      <dgm:t>
        <a:bodyPr/>
        <a:lstStyle/>
        <a:p>
          <a:endParaRPr lang="pt-BR"/>
        </a:p>
      </dgm:t>
    </dgm:pt>
    <dgm:pt modelId="{CB72AA3D-4619-43CA-A4D4-5BE035CCB005}" type="sibTrans" cxnId="{5CD193EC-FF92-4B5E-A979-2F4E4A553F13}">
      <dgm:prSet/>
      <dgm:spPr/>
      <dgm:t>
        <a:bodyPr/>
        <a:lstStyle/>
        <a:p>
          <a:endParaRPr lang="pt-BR"/>
        </a:p>
      </dgm:t>
    </dgm:pt>
    <dgm:pt modelId="{AB6793C8-66DA-4848-8570-269800A18F43}" type="pres">
      <dgm:prSet presAssocID="{F8C87590-2EE5-4453-979B-8B69048FEE3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281D9E7B-0AC4-4B8C-A874-C670FAC9FD2A}" type="pres">
      <dgm:prSet presAssocID="{D41DCAAA-A271-461B-A822-EAE2A25E8894}" presName="parentLin" presStyleCnt="0"/>
      <dgm:spPr/>
    </dgm:pt>
    <dgm:pt modelId="{D250D5A1-5768-4F41-A572-16ACB0FA4E30}" type="pres">
      <dgm:prSet presAssocID="{D41DCAAA-A271-461B-A822-EAE2A25E8894}" presName="parentLeftMargin" presStyleLbl="node1" presStyleIdx="0" presStyleCnt="5"/>
      <dgm:spPr/>
      <dgm:t>
        <a:bodyPr/>
        <a:lstStyle/>
        <a:p>
          <a:endParaRPr lang="pt-BR"/>
        </a:p>
      </dgm:t>
    </dgm:pt>
    <dgm:pt modelId="{8CE88A1C-C764-466D-8485-0F1A8BC78B76}" type="pres">
      <dgm:prSet presAssocID="{D41DCAAA-A271-461B-A822-EAE2A25E8894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A9D3A0C-8D6E-4C2C-9665-8E0F5BFDCFE6}" type="pres">
      <dgm:prSet presAssocID="{D41DCAAA-A271-461B-A822-EAE2A25E8894}" presName="negativeSpace" presStyleCnt="0"/>
      <dgm:spPr/>
    </dgm:pt>
    <dgm:pt modelId="{BE7D96FF-F5CE-4E01-9725-FCD8D9C7C867}" type="pres">
      <dgm:prSet presAssocID="{D41DCAAA-A271-461B-A822-EAE2A25E8894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F0576CA-DB24-4A2C-8303-730C05909249}" type="pres">
      <dgm:prSet presAssocID="{BA6692E9-10B5-4FA3-9286-2C872CDFCE3E}" presName="spaceBetweenRectangles" presStyleCnt="0"/>
      <dgm:spPr/>
    </dgm:pt>
    <dgm:pt modelId="{5996916E-130B-4805-9E4C-B73E25806596}" type="pres">
      <dgm:prSet presAssocID="{CE9421CA-F220-4275-86EE-696B477997CB}" presName="parentLin" presStyleCnt="0"/>
      <dgm:spPr/>
    </dgm:pt>
    <dgm:pt modelId="{E0277526-0289-4574-96A7-5315C40FE5BA}" type="pres">
      <dgm:prSet presAssocID="{CE9421CA-F220-4275-86EE-696B477997CB}" presName="parentLeftMargin" presStyleLbl="node1" presStyleIdx="0" presStyleCnt="5"/>
      <dgm:spPr/>
      <dgm:t>
        <a:bodyPr/>
        <a:lstStyle/>
        <a:p>
          <a:endParaRPr lang="pt-BR"/>
        </a:p>
      </dgm:t>
    </dgm:pt>
    <dgm:pt modelId="{26D0CED3-C41A-464A-9155-3BD21978E823}" type="pres">
      <dgm:prSet presAssocID="{CE9421CA-F220-4275-86EE-696B477997CB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BB8B7DA-DA97-41C1-9CBB-DDB114995207}" type="pres">
      <dgm:prSet presAssocID="{CE9421CA-F220-4275-86EE-696B477997CB}" presName="negativeSpace" presStyleCnt="0"/>
      <dgm:spPr/>
    </dgm:pt>
    <dgm:pt modelId="{696C869A-7EDE-45BE-A8FE-421C8067796C}" type="pres">
      <dgm:prSet presAssocID="{CE9421CA-F220-4275-86EE-696B477997CB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60A4D62-ED38-4699-B056-C3DCA03CC91F}" type="pres">
      <dgm:prSet presAssocID="{AE6EBB68-9A62-4A48-B357-C451A85E57C1}" presName="spaceBetweenRectangles" presStyleCnt="0"/>
      <dgm:spPr/>
    </dgm:pt>
    <dgm:pt modelId="{DE593610-96C9-418E-8CAD-36127B859E4C}" type="pres">
      <dgm:prSet presAssocID="{B76A4974-27D5-4343-A39F-FE28856B38B1}" presName="parentLin" presStyleCnt="0"/>
      <dgm:spPr/>
    </dgm:pt>
    <dgm:pt modelId="{7FE288D5-EAB5-4568-B6A0-45C2DAF9F06F}" type="pres">
      <dgm:prSet presAssocID="{B76A4974-27D5-4343-A39F-FE28856B38B1}" presName="parentLeftMargin" presStyleLbl="node1" presStyleIdx="1" presStyleCnt="5"/>
      <dgm:spPr/>
      <dgm:t>
        <a:bodyPr/>
        <a:lstStyle/>
        <a:p>
          <a:endParaRPr lang="pt-BR"/>
        </a:p>
      </dgm:t>
    </dgm:pt>
    <dgm:pt modelId="{B0639C9D-59F2-4A04-8A17-366438625C20}" type="pres">
      <dgm:prSet presAssocID="{B76A4974-27D5-4343-A39F-FE28856B38B1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4E0614D-B849-4258-95F6-989D0183354F}" type="pres">
      <dgm:prSet presAssocID="{B76A4974-27D5-4343-A39F-FE28856B38B1}" presName="negativeSpace" presStyleCnt="0"/>
      <dgm:spPr/>
    </dgm:pt>
    <dgm:pt modelId="{E360A195-4BE3-468E-AA60-B35D785ED1DB}" type="pres">
      <dgm:prSet presAssocID="{B76A4974-27D5-4343-A39F-FE28856B38B1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741366D-07B3-44AD-939A-50DC47DE5BC8}" type="pres">
      <dgm:prSet presAssocID="{C0276D9E-B006-430A-9E9A-EAB1558228A8}" presName="spaceBetweenRectangles" presStyleCnt="0"/>
      <dgm:spPr/>
    </dgm:pt>
    <dgm:pt modelId="{46829189-8B69-47AB-80D0-5F4EC9A2FAC7}" type="pres">
      <dgm:prSet presAssocID="{B65FB209-6CAB-4043-B386-5EED0DB85793}" presName="parentLin" presStyleCnt="0"/>
      <dgm:spPr/>
    </dgm:pt>
    <dgm:pt modelId="{2E98C299-3ED5-4ED4-A755-AA493C6F9FA1}" type="pres">
      <dgm:prSet presAssocID="{B65FB209-6CAB-4043-B386-5EED0DB85793}" presName="parentLeftMargin" presStyleLbl="node1" presStyleIdx="2" presStyleCnt="5"/>
      <dgm:spPr/>
      <dgm:t>
        <a:bodyPr/>
        <a:lstStyle/>
        <a:p>
          <a:endParaRPr lang="pt-BR"/>
        </a:p>
      </dgm:t>
    </dgm:pt>
    <dgm:pt modelId="{CFEB236F-8505-4F27-B5FA-F5DA49FC0052}" type="pres">
      <dgm:prSet presAssocID="{B65FB209-6CAB-4043-B386-5EED0DB85793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5156007-7B47-461B-98A9-19D28B9F2A5D}" type="pres">
      <dgm:prSet presAssocID="{B65FB209-6CAB-4043-B386-5EED0DB85793}" presName="negativeSpace" presStyleCnt="0"/>
      <dgm:spPr/>
    </dgm:pt>
    <dgm:pt modelId="{55C6A1BD-CF3A-418A-BF62-CB918D0EB0CC}" type="pres">
      <dgm:prSet presAssocID="{B65FB209-6CAB-4043-B386-5EED0DB85793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53BAA96-8DB9-4A11-BC1C-A439F0515701}" type="pres">
      <dgm:prSet presAssocID="{68DA62D4-678D-45A5-9029-995C2ADAD134}" presName="spaceBetweenRectangles" presStyleCnt="0"/>
      <dgm:spPr/>
    </dgm:pt>
    <dgm:pt modelId="{1EC84CCB-F042-4CE5-B6A6-0D851DC72573}" type="pres">
      <dgm:prSet presAssocID="{CD24271F-EABA-4863-8A7D-798D80DE48AC}" presName="parentLin" presStyleCnt="0"/>
      <dgm:spPr/>
    </dgm:pt>
    <dgm:pt modelId="{89042B42-2D72-4947-BB88-B871F3B64472}" type="pres">
      <dgm:prSet presAssocID="{CD24271F-EABA-4863-8A7D-798D80DE48AC}" presName="parentLeftMargin" presStyleLbl="node1" presStyleIdx="3" presStyleCnt="5"/>
      <dgm:spPr/>
      <dgm:t>
        <a:bodyPr/>
        <a:lstStyle/>
        <a:p>
          <a:endParaRPr lang="pt-BR"/>
        </a:p>
      </dgm:t>
    </dgm:pt>
    <dgm:pt modelId="{952D1E5B-93D1-494C-B437-459BB2EC7A8F}" type="pres">
      <dgm:prSet presAssocID="{CD24271F-EABA-4863-8A7D-798D80DE48AC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79DCE6A-92D9-450E-9E23-42A9F7B48ADB}" type="pres">
      <dgm:prSet presAssocID="{CD24271F-EABA-4863-8A7D-798D80DE48AC}" presName="negativeSpace" presStyleCnt="0"/>
      <dgm:spPr/>
    </dgm:pt>
    <dgm:pt modelId="{A8171C88-3130-4FF8-8443-7DF8F2EA7650}" type="pres">
      <dgm:prSet presAssocID="{CD24271F-EABA-4863-8A7D-798D80DE48AC}" presName="childText" presStyleLbl="conFgAcc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0E0A36EF-9497-47BE-8E5D-894FC527C821}" srcId="{F8C87590-2EE5-4453-979B-8B69048FEE3D}" destId="{B65FB209-6CAB-4043-B386-5EED0DB85793}" srcOrd="3" destOrd="0" parTransId="{47AC40C6-EC1F-43A3-820F-B7022AC5F1D4}" sibTransId="{68DA62D4-678D-45A5-9029-995C2ADAD134}"/>
    <dgm:cxn modelId="{C168BEA9-4C55-48A0-851F-EEB0E89E4FE8}" type="presOf" srcId="{B2D9F2C8-A38E-4B00-9E90-77E2569F6A62}" destId="{55C6A1BD-CF3A-418A-BF62-CB918D0EB0CC}" srcOrd="0" destOrd="0" presId="urn:microsoft.com/office/officeart/2005/8/layout/list1"/>
    <dgm:cxn modelId="{0CB8C095-3D1E-46B0-A073-40ED585647C1}" srcId="{D41DCAAA-A271-461B-A822-EAE2A25E8894}" destId="{4BBED6BE-8A52-4D4C-A90E-C1D4395806E2}" srcOrd="0" destOrd="0" parTransId="{B4F0745A-5BC2-418E-A61C-D8CE05DE719D}" sibTransId="{EFECAFC9-BF21-4AF2-981B-C610694BD0EE}"/>
    <dgm:cxn modelId="{FF59E724-BF8F-452C-8D82-1390C454BBE3}" type="presOf" srcId="{8C4C440F-FBED-46D1-832A-158BFECC39EF}" destId="{E360A195-4BE3-468E-AA60-B35D785ED1DB}" srcOrd="0" destOrd="1" presId="urn:microsoft.com/office/officeart/2005/8/layout/list1"/>
    <dgm:cxn modelId="{838CE9BC-3E78-4CAC-B9A3-C380EF9FC066}" srcId="{B65FB209-6CAB-4043-B386-5EED0DB85793}" destId="{B2D9F2C8-A38E-4B00-9E90-77E2569F6A62}" srcOrd="0" destOrd="0" parTransId="{B72CCB29-35EE-46A2-AF28-F335CDE5F817}" sibTransId="{A499624A-8C79-4490-AE98-6CCB2405AA6B}"/>
    <dgm:cxn modelId="{86CDBC42-2512-4C04-BBC1-71F11DA699EA}" type="presOf" srcId="{A6D790CD-8F13-4053-ADAF-04AC6942CF0C}" destId="{55C6A1BD-CF3A-418A-BF62-CB918D0EB0CC}" srcOrd="0" destOrd="3" presId="urn:microsoft.com/office/officeart/2005/8/layout/list1"/>
    <dgm:cxn modelId="{7CCD5E47-20D8-462B-A3B8-5AFDCDD01B08}" type="presOf" srcId="{D41DCAAA-A271-461B-A822-EAE2A25E8894}" destId="{8CE88A1C-C764-466D-8485-0F1A8BC78B76}" srcOrd="1" destOrd="0" presId="urn:microsoft.com/office/officeart/2005/8/layout/list1"/>
    <dgm:cxn modelId="{A91BAAC8-534E-461A-91BF-48101AC2CC7C}" srcId="{B65FB209-6CAB-4043-B386-5EED0DB85793}" destId="{A6D790CD-8F13-4053-ADAF-04AC6942CF0C}" srcOrd="3" destOrd="0" parTransId="{7F6CCDCF-993F-44C0-B4DE-B48508753D13}" sibTransId="{8F2C569B-A83E-44AB-923E-AFC935C6DE6A}"/>
    <dgm:cxn modelId="{27F925B1-8485-4EEF-8E63-46E488A055B7}" type="presOf" srcId="{4700AF0F-A479-47BC-ABF6-AAC7BC627557}" destId="{E360A195-4BE3-468E-AA60-B35D785ED1DB}" srcOrd="0" destOrd="0" presId="urn:microsoft.com/office/officeart/2005/8/layout/list1"/>
    <dgm:cxn modelId="{8EEC8710-A81B-4A42-8E05-BB6D06746117}" srcId="{F8C87590-2EE5-4453-979B-8B69048FEE3D}" destId="{D41DCAAA-A271-461B-A822-EAE2A25E8894}" srcOrd="0" destOrd="0" parTransId="{C0392D73-7B9B-41E3-BB7D-07E77385D210}" sibTransId="{BA6692E9-10B5-4FA3-9286-2C872CDFCE3E}"/>
    <dgm:cxn modelId="{36A42697-1B1C-44FE-B973-3DAB9E4B9DCA}" srcId="{CE9421CA-F220-4275-86EE-696B477997CB}" destId="{2FE98AA9-CA96-46E7-8312-09B6D1C69756}" srcOrd="0" destOrd="0" parTransId="{DED252E8-7151-4069-AFE3-05A79456E9D6}" sibTransId="{8D533B3F-BA0B-49B0-A583-20E1EAEF3749}"/>
    <dgm:cxn modelId="{CF31AA3F-89A6-482E-93FF-3133A9ABF1FC}" type="presOf" srcId="{F865E462-B666-4814-9B30-F260229F3F7C}" destId="{A8171C88-3130-4FF8-8443-7DF8F2EA7650}" srcOrd="0" destOrd="0" presId="urn:microsoft.com/office/officeart/2005/8/layout/list1"/>
    <dgm:cxn modelId="{78A3F6E8-D42D-4F64-87D7-550E906B08BC}" type="presOf" srcId="{BFDA8991-951B-46F1-9449-D7DDFBA49808}" destId="{55C6A1BD-CF3A-418A-BF62-CB918D0EB0CC}" srcOrd="0" destOrd="2" presId="urn:microsoft.com/office/officeart/2005/8/layout/list1"/>
    <dgm:cxn modelId="{5CD193EC-FF92-4B5E-A979-2F4E4A553F13}" srcId="{B65FB209-6CAB-4043-B386-5EED0DB85793}" destId="{BFDA8991-951B-46F1-9449-D7DDFBA49808}" srcOrd="2" destOrd="0" parTransId="{DBBBC460-0FE9-4E20-9462-7074538B00A4}" sibTransId="{CB72AA3D-4619-43CA-A4D4-5BE035CCB005}"/>
    <dgm:cxn modelId="{E2C6A5FF-3975-4B11-9720-6020CF088B50}" srcId="{B65FB209-6CAB-4043-B386-5EED0DB85793}" destId="{27C56421-3A8B-49BC-98F2-26933680DA7C}" srcOrd="1" destOrd="0" parTransId="{7B7FCD32-A625-4F90-A7C3-7F391B5A2386}" sibTransId="{CBF0BB26-4AD9-4626-B253-A9D870266270}"/>
    <dgm:cxn modelId="{463302D2-2BEE-4CAA-B659-9FDF840DD906}" type="presOf" srcId="{C5FE8647-9065-4901-B259-4F1CC95D801D}" destId="{696C869A-7EDE-45BE-A8FE-421C8067796C}" srcOrd="0" destOrd="1" presId="urn:microsoft.com/office/officeart/2005/8/layout/list1"/>
    <dgm:cxn modelId="{C39A2A5D-6EEB-446F-88E0-65A07BC655BF}" srcId="{F8C87590-2EE5-4453-979B-8B69048FEE3D}" destId="{B76A4974-27D5-4343-A39F-FE28856B38B1}" srcOrd="2" destOrd="0" parTransId="{A2A917AE-ACAA-415D-80E9-0DD590B34ED2}" sibTransId="{C0276D9E-B006-430A-9E9A-EAB1558228A8}"/>
    <dgm:cxn modelId="{9801A906-1481-49E8-869E-9A8E35CF14B7}" srcId="{CE9421CA-F220-4275-86EE-696B477997CB}" destId="{C5FE8647-9065-4901-B259-4F1CC95D801D}" srcOrd="1" destOrd="0" parTransId="{10762B5A-1808-4EB4-9E6F-CA6BAF638991}" sibTransId="{7D172FFE-04B5-4747-BA3B-A26AA7FBDD3B}"/>
    <dgm:cxn modelId="{1F2E9AC6-C8A4-49C8-A1F2-C61BFA3950DA}" type="presOf" srcId="{B65FB209-6CAB-4043-B386-5EED0DB85793}" destId="{2E98C299-3ED5-4ED4-A755-AA493C6F9FA1}" srcOrd="0" destOrd="0" presId="urn:microsoft.com/office/officeart/2005/8/layout/list1"/>
    <dgm:cxn modelId="{3FF56E1B-0DDB-4A06-9786-373EDF315FF8}" type="presOf" srcId="{CE9421CA-F220-4275-86EE-696B477997CB}" destId="{E0277526-0289-4574-96A7-5315C40FE5BA}" srcOrd="0" destOrd="0" presId="urn:microsoft.com/office/officeart/2005/8/layout/list1"/>
    <dgm:cxn modelId="{6B22FEEA-41AD-4842-8E8A-435BC68E0CBD}" type="presOf" srcId="{B76A4974-27D5-4343-A39F-FE28856B38B1}" destId="{7FE288D5-EAB5-4568-B6A0-45C2DAF9F06F}" srcOrd="0" destOrd="0" presId="urn:microsoft.com/office/officeart/2005/8/layout/list1"/>
    <dgm:cxn modelId="{41547E30-D094-49D5-9BE1-DA3A7CA9E1EC}" srcId="{F8C87590-2EE5-4453-979B-8B69048FEE3D}" destId="{CD24271F-EABA-4863-8A7D-798D80DE48AC}" srcOrd="4" destOrd="0" parTransId="{A121780F-1659-4FEE-8B6E-911E86D64202}" sibTransId="{72A52677-553B-4E8B-8A1B-A51BF96BE3CF}"/>
    <dgm:cxn modelId="{B4B7B60F-0C82-406A-AEB4-3A531AF7D07C}" type="presOf" srcId="{CD24271F-EABA-4863-8A7D-798D80DE48AC}" destId="{89042B42-2D72-4947-BB88-B871F3B64472}" srcOrd="0" destOrd="0" presId="urn:microsoft.com/office/officeart/2005/8/layout/list1"/>
    <dgm:cxn modelId="{79E781CB-CE1C-44AE-890C-21AD1E50C5BA}" srcId="{B76A4974-27D5-4343-A39F-FE28856B38B1}" destId="{4700AF0F-A479-47BC-ABF6-AAC7BC627557}" srcOrd="0" destOrd="0" parTransId="{D99ABC3D-6B3E-46AE-9C69-1740631A2795}" sibTransId="{FDDF8B07-0A05-40C8-A3A1-29E91925D65B}"/>
    <dgm:cxn modelId="{5178B271-01FC-475A-8615-8F72223E3B1B}" type="presOf" srcId="{4BBED6BE-8A52-4D4C-A90E-C1D4395806E2}" destId="{BE7D96FF-F5CE-4E01-9725-FCD8D9C7C867}" srcOrd="0" destOrd="0" presId="urn:microsoft.com/office/officeart/2005/8/layout/list1"/>
    <dgm:cxn modelId="{6A4CFF65-EB24-4EC9-843A-752E43799C72}" type="presOf" srcId="{CE9421CA-F220-4275-86EE-696B477997CB}" destId="{26D0CED3-C41A-464A-9155-3BD21978E823}" srcOrd="1" destOrd="0" presId="urn:microsoft.com/office/officeart/2005/8/layout/list1"/>
    <dgm:cxn modelId="{17188A8C-FD7D-4AD6-9BBA-6C2FB13460E8}" type="presOf" srcId="{F8C87590-2EE5-4453-979B-8B69048FEE3D}" destId="{AB6793C8-66DA-4848-8570-269800A18F43}" srcOrd="0" destOrd="0" presId="urn:microsoft.com/office/officeart/2005/8/layout/list1"/>
    <dgm:cxn modelId="{EC41DC47-45BE-4F1E-ADD9-8260F42BFF18}" srcId="{F8C87590-2EE5-4453-979B-8B69048FEE3D}" destId="{CE9421CA-F220-4275-86EE-696B477997CB}" srcOrd="1" destOrd="0" parTransId="{7F9C5756-22A2-4F9D-9E54-78B356DB7D22}" sibTransId="{AE6EBB68-9A62-4A48-B357-C451A85E57C1}"/>
    <dgm:cxn modelId="{FDC20881-F66B-4033-A4B1-C3C5CF130C61}" type="presOf" srcId="{B76A4974-27D5-4343-A39F-FE28856B38B1}" destId="{B0639C9D-59F2-4A04-8A17-366438625C20}" srcOrd="1" destOrd="0" presId="urn:microsoft.com/office/officeart/2005/8/layout/list1"/>
    <dgm:cxn modelId="{78514C7D-A73B-4E7A-A734-6024AC223924}" srcId="{B76A4974-27D5-4343-A39F-FE28856B38B1}" destId="{8C4C440F-FBED-46D1-832A-158BFECC39EF}" srcOrd="1" destOrd="0" parTransId="{E4E671E8-A767-4B3B-979F-5DED8FA0976B}" sibTransId="{C65E7FE5-C4E0-4FD4-978B-B2D4179D810B}"/>
    <dgm:cxn modelId="{BA8CCF65-0EF6-4D1B-82AF-2463496B3C4C}" type="presOf" srcId="{D41DCAAA-A271-461B-A822-EAE2A25E8894}" destId="{D250D5A1-5768-4F41-A572-16ACB0FA4E30}" srcOrd="0" destOrd="0" presId="urn:microsoft.com/office/officeart/2005/8/layout/list1"/>
    <dgm:cxn modelId="{CAF55235-2C64-4E91-A141-066F44D38A7F}" type="presOf" srcId="{B65FB209-6CAB-4043-B386-5EED0DB85793}" destId="{CFEB236F-8505-4F27-B5FA-F5DA49FC0052}" srcOrd="1" destOrd="0" presId="urn:microsoft.com/office/officeart/2005/8/layout/list1"/>
    <dgm:cxn modelId="{D82A20D9-AEA7-4F6F-AB66-FF26F1CCFE3C}" type="presOf" srcId="{27C56421-3A8B-49BC-98F2-26933680DA7C}" destId="{55C6A1BD-CF3A-418A-BF62-CB918D0EB0CC}" srcOrd="0" destOrd="1" presId="urn:microsoft.com/office/officeart/2005/8/layout/list1"/>
    <dgm:cxn modelId="{8EA316AA-772E-4ACE-A722-72CE7186B0F5}" type="presOf" srcId="{EE978200-C40A-4581-A09A-EF93394FBFFA}" destId="{A8171C88-3130-4FF8-8443-7DF8F2EA7650}" srcOrd="0" destOrd="1" presId="urn:microsoft.com/office/officeart/2005/8/layout/list1"/>
    <dgm:cxn modelId="{C6E74B4E-A378-496B-8C2D-B7D06F36B119}" srcId="{CD24271F-EABA-4863-8A7D-798D80DE48AC}" destId="{EE978200-C40A-4581-A09A-EF93394FBFFA}" srcOrd="1" destOrd="0" parTransId="{DAA59E38-50D3-4A1E-98B9-2D8D0ADFF6D6}" sibTransId="{9F2BB631-D50B-4D90-BEDF-DC58C6CE396D}"/>
    <dgm:cxn modelId="{153528BD-546C-4F02-99ED-B494384E1C10}" srcId="{CD24271F-EABA-4863-8A7D-798D80DE48AC}" destId="{F865E462-B666-4814-9B30-F260229F3F7C}" srcOrd="0" destOrd="0" parTransId="{EE0B9C0A-0030-41ED-832C-3CBA5C8FA148}" sibTransId="{EBD42820-8B94-4186-9261-62F0B14636A3}"/>
    <dgm:cxn modelId="{F1BFD7A7-1D5D-405F-9BED-58C008FD3511}" type="presOf" srcId="{CD24271F-EABA-4863-8A7D-798D80DE48AC}" destId="{952D1E5B-93D1-494C-B437-459BB2EC7A8F}" srcOrd="1" destOrd="0" presId="urn:microsoft.com/office/officeart/2005/8/layout/list1"/>
    <dgm:cxn modelId="{EBA87836-CC4D-46E9-8E84-B084BD15A448}" type="presOf" srcId="{2FE98AA9-CA96-46E7-8312-09B6D1C69756}" destId="{696C869A-7EDE-45BE-A8FE-421C8067796C}" srcOrd="0" destOrd="0" presId="urn:microsoft.com/office/officeart/2005/8/layout/list1"/>
    <dgm:cxn modelId="{CDF5D074-011F-4C2F-A68E-960683E8B8DD}" type="presParOf" srcId="{AB6793C8-66DA-4848-8570-269800A18F43}" destId="{281D9E7B-0AC4-4B8C-A874-C670FAC9FD2A}" srcOrd="0" destOrd="0" presId="urn:microsoft.com/office/officeart/2005/8/layout/list1"/>
    <dgm:cxn modelId="{0C4BA638-7DF5-43F0-8A82-618C11D760AC}" type="presParOf" srcId="{281D9E7B-0AC4-4B8C-A874-C670FAC9FD2A}" destId="{D250D5A1-5768-4F41-A572-16ACB0FA4E30}" srcOrd="0" destOrd="0" presId="urn:microsoft.com/office/officeart/2005/8/layout/list1"/>
    <dgm:cxn modelId="{ED3ECDD0-1401-4A51-9353-6F7E21B0222E}" type="presParOf" srcId="{281D9E7B-0AC4-4B8C-A874-C670FAC9FD2A}" destId="{8CE88A1C-C764-466D-8485-0F1A8BC78B76}" srcOrd="1" destOrd="0" presId="urn:microsoft.com/office/officeart/2005/8/layout/list1"/>
    <dgm:cxn modelId="{3641177C-72DC-4BCB-9756-DB466427E1D0}" type="presParOf" srcId="{AB6793C8-66DA-4848-8570-269800A18F43}" destId="{DA9D3A0C-8D6E-4C2C-9665-8E0F5BFDCFE6}" srcOrd="1" destOrd="0" presId="urn:microsoft.com/office/officeart/2005/8/layout/list1"/>
    <dgm:cxn modelId="{D83EA7E5-5091-45D3-AD33-C6C5117A711E}" type="presParOf" srcId="{AB6793C8-66DA-4848-8570-269800A18F43}" destId="{BE7D96FF-F5CE-4E01-9725-FCD8D9C7C867}" srcOrd="2" destOrd="0" presId="urn:microsoft.com/office/officeart/2005/8/layout/list1"/>
    <dgm:cxn modelId="{E4DCBA98-332A-486D-9AD8-3ABB87B006E4}" type="presParOf" srcId="{AB6793C8-66DA-4848-8570-269800A18F43}" destId="{4F0576CA-DB24-4A2C-8303-730C05909249}" srcOrd="3" destOrd="0" presId="urn:microsoft.com/office/officeart/2005/8/layout/list1"/>
    <dgm:cxn modelId="{8F280986-55FA-4F3E-BB15-CA7CD3FCAE24}" type="presParOf" srcId="{AB6793C8-66DA-4848-8570-269800A18F43}" destId="{5996916E-130B-4805-9E4C-B73E25806596}" srcOrd="4" destOrd="0" presId="urn:microsoft.com/office/officeart/2005/8/layout/list1"/>
    <dgm:cxn modelId="{AFC25782-E08A-4951-BC0D-0DB6BB6E83E6}" type="presParOf" srcId="{5996916E-130B-4805-9E4C-B73E25806596}" destId="{E0277526-0289-4574-96A7-5315C40FE5BA}" srcOrd="0" destOrd="0" presId="urn:microsoft.com/office/officeart/2005/8/layout/list1"/>
    <dgm:cxn modelId="{4C7B33A4-5715-487C-B8FA-10F56FACBCBD}" type="presParOf" srcId="{5996916E-130B-4805-9E4C-B73E25806596}" destId="{26D0CED3-C41A-464A-9155-3BD21978E823}" srcOrd="1" destOrd="0" presId="urn:microsoft.com/office/officeart/2005/8/layout/list1"/>
    <dgm:cxn modelId="{302CA01F-9C03-45C6-8E28-471BA3D9A364}" type="presParOf" srcId="{AB6793C8-66DA-4848-8570-269800A18F43}" destId="{5BB8B7DA-DA97-41C1-9CBB-DDB114995207}" srcOrd="5" destOrd="0" presId="urn:microsoft.com/office/officeart/2005/8/layout/list1"/>
    <dgm:cxn modelId="{BFD1B75C-9BC2-4603-B5EE-1755FF15C60F}" type="presParOf" srcId="{AB6793C8-66DA-4848-8570-269800A18F43}" destId="{696C869A-7EDE-45BE-A8FE-421C8067796C}" srcOrd="6" destOrd="0" presId="urn:microsoft.com/office/officeart/2005/8/layout/list1"/>
    <dgm:cxn modelId="{5761E0F8-5D70-481D-BCD8-F341AD1F5856}" type="presParOf" srcId="{AB6793C8-66DA-4848-8570-269800A18F43}" destId="{260A4D62-ED38-4699-B056-C3DCA03CC91F}" srcOrd="7" destOrd="0" presId="urn:microsoft.com/office/officeart/2005/8/layout/list1"/>
    <dgm:cxn modelId="{C8AA1569-1334-4D65-88EA-0AB8DBD70CE0}" type="presParOf" srcId="{AB6793C8-66DA-4848-8570-269800A18F43}" destId="{DE593610-96C9-418E-8CAD-36127B859E4C}" srcOrd="8" destOrd="0" presId="urn:microsoft.com/office/officeart/2005/8/layout/list1"/>
    <dgm:cxn modelId="{3167A26B-2C4E-47CC-858B-4B16C2340AFB}" type="presParOf" srcId="{DE593610-96C9-418E-8CAD-36127B859E4C}" destId="{7FE288D5-EAB5-4568-B6A0-45C2DAF9F06F}" srcOrd="0" destOrd="0" presId="urn:microsoft.com/office/officeart/2005/8/layout/list1"/>
    <dgm:cxn modelId="{8C8AA38B-D286-430D-9F59-9F047BF068B2}" type="presParOf" srcId="{DE593610-96C9-418E-8CAD-36127B859E4C}" destId="{B0639C9D-59F2-4A04-8A17-366438625C20}" srcOrd="1" destOrd="0" presId="urn:microsoft.com/office/officeart/2005/8/layout/list1"/>
    <dgm:cxn modelId="{A09326AC-690B-4128-A126-937ED7D7AEF1}" type="presParOf" srcId="{AB6793C8-66DA-4848-8570-269800A18F43}" destId="{C4E0614D-B849-4258-95F6-989D0183354F}" srcOrd="9" destOrd="0" presId="urn:microsoft.com/office/officeart/2005/8/layout/list1"/>
    <dgm:cxn modelId="{FBE020D9-0EE3-474A-A76B-D8F1B6D85E6F}" type="presParOf" srcId="{AB6793C8-66DA-4848-8570-269800A18F43}" destId="{E360A195-4BE3-468E-AA60-B35D785ED1DB}" srcOrd="10" destOrd="0" presId="urn:microsoft.com/office/officeart/2005/8/layout/list1"/>
    <dgm:cxn modelId="{32A2A4CC-D474-4AE4-8468-5DC40188A357}" type="presParOf" srcId="{AB6793C8-66DA-4848-8570-269800A18F43}" destId="{6741366D-07B3-44AD-939A-50DC47DE5BC8}" srcOrd="11" destOrd="0" presId="urn:microsoft.com/office/officeart/2005/8/layout/list1"/>
    <dgm:cxn modelId="{BDA62CE6-E536-4E25-94AE-6575C171B646}" type="presParOf" srcId="{AB6793C8-66DA-4848-8570-269800A18F43}" destId="{46829189-8B69-47AB-80D0-5F4EC9A2FAC7}" srcOrd="12" destOrd="0" presId="urn:microsoft.com/office/officeart/2005/8/layout/list1"/>
    <dgm:cxn modelId="{7CABA51D-FCF8-402C-960F-A55AF569B0F4}" type="presParOf" srcId="{46829189-8B69-47AB-80D0-5F4EC9A2FAC7}" destId="{2E98C299-3ED5-4ED4-A755-AA493C6F9FA1}" srcOrd="0" destOrd="0" presId="urn:microsoft.com/office/officeart/2005/8/layout/list1"/>
    <dgm:cxn modelId="{AAE24505-50CC-4F84-9A92-DB76C1457A70}" type="presParOf" srcId="{46829189-8B69-47AB-80D0-5F4EC9A2FAC7}" destId="{CFEB236F-8505-4F27-B5FA-F5DA49FC0052}" srcOrd="1" destOrd="0" presId="urn:microsoft.com/office/officeart/2005/8/layout/list1"/>
    <dgm:cxn modelId="{28B8288C-A2B2-4531-A087-A04524206A63}" type="presParOf" srcId="{AB6793C8-66DA-4848-8570-269800A18F43}" destId="{65156007-7B47-461B-98A9-19D28B9F2A5D}" srcOrd="13" destOrd="0" presId="urn:microsoft.com/office/officeart/2005/8/layout/list1"/>
    <dgm:cxn modelId="{26830F45-474B-4549-B93F-81306110CD7D}" type="presParOf" srcId="{AB6793C8-66DA-4848-8570-269800A18F43}" destId="{55C6A1BD-CF3A-418A-BF62-CB918D0EB0CC}" srcOrd="14" destOrd="0" presId="urn:microsoft.com/office/officeart/2005/8/layout/list1"/>
    <dgm:cxn modelId="{885748DA-284B-46C6-94B0-50A3C945DFF2}" type="presParOf" srcId="{AB6793C8-66DA-4848-8570-269800A18F43}" destId="{C53BAA96-8DB9-4A11-BC1C-A439F0515701}" srcOrd="15" destOrd="0" presId="urn:microsoft.com/office/officeart/2005/8/layout/list1"/>
    <dgm:cxn modelId="{55C50295-A2D6-4F69-8452-E44C72CA4D77}" type="presParOf" srcId="{AB6793C8-66DA-4848-8570-269800A18F43}" destId="{1EC84CCB-F042-4CE5-B6A6-0D851DC72573}" srcOrd="16" destOrd="0" presId="urn:microsoft.com/office/officeart/2005/8/layout/list1"/>
    <dgm:cxn modelId="{84EAC609-9B02-4A8F-B143-0A123A3A54C0}" type="presParOf" srcId="{1EC84CCB-F042-4CE5-B6A6-0D851DC72573}" destId="{89042B42-2D72-4947-BB88-B871F3B64472}" srcOrd="0" destOrd="0" presId="urn:microsoft.com/office/officeart/2005/8/layout/list1"/>
    <dgm:cxn modelId="{F3EFB2E9-1741-40DA-9E95-0A464B7BD7D9}" type="presParOf" srcId="{1EC84CCB-F042-4CE5-B6A6-0D851DC72573}" destId="{952D1E5B-93D1-494C-B437-459BB2EC7A8F}" srcOrd="1" destOrd="0" presId="urn:microsoft.com/office/officeart/2005/8/layout/list1"/>
    <dgm:cxn modelId="{123E6FFF-CFE1-482E-82A8-64C12E9F8128}" type="presParOf" srcId="{AB6793C8-66DA-4848-8570-269800A18F43}" destId="{679DCE6A-92D9-450E-9E23-42A9F7B48ADB}" srcOrd="17" destOrd="0" presId="urn:microsoft.com/office/officeart/2005/8/layout/list1"/>
    <dgm:cxn modelId="{6FF9A28B-2725-4D65-95F9-D381A4532757}" type="presParOf" srcId="{AB6793C8-66DA-4848-8570-269800A18F43}" destId="{A8171C88-3130-4FF8-8443-7DF8F2EA7650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D2743B8-5D1F-4C83-8C6D-2EBC422E93BF}" type="datetimeFigureOut">
              <a:rPr lang="pt-BR"/>
              <a:pPr>
                <a:defRPr/>
              </a:pPr>
              <a:t>10/02/2014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3726210-BF04-4767-8D3D-2B4B5D24292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7466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576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2100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8384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5920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908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94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611AE50-67A6-4821-8835-A1EFB7DBDC65}" type="slidenum">
              <a:rPr lang="pt-BR" smtClean="0"/>
              <a:pPr/>
              <a:t>22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2387231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149E928-6522-4036-B6BB-BC9F18EAC5B0}" type="slidenum">
              <a:rPr lang="pt-BR" smtClean="0"/>
              <a:pPr/>
              <a:t>23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2195246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rccbuildingregulations.org/pdf/irccreportonworkshopheritagebuildingsandcodes.pd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3.xls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Excel_Worksheet4.xlsx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Excel_Worksheet2.xlsx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328807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Comitê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pt-BR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ABRAINC</a:t>
            </a: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6/2/2014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/>
          </a:bodyPr>
          <a:lstStyle/>
          <a:p>
            <a:pPr lvl="0" defTabSz="914145">
              <a:defRPr/>
            </a:pPr>
            <a:r>
              <a:rPr lang="pt-BR" sz="2000" b="1" dirty="0">
                <a:solidFill>
                  <a:schemeClr val="tx1"/>
                </a:solidFill>
              </a:rPr>
              <a:t>Melhoria nos processos – Pacto </a:t>
            </a:r>
            <a:r>
              <a:rPr lang="pt-BR" sz="2000" b="1" dirty="0" err="1">
                <a:solidFill>
                  <a:schemeClr val="tx1"/>
                </a:solidFill>
              </a:rPr>
              <a:t>anti-corrupção</a:t>
            </a:r>
            <a:r>
              <a:rPr lang="pt-BR" sz="2000" b="1" dirty="0">
                <a:solidFill>
                  <a:schemeClr val="tx1"/>
                </a:solidFill>
              </a:rPr>
              <a:t> e </a:t>
            </a:r>
            <a:r>
              <a:rPr lang="pt-BR" sz="2000" b="1" dirty="0" smtClean="0">
                <a:solidFill>
                  <a:schemeClr val="tx1"/>
                </a:solidFill>
              </a:rPr>
              <a:t>Trabalho </a:t>
            </a:r>
            <a:r>
              <a:rPr lang="pt-BR" sz="2000" b="1" dirty="0">
                <a:solidFill>
                  <a:schemeClr val="tx1"/>
                </a:solidFill>
              </a:rPr>
              <a:t>MBC/</a:t>
            </a:r>
            <a:r>
              <a:rPr lang="pt-BR" sz="2000" b="1" dirty="0" err="1">
                <a:solidFill>
                  <a:schemeClr val="tx1"/>
                </a:solidFill>
              </a:rPr>
              <a:t>Booz</a:t>
            </a:r>
            <a:r>
              <a:rPr lang="pt-BR" sz="2000" b="1" dirty="0">
                <a:solidFill>
                  <a:schemeClr val="tx1"/>
                </a:solidFill>
              </a:rPr>
              <a:t>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811604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smtClean="0"/>
              <a:t>8</a:t>
            </a:r>
            <a:endParaRPr lang="en-US" sz="1000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174625" y="873178"/>
            <a:ext cx="8974538" cy="395582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242887" y="908720"/>
            <a:ext cx="8735857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/>
              <a:t>ESTRATÉGIA DE TRANSFORMAÇÃO DO TEMA CORRUPÇÃO DO SETOR IMOBILIÁRIO</a:t>
            </a:r>
            <a:endParaRPr lang="pt-BR" sz="1600" b="1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998546" y="1772816"/>
            <a:ext cx="1445265" cy="1661375"/>
          </a:xfrm>
          <a:prstGeom prst="roundRect">
            <a:avLst/>
          </a:prstGeom>
          <a:solidFill>
            <a:srgbClr val="CCECFF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043608" y="2165955"/>
            <a:ext cx="1478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P</a:t>
            </a:r>
            <a:r>
              <a:rPr lang="pt-BR" sz="1600" b="1" dirty="0" smtClean="0"/>
              <a:t>rocessos</a:t>
            </a:r>
            <a:r>
              <a:rPr lang="pt-BR" sz="1600" b="1" dirty="0"/>
              <a:t>/  Melhorias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809270" y="1772816"/>
            <a:ext cx="1554818" cy="1661375"/>
          </a:xfrm>
          <a:prstGeom prst="roundRect">
            <a:avLst/>
          </a:prstGeom>
          <a:solidFill>
            <a:srgbClr val="CCECFF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3851920" y="2060848"/>
            <a:ext cx="14319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Negociação/ Pactuação com poder público</a:t>
            </a: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6758532" y="1772816"/>
            <a:ext cx="1566088" cy="1661375"/>
          </a:xfrm>
          <a:prstGeom prst="roundRect">
            <a:avLst/>
          </a:prstGeom>
          <a:solidFill>
            <a:srgbClr val="CCECFF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6835981" y="2132856"/>
            <a:ext cx="1522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Comunicação Externa e Interna</a:t>
            </a:r>
            <a:endParaRPr lang="pt-BR" sz="1600" b="1" dirty="0"/>
          </a:p>
        </p:txBody>
      </p:sp>
      <p:sp>
        <p:nvSpPr>
          <p:cNvPr id="15" name="Seta para baixo 14"/>
          <p:cNvSpPr/>
          <p:nvPr/>
        </p:nvSpPr>
        <p:spPr>
          <a:xfrm>
            <a:off x="1530300" y="3573016"/>
            <a:ext cx="377404" cy="734096"/>
          </a:xfrm>
          <a:prstGeom prst="downArrow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Seta para baixo 15"/>
          <p:cNvSpPr/>
          <p:nvPr/>
        </p:nvSpPr>
        <p:spPr>
          <a:xfrm>
            <a:off x="4312620" y="3645024"/>
            <a:ext cx="377404" cy="734096"/>
          </a:xfrm>
          <a:prstGeom prst="downArrow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Seta para baixo 16"/>
          <p:cNvSpPr/>
          <p:nvPr/>
        </p:nvSpPr>
        <p:spPr>
          <a:xfrm>
            <a:off x="7312324" y="3645024"/>
            <a:ext cx="377404" cy="734096"/>
          </a:xfrm>
          <a:prstGeom prst="downArrow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683568" y="4535249"/>
            <a:ext cx="233714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Eliminar gaps onde há possibilidade de pontos de corrupção</a:t>
            </a:r>
          </a:p>
          <a:p>
            <a:endParaRPr lang="pt-B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 smtClean="0"/>
              <a:t>Trabalho </a:t>
            </a:r>
            <a:r>
              <a:rPr lang="pt-BR" sz="1600" b="1" dirty="0" err="1" smtClean="0"/>
              <a:t>Falconi</a:t>
            </a:r>
            <a:endParaRPr lang="pt-BR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 smtClean="0"/>
              <a:t>Listagem de gaps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 smtClean="0"/>
              <a:t>Acompanhamento SEL/Prefeito (SP) </a:t>
            </a:r>
            <a:endParaRPr lang="pt-BR" sz="1600" b="1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3449735" y="4595644"/>
            <a:ext cx="25545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Estabelecer pontos (com transparência) para estimular o poder público (funcionários) a ter comportamento ilibado</a:t>
            </a:r>
            <a:endParaRPr lang="pt-BR" sz="1600" b="1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6505408" y="4614227"/>
            <a:ext cx="25545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Pacto </a:t>
            </a:r>
            <a:r>
              <a:rPr lang="pt-BR" sz="1600" b="1" dirty="0" err="1" smtClean="0"/>
              <a:t>Ant</a:t>
            </a:r>
            <a:r>
              <a:rPr lang="pt-BR" sz="1600" b="1" dirty="0" smtClean="0"/>
              <a:t>-Corrupção</a:t>
            </a:r>
          </a:p>
          <a:p>
            <a:endParaRPr lang="pt-BR" sz="1600" b="1" dirty="0" smtClean="0"/>
          </a:p>
          <a:p>
            <a:r>
              <a:rPr lang="pt-BR" sz="1600" b="1" dirty="0" smtClean="0"/>
              <a:t>Comitê de Comunicação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8240515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578106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Modelo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Negócios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1" dirty="0"/>
              <a:t>Corretagem Apartada – </a:t>
            </a:r>
            <a:r>
              <a:rPr lang="pt-BR" sz="2400" dirty="0"/>
              <a:t>atualizações, próximos passos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1" dirty="0"/>
              <a:t>Modelo de Negócios</a:t>
            </a: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427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08756" y="137436"/>
            <a:ext cx="8696325" cy="171938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Modelo de vendas - r</a:t>
            </a:r>
            <a:r>
              <a:rPr lang="pt-BR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euniões para discussão e posicionamento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Comitê </a:t>
            </a:r>
            <a:r>
              <a:rPr lang="pt-BR" b="1" dirty="0"/>
              <a:t>Jurídico </a:t>
            </a:r>
            <a:r>
              <a:rPr lang="pt-BR" dirty="0"/>
              <a:t>– </a:t>
            </a:r>
            <a:r>
              <a:rPr lang="pt-BR" dirty="0" smtClean="0"/>
              <a:t>12 reuniões sobre o tema em 2013 (inclusive </a:t>
            </a:r>
            <a:r>
              <a:rPr lang="pt-BR" dirty="0" err="1" smtClean="0"/>
              <a:t>Houses</a:t>
            </a:r>
            <a:r>
              <a:rPr lang="pt-BR" dirty="0" smtClean="0"/>
              <a:t>)</a:t>
            </a:r>
          </a:p>
          <a:p>
            <a:r>
              <a:rPr lang="pt-BR" b="1" dirty="0" smtClean="0"/>
              <a:t>Comitê </a:t>
            </a:r>
            <a:r>
              <a:rPr lang="pt-BR" b="1" dirty="0"/>
              <a:t>de Incorporação - </a:t>
            </a:r>
            <a:r>
              <a:rPr lang="pt-BR" dirty="0"/>
              <a:t>7 </a:t>
            </a:r>
            <a:r>
              <a:rPr lang="pt-BR" dirty="0" smtClean="0"/>
              <a:t>reuniões; Diretoria e C. Deliberativo – 6 reuniões</a:t>
            </a:r>
            <a:endParaRPr lang="pt-BR" b="1" dirty="0"/>
          </a:p>
          <a:p>
            <a:endParaRPr lang="pt-BR" dirty="0"/>
          </a:p>
          <a:p>
            <a:r>
              <a:rPr lang="pt-BR" dirty="0" smtClean="0"/>
              <a:t>Consistência, comercial, contencioso, fiscal, financiamentos, reputação, defesa da concorrência - posicionamento a </a:t>
            </a:r>
            <a:r>
              <a:rPr lang="pt-BR" dirty="0"/>
              <a:t>partir de </a:t>
            </a:r>
            <a:r>
              <a:rPr lang="pt-BR" dirty="0" smtClean="0"/>
              <a:t>11/7/2013</a:t>
            </a:r>
            <a:endParaRPr lang="pt-BR" b="1" dirty="0" smtClean="0"/>
          </a:p>
          <a:p>
            <a:endParaRPr lang="pt-BR" b="1" dirty="0"/>
          </a:p>
          <a:p>
            <a:endParaRPr lang="pt-BR" b="1" dirty="0" smtClean="0"/>
          </a:p>
          <a:p>
            <a:endParaRPr lang="pt-BR" b="1" dirty="0"/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0"/>
            <a:endParaRPr lang="pt-BR" b="1" dirty="0" smtClean="0"/>
          </a:p>
          <a:p>
            <a:pPr lvl="0"/>
            <a:endParaRPr lang="pt-BR" b="1" dirty="0"/>
          </a:p>
          <a:p>
            <a:pPr lvl="0"/>
            <a:endParaRPr lang="pt-BR" b="1" dirty="0" smtClean="0"/>
          </a:p>
          <a:p>
            <a:pPr lvl="0"/>
            <a:r>
              <a:rPr lang="pt-BR" b="1" dirty="0" smtClean="0"/>
              <a:t>Reunião </a:t>
            </a:r>
            <a:r>
              <a:rPr lang="pt-BR" dirty="0" smtClean="0"/>
              <a:t>19/12 - novo </a:t>
            </a:r>
            <a:r>
              <a:rPr lang="pt-BR" dirty="0"/>
              <a:t>agendamento de reunião com Imobiliárias </a:t>
            </a:r>
            <a:r>
              <a:rPr lang="pt-BR" dirty="0" smtClean="0"/>
              <a:t>com a presença </a:t>
            </a:r>
            <a:r>
              <a:rPr lang="pt-BR" dirty="0"/>
              <a:t>de </a:t>
            </a:r>
            <a:r>
              <a:rPr lang="pt-BR" dirty="0" smtClean="0"/>
              <a:t>Comitê </a:t>
            </a:r>
            <a:r>
              <a:rPr lang="pt-BR" dirty="0"/>
              <a:t>Jurídico e dos </a:t>
            </a:r>
            <a:r>
              <a:rPr lang="pt-BR" dirty="0" err="1"/>
              <a:t>decisores</a:t>
            </a:r>
            <a:r>
              <a:rPr lang="pt-BR" dirty="0"/>
              <a:t> das </a:t>
            </a:r>
            <a:r>
              <a:rPr lang="pt-BR" dirty="0" smtClean="0"/>
              <a:t>empresas</a:t>
            </a:r>
          </a:p>
          <a:p>
            <a:pPr lvl="0"/>
            <a:endParaRPr lang="pt-BR" dirty="0"/>
          </a:p>
          <a:p>
            <a:pPr lvl="0"/>
            <a:r>
              <a:rPr lang="pt-BR" b="1" dirty="0" smtClean="0"/>
              <a:t>Atualizações</a:t>
            </a: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Consenso sobre sentido geral mas não sobre data/encaminhamento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Corretagem Apartada – apoio - questão trabalhista, não consumerista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Aproximação MP: esclarecimentos sobre legalidade de ambas as práticas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/>
              <a:t>Redefenir</a:t>
            </a:r>
            <a:r>
              <a:rPr lang="pt-BR" b="1" dirty="0"/>
              <a:t> consensos e </a:t>
            </a:r>
            <a:r>
              <a:rPr lang="pt-BR" b="1" dirty="0" smtClean="0"/>
              <a:t>encaminhamento</a:t>
            </a: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9</a:t>
            </a:r>
            <a:endParaRPr lang="en-US" sz="1000" dirty="0"/>
          </a:p>
        </p:txBody>
      </p:sp>
      <p:sp>
        <p:nvSpPr>
          <p:cNvPr id="7" name="Retângulo 7"/>
          <p:cNvSpPr>
            <a:spLocks noChangeArrowheads="1"/>
          </p:cNvSpPr>
          <p:nvPr/>
        </p:nvSpPr>
        <p:spPr bwMode="auto">
          <a:xfrm>
            <a:off x="179512" y="2204864"/>
            <a:ext cx="8624887" cy="172691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0" lvl="1"/>
            <a:r>
              <a:rPr lang="pt-BR" b="1" dirty="0"/>
              <a:t>C</a:t>
            </a:r>
            <a:r>
              <a:rPr lang="pt-BR" b="1" dirty="0" smtClean="0"/>
              <a:t>ontratação pela empresa, </a:t>
            </a:r>
            <a:r>
              <a:rPr lang="pt-BR" b="1" dirty="0"/>
              <a:t>apesar de carregar maiores custos iniciais, tem reflexos positivos no médio e longo prazo para </a:t>
            </a:r>
            <a:r>
              <a:rPr lang="pt-BR" b="1" dirty="0" smtClean="0"/>
              <a:t>associadas </a:t>
            </a:r>
            <a:r>
              <a:rPr lang="pt-BR" b="1" dirty="0"/>
              <a:t>e para o setor. </a:t>
            </a:r>
          </a:p>
          <a:p>
            <a:pPr marL="0" lvl="1"/>
            <a:endParaRPr lang="pt-BR" b="1" dirty="0"/>
          </a:p>
          <a:p>
            <a:pPr marL="0" lvl="1"/>
            <a:r>
              <a:rPr lang="pt-BR" b="1" dirty="0" smtClean="0"/>
              <a:t>Proposta decorrente deste entendimento:</a:t>
            </a:r>
            <a:endParaRPr lang="pt-BR" b="1" i="1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Esclarecimentos </a:t>
            </a:r>
            <a:r>
              <a:rPr lang="pt-BR" dirty="0"/>
              <a:t>e acompanhamento deste assunto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/>
              <a:t>A</a:t>
            </a:r>
            <a:r>
              <a:rPr lang="pt-BR" dirty="0" smtClean="0"/>
              <a:t>poio aos aperfeiçoamentos trabalhistas - Corretores Associados</a:t>
            </a:r>
          </a:p>
        </p:txBody>
      </p:sp>
    </p:spTree>
    <p:extLst>
      <p:ext uri="{BB962C8B-B14F-4D97-AF65-F5344CB8AC3E}">
        <p14:creationId xmlns:p14="http://schemas.microsoft.com/office/powerpoint/2010/main" val="35196027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08756" y="137436"/>
            <a:ext cx="8696325" cy="171938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Modelo de Vendas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635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0" lvl="1"/>
            <a:r>
              <a:rPr lang="pt-BR" b="1" dirty="0" smtClean="0"/>
              <a:t>Proposta decorrente deste entendimento (CD, 12/10):</a:t>
            </a:r>
            <a:endParaRPr lang="pt-BR" b="1" i="1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Esclarecimento e acompanhamento – data de início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/>
              <a:t>A</a:t>
            </a:r>
            <a:r>
              <a:rPr lang="pt-BR" dirty="0" smtClean="0"/>
              <a:t>perfeiçoamento das práticas, sempre com defesa da concorrência</a:t>
            </a:r>
          </a:p>
          <a:p>
            <a:pPr marL="0" lvl="1"/>
            <a:endParaRPr lang="pt-BR" sz="2000" dirty="0" smtClean="0"/>
          </a:p>
          <a:p>
            <a:pPr lvl="0"/>
            <a:r>
              <a:rPr lang="pt-BR" b="1" dirty="0"/>
              <a:t>Imobiliárias</a:t>
            </a:r>
            <a:r>
              <a:rPr lang="pt-BR" dirty="0"/>
              <a:t>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Corretagem Apartada – apoio - questão trabalhista, não impacta conflitos com Consumidores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Incorporadoras: questões consumeristas </a:t>
            </a:r>
          </a:p>
          <a:p>
            <a:pPr marL="0" lvl="1"/>
            <a:endParaRPr lang="pt-BR" b="1" dirty="0" smtClean="0"/>
          </a:p>
          <a:p>
            <a:pPr marL="0" lvl="1"/>
            <a:r>
              <a:rPr lang="pt-BR" b="1" dirty="0" smtClean="0"/>
              <a:t>Discussão </a:t>
            </a:r>
            <a:r>
              <a:rPr lang="pt-BR" b="1" dirty="0"/>
              <a:t>sobre </a:t>
            </a:r>
            <a:r>
              <a:rPr lang="pt-BR" b="1" dirty="0" smtClean="0"/>
              <a:t>passado</a:t>
            </a:r>
            <a:endParaRPr lang="pt-BR" b="1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t-BR" dirty="0" smtClean="0"/>
              <a:t>Aproximação com MP</a:t>
            </a:r>
            <a:endParaRPr lang="pt-BR" dirty="0"/>
          </a:p>
          <a:p>
            <a:pPr lvl="0"/>
            <a:endParaRPr lang="pt-BR" dirty="0" smtClean="0"/>
          </a:p>
          <a:p>
            <a:r>
              <a:rPr lang="pt-BR" b="1" dirty="0" err="1" smtClean="0"/>
              <a:t>Houses</a:t>
            </a:r>
            <a:r>
              <a:rPr lang="pt-BR" dirty="0" smtClean="0"/>
              <a:t> </a:t>
            </a:r>
            <a:r>
              <a:rPr lang="pt-BR" dirty="0"/>
              <a:t>-  definições por cada empresa; acompanhamento – reunião </a:t>
            </a:r>
            <a:r>
              <a:rPr lang="pt-BR" dirty="0" smtClean="0"/>
              <a:t>4/12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Incentivos adequados, estruturas várias, autônomo, PJ ou </a:t>
            </a:r>
            <a:r>
              <a:rPr lang="pt-BR" dirty="0" smtClean="0"/>
              <a:t>CLT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Comitê de RH – acompanhamento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/>
              <a:t>Negociações</a:t>
            </a:r>
            <a:r>
              <a:rPr lang="pt-BR" dirty="0"/>
              <a:t> por cada empresa com suas imobiliárias.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Retomar discussão de oportunidade para reunião </a:t>
            </a:r>
            <a:r>
              <a:rPr lang="pt-BR" dirty="0"/>
              <a:t>com </a:t>
            </a:r>
            <a:r>
              <a:rPr lang="pt-BR" dirty="0" smtClean="0"/>
              <a:t>Imobiliárias</a:t>
            </a:r>
            <a:endParaRPr lang="pt-BR" dirty="0"/>
          </a:p>
          <a:p>
            <a:endParaRPr lang="pt-BR" dirty="0" smtClean="0"/>
          </a:p>
          <a:p>
            <a:pPr lvl="0"/>
            <a:endParaRPr lang="pt-BR" dirty="0" smtClean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10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481939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 fontScale="90000"/>
          </a:bodyPr>
          <a:lstStyle/>
          <a:p>
            <a:pPr lvl="0" defTabSz="914145">
              <a:defRPr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Modelo de Negócios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- - vendas definitivas , equilíbrio nas relações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811604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11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321904" y="692696"/>
            <a:ext cx="8624887" cy="50509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Modelo Financeiro - </a:t>
            </a:r>
            <a:r>
              <a:rPr lang="pt-BR" dirty="0" smtClean="0"/>
              <a:t>pré-vendas</a:t>
            </a:r>
            <a:r>
              <a:rPr lang="pt-BR" dirty="0"/>
              <a:t>, repasses antecipados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lvl="0"/>
            <a:r>
              <a:rPr lang="pt-BR" b="1" dirty="0" smtClean="0"/>
              <a:t>Discussão com ABECIP – apetite restrito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Portabilidade a partir de maio</a:t>
            </a:r>
            <a:r>
              <a:rPr lang="pt-BR" dirty="0" smtClean="0"/>
              <a:t>– </a:t>
            </a:r>
            <a:r>
              <a:rPr lang="pt-BR" dirty="0"/>
              <a:t>estratégia </a:t>
            </a:r>
            <a:r>
              <a:rPr lang="pt-BR" dirty="0" smtClean="0"/>
              <a:t>– </a:t>
            </a:r>
            <a:r>
              <a:rPr lang="pt-BR" dirty="0"/>
              <a:t>originar, </a:t>
            </a:r>
            <a:r>
              <a:rPr lang="pt-BR" dirty="0" smtClean="0"/>
              <a:t>defender </a:t>
            </a:r>
            <a:r>
              <a:rPr lang="pt-BR" dirty="0"/>
              <a:t>carteira, </a:t>
            </a:r>
            <a:r>
              <a:rPr lang="pt-BR" dirty="0" smtClean="0"/>
              <a:t>novas operações</a:t>
            </a:r>
          </a:p>
          <a:p>
            <a:endParaRPr lang="pt-BR" dirty="0"/>
          </a:p>
          <a:p>
            <a:r>
              <a:rPr lang="pt-BR" b="1" dirty="0" smtClean="0"/>
              <a:t>Alternativas a serem trabalhadas</a:t>
            </a:r>
            <a:r>
              <a:rPr lang="pt-BR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Projetos piloto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Min</a:t>
            </a:r>
            <a:r>
              <a:rPr lang="pt-BR" b="1" dirty="0"/>
              <a:t>. Fazenda e Justiça e Encontros Magistratura - devolução de </a:t>
            </a:r>
            <a:r>
              <a:rPr lang="pt-BR" b="1" dirty="0" smtClean="0"/>
              <a:t>recursos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 </a:t>
            </a:r>
            <a:r>
              <a:rPr lang="pt-BR" dirty="0"/>
              <a:t>noção de opção e os desequilíbrios no </a:t>
            </a:r>
            <a:r>
              <a:rPr lang="pt-BR" dirty="0" smtClean="0"/>
              <a:t>setor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Bem de consumo vs. encomenda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002060"/>
                </a:solidFill>
              </a:rPr>
              <a:t>Parecer para defesa de tese</a:t>
            </a:r>
          </a:p>
          <a:p>
            <a:pPr lvl="1"/>
            <a:endParaRPr lang="pt-BR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rgbClr val="002060"/>
                </a:solidFill>
              </a:rPr>
              <a:t>ADEMI-Tribunal de Justiça - RJ </a:t>
            </a:r>
            <a:r>
              <a:rPr lang="pt-BR" dirty="0" smtClean="0">
                <a:solidFill>
                  <a:srgbClr val="002060"/>
                </a:solidFill>
              </a:rPr>
              <a:t>- </a:t>
            </a:r>
            <a:r>
              <a:rPr lang="pt-BR" dirty="0"/>
              <a:t>Rescisão pelo comprador - 9,5% iniciais sobre o valor da venda serão retidos pelo incorporador para suporte de despesas legais e de comercialização. Após isso, devolução de 75% dos recursos para o comprador.  </a:t>
            </a:r>
          </a:p>
        </p:txBody>
      </p:sp>
    </p:spTree>
    <p:extLst>
      <p:ext uri="{BB962C8B-B14F-4D97-AF65-F5344CB8AC3E}">
        <p14:creationId xmlns:p14="http://schemas.microsoft.com/office/powerpoint/2010/main" val="18509455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471923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Outros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assuntos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sym typeface="Helvetica" charset="0"/>
              </a:rPr>
              <a:t>Prefeitura</a:t>
            </a:r>
            <a:r>
              <a:rPr lang="en-US" sz="2400" b="1" dirty="0" smtClean="0">
                <a:sym typeface="Helvetica" charset="0"/>
              </a:rPr>
              <a:t> de São Paulo – HIS, PDE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ym typeface="Helvetica" charset="0"/>
              </a:rPr>
              <a:t>CETESB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ym typeface="Helvetica" charset="0"/>
              </a:rPr>
              <a:t>PMCMV3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ym typeface="Helvetica" charset="0"/>
              </a:rPr>
              <a:t>O</a:t>
            </a:r>
            <a:r>
              <a:rPr lang="en-US" sz="2400" b="1" dirty="0" smtClean="0">
                <a:sym typeface="Helvetica" charset="0"/>
              </a:rPr>
              <a:t>utros</a:t>
            </a:r>
            <a:endParaRPr lang="pt-BR" sz="2400" b="1" dirty="0"/>
          </a:p>
          <a:p>
            <a:pPr algn="ctr" defTabSz="914145" hangingPunct="0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0004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457079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Prefeitura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São Paulo</a:t>
            </a: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HIS, PDE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0911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188640"/>
            <a:ext cx="8561387" cy="216619"/>
          </a:xfrm>
        </p:spPr>
        <p:txBody>
          <a:bodyPr lIns="0" tIns="0" rIns="0" bIns="0" anchor="t">
            <a:normAutofit fontScale="90000"/>
          </a:bodyPr>
          <a:lstStyle/>
          <a:p>
            <a:pPr algn="l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Prefeitura de São Paulo – HIS, PDE </a:t>
            </a: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pt-BR" sz="1800" dirty="0"/>
              <a:t/>
            </a:r>
            <a:br>
              <a:rPr lang="pt-BR" sz="1800" dirty="0"/>
            </a:b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Acompanhamento </a:t>
            </a:r>
            <a:r>
              <a:rPr lang="pt-BR" b="1" dirty="0"/>
              <a:t>mensal </a:t>
            </a:r>
            <a:r>
              <a:rPr lang="pt-BR" b="1" dirty="0" smtClean="0"/>
              <a:t>Prefeito </a:t>
            </a:r>
            <a:r>
              <a:rPr lang="pt-BR" b="1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– Faixa 1 – última 31/1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lvl="0"/>
            <a:r>
              <a:rPr lang="pt-BR" b="1" dirty="0" smtClean="0"/>
              <a:t>Convênio </a:t>
            </a:r>
            <a:r>
              <a:rPr lang="pt-BR" b="1" dirty="0"/>
              <a:t>CETESB/SVMA </a:t>
            </a:r>
            <a:r>
              <a:rPr lang="pt-BR" dirty="0" smtClean="0"/>
              <a:t>- duplicidade </a:t>
            </a:r>
            <a:r>
              <a:rPr lang="pt-BR" dirty="0"/>
              <a:t>e superposições nas </a:t>
            </a:r>
            <a:r>
              <a:rPr lang="pt-BR" dirty="0" smtClean="0"/>
              <a:t>análises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r>
              <a:rPr lang="pt-BR" b="1" dirty="0" smtClean="0"/>
              <a:t>Lei dos Mananciais </a:t>
            </a:r>
            <a:r>
              <a:rPr lang="pt-BR" dirty="0" smtClean="0"/>
              <a:t>– flexibilização por Governador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Proposta enviada no início de janeiro tem </a:t>
            </a:r>
            <a:r>
              <a:rPr lang="pt-BR" dirty="0"/>
              <a:t>apoio da SEL. 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Com </a:t>
            </a:r>
            <a:r>
              <a:rPr lang="pt-BR" dirty="0"/>
              <a:t>confirmação de endosso pela SVMA, ela deverá ser encaminhada com o Governo do Estado. </a:t>
            </a:r>
          </a:p>
          <a:p>
            <a:pPr lvl="0"/>
            <a:endParaRPr lang="pt-BR" b="1" dirty="0" smtClean="0"/>
          </a:p>
          <a:p>
            <a:pPr lvl="0"/>
            <a:r>
              <a:rPr lang="pt-BR" b="1" dirty="0" err="1" smtClean="0"/>
              <a:t>Retrofit</a:t>
            </a:r>
            <a:r>
              <a:rPr lang="pt-BR" dirty="0"/>
              <a:t>: propostas por </a:t>
            </a:r>
            <a:r>
              <a:rPr lang="pt-BR" dirty="0" smtClean="0"/>
              <a:t>viabilização</a:t>
            </a:r>
          </a:p>
          <a:p>
            <a:pPr lvl="0"/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Canal de investigação prévia </a:t>
            </a:r>
            <a:r>
              <a:rPr lang="pt-BR" dirty="0" smtClean="0"/>
              <a:t>– entrada no edifício, análise, inspeção estrutural e de instalações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Rito de aprovação específica</a:t>
            </a:r>
            <a:r>
              <a:rPr lang="pt-BR" dirty="0"/>
              <a:t>, com unificação de Secretarias, respostas únicas e possibilidade de alterações durante o projeto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Flexibilização em requisitos de acessibilidade e parâmetros de segurança/incêndios</a:t>
            </a:r>
            <a:r>
              <a:rPr lang="pt-BR" dirty="0" smtClean="0"/>
              <a:t>, respeitando viabilidade das adaptações necessárias, com condições mínimas e sem piora nas condições apresentadas antes das alterações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Definição de critério/governança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Envio de </a:t>
            </a:r>
            <a:r>
              <a:rPr lang="pt-BR" dirty="0"/>
              <a:t>sugestão ao Vereador Nabil </a:t>
            </a:r>
            <a:r>
              <a:rPr lang="pt-BR" dirty="0" smtClean="0"/>
              <a:t>Bonduki – benchmarks internacionais</a:t>
            </a:r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12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829039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Retrofit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Regras especiais para prédios existentes, com variações país a país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Grandes diferenças por questões legais, prioridades e </a:t>
            </a:r>
            <a:r>
              <a:rPr lang="pt-BR" dirty="0" smtClean="0"/>
              <a:t>visões.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Flexibilidade mais restrita no caso de renovações totais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Maior flexibilidade nas aprovações – diminuir exigências e acesso a incentivos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Explicitação dos objetivos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Critérios baseados em funcionalidade e performance (e não em prescrições)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Diretrizes gerais, muitas vezes qualitativas, definidas em nível local/regional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Segurança e saúde (risco). Recentemente, sustentabilidade e acessibilidade (novos modelos)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Esforço por diretrizes únicas em cada país, com verificações locais</a:t>
            </a:r>
          </a:p>
          <a:p>
            <a:endParaRPr lang="pt-BR" b="1" dirty="0"/>
          </a:p>
          <a:p>
            <a:r>
              <a:rPr lang="en-US" b="1" dirty="0" smtClean="0">
                <a:hlinkClick r:id="rId2"/>
              </a:rPr>
              <a:t>http</a:t>
            </a:r>
            <a:r>
              <a:rPr lang="en-US" b="1" dirty="0">
                <a:hlinkClick r:id="rId2"/>
              </a:rPr>
              <a:t>://www.irccbuildingregulations.org/pdf/irccreportonworkshopheritagebuildingsandcodes.pdf</a:t>
            </a:r>
            <a:r>
              <a:rPr lang="en-US" b="1" dirty="0"/>
              <a:t> - </a:t>
            </a:r>
            <a:r>
              <a:rPr lang="en-US" dirty="0"/>
              <a:t>13 </a:t>
            </a:r>
            <a:r>
              <a:rPr lang="en-US" dirty="0" err="1" smtClean="0"/>
              <a:t>países</a:t>
            </a:r>
            <a:endParaRPr lang="en-US" dirty="0"/>
          </a:p>
          <a:p>
            <a:r>
              <a:rPr lang="pt-BR" b="1" dirty="0" err="1"/>
              <a:t>Ex</a:t>
            </a:r>
            <a:r>
              <a:rPr lang="pt-BR" b="1" dirty="0"/>
              <a:t>: Ottawa </a:t>
            </a:r>
            <a:r>
              <a:rPr lang="pt-BR" b="1" dirty="0" err="1"/>
              <a:t>fire</a:t>
            </a:r>
            <a:r>
              <a:rPr lang="pt-BR" b="1" dirty="0"/>
              <a:t> </a:t>
            </a:r>
            <a:r>
              <a:rPr lang="pt-BR" b="1" dirty="0" err="1"/>
              <a:t>requirements</a:t>
            </a:r>
            <a:r>
              <a:rPr lang="pt-BR" b="1" dirty="0"/>
              <a:t>:  </a:t>
            </a:r>
            <a:r>
              <a:rPr lang="en-US" dirty="0"/>
              <a:t>5 areas of fire safety: </a:t>
            </a:r>
            <a:br>
              <a:rPr lang="en-US" dirty="0"/>
            </a:br>
            <a:r>
              <a:rPr lang="en-US" b="1" dirty="0"/>
              <a:t>1. Containment - </a:t>
            </a:r>
            <a:r>
              <a:rPr lang="en-US" dirty="0"/>
              <a:t>Contain fires within units and from other areas. </a:t>
            </a:r>
            <a:br>
              <a:rPr lang="en-US" dirty="0"/>
            </a:br>
            <a:r>
              <a:rPr lang="en-US" b="1" dirty="0"/>
              <a:t>2. Means of Escape - </a:t>
            </a:r>
            <a:r>
              <a:rPr lang="en-US" dirty="0"/>
              <a:t>Require 2 exits/floor though variations may apply.</a:t>
            </a:r>
            <a:br>
              <a:rPr lang="en-US" dirty="0"/>
            </a:br>
            <a:r>
              <a:rPr lang="en-US" b="1" dirty="0"/>
              <a:t>3. Alarms - </a:t>
            </a:r>
            <a:r>
              <a:rPr lang="en-US" dirty="0"/>
              <a:t>Smoke alarms, minimum of 1 per floor. </a:t>
            </a:r>
            <a:br>
              <a:rPr lang="en-US" dirty="0"/>
            </a:br>
            <a:r>
              <a:rPr lang="en-US" b="1" dirty="0"/>
              <a:t>4. Fire Suppression - </a:t>
            </a:r>
            <a:r>
              <a:rPr lang="en-US" dirty="0"/>
              <a:t>Require 1 fire extinguisher/floor with sprinklers optional. </a:t>
            </a:r>
            <a:br>
              <a:rPr lang="en-US" dirty="0"/>
            </a:br>
            <a:r>
              <a:rPr lang="en-US" b="1" dirty="0"/>
              <a:t>5. Electrical Safety Compliance - </a:t>
            </a:r>
            <a:r>
              <a:rPr lang="en-US" dirty="0"/>
              <a:t>2 unit buildings shall be subject to inspection by the Electrical Safety </a:t>
            </a:r>
            <a:r>
              <a:rPr lang="en-US" dirty="0" smtClean="0"/>
              <a:t>Authority</a:t>
            </a:r>
            <a:endParaRPr lang="pt-BR" dirty="0"/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13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012330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188640"/>
            <a:ext cx="8561387" cy="216619"/>
          </a:xfrm>
        </p:spPr>
        <p:txBody>
          <a:bodyPr lIns="0" tIns="0" rIns="0" bIns="0" anchor="t">
            <a:normAutofit fontScale="90000"/>
          </a:bodyPr>
          <a:lstStyle/>
          <a:p>
            <a:pPr algn="l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Prefeitura de São Paulo – Plano Diretor </a:t>
            </a: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pt-BR" sz="1800" dirty="0"/>
              <a:t/>
            </a:r>
            <a:br>
              <a:rPr lang="pt-BR" sz="1800" dirty="0"/>
            </a:b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HIS/HMP</a:t>
            </a:r>
          </a:p>
          <a:p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ZEIS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Gravação </a:t>
            </a:r>
            <a:r>
              <a:rPr lang="pt-BR" dirty="0"/>
              <a:t>+ IPTU progressivo tem efeito positivo na limitação do valor da terra – efeito mais concreto nas zonas </a:t>
            </a:r>
            <a:r>
              <a:rPr lang="pt-BR" dirty="0" smtClean="0"/>
              <a:t>centrais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Separação entre Faixa 1 e faixas 2 e 3 </a:t>
            </a:r>
            <a:r>
              <a:rPr lang="pt-BR" b="1" dirty="0"/>
              <a:t>– </a:t>
            </a:r>
            <a:r>
              <a:rPr lang="pt-BR" dirty="0"/>
              <a:t>estruturas jurídicas </a:t>
            </a:r>
            <a:r>
              <a:rPr lang="pt-BR" dirty="0" smtClean="0"/>
              <a:t>diferentes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Destinação (Faixa 1 ou Faixa 2/2- HMP) em vez de % definidos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Faixa 1 </a:t>
            </a:r>
            <a:r>
              <a:rPr lang="pt-BR" dirty="0" smtClean="0"/>
              <a:t>– viabilização em zonas não periféricas –necessária doação de terreno para viabilização. Em áreas menores, verticalização é imprescindível – Secretário Floriano indica avanço em alternativa para elevadores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Mecanismos de incremento de potencial </a:t>
            </a:r>
            <a:r>
              <a:rPr lang="pt-BR" dirty="0" smtClean="0"/>
              <a:t>– transferência de potencial construtivo – </a:t>
            </a:r>
            <a:r>
              <a:rPr lang="pt-BR" dirty="0" err="1" smtClean="0"/>
              <a:t>ex</a:t>
            </a:r>
            <a:r>
              <a:rPr lang="pt-BR" dirty="0" smtClean="0"/>
              <a:t>: benefícios para HIS fora de ZEIS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r>
              <a:rPr lang="pt-BR" b="1" dirty="0" smtClean="0"/>
              <a:t>Plano </a:t>
            </a:r>
            <a:r>
              <a:rPr lang="pt-BR" b="1" dirty="0"/>
              <a:t>Diretor, Lei de Uso e Ocupação </a:t>
            </a:r>
            <a:endParaRPr lang="pt-BR" b="1" dirty="0" smtClean="0"/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Pontos enviados ao Secovi no anexo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Proposta de Eduardo </a:t>
            </a:r>
            <a:r>
              <a:rPr lang="pt-BR" dirty="0"/>
              <a:t>D</a:t>
            </a:r>
            <a:r>
              <a:rPr lang="pt-BR" dirty="0" smtClean="0"/>
              <a:t>ella Manna para apresentação ABRAINC Modelagem</a:t>
            </a:r>
            <a:r>
              <a:rPr lang="pt-BR" dirty="0"/>
              <a:t>, </a:t>
            </a:r>
            <a:r>
              <a:rPr lang="pt-BR" dirty="0" smtClean="0"/>
              <a:t>tendências – PDE e Lei de Zoneamento - acompanhamento</a:t>
            </a:r>
            <a:endParaRPr lang="pt-BR" dirty="0"/>
          </a:p>
          <a:p>
            <a:endParaRPr lang="pt-BR" b="1" dirty="0">
              <a:solidFill>
                <a:srgbClr val="002060"/>
              </a:solidFill>
            </a:endParaRPr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14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739778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Pauta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0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ABRAINC/Comitê de Incorporação -  Atualizações </a:t>
            </a:r>
            <a:r>
              <a:rPr lang="pt-BR" dirty="0" smtClean="0"/>
              <a:t>- 11h </a:t>
            </a:r>
            <a:r>
              <a:rPr lang="pt-BR" dirty="0"/>
              <a:t>às </a:t>
            </a:r>
            <a:r>
              <a:rPr lang="pt-BR" dirty="0" smtClean="0"/>
              <a:t>11:15h</a:t>
            </a:r>
            <a:endParaRPr lang="pt-BR" dirty="0"/>
          </a:p>
          <a:p>
            <a:endParaRPr lang="pt-BR" b="1" dirty="0" smtClean="0"/>
          </a:p>
          <a:p>
            <a:r>
              <a:rPr lang="pt-BR" b="1" dirty="0" smtClean="0"/>
              <a:t>Burocracia</a:t>
            </a:r>
            <a:r>
              <a:rPr lang="pt-BR" b="1" dirty="0"/>
              <a:t>/ </a:t>
            </a:r>
            <a:r>
              <a:rPr lang="pt-BR" b="1" dirty="0" smtClean="0"/>
              <a:t>Licenciamentos – 11:15h às 12h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Trabalho MBC/</a:t>
            </a:r>
            <a:r>
              <a:rPr lang="pt-BR" b="1" dirty="0" err="1"/>
              <a:t>Booz</a:t>
            </a:r>
            <a:r>
              <a:rPr lang="pt-BR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Prefeitura de São Paulo - trabalho MBC/</a:t>
            </a:r>
            <a:r>
              <a:rPr lang="pt-BR" b="1" dirty="0" err="1" smtClean="0"/>
              <a:t>Falconi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Melhoria nos processos </a:t>
            </a:r>
            <a:r>
              <a:rPr lang="pt-BR" dirty="0"/>
              <a:t>– </a:t>
            </a:r>
            <a:r>
              <a:rPr lang="pt-BR" dirty="0" smtClean="0"/>
              <a:t>pacto </a:t>
            </a:r>
            <a:r>
              <a:rPr lang="pt-BR" dirty="0" err="1"/>
              <a:t>anti-corrupção</a:t>
            </a:r>
            <a:r>
              <a:rPr lang="pt-BR" dirty="0"/>
              <a:t> </a:t>
            </a:r>
          </a:p>
          <a:p>
            <a:endParaRPr lang="pt-BR" b="1" dirty="0"/>
          </a:p>
          <a:p>
            <a:r>
              <a:rPr lang="pt-BR" b="1" dirty="0"/>
              <a:t>Modelo de </a:t>
            </a:r>
            <a:r>
              <a:rPr lang="pt-BR" b="1" dirty="0" smtClean="0"/>
              <a:t>Negócios </a:t>
            </a:r>
            <a:r>
              <a:rPr lang="pt-BR" b="1" dirty="0"/>
              <a:t>e Modelo de </a:t>
            </a:r>
            <a:r>
              <a:rPr lang="pt-BR" b="1" dirty="0" smtClean="0"/>
              <a:t>Vendas – 12h às 12:30h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Corretagem </a:t>
            </a:r>
            <a:r>
              <a:rPr lang="pt-BR" b="1" dirty="0" smtClean="0"/>
              <a:t>– </a:t>
            </a:r>
            <a:r>
              <a:rPr lang="pt-BR" dirty="0"/>
              <a:t>atualizações, próximos passos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Modelo de </a:t>
            </a:r>
            <a:r>
              <a:rPr lang="pt-BR" b="1" dirty="0" smtClean="0"/>
              <a:t>Negócios</a:t>
            </a:r>
            <a:endParaRPr lang="pt-BR" dirty="0"/>
          </a:p>
          <a:p>
            <a:endParaRPr lang="pt-BR" dirty="0"/>
          </a:p>
          <a:p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Outros </a:t>
            </a:r>
            <a:r>
              <a:rPr lang="en-US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assuntos</a:t>
            </a:r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 - 12:30h </a:t>
            </a:r>
            <a:r>
              <a:rPr lang="en-US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às</a:t>
            </a:r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13h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Plano </a:t>
            </a: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Diretor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São 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Paulo; CETESB; PMCMV3 e outros</a:t>
            </a:r>
            <a:endParaRPr lang="pt-BR" dirty="0"/>
          </a:p>
          <a:p>
            <a:endParaRPr lang="pt-BR" b="1" dirty="0" smtClean="0"/>
          </a:p>
          <a:p>
            <a:endParaRPr lang="pt-BR" b="1" dirty="0"/>
          </a:p>
          <a:p>
            <a:endParaRPr lang="pt-BR" b="1" dirty="0" smtClean="0"/>
          </a:p>
          <a:p>
            <a:r>
              <a:rPr lang="pt-BR" dirty="0" smtClean="0"/>
              <a:t> </a:t>
            </a:r>
          </a:p>
          <a:p>
            <a:r>
              <a:rPr lang="pt-BR" dirty="0" smtClean="0"/>
              <a:t> </a:t>
            </a:r>
            <a:endParaRPr lang="pt-BR" dirty="0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</a:t>
            </a:r>
            <a:endParaRPr lang="en-US" sz="1000" dirty="0"/>
          </a:p>
        </p:txBody>
      </p:sp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203230"/>
              </p:ext>
            </p:extLst>
          </p:nvPr>
        </p:nvGraphicFramePr>
        <p:xfrm>
          <a:off x="242888" y="4690318"/>
          <a:ext cx="8696325" cy="1186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9" name="Worksheet" r:id="rId3" imgW="7324777" imgH="590441" progId="Excel.Sheet.12">
                  <p:embed/>
                </p:oleObj>
              </mc:Choice>
              <mc:Fallback>
                <p:oleObj name="Worksheet" r:id="rId3" imgW="7324777" imgH="59044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2888" y="4690318"/>
                        <a:ext cx="8696325" cy="11869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98050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04158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Governo SP,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Cetesb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7153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188640"/>
            <a:ext cx="8561387" cy="216619"/>
          </a:xfrm>
        </p:spPr>
        <p:txBody>
          <a:bodyPr lIns="0" tIns="0" rIns="0" bIns="0" anchor="t">
            <a:normAutofit fontScale="90000"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2000" b="1" dirty="0" err="1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Atualizações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– </a:t>
            </a: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Prefeitura e Governo SP</a:t>
            </a: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pt-BR" sz="1800" dirty="0"/>
              <a:t/>
            </a:r>
            <a:br>
              <a:rPr lang="pt-BR" sz="1800" dirty="0"/>
            </a:b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Casa </a:t>
            </a:r>
            <a:r>
              <a:rPr lang="pt-BR" b="1" dirty="0"/>
              <a:t>Paulista </a:t>
            </a:r>
            <a:r>
              <a:rPr lang="pt-BR" dirty="0"/>
              <a:t>– reunião </a:t>
            </a:r>
            <a:r>
              <a:rPr lang="pt-BR" dirty="0" smtClean="0"/>
              <a:t>PPP –sugestões, aperfeiçoamentos?</a:t>
            </a:r>
          </a:p>
          <a:p>
            <a:endParaRPr lang="pt-BR" dirty="0"/>
          </a:p>
          <a:p>
            <a:r>
              <a:rPr lang="pt-BR" b="1" dirty="0"/>
              <a:t>Governador</a:t>
            </a:r>
            <a:r>
              <a:rPr lang="pt-BR" dirty="0"/>
              <a:t> – envolvimento – construção de agenda (Ricardo Sales)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Casa Paulista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Cetesb e outras </a:t>
            </a:r>
            <a:r>
              <a:rPr lang="pt-BR" dirty="0" smtClean="0"/>
              <a:t>autarquias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>
              <a:cs typeface="Arial" pitchFamily="34" charset="0"/>
              <a:sym typeface="Arial" pitchFamily="34" charset="0"/>
            </a:endParaRPr>
          </a:p>
          <a:p>
            <a:r>
              <a:rPr lang="pt-BR" b="1" dirty="0" smtClean="0"/>
              <a:t>CETESB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Recomendação C. Poeta/Queiroz: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Governador </a:t>
            </a:r>
            <a:r>
              <a:rPr lang="pt-BR" dirty="0"/>
              <a:t> </a:t>
            </a:r>
            <a:r>
              <a:rPr lang="pt-BR" dirty="0" smtClean="0"/>
              <a:t>- alteração </a:t>
            </a:r>
            <a:r>
              <a:rPr lang="pt-BR" dirty="0"/>
              <a:t>nas leis das bacias de </a:t>
            </a:r>
            <a:r>
              <a:rPr lang="pt-BR" dirty="0" smtClean="0"/>
              <a:t>mananciais – envio de proposta  ao Prefeito.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Reunião com CONAMA para solicitar decreto/alteração na regulação p/ cidades</a:t>
            </a:r>
            <a:r>
              <a:rPr lang="pt-B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Mudança de Secretário do Verde</a:t>
            </a:r>
            <a:endParaRPr lang="pt-BR" dirty="0"/>
          </a:p>
          <a:p>
            <a:endParaRPr lang="pt-BR" b="1" dirty="0"/>
          </a:p>
          <a:p>
            <a:r>
              <a:rPr lang="pt-BR" b="1" dirty="0" smtClean="0"/>
              <a:t>AELO/SECOVI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Procedimento </a:t>
            </a:r>
            <a:r>
              <a:rPr lang="pt-BR" dirty="0"/>
              <a:t>de emissão do TCRA e autorizações juntamente com a emissão do Certificado do GRAPROHAB somente para os empreendimentos de loteamento que </a:t>
            </a:r>
            <a:r>
              <a:rPr lang="pt-BR" b="1" dirty="0"/>
              <a:t>não sejam</a:t>
            </a:r>
            <a:r>
              <a:rPr lang="pt-BR" dirty="0"/>
              <a:t> de interesse social - em vigor em </a:t>
            </a:r>
            <a:r>
              <a:rPr lang="pt-BR" dirty="0" smtClean="0"/>
              <a:t>01/02/2014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Discussão </a:t>
            </a:r>
            <a:r>
              <a:rPr lang="pt-BR" dirty="0"/>
              <a:t>nas Oficinas </a:t>
            </a:r>
            <a:r>
              <a:rPr lang="pt-BR" dirty="0" smtClean="0"/>
              <a:t>– participação ABRAINC em 31/1 e demais oficinas</a:t>
            </a:r>
            <a:endParaRPr lang="pt-BR" dirty="0"/>
          </a:p>
          <a:p>
            <a:endParaRPr lang="en-US" b="1" dirty="0">
              <a:cs typeface="Arial" pitchFamily="34" charset="0"/>
              <a:sym typeface="Arial" pitchFamily="34" charset="0"/>
            </a:endParaRPr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15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836368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Line 1"/>
          <p:cNvSpPr>
            <a:spLocks noChangeShapeType="1"/>
          </p:cNvSpPr>
          <p:nvPr/>
        </p:nvSpPr>
        <p:spPr bwMode="auto">
          <a:xfrm flipV="1">
            <a:off x="117475" y="69215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696325" cy="209550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dirty="0" smtClean="0">
                <a:solidFill>
                  <a:schemeClr val="tx1"/>
                </a:solidFill>
              </a:rPr>
              <a:t>Cetesb – reunião com Presidência/ Secretário do Meio Ambiente</a:t>
            </a:r>
            <a:r>
              <a:rPr lang="pt-BR" sz="1800" b="1" dirty="0"/>
              <a:t/>
            </a:r>
            <a:br>
              <a:rPr lang="pt-BR" sz="1800" b="1" dirty="0"/>
            </a:br>
            <a:r>
              <a:rPr lang="pt-BR" sz="1800" dirty="0"/>
              <a:t/>
            </a:r>
            <a:br>
              <a:rPr lang="pt-BR" sz="1800" dirty="0"/>
            </a:b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8436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88896" tIns="50798" rIns="88896" bIns="50798">
            <a:spAutoFit/>
          </a:bodyPr>
          <a:lstStyle>
            <a:lvl1pPr marL="342900" indent="-342900" defTabSz="912813"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320675" defTabSz="912813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lvl="1" eaLnBrk="1">
              <a:spcBef>
                <a:spcPts val="700"/>
              </a:spcBef>
              <a:buFontTx/>
              <a:buNone/>
            </a:pPr>
            <a:r>
              <a:rPr lang="en-US" sz="1500" b="1">
                <a:solidFill>
                  <a:schemeClr val="tx1"/>
                </a:solidFill>
                <a:sym typeface="Arial" panose="020B0604020202020204" pitchFamily="34" charset="0"/>
              </a:rPr>
              <a:t>  </a:t>
            </a:r>
            <a:endParaRPr lang="en-US" sz="1800" b="1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8437" name="Retângulo 1"/>
          <p:cNvSpPr>
            <a:spLocks noChangeArrowheads="1"/>
          </p:cNvSpPr>
          <p:nvPr/>
        </p:nvSpPr>
        <p:spPr bwMode="auto">
          <a:xfrm>
            <a:off x="323850" y="1079500"/>
            <a:ext cx="8696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sz="1800">
              <a:solidFill>
                <a:schemeClr val="tx1"/>
              </a:solidFill>
            </a:endParaRPr>
          </a:p>
        </p:txBody>
      </p:sp>
      <p:sp>
        <p:nvSpPr>
          <p:cNvPr id="8" name="Rectangle 2"/>
          <p:cNvSpPr>
            <a:spLocks/>
          </p:cNvSpPr>
          <p:nvPr/>
        </p:nvSpPr>
        <p:spPr bwMode="auto">
          <a:xfrm>
            <a:off x="6829301" y="6659389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16</a:t>
            </a:r>
            <a:endParaRPr lang="en-US" sz="1000" dirty="0"/>
          </a:p>
        </p:txBody>
      </p:sp>
      <p:graphicFrame>
        <p:nvGraphicFramePr>
          <p:cNvPr id="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35424"/>
              </p:ext>
            </p:extLst>
          </p:nvPr>
        </p:nvGraphicFramePr>
        <p:xfrm>
          <a:off x="179389" y="692149"/>
          <a:ext cx="8702674" cy="5967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3" name="Worksheet" r:id="rId4" imgW="15068413" imgH="4886554" progId="Excel.Sheet.12">
                  <p:embed/>
                </p:oleObj>
              </mc:Choice>
              <mc:Fallback>
                <p:oleObj name="Worksheet" r:id="rId4" imgW="15068413" imgH="488655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9389" y="692149"/>
                        <a:ext cx="8702674" cy="59672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38806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Line 1"/>
          <p:cNvSpPr>
            <a:spLocks noChangeShapeType="1"/>
          </p:cNvSpPr>
          <p:nvPr/>
        </p:nvSpPr>
        <p:spPr bwMode="auto">
          <a:xfrm flipV="1">
            <a:off x="117475" y="69215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696325" cy="209550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dirty="0" smtClean="0">
                <a:solidFill>
                  <a:schemeClr val="tx1"/>
                </a:solidFill>
              </a:rPr>
              <a:t>Cetesb – reunião com Presidência/ Secretário do Meio Ambiente</a:t>
            </a:r>
            <a:r>
              <a:rPr lang="pt-BR" sz="1800" b="1" dirty="0"/>
              <a:t/>
            </a:r>
            <a:br>
              <a:rPr lang="pt-BR" sz="1800" b="1" dirty="0"/>
            </a:br>
            <a:r>
              <a:rPr lang="pt-BR" sz="1800" dirty="0"/>
              <a:t/>
            </a:r>
            <a:br>
              <a:rPr lang="pt-BR" sz="1800" dirty="0"/>
            </a:b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20484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88896" tIns="50798" rIns="88896" bIns="50798">
            <a:spAutoFit/>
          </a:bodyPr>
          <a:lstStyle>
            <a:lvl1pPr marL="342900" indent="-342900" defTabSz="912813"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320675" defTabSz="912813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lvl="1" eaLnBrk="1">
              <a:spcBef>
                <a:spcPts val="700"/>
              </a:spcBef>
              <a:buFontTx/>
              <a:buNone/>
            </a:pPr>
            <a:r>
              <a:rPr lang="en-US" sz="1500" b="1">
                <a:solidFill>
                  <a:schemeClr val="tx1"/>
                </a:solidFill>
                <a:sym typeface="Arial" panose="020B0604020202020204" pitchFamily="34" charset="0"/>
              </a:rPr>
              <a:t>  </a:t>
            </a:r>
            <a:endParaRPr lang="en-US" sz="1800" b="1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20485" name="Retângulo 1"/>
          <p:cNvSpPr>
            <a:spLocks noChangeArrowheads="1"/>
          </p:cNvSpPr>
          <p:nvPr/>
        </p:nvSpPr>
        <p:spPr bwMode="auto">
          <a:xfrm>
            <a:off x="323850" y="1079500"/>
            <a:ext cx="8696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sz="1800">
              <a:solidFill>
                <a:schemeClr val="tx1"/>
              </a:solidFill>
            </a:endParaRP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732240" y="6587381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17</a:t>
            </a:r>
            <a:endParaRPr lang="en-US" sz="1000" dirty="0"/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4796098"/>
              </p:ext>
            </p:extLst>
          </p:nvPr>
        </p:nvGraphicFramePr>
        <p:xfrm>
          <a:off x="323851" y="908050"/>
          <a:ext cx="8696324" cy="5679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7" name="Worksheet" r:id="rId4" imgW="15068413" imgH="4429354" progId="Excel.Sheet.12">
                  <p:embed/>
                </p:oleObj>
              </mc:Choice>
              <mc:Fallback>
                <p:oleObj name="Worksheet" r:id="rId4" imgW="15068413" imgH="442935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3851" y="908050"/>
                        <a:ext cx="8696324" cy="56793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50417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04158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PMCMV3, </a:t>
            </a:r>
            <a:r>
              <a:rPr lang="en-US" sz="2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B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anco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Central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822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23468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PMCMV3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685285" y="6587381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18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44475" y="653727"/>
            <a:ext cx="8624887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/>
              <a:t>Apresentação à Caixa em 6/12 e a Min. Planejamento e Cidades em 12/12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Não incremento da carga fiscal - alinhamento com demografia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Busca de solução de mercado sempre que possível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Preocupação com orçamento/ uso eficiente dos recursos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Novo agendamento não se realizou – iminência de anúncio?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0"/>
            <a:r>
              <a:rPr lang="pt-BR" b="1" dirty="0" smtClean="0"/>
              <a:t>Ajustes na proposta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Não “piorar” faixa 1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TP</a:t>
            </a:r>
            <a:r>
              <a:rPr lang="pt-BR" dirty="0"/>
              <a:t>: inclusiva mas podendo piorar o risco sistêmico. Sem generalização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RM Capitais x Outras cidades: segregar soluções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Migração em massa para Faixa 2 – limites nos recursos do FGTS (empréstimos)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smtClean="0"/>
              <a:t>Diretrizes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Expandir </a:t>
            </a:r>
            <a:r>
              <a:rPr lang="pt-BR" dirty="0"/>
              <a:t>programa para beneficiar 3 milhões de famílias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/>
              <a:t>Inclusividade</a:t>
            </a:r>
            <a:r>
              <a:rPr lang="pt-BR" dirty="0"/>
              <a:t>, com acesso de todas famílias até 6 </a:t>
            </a:r>
            <a:r>
              <a:rPr lang="pt-BR" dirty="0" err="1"/>
              <a:t>s.m</a:t>
            </a:r>
            <a:r>
              <a:rPr lang="pt-BR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Alternativa de mercado para famílias de 2-3 </a:t>
            </a:r>
            <a:r>
              <a:rPr lang="pt-BR" dirty="0" err="1"/>
              <a:t>s.m</a:t>
            </a:r>
            <a:r>
              <a:rPr lang="pt-BR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Priorizar subsídios do Faixa 2 para beneficiários de maior necessidade social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Recuperar a atratividade econômica original do Faixa 2 </a:t>
            </a:r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8818590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23468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PMCMV3 e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Banco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Central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685285" y="6587381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19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44475" y="653727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/>
              <a:t>Propostas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/>
              <a:t>Reajuste das faixas de renda e dos valores do subsídio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/>
              <a:t>TP:  fator de inclusão para rendas entre R$ 1.400 e R$ 2.400. LTV máx. de 80%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/>
              <a:t>Prazos de 420 meses para compradores mais jovens (até 35 anos)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/>
              <a:t>Juros menores (4%) para segmento de maior necessidade social: casais &lt; 3 </a:t>
            </a:r>
            <a:r>
              <a:rPr lang="pt-BR" dirty="0" err="1"/>
              <a:t>s.m</a:t>
            </a:r>
            <a:r>
              <a:rPr lang="pt-BR" dirty="0"/>
              <a:t>. ou mães solteiras.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/>
              <a:t>“Fator Social” - multiplicador do subsídio - para maior necessidade social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/>
              <a:t>RET 1% de forma coerente com os custos dos imóveis nas diversas </a:t>
            </a:r>
            <a:r>
              <a:rPr lang="pt-BR" dirty="0" smtClean="0"/>
              <a:t>regiões</a:t>
            </a:r>
          </a:p>
          <a:p>
            <a:pPr marL="0" lvl="1"/>
            <a:endParaRPr lang="pt-BR" dirty="0"/>
          </a:p>
          <a:p>
            <a:pPr lvl="0"/>
            <a:r>
              <a:rPr lang="pt-BR" b="1" dirty="0"/>
              <a:t>Apresentação a CBIC, Secovi e </a:t>
            </a:r>
            <a:r>
              <a:rPr lang="pt-BR" b="1" dirty="0" err="1"/>
              <a:t>Sinduscons</a:t>
            </a:r>
            <a:r>
              <a:rPr lang="pt-BR" b="1" dirty="0"/>
              <a:t> – 4/2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Envio do material para possível alinhamento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Fator social com TP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Questões – acessibilidade, Trabalho Social, Normas de Desempenho</a:t>
            </a:r>
          </a:p>
          <a:p>
            <a:endParaRPr lang="pt-BR" b="1" dirty="0"/>
          </a:p>
          <a:p>
            <a:r>
              <a:rPr lang="pt-BR" b="1" dirty="0" smtClean="0"/>
              <a:t>Banco </a:t>
            </a:r>
            <a:r>
              <a:rPr lang="pt-BR" b="1" dirty="0"/>
              <a:t>Central </a:t>
            </a:r>
            <a:r>
              <a:rPr lang="pt-BR" dirty="0"/>
              <a:t>– Registros - Desembolsos – reunião DENOR Sergio Odilon – 3/9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Proposta de pagamento de 90% do valor no protocolo do 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Discussão sobre garantias e práticas com bancos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Descruzamento </a:t>
            </a:r>
            <a:r>
              <a:rPr lang="pt-BR" dirty="0"/>
              <a:t>de garantias – </a:t>
            </a:r>
            <a:r>
              <a:rPr lang="pt-BR" dirty="0" smtClean="0"/>
              <a:t>parecer/ inclusão de cláusula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r>
              <a:rPr lang="pt-BR" b="1" dirty="0" smtClean="0"/>
              <a:t>Suspensão de alterações nos desembolsos Caixa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7582403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457079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Anexo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1: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Regras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Relacionamento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ABRAINC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5128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Line 1"/>
          <p:cNvSpPr>
            <a:spLocks noChangeShapeType="1"/>
          </p:cNvSpPr>
          <p:nvPr/>
        </p:nvSpPr>
        <p:spPr bwMode="auto">
          <a:xfrm flipV="1">
            <a:off x="174625" y="47625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62935"/>
            <a:ext cx="8561387" cy="335528"/>
          </a:xfrm>
        </p:spPr>
        <p:txBody>
          <a:bodyPr lIns="0" tIns="0" rIns="0" bIns="0" anchor="t">
            <a:normAutofit/>
          </a:bodyPr>
          <a:lstStyle/>
          <a:p>
            <a:pPr algn="l" defTabSz="914145">
              <a:defRPr/>
            </a:pPr>
            <a:r>
              <a:rPr lang="pt-BR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Código de Conduta, Responsabilidade Social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19459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" name="Retângulo 7"/>
          <p:cNvSpPr>
            <a:spLocks noChangeArrowheads="1"/>
          </p:cNvSpPr>
          <p:nvPr/>
        </p:nvSpPr>
        <p:spPr bwMode="auto">
          <a:xfrm>
            <a:off x="179388" y="476672"/>
            <a:ext cx="8624887" cy="3665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Comitê de Responsabilidade Social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Redação do Código de Conduta e estrutura de </a:t>
            </a:r>
            <a:r>
              <a:rPr lang="pt-BR" b="1" i="1" dirty="0" err="1" smtClean="0"/>
              <a:t>compliance</a:t>
            </a:r>
            <a:endParaRPr lang="pt-BR" b="1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Questionário e</a:t>
            </a:r>
            <a:r>
              <a:rPr lang="pt-BR" b="1" i="1" dirty="0" smtClean="0"/>
              <a:t> book </a:t>
            </a:r>
            <a:r>
              <a:rPr lang="pt-BR" dirty="0" smtClean="0"/>
              <a:t>– responsabilidade social</a:t>
            </a:r>
          </a:p>
          <a:p>
            <a:endParaRPr lang="pt-BR" b="1" dirty="0"/>
          </a:p>
          <a:p>
            <a:r>
              <a:rPr lang="pt-BR" b="1" dirty="0" smtClean="0"/>
              <a:t>Lei </a:t>
            </a:r>
            <a:r>
              <a:rPr lang="pt-BR" b="1" dirty="0"/>
              <a:t>Anticorrupção – Lei 12.846/2013 – em vigor em 29/1/2014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Regulação </a:t>
            </a:r>
            <a:r>
              <a:rPr lang="pt-BR" dirty="0"/>
              <a:t>em curso – foco em </a:t>
            </a:r>
            <a:r>
              <a:rPr lang="pt-BR" i="1" dirty="0" err="1"/>
              <a:t>compliance</a:t>
            </a:r>
            <a:endParaRPr lang="pt-BR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002060"/>
                </a:solidFill>
              </a:rPr>
              <a:t>Estrutura de </a:t>
            </a:r>
            <a:r>
              <a:rPr lang="pt-BR" b="1" i="1" dirty="0" err="1">
                <a:solidFill>
                  <a:srgbClr val="002060"/>
                </a:solidFill>
              </a:rPr>
              <a:t>Compliance</a:t>
            </a:r>
            <a:r>
              <a:rPr lang="pt-BR" b="1" dirty="0">
                <a:solidFill>
                  <a:srgbClr val="002060"/>
                </a:solidFill>
              </a:rPr>
              <a:t> -  ABRAINC – Comitê de Responsabilidade </a:t>
            </a:r>
            <a:r>
              <a:rPr lang="pt-BR" b="1" dirty="0" smtClean="0">
                <a:solidFill>
                  <a:srgbClr val="002060"/>
                </a:solidFill>
              </a:rPr>
              <a:t>Social</a:t>
            </a:r>
          </a:p>
          <a:p>
            <a:pPr lvl="1"/>
            <a:endParaRPr lang="pt-BR" b="1" dirty="0" smtClean="0"/>
          </a:p>
          <a:p>
            <a:r>
              <a:rPr lang="pt-BR" b="1" dirty="0"/>
              <a:t>Comitê de acompanhamento do Código de Conduta</a:t>
            </a:r>
            <a:r>
              <a:rPr lang="pt-BR" dirty="0"/>
              <a:t>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Atendimento e fiscalização das diretrizes estabelecidas no Código de Princípios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Atualização do código e treinamentos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Apuração de denúncias/irregularidades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Estabelecer e aplicar as sanções previstas no Código de Conduta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314326" y="4377416"/>
            <a:ext cx="8624887" cy="20039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A </a:t>
            </a:r>
            <a:r>
              <a:rPr lang="pt-BR" b="1" dirty="0"/>
              <a:t>defesa da livre concorrência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Reuniões com pauta, ata e lista de presença distribuídas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Não discutir questões comerciais nem fazemos reuniões das áreas comerciais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Discussões de melhores práticas com finalidade de benefício do cliente, da atividade de incorporação e da sociedade como um todo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Regras de condutas de conhecimento a todos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Disciplina de coleta e trânsito de informações de empresas- </a:t>
            </a:r>
            <a:r>
              <a:rPr lang="pt-BR" dirty="0" smtClean="0"/>
              <a:t>terceirização</a:t>
            </a:r>
            <a:endParaRPr lang="pt-BR" dirty="0"/>
          </a:p>
        </p:txBody>
      </p:sp>
      <p:sp>
        <p:nvSpPr>
          <p:cNvPr id="9" name="Rectangle 2"/>
          <p:cNvSpPr>
            <a:spLocks/>
          </p:cNvSpPr>
          <p:nvPr/>
        </p:nvSpPr>
        <p:spPr bwMode="auto">
          <a:xfrm>
            <a:off x="6685285" y="6587381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20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152193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4625" y="139700"/>
            <a:ext cx="7397750" cy="249238"/>
          </a:xfrm>
        </p:spPr>
        <p:txBody>
          <a:bodyPr lIns="0" tIns="0" rIns="0" bIns="0" anchor="t">
            <a:norm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Código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de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Conduta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–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Relac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. </a:t>
            </a:r>
            <a:r>
              <a: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ABRAINC – </a:t>
            </a:r>
            <a:r>
              <a:rPr lang="en-US" sz="18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Comitê</a:t>
            </a:r>
            <a:r>
              <a: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de Resp. Social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dirty="0"/>
              <a:t>Propostas alinhadas com benefícios para a sociedade, cidades e o setor, buscando o aprimoramento e desenvolvimento da incorporação</a:t>
            </a:r>
          </a:p>
          <a:p>
            <a:endParaRPr lang="pt-BR" dirty="0" smtClean="0"/>
          </a:p>
          <a:p>
            <a:r>
              <a:rPr lang="pt-BR" dirty="0" smtClean="0"/>
              <a:t>Reuniões agendadas </a:t>
            </a:r>
            <a:r>
              <a:rPr lang="pt-BR" dirty="0"/>
              <a:t>e </a:t>
            </a:r>
            <a:r>
              <a:rPr lang="pt-BR" dirty="0" smtClean="0"/>
              <a:t>pautadas </a:t>
            </a:r>
            <a:r>
              <a:rPr lang="pt-BR" dirty="0"/>
              <a:t>de acordo com interesses da </a:t>
            </a:r>
            <a:r>
              <a:rPr lang="pt-BR" dirty="0" smtClean="0"/>
              <a:t>ABRAINC . Opiniões emitidas em linha com estes interesses e definições</a:t>
            </a:r>
          </a:p>
          <a:p>
            <a:endParaRPr lang="pt-BR" dirty="0"/>
          </a:p>
          <a:p>
            <a:r>
              <a:rPr lang="pt-BR" dirty="0" smtClean="0"/>
              <a:t>(</a:t>
            </a:r>
            <a:r>
              <a:rPr lang="pt-BR" dirty="0"/>
              <a:t>1ª) </a:t>
            </a:r>
            <a:r>
              <a:rPr lang="pt-BR" dirty="0" smtClean="0"/>
              <a:t>Reuniões com órgãos </a:t>
            </a:r>
            <a:r>
              <a:rPr lang="pt-BR" dirty="0"/>
              <a:t>de governo </a:t>
            </a:r>
            <a:r>
              <a:rPr lang="pt-BR" dirty="0" smtClean="0"/>
              <a:t>marcadas </a:t>
            </a:r>
            <a:r>
              <a:rPr lang="pt-BR" dirty="0"/>
              <a:t>em linha com definições dos Comitês e Diretoria, com conhecimento do diretor-executivo da associação.</a:t>
            </a:r>
          </a:p>
          <a:p>
            <a:endParaRPr lang="pt-BR" dirty="0" smtClean="0"/>
          </a:p>
          <a:p>
            <a:r>
              <a:rPr lang="pt-BR" dirty="0" smtClean="0"/>
              <a:t>(</a:t>
            </a:r>
            <a:r>
              <a:rPr lang="pt-BR" dirty="0"/>
              <a:t>2ª) </a:t>
            </a:r>
            <a:r>
              <a:rPr lang="pt-BR" dirty="0" smtClean="0"/>
              <a:t>Falam </a:t>
            </a:r>
            <a:r>
              <a:rPr lang="pt-BR" dirty="0"/>
              <a:t>em nome da ABRAINC o presidente e vice-presidente do Conselho, os diretores e o diretor executivo, </a:t>
            </a:r>
            <a:r>
              <a:rPr lang="pt-BR" dirty="0" smtClean="0"/>
              <a:t>sempre em </a:t>
            </a:r>
            <a:r>
              <a:rPr lang="pt-BR" dirty="0"/>
              <a:t>linha com as definições </a:t>
            </a:r>
            <a:r>
              <a:rPr lang="pt-BR" dirty="0" smtClean="0"/>
              <a:t>dos Comitês</a:t>
            </a:r>
            <a:r>
              <a:rPr lang="pt-BR" dirty="0"/>
              <a:t>, Diretoria e Conselho Deliberativo. </a:t>
            </a:r>
            <a:endParaRPr lang="pt-BR" dirty="0" smtClean="0"/>
          </a:p>
          <a:p>
            <a:endParaRPr lang="pt-BR" dirty="0"/>
          </a:p>
          <a:p>
            <a:r>
              <a:rPr lang="pt-BR" dirty="0"/>
              <a:t>(3º) M</a:t>
            </a:r>
            <a:r>
              <a:rPr lang="pt-BR" dirty="0" smtClean="0"/>
              <a:t>anifestações </a:t>
            </a:r>
            <a:r>
              <a:rPr lang="pt-BR" dirty="0"/>
              <a:t>a órgãos de comunicação </a:t>
            </a:r>
            <a:r>
              <a:rPr lang="pt-BR" dirty="0" smtClean="0"/>
              <a:t>em </a:t>
            </a:r>
            <a:r>
              <a:rPr lang="pt-BR" dirty="0"/>
              <a:t>linha com Manual de Comunicação da ABRAINC</a:t>
            </a:r>
          </a:p>
          <a:p>
            <a:endParaRPr lang="pt-BR" dirty="0" smtClean="0"/>
          </a:p>
          <a:p>
            <a:r>
              <a:rPr lang="pt-BR" dirty="0" smtClean="0"/>
              <a:t>(</a:t>
            </a:r>
            <a:r>
              <a:rPr lang="pt-BR" dirty="0"/>
              <a:t>4ª) Em todas as manifestações, </a:t>
            </a:r>
            <a:r>
              <a:rPr lang="pt-BR" dirty="0" smtClean="0"/>
              <a:t>observância </a:t>
            </a:r>
            <a:r>
              <a:rPr lang="pt-BR" dirty="0"/>
              <a:t>das regras de defesa da concorrência.</a:t>
            </a:r>
          </a:p>
          <a:p>
            <a:endParaRPr lang="pt-BR" dirty="0"/>
          </a:p>
          <a:p>
            <a:r>
              <a:rPr lang="pt-BR" dirty="0" smtClean="0"/>
              <a:t>(</a:t>
            </a:r>
            <a:r>
              <a:rPr lang="pt-BR" dirty="0"/>
              <a:t>5º) C</a:t>
            </a:r>
            <a:r>
              <a:rPr lang="pt-BR" dirty="0" smtClean="0"/>
              <a:t>ompromisso com </a:t>
            </a:r>
            <a:r>
              <a:rPr lang="pt-BR" dirty="0"/>
              <a:t>a </a:t>
            </a:r>
            <a:r>
              <a:rPr lang="pt-BR" dirty="0" smtClean="0"/>
              <a:t>qualidade - coerência</a:t>
            </a:r>
            <a:r>
              <a:rPr lang="pt-BR" dirty="0"/>
              <a:t>, </a:t>
            </a:r>
            <a:r>
              <a:rPr lang="pt-BR" dirty="0" smtClean="0"/>
              <a:t>imparcialidade</a:t>
            </a:r>
            <a:r>
              <a:rPr lang="pt-BR" dirty="0"/>
              <a:t>, </a:t>
            </a:r>
            <a:r>
              <a:rPr lang="pt-BR" dirty="0" smtClean="0"/>
              <a:t>rigor </a:t>
            </a:r>
            <a:r>
              <a:rPr lang="pt-BR" dirty="0"/>
              <a:t>e </a:t>
            </a:r>
            <a:r>
              <a:rPr lang="pt-BR" dirty="0" smtClean="0"/>
              <a:t>precisão </a:t>
            </a:r>
            <a:r>
              <a:rPr lang="pt-BR" dirty="0"/>
              <a:t>das informações </a:t>
            </a:r>
            <a:r>
              <a:rPr lang="pt-BR" dirty="0" smtClean="0"/>
              <a:t>nas </a:t>
            </a:r>
            <a:r>
              <a:rPr lang="pt-BR" dirty="0"/>
              <a:t>contribuições </a:t>
            </a:r>
            <a:r>
              <a:rPr lang="pt-BR" dirty="0" smtClean="0"/>
              <a:t>dos associados.</a:t>
            </a: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685285" y="6587381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21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098406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ABRAINC</a:t>
            </a:r>
            <a:r>
              <a:rPr lang="pt-BR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Focos de trabalho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2015505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11" name="Retângulo 10"/>
          <p:cNvSpPr>
            <a:spLocks noChangeArrowheads="1"/>
          </p:cNvSpPr>
          <p:nvPr/>
        </p:nvSpPr>
        <p:spPr bwMode="auto">
          <a:xfrm>
            <a:off x="1273522" y="6025563"/>
            <a:ext cx="6696744" cy="5573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sz="1600" b="1" dirty="0" smtClean="0"/>
              <a:t>Condução ABRAINC – apoio Coordenadores de Comitês</a:t>
            </a:r>
          </a:p>
          <a:p>
            <a:r>
              <a:rPr lang="pt-BR" sz="1600" b="1" dirty="0"/>
              <a:t> </a:t>
            </a:r>
            <a:r>
              <a:rPr lang="pt-BR" sz="1600" b="1" dirty="0" smtClean="0"/>
              <a:t> 1 pessoa por cada 3 grupos – 1, 2 e 3; 4, 5 e 6</a:t>
            </a:r>
            <a:endParaRPr lang="pt-BR" sz="1600" b="1" dirty="0"/>
          </a:p>
        </p:txBody>
      </p:sp>
      <p:sp>
        <p:nvSpPr>
          <p:cNvPr id="13" name="Line 1"/>
          <p:cNvSpPr>
            <a:spLocks noChangeShapeType="1"/>
          </p:cNvSpPr>
          <p:nvPr/>
        </p:nvSpPr>
        <p:spPr bwMode="auto">
          <a:xfrm flipV="1">
            <a:off x="174625" y="692696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/>
          </p:nvPr>
        </p:nvGraphicFramePr>
        <p:xfrm>
          <a:off x="184282" y="836712"/>
          <a:ext cx="8648700" cy="5050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4" name="Worksheet" r:id="rId4" imgW="8648912" imgH="3085969" progId="Excel.Sheet.12">
                  <p:embed/>
                </p:oleObj>
              </mc:Choice>
              <mc:Fallback>
                <p:oleObj name="Worksheet" r:id="rId4" imgW="8648912" imgH="308596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4282" y="836712"/>
                        <a:ext cx="8648700" cy="5050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81002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Line 1"/>
          <p:cNvSpPr>
            <a:spLocks noChangeShapeType="1"/>
          </p:cNvSpPr>
          <p:nvPr/>
        </p:nvSpPr>
        <p:spPr bwMode="auto">
          <a:xfrm flipV="1">
            <a:off x="174625" y="47625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Princípios  Gerais ABRAINC</a:t>
            </a:r>
            <a:r>
              <a: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</a:t>
            </a:r>
          </a:p>
        </p:txBody>
      </p:sp>
      <p:sp>
        <p:nvSpPr>
          <p:cNvPr id="19459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549275"/>
            <a:ext cx="8759825" cy="5789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/>
              <a:t>Pontos referentes a Princípios e imagem do </a:t>
            </a:r>
            <a:r>
              <a:rPr lang="pt-BR" b="1" dirty="0" smtClean="0"/>
              <a:t>setor</a:t>
            </a:r>
          </a:p>
          <a:p>
            <a:endParaRPr lang="pt-BR" sz="2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Propostas sempre alinhadas com benefícios </a:t>
            </a:r>
            <a:r>
              <a:rPr lang="pt-BR" dirty="0" smtClean="0"/>
              <a:t>p/ </a:t>
            </a:r>
            <a:r>
              <a:rPr lang="pt-BR" dirty="0"/>
              <a:t>a sociedade, </a:t>
            </a:r>
            <a:r>
              <a:rPr lang="pt-BR" dirty="0" smtClean="0"/>
              <a:t>cidades </a:t>
            </a:r>
            <a:r>
              <a:rPr lang="pt-BR" dirty="0"/>
              <a:t>e </a:t>
            </a:r>
            <a:r>
              <a:rPr lang="pt-BR" dirty="0" smtClean="0"/>
              <a:t>o </a:t>
            </a:r>
            <a:r>
              <a:rPr lang="pt-BR" dirty="0"/>
              <a:t>setor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Compromisso </a:t>
            </a:r>
            <a:r>
              <a:rPr lang="pt-BR" dirty="0" smtClean="0"/>
              <a:t>com aprimoramento/desenvolvimento </a:t>
            </a:r>
            <a:r>
              <a:rPr lang="pt-BR" dirty="0"/>
              <a:t>da atividade de incorporação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Legalidade, formalização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Posicionamento contra </a:t>
            </a:r>
            <a:r>
              <a:rPr lang="pt-BR" dirty="0"/>
              <a:t>todas as formas de corrupção, tendo entre seus principais a melhoria de processos que possam impedir sua ocorrência. A corrupção ativa desde já se mostra como atividade inadmissível para os sócios da Associação.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TACs</a:t>
            </a:r>
            <a:r>
              <a:rPr lang="pt-BR" dirty="0" smtClean="0"/>
              <a:t> com </a:t>
            </a:r>
            <a:r>
              <a:rPr lang="pt-BR" dirty="0"/>
              <a:t>abrangência </a:t>
            </a:r>
            <a:r>
              <a:rPr lang="pt-BR" dirty="0" smtClean="0"/>
              <a:t>geral sempre </a:t>
            </a:r>
            <a:r>
              <a:rPr lang="pt-BR" dirty="0"/>
              <a:t>que possível ser apresentados aos sócios</a:t>
            </a:r>
          </a:p>
          <a:p>
            <a:r>
              <a:rPr lang="pt-BR" dirty="0"/>
              <a:t> </a:t>
            </a:r>
            <a:endParaRPr lang="pt-BR" dirty="0" smtClean="0"/>
          </a:p>
          <a:p>
            <a:r>
              <a:rPr lang="pt-BR" b="1" dirty="0" smtClean="0"/>
              <a:t>A </a:t>
            </a:r>
            <a:r>
              <a:rPr lang="pt-BR" b="1" dirty="0"/>
              <a:t>defesa da livre </a:t>
            </a:r>
            <a:r>
              <a:rPr lang="pt-BR" b="1" dirty="0" smtClean="0"/>
              <a:t>concorrência</a:t>
            </a:r>
          </a:p>
          <a:p>
            <a:endParaRPr lang="pt-BR" sz="2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Reuniões com pauta, ata e lista de presença distribuídas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Não discutir questões comerciais nem fazemos reuniões das áreas comerciais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Discussões de melhores práticas com finalidade de benefício do cliente, da atividade de incorporação e da sociedade como um todo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Regras de condutas de conhecimento a todos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Disciplina de coleta e trânsito de informações de empresas- terceirização</a:t>
            </a:r>
          </a:p>
          <a:p>
            <a:r>
              <a:rPr lang="pt-BR" dirty="0"/>
              <a:t> </a:t>
            </a:r>
            <a:endParaRPr lang="pt-BR" sz="2800" dirty="0"/>
          </a:p>
        </p:txBody>
      </p:sp>
      <p:sp>
        <p:nvSpPr>
          <p:cNvPr id="19461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endParaRPr lang="en-US" sz="1000" dirty="0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685285" y="6587381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22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205506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04158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Anexo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2 –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Melhorias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– Booz e São Paulo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6305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>
              <a:defRPr/>
            </a:pPr>
            <a:r>
              <a:rPr lang="pt-BR" sz="2000" b="1" dirty="0">
                <a:solidFill>
                  <a:schemeClr val="tx1"/>
                </a:solidFill>
              </a:rPr>
              <a:t>Melhoria nos processos – Pacto </a:t>
            </a:r>
            <a:r>
              <a:rPr lang="pt-BR" sz="2000" b="1" dirty="0" err="1">
                <a:solidFill>
                  <a:schemeClr val="tx1"/>
                </a:solidFill>
              </a:rPr>
              <a:t>anti-corrupção</a:t>
            </a:r>
            <a:r>
              <a:rPr lang="pt-BR" sz="2000" b="1" dirty="0">
                <a:solidFill>
                  <a:schemeClr val="tx1"/>
                </a:solidFill>
              </a:rPr>
              <a:t> e Trabalho MBC/</a:t>
            </a:r>
            <a:r>
              <a:rPr lang="pt-BR" sz="2000" b="1" dirty="0" err="1">
                <a:solidFill>
                  <a:schemeClr val="tx1"/>
                </a:solidFill>
              </a:rPr>
              <a:t>Booz</a:t>
            </a:r>
            <a:r>
              <a:rPr lang="pt-BR" sz="2000" b="1" dirty="0">
                <a:solidFill>
                  <a:schemeClr val="tx1"/>
                </a:solidFill>
              </a:rPr>
              <a:t> 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811604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23</a:t>
            </a:r>
            <a:endParaRPr lang="en-US" sz="1000" dirty="0"/>
          </a:p>
        </p:txBody>
      </p:sp>
      <p:sp>
        <p:nvSpPr>
          <p:cNvPr id="26" name="Retângulo 7"/>
          <p:cNvSpPr>
            <a:spLocks noChangeArrowheads="1"/>
          </p:cNvSpPr>
          <p:nvPr/>
        </p:nvSpPr>
        <p:spPr bwMode="auto">
          <a:xfrm>
            <a:off x="161567" y="620688"/>
            <a:ext cx="8624887" cy="5881897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Processos de </a:t>
            </a:r>
            <a:r>
              <a:rPr lang="pt-BR" b="1" u="sng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Licenciamentos -  Modelo </a:t>
            </a:r>
            <a:r>
              <a:rPr lang="pt-BR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de Análise </a:t>
            </a: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– </a:t>
            </a:r>
            <a:r>
              <a:rPr lang="pt-BR" b="1" u="sng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racionalização</a:t>
            </a:r>
          </a:p>
          <a:p>
            <a:pPr lvl="0"/>
            <a:endParaRPr lang="pt-BR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Entrada dos projetos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S</a:t>
            </a: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egmentação </a:t>
            </a: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de acordo com complexidade e tipo de </a:t>
            </a: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empreendimento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Regras claras e inspeções posteriores - direito prévio de construir de acordo com regras de </a:t>
            </a: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zoneamento </a:t>
            </a: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definidas (França)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i="1" dirty="0" smtClean="0"/>
              <a:t>Normas </a:t>
            </a:r>
            <a:r>
              <a:rPr lang="pt-BR" b="1" i="1" dirty="0"/>
              <a:t>e diretrizes claras para futura aprovação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i="1" dirty="0"/>
              <a:t>Canal de </a:t>
            </a:r>
            <a:r>
              <a:rPr lang="pt-BR" b="1" i="1" dirty="0" err="1"/>
              <a:t>pré</a:t>
            </a:r>
            <a:r>
              <a:rPr lang="pt-BR" b="1" i="1" dirty="0"/>
              <a:t>-consulta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i="1" dirty="0"/>
              <a:t>Regras de aprovação claras, sem </a:t>
            </a:r>
            <a:r>
              <a:rPr lang="pt-BR" b="1" i="1" dirty="0" smtClean="0"/>
              <a:t>discricionariedades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i="1" dirty="0" smtClean="0"/>
              <a:t>Digitação única (MM)</a:t>
            </a:r>
          </a:p>
          <a:p>
            <a:pPr lvl="1"/>
            <a:endParaRPr lang="pt-BR" b="1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Instância única para documentos, análise, aprovações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Aprovação única, através de colegiados; comunique-se unificados.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Decreto 620-2009 Rio de Janeiro; </a:t>
            </a:r>
            <a:r>
              <a:rPr lang="pt-BR" b="1" dirty="0" err="1"/>
              <a:t>Graprohab</a:t>
            </a:r>
            <a:r>
              <a:rPr lang="pt-BR" b="1" dirty="0"/>
              <a:t> (Estado SP), Hong-Kong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Prazos e responsabilidades definidas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Solução de sobreposições (</a:t>
            </a:r>
            <a:r>
              <a:rPr lang="pt-BR" b="1" i="1" dirty="0" err="1"/>
              <a:t>ex</a:t>
            </a:r>
            <a:r>
              <a:rPr lang="pt-BR" b="1" i="1" dirty="0"/>
              <a:t>: CETESB, </a:t>
            </a:r>
            <a:r>
              <a:rPr lang="pt-BR" b="1" i="1" dirty="0" smtClean="0"/>
              <a:t>SVMA) – Plano de Licenciamento Ambiental Unificado – </a:t>
            </a:r>
            <a:r>
              <a:rPr lang="pt-BR" b="1" i="1" dirty="0" err="1" smtClean="0"/>
              <a:t>ex</a:t>
            </a:r>
            <a:r>
              <a:rPr lang="pt-BR" b="1" i="1" dirty="0" smtClean="0"/>
              <a:t>: Arco do Futuro (MM)</a:t>
            </a:r>
            <a:endParaRPr lang="pt-BR" b="1" i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Gestão de eficácia dos processos: indicadores, metas, incentivos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Prazos máximos para aprovações (Índia, Israel)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0349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>
              <a:defRPr/>
            </a:pPr>
            <a:r>
              <a:rPr lang="pt-BR" sz="2000" b="1" dirty="0">
                <a:solidFill>
                  <a:schemeClr val="tx1"/>
                </a:solidFill>
              </a:rPr>
              <a:t>Melhoria nos processos – Pacto </a:t>
            </a:r>
            <a:r>
              <a:rPr lang="pt-BR" sz="2000" b="1" dirty="0" err="1">
                <a:solidFill>
                  <a:schemeClr val="tx1"/>
                </a:solidFill>
              </a:rPr>
              <a:t>anti-corrupção</a:t>
            </a:r>
            <a:r>
              <a:rPr lang="pt-BR" sz="2000" b="1" dirty="0">
                <a:solidFill>
                  <a:schemeClr val="tx1"/>
                </a:solidFill>
              </a:rPr>
              <a:t> e Trabalho MBC/</a:t>
            </a:r>
            <a:r>
              <a:rPr lang="pt-BR" sz="2000" b="1" dirty="0" err="1">
                <a:solidFill>
                  <a:schemeClr val="tx1"/>
                </a:solidFill>
              </a:rPr>
              <a:t>Booz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811604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24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44475" y="767751"/>
            <a:ext cx="8624887" cy="36659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Processos de </a:t>
            </a:r>
            <a:r>
              <a:rPr lang="pt-BR" b="1" u="sng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Licenciamentos -  Modelo </a:t>
            </a:r>
            <a:r>
              <a:rPr lang="pt-BR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de Análise </a:t>
            </a: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– </a:t>
            </a:r>
            <a:r>
              <a:rPr lang="pt-BR" b="1" u="sng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racionalização - </a:t>
            </a:r>
            <a:r>
              <a:rPr lang="pt-BR" b="1" u="sng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cont</a:t>
            </a:r>
            <a:endParaRPr lang="pt-BR" b="1" u="sng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lvl="1"/>
            <a:endParaRPr lang="pt-BR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Simplificação </a:t>
            </a:r>
            <a:r>
              <a:rPr lang="pt-BR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de processos (eliminação, redefinição, terceirização</a:t>
            </a:r>
            <a:r>
              <a:rPr lang="pt-BR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Aprovação por parâmetros construtivos (Curitiba) 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i="1" dirty="0"/>
              <a:t>Inversão da responsabilidade </a:t>
            </a:r>
            <a:r>
              <a:rPr lang="pt-BR" b="1" i="1" dirty="0" smtClean="0"/>
              <a:t> - processo </a:t>
            </a:r>
            <a:r>
              <a:rPr lang="pt-BR" b="1" i="1" dirty="0"/>
              <a:t>declaratório com fiscalização na execução e </a:t>
            </a:r>
            <a:r>
              <a:rPr lang="pt-BR" b="1" i="1" dirty="0" smtClean="0"/>
              <a:t>entrega</a:t>
            </a:r>
            <a:endParaRPr lang="pt-BR" b="1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i="1" dirty="0" smtClean="0"/>
              <a:t>Adaptar </a:t>
            </a:r>
            <a:r>
              <a:rPr lang="pt-BR" b="1" i="1" dirty="0"/>
              <a:t>anuências a datas adequadas (</a:t>
            </a:r>
            <a:r>
              <a:rPr lang="pt-BR" b="1" i="1" dirty="0" err="1"/>
              <a:t>Ex</a:t>
            </a:r>
            <a:r>
              <a:rPr lang="pt-BR" b="1" i="1" dirty="0"/>
              <a:t>: alvará de execução e não de aprovação)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i="1" dirty="0"/>
              <a:t>Tirar cruzamentos indevidos. </a:t>
            </a:r>
            <a:r>
              <a:rPr lang="pt-BR" b="1" i="1" dirty="0" err="1"/>
              <a:t>Ex</a:t>
            </a:r>
            <a:r>
              <a:rPr lang="pt-BR" b="1" i="1" dirty="0"/>
              <a:t>: alvará de stand só com projeto aprovado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pt-BR" b="1" i="1" dirty="0"/>
              <a:t>Habite-se eletrônico efetivamente automático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pt-BR" b="1" i="1" dirty="0"/>
              <a:t>Controles automáticos/ desvinculação do Habite-se quando </a:t>
            </a:r>
            <a:r>
              <a:rPr lang="pt-BR" b="1" i="1" dirty="0" smtClean="0"/>
              <a:t>indevido</a:t>
            </a:r>
            <a:endParaRPr lang="pt-BR" b="1" i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marL="0" lvl="1"/>
            <a:r>
              <a:rPr lang="pt-BR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Possíveis pilotos: </a:t>
            </a: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São Paulo (projeto </a:t>
            </a:r>
            <a:r>
              <a:rPr lang="pt-B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Falconi</a:t>
            </a: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), Rio de </a:t>
            </a: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Janeiro</a:t>
            </a:r>
            <a:endParaRPr lang="pt-BR" b="1" i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auto">
          <a:xfrm>
            <a:off x="278605" y="4580695"/>
            <a:ext cx="8624887" cy="172691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Proposta </a:t>
            </a:r>
            <a:r>
              <a:rPr lang="pt-BR" b="1" dirty="0"/>
              <a:t>técnica</a:t>
            </a:r>
            <a:r>
              <a:rPr lang="pt-BR" dirty="0"/>
              <a:t>. </a:t>
            </a:r>
            <a:r>
              <a:rPr lang="pt-BR" dirty="0" err="1"/>
              <a:t>Sinduscon</a:t>
            </a:r>
            <a:r>
              <a:rPr lang="pt-BR" dirty="0"/>
              <a:t> – </a:t>
            </a:r>
            <a:r>
              <a:rPr lang="pt-BR" dirty="0" smtClean="0"/>
              <a:t>SP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Deixar de condicionar </a:t>
            </a:r>
            <a:r>
              <a:rPr lang="pt-BR" dirty="0" smtClean="0"/>
              <a:t> </a:t>
            </a:r>
            <a:r>
              <a:rPr lang="pt-BR" dirty="0"/>
              <a:t>Habite-se à Certidão de Quitação do ISS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Respeitar </a:t>
            </a:r>
            <a:r>
              <a:rPr lang="pt-BR" dirty="0"/>
              <a:t>o Código Tributário </a:t>
            </a:r>
            <a:r>
              <a:rPr lang="pt-BR" dirty="0" smtClean="0"/>
              <a:t>Nacional -recolhimento </a:t>
            </a:r>
            <a:r>
              <a:rPr lang="pt-BR" dirty="0"/>
              <a:t>de ISS – 5% sobre mão de obra – eletrônico, como </a:t>
            </a:r>
            <a:r>
              <a:rPr lang="pt-BR" dirty="0" smtClean="0"/>
              <a:t>INSS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Considerar devidamente a contabilidade apresentada pelas empresas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Pauta </a:t>
            </a:r>
            <a:r>
              <a:rPr lang="pt-BR" dirty="0"/>
              <a:t>fiscal só </a:t>
            </a:r>
            <a:r>
              <a:rPr lang="pt-BR" dirty="0" smtClean="0"/>
              <a:t>por </a:t>
            </a:r>
            <a:r>
              <a:rPr lang="pt-BR" dirty="0"/>
              <a:t>irregularidade - revogar o decreto </a:t>
            </a:r>
            <a:r>
              <a:rPr lang="pt-BR" dirty="0" smtClean="0"/>
              <a:t>por sua aplicação</a:t>
            </a:r>
          </a:p>
        </p:txBody>
      </p:sp>
    </p:spTree>
    <p:extLst>
      <p:ext uri="{BB962C8B-B14F-4D97-AF65-F5344CB8AC3E}">
        <p14:creationId xmlns:p14="http://schemas.microsoft.com/office/powerpoint/2010/main" val="35676662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>
              <a:defRPr/>
            </a:pPr>
            <a:r>
              <a:rPr lang="pt-BR" sz="2000" b="1" dirty="0">
                <a:solidFill>
                  <a:schemeClr val="tx1"/>
                </a:solidFill>
              </a:rPr>
              <a:t>Melhoria nos processos – Pacto </a:t>
            </a:r>
            <a:r>
              <a:rPr lang="pt-BR" sz="2000" b="1" dirty="0" err="1">
                <a:solidFill>
                  <a:schemeClr val="tx1"/>
                </a:solidFill>
              </a:rPr>
              <a:t>anti-corrupção</a:t>
            </a:r>
            <a:r>
              <a:rPr lang="pt-BR" sz="2000" b="1" dirty="0">
                <a:solidFill>
                  <a:schemeClr val="tx1"/>
                </a:solidFill>
              </a:rPr>
              <a:t> e Trabalho MBC/</a:t>
            </a:r>
            <a:r>
              <a:rPr lang="pt-BR" sz="2000" b="1" dirty="0" err="1">
                <a:solidFill>
                  <a:schemeClr val="tx1"/>
                </a:solidFill>
              </a:rPr>
              <a:t>Booz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811604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25</a:t>
            </a:r>
            <a:endParaRPr lang="en-US" sz="1000" dirty="0"/>
          </a:p>
        </p:txBody>
      </p:sp>
      <p:sp>
        <p:nvSpPr>
          <p:cNvPr id="26" name="Retângulo 7"/>
          <p:cNvSpPr>
            <a:spLocks noChangeArrowheads="1"/>
          </p:cNvSpPr>
          <p:nvPr/>
        </p:nvSpPr>
        <p:spPr bwMode="auto">
          <a:xfrm>
            <a:off x="161567" y="620688"/>
            <a:ext cx="8624887" cy="5881897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Processos de Licenciamentos – Prefeituras </a:t>
            </a:r>
            <a:r>
              <a:rPr lang="pt-BR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(</a:t>
            </a:r>
            <a:r>
              <a:rPr lang="pt-BR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Booz</a:t>
            </a:r>
            <a:r>
              <a:rPr lang="pt-BR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 - slides 8 a </a:t>
            </a:r>
            <a:r>
              <a:rPr lang="pt-BR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14)</a:t>
            </a:r>
            <a:endParaRPr lang="pt-BR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lvl="1"/>
            <a:endParaRPr lang="pt-BR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lvl="0"/>
            <a:r>
              <a:rPr lang="pt-BR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Corpo Técnico e processos </a:t>
            </a: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– </a:t>
            </a:r>
            <a:r>
              <a:rPr lang="pt-B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quantidade,capacitação</a:t>
            </a:r>
            <a:endParaRPr lang="pt-BR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Modelos de comparação – </a:t>
            </a: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benchmarks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Licenciamentos por engenheiros certificados terceirizados (Colômbia, Áustria, Reino Unido)</a:t>
            </a:r>
          </a:p>
          <a:p>
            <a:pPr lvl="0"/>
            <a:endParaRPr lang="pt-BR" b="1" u="sng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lvl="0"/>
            <a:r>
              <a:rPr lang="pt-BR" b="1" u="sng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Incentivos</a:t>
            </a: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– análise rápida, legislação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Definição e divulgação de prazos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Redução de custos se prazo supera determinado limite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Premiação de acordo com desempenho (</a:t>
            </a:r>
            <a:r>
              <a:rPr lang="pt-B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ex</a:t>
            </a: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: Filipinas</a:t>
            </a: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)</a:t>
            </a:r>
            <a:endParaRPr lang="pt-BR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endParaRPr lang="pt-BR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r>
              <a:rPr lang="pt-BR" b="1" u="sng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Informatização </a:t>
            </a:r>
            <a:r>
              <a:rPr lang="pt-BR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(</a:t>
            </a:r>
            <a:r>
              <a:rPr lang="pt-BR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Booz</a:t>
            </a:r>
            <a:r>
              <a:rPr lang="pt-BR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 – slide 15)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Divulgação de informações </a:t>
            </a: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on-line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One</a:t>
            </a:r>
            <a:r>
              <a:rPr lang="pt-BR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-stop shop </a:t>
            </a: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– plataforma on-line com CAD – integração projetistas, incorporadoras</a:t>
            </a:r>
            <a:endParaRPr lang="pt-BR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Submissão e acompanhamento de pedidos </a:t>
            </a: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on-line (</a:t>
            </a:r>
            <a:r>
              <a:rPr lang="pt-BR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ex</a:t>
            </a: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: Holanda)</a:t>
            </a:r>
            <a:endParaRPr lang="pt-BR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Gestão de capacidade, alocação de recursos, identificação de gargalos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Programa de governo para avanço na gestão dos municípios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Fontes de recursos, </a:t>
            </a: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coordenação</a:t>
            </a:r>
            <a:endParaRPr lang="pt-BR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r>
              <a:rPr lang="pt-BR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Possíveis </a:t>
            </a:r>
            <a:r>
              <a:rPr lang="pt-BR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pilotos</a:t>
            </a:r>
            <a:r>
              <a:rPr lang="pt-BR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9584570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 fontScale="90000"/>
          </a:bodyPr>
          <a:lstStyle/>
          <a:p>
            <a:pPr lvl="0" defTabSz="914145">
              <a:defRPr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– Burocracia, </a:t>
            </a: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Licenciamentos – Comitê de Incorporação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811604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26</a:t>
            </a:r>
            <a:endParaRPr lang="en-US" sz="1000" dirty="0"/>
          </a:p>
        </p:txBody>
      </p:sp>
      <p:sp>
        <p:nvSpPr>
          <p:cNvPr id="26" name="Retângulo 7"/>
          <p:cNvSpPr>
            <a:spLocks noChangeArrowheads="1"/>
          </p:cNvSpPr>
          <p:nvPr/>
        </p:nvSpPr>
        <p:spPr bwMode="auto">
          <a:xfrm>
            <a:off x="161567" y="620688"/>
            <a:ext cx="8624887" cy="560489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Insegurança Funcionário Público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Definição clara de responsabilidades – </a:t>
            </a:r>
            <a:r>
              <a:rPr lang="pt-B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ex</a:t>
            </a: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pt-BR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resp.registral</a:t>
            </a: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vs. da prefeitura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Seguro para </a:t>
            </a:r>
            <a:r>
              <a:rPr lang="pt-B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Func</a:t>
            </a: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. Público p/ ações de boa-fé– </a:t>
            </a:r>
            <a:r>
              <a:rPr lang="pt-B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ex</a:t>
            </a: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: EUA </a:t>
            </a:r>
            <a:r>
              <a:rPr lang="pt-BR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- </a:t>
            </a:r>
            <a:r>
              <a:rPr lang="pt-BR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Comitê </a:t>
            </a:r>
            <a:r>
              <a:rPr lang="pt-BR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Financeiro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i="1" dirty="0"/>
              <a:t>P</a:t>
            </a:r>
            <a:r>
              <a:rPr lang="pt-BR" b="1" i="1" dirty="0" smtClean="0"/>
              <a:t>rocesso </a:t>
            </a:r>
            <a:r>
              <a:rPr lang="pt-BR" b="1" i="1" dirty="0"/>
              <a:t>declaratório com fiscalização na execução e </a:t>
            </a:r>
            <a:r>
              <a:rPr lang="pt-BR" b="1" i="1" dirty="0" smtClean="0"/>
              <a:t>entrega (MM)</a:t>
            </a:r>
            <a:endParaRPr lang="pt-BR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lvl="0"/>
            <a:r>
              <a:rPr lang="pt-BR" b="1" u="sng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Segurança Jurídica </a:t>
            </a:r>
            <a:r>
              <a:rPr lang="pt-BR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(</a:t>
            </a:r>
            <a:r>
              <a:rPr lang="pt-BR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Booz</a:t>
            </a:r>
            <a:r>
              <a:rPr lang="pt-BR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 - slides 16 e 17)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Reunir </a:t>
            </a:r>
            <a:r>
              <a:rPr lang="pt-BR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stakeholders</a:t>
            </a: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 para alinhamento de regras não escritas (</a:t>
            </a:r>
            <a:r>
              <a:rPr lang="pt-BR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ex</a:t>
            </a: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: prefeituras, MP, CETESB, IPHAM) – entendimento mais amplo de requisitos e critérios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Exemplos - coordenação de ações locais para resolução de conflitos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No RJ, Prefeitura, Estado e MP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Curitiba: ADEMI, Prefeitura e incorporadoras para critérios e processos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COMPUR – RJ: Códigos de Obras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Revisar legislações municipais por objetividade nas contrapartidas</a:t>
            </a:r>
            <a:endParaRPr lang="pt-BR" b="1" i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Criação de agências municipais que superem mandatos de 4 anos</a:t>
            </a:r>
          </a:p>
          <a:p>
            <a:endParaRPr lang="pt-BR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r>
              <a:rPr lang="pt-BR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Outras ações de prazo mais longo: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Alinhamento de legislações entre diversos níveis de governo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Garantir legislação clara sem subjetividade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Padronizar legislações (</a:t>
            </a:r>
            <a:r>
              <a:rPr lang="pt-B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ex</a:t>
            </a: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: códigos de obras/ </a:t>
            </a: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tipologias</a:t>
            </a: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r>
              <a:rPr lang="pt-BR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Possíveis </a:t>
            </a:r>
            <a:r>
              <a:rPr lang="pt-BR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pilotos: </a:t>
            </a:r>
            <a:endParaRPr lang="pt-BR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8703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51520" y="476672"/>
            <a:ext cx="83607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b="1" u="sng" dirty="0"/>
          </a:p>
          <a:p>
            <a:r>
              <a:rPr lang="pt-BR" b="1" u="sng" dirty="0" smtClean="0"/>
              <a:t>Premissas</a:t>
            </a:r>
          </a:p>
          <a:p>
            <a:endParaRPr lang="pt-BR" b="1" u="sng" dirty="0"/>
          </a:p>
          <a:p>
            <a:pPr marL="214313" indent="-214313">
              <a:buFont typeface="Wingdings" panose="05000000000000000000" pitchFamily="2" charset="2"/>
              <a:buChar char="ü"/>
            </a:pPr>
            <a:r>
              <a:rPr lang="pt-BR" b="1" dirty="0" smtClean="0"/>
              <a:t>Fernando Haddad e Paula são os principais patrocinadores, precisam estar bem muito bem alinhados.</a:t>
            </a:r>
          </a:p>
          <a:p>
            <a:pPr marL="214313" indent="-214313">
              <a:buFont typeface="Wingdings" panose="05000000000000000000" pitchFamily="2" charset="2"/>
              <a:buChar char="ü"/>
            </a:pPr>
            <a:r>
              <a:rPr lang="pt-BR" b="1" dirty="0" smtClean="0"/>
              <a:t>Envolvimento das demais secretarias e alinhamento dos respectivos secretários.</a:t>
            </a:r>
          </a:p>
          <a:p>
            <a:pPr marL="214313" indent="-214313">
              <a:buFont typeface="Wingdings" panose="05000000000000000000" pitchFamily="2" charset="2"/>
              <a:buChar char="ü"/>
            </a:pPr>
            <a:r>
              <a:rPr lang="pt-BR" b="1" dirty="0" smtClean="0"/>
              <a:t>Grupo de trabalho com pessoas certas nos lugares certos.</a:t>
            </a:r>
          </a:p>
          <a:p>
            <a:pPr marL="214313" indent="-214313">
              <a:buFont typeface="Wingdings" panose="05000000000000000000" pitchFamily="2" charset="2"/>
              <a:buChar char="ü"/>
            </a:pPr>
            <a:r>
              <a:rPr lang="pt-BR" b="1" dirty="0" smtClean="0"/>
              <a:t>Divulgação positiva na </a:t>
            </a:r>
            <a:r>
              <a:rPr lang="pt-BR" b="1" dirty="0"/>
              <a:t>i</a:t>
            </a:r>
            <a:r>
              <a:rPr lang="pt-BR" b="1" dirty="0" smtClean="0"/>
              <a:t>mprensa mantendo a animação dos patrocinadores e stakeholders.</a:t>
            </a:r>
          </a:p>
          <a:p>
            <a:pPr marL="214313" indent="-214313">
              <a:buFont typeface="Wingdings" panose="05000000000000000000" pitchFamily="2" charset="2"/>
              <a:buChar char="ü"/>
            </a:pPr>
            <a:endParaRPr lang="pt-BR" b="1" dirty="0"/>
          </a:p>
        </p:txBody>
      </p:sp>
      <p:sp>
        <p:nvSpPr>
          <p:cNvPr id="4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51520" y="226525"/>
            <a:ext cx="6824117" cy="250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1800" b="1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de Trabalho São Paulo</a:t>
            </a:r>
            <a:r>
              <a:rPr lang="pt-BR" sz="1800" kern="0" dirty="0" smtClean="0">
                <a:solidFill>
                  <a:schemeClr val="tx1"/>
                </a:solidFill>
              </a:rPr>
              <a:t/>
            </a:r>
            <a:br>
              <a:rPr lang="pt-BR" sz="1800" kern="0" dirty="0" smtClean="0">
                <a:solidFill>
                  <a:schemeClr val="tx1"/>
                </a:solidFill>
              </a:rPr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811604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27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0084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/>
          <p:cNvGraphicFramePr/>
          <p:nvPr>
            <p:extLst/>
          </p:nvPr>
        </p:nvGraphicFramePr>
        <p:xfrm>
          <a:off x="323528" y="620688"/>
          <a:ext cx="8531361" cy="5904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51520" y="226525"/>
            <a:ext cx="6824117" cy="250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1800" b="1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de Trabalho São Paulo</a:t>
            </a:r>
            <a:r>
              <a:rPr lang="pt-BR" sz="1800" kern="0" dirty="0" smtClean="0">
                <a:solidFill>
                  <a:schemeClr val="tx1"/>
                </a:solidFill>
              </a:rPr>
              <a:t/>
            </a:r>
            <a:br>
              <a:rPr lang="pt-BR" sz="1800" kern="0" dirty="0" smtClean="0">
                <a:solidFill>
                  <a:schemeClr val="tx1"/>
                </a:solidFill>
              </a:rPr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811604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28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9901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04158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Anexo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3 –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Questões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ABECIP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0524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476672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21456" y="208379"/>
            <a:ext cx="7397750" cy="249238"/>
          </a:xfrm>
        </p:spPr>
        <p:txBody>
          <a:bodyPr lIns="0" tIns="0" rIns="0" bIns="0" anchor="t">
            <a:norm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Questões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ABECIP</a:t>
            </a:r>
            <a:endParaRPr lang="en-US" sz="1800" b="1" dirty="0">
              <a:solidFill>
                <a:schemeClr val="tx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548680"/>
            <a:ext cx="8624887" cy="477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endParaRPr lang="pt-BR" b="1" dirty="0"/>
          </a:p>
          <a:p>
            <a:r>
              <a:rPr lang="pt-BR" b="1" dirty="0" smtClean="0"/>
              <a:t>1- Este projeto deve ser tratado institucionalmente ou caso a caso?</a:t>
            </a:r>
          </a:p>
          <a:p>
            <a:r>
              <a:rPr lang="pt-BR" dirty="0" smtClean="0"/>
              <a:t>R: Questões são gerais: parâmetros de crédito, riscos. Escala de abordagem geral traz mais conforto p/ desenvolvimentos de TI. </a:t>
            </a:r>
            <a:r>
              <a:rPr lang="pt-BR" dirty="0"/>
              <a:t>F</a:t>
            </a:r>
            <a:r>
              <a:rPr lang="pt-BR" dirty="0" smtClean="0"/>
              <a:t>lexibilidade dos bancos para tratar empresas e casos de forma independente e apoio para condução de Pilotos. </a:t>
            </a:r>
          </a:p>
          <a:p>
            <a:endParaRPr lang="pt-BR" dirty="0"/>
          </a:p>
          <a:p>
            <a:r>
              <a:rPr lang="pt-BR" b="1" dirty="0" smtClean="0"/>
              <a:t>2 – Riscos jurídicos crescem muito para os bancos, e precificação não acompanha. </a:t>
            </a:r>
            <a:r>
              <a:rPr lang="pt-BR" b="1" dirty="0" err="1" smtClean="0"/>
              <a:t>Ex</a:t>
            </a:r>
            <a:r>
              <a:rPr lang="pt-BR" b="1" dirty="0" smtClean="0"/>
              <a:t>: responsabilidade perante compradores, materiais usados, </a:t>
            </a:r>
            <a:r>
              <a:rPr lang="pt-BR" b="1" dirty="0" err="1" smtClean="0"/>
              <a:t>distratos</a:t>
            </a:r>
            <a:r>
              <a:rPr lang="pt-BR" b="1" dirty="0" smtClean="0"/>
              <a:t>. Histórico de problemas nesta direção</a:t>
            </a:r>
          </a:p>
          <a:p>
            <a:r>
              <a:rPr lang="pt-BR" dirty="0" smtClean="0"/>
              <a:t>R: O intuito do trabalho não é transferir riscos mas sim trazer mais eficiência ao processo.  A estrutura prevista deve trazer delimitação de responsabilidades e </a:t>
            </a:r>
            <a:r>
              <a:rPr lang="pt-BR" dirty="0" err="1" smtClean="0"/>
              <a:t>co-obrigações</a:t>
            </a:r>
            <a:r>
              <a:rPr lang="pt-BR" dirty="0" smtClean="0"/>
              <a:t> de forma a dar tranquilidade aos bancos.</a:t>
            </a:r>
          </a:p>
          <a:p>
            <a:endParaRPr lang="pt-BR" dirty="0"/>
          </a:p>
          <a:p>
            <a:r>
              <a:rPr lang="pt-BR" b="1" dirty="0" smtClean="0"/>
              <a:t>3- Papel do incorporador desaparece com 100% de vendas</a:t>
            </a:r>
          </a:p>
          <a:p>
            <a:r>
              <a:rPr lang="pt-BR" dirty="0" smtClean="0"/>
              <a:t>R: Milhares de empreendimentos e centenas de milhares de unidades no PMCMV exemplificam que este não é o caso. O papel do incorporador e sua centralidade nas responsabilidades permanecem.   </a:t>
            </a:r>
            <a:endParaRPr lang="pt-BR" sz="1500" dirty="0" smtClean="0"/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29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386768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rmAutofit fontScale="90000"/>
          </a:bodyPr>
          <a:lstStyle/>
          <a:p>
            <a:pPr lvl="0" defTabSz="914145">
              <a:defRPr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Atualizações e Plano de Trabalho 2014 - ABRAINC</a:t>
            </a:r>
            <a:r>
              <a:rPr lang="pt-BR" sz="1800" b="1" dirty="0"/>
              <a:t/>
            </a:r>
            <a:br>
              <a:rPr lang="pt-BR" sz="1800" b="1" dirty="0"/>
            </a:b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536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179388" y="620688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Geração de conteúdo – reforço no posicionamento</a:t>
            </a:r>
          </a:p>
          <a:p>
            <a:endParaRPr lang="pt-BR" b="1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  <a:p>
            <a:endParaRPr lang="pt-BR" b="1" dirty="0" smtClean="0"/>
          </a:p>
          <a:p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7" name="Retângulo 7"/>
          <p:cNvSpPr>
            <a:spLocks noChangeArrowheads="1"/>
          </p:cNvSpPr>
          <p:nvPr/>
        </p:nvSpPr>
        <p:spPr bwMode="auto">
          <a:xfrm>
            <a:off x="251520" y="1463411"/>
            <a:ext cx="8624887" cy="47739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FGV – contribuição do setor - empregos, impostos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Cadeia – R$315bi, 12,9 MM empregos, 8,9% do PIB, R$ 74 bi – tributos (2011)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Ações pontuais por redução do </a:t>
            </a:r>
            <a:r>
              <a:rPr lang="pt-BR" dirty="0" smtClean="0"/>
              <a:t>ICMS/ Importância da manutenção das desonerações - IPI/ Regime Cumulativo no PIS-COFINS</a:t>
            </a:r>
          </a:p>
          <a:p>
            <a:endParaRPr lang="pt-BR" b="1" dirty="0"/>
          </a:p>
          <a:p>
            <a:pPr lvl="0"/>
            <a:r>
              <a:rPr lang="pt-BR" b="1" dirty="0" smtClean="0"/>
              <a:t>FIPE– Dados de empresas e de mercado – contratação FIPE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NDA/acesso pelos contribuintes de forma consolidada.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Lançamentos, vendas, </a:t>
            </a:r>
            <a:r>
              <a:rPr lang="pt-BR" dirty="0" err="1" smtClean="0"/>
              <a:t>distratos</a:t>
            </a:r>
            <a:r>
              <a:rPr lang="pt-BR" dirty="0" smtClean="0"/>
              <a:t>, estoque, entregas, repasses, quitações, carteira, </a:t>
            </a:r>
            <a:r>
              <a:rPr lang="pt-BR" i="1" dirty="0" err="1" smtClean="0"/>
              <a:t>land-bank</a:t>
            </a:r>
            <a:r>
              <a:rPr lang="pt-BR" dirty="0" smtClean="0"/>
              <a:t> – abertura codificada por unidades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Reunião de apresentação 3ª-f, 11/2, </a:t>
            </a:r>
            <a:r>
              <a:rPr lang="pt-BR" dirty="0" smtClean="0"/>
              <a:t>9h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lvl="0"/>
            <a:r>
              <a:rPr lang="pt-BR" b="1" dirty="0" smtClean="0"/>
              <a:t>Estudo </a:t>
            </a:r>
            <a:r>
              <a:rPr lang="pt-BR" b="1" dirty="0" err="1" smtClean="0"/>
              <a:t>Booz</a:t>
            </a:r>
            <a:r>
              <a:rPr lang="pt-BR" b="1" dirty="0" smtClean="0"/>
              <a:t> – </a:t>
            </a:r>
            <a:r>
              <a:rPr lang="pt-BR" dirty="0" smtClean="0"/>
              <a:t>burocracia, licenciamentos, modelo de negócio</a:t>
            </a:r>
          </a:p>
          <a:p>
            <a:pPr lvl="0"/>
            <a:endParaRPr lang="pt-BR" b="1" dirty="0" smtClean="0"/>
          </a:p>
          <a:p>
            <a:r>
              <a:rPr lang="pt-BR" b="1" dirty="0" smtClean="0"/>
              <a:t>Ideia </a:t>
            </a:r>
            <a:r>
              <a:rPr lang="pt-BR" b="1" dirty="0"/>
              <a:t>Brasil </a:t>
            </a:r>
            <a:r>
              <a:rPr lang="pt-BR" dirty="0"/>
              <a:t>– Relações de Trabalho – Comitê de RH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Melhores práticas, </a:t>
            </a:r>
            <a:r>
              <a:rPr lang="pt-BR" dirty="0" smtClean="0"/>
              <a:t>proposta </a:t>
            </a:r>
            <a:r>
              <a:rPr lang="pt-BR" dirty="0"/>
              <a:t>de incentivos, </a:t>
            </a:r>
            <a:r>
              <a:rPr lang="pt-BR" dirty="0" smtClean="0"/>
              <a:t>redução </a:t>
            </a:r>
            <a:r>
              <a:rPr lang="pt-BR" dirty="0"/>
              <a:t>de </a:t>
            </a:r>
            <a:r>
              <a:rPr lang="pt-BR" dirty="0" smtClean="0"/>
              <a:t>encargos</a:t>
            </a:r>
          </a:p>
          <a:p>
            <a:endParaRPr lang="pt-BR" dirty="0"/>
          </a:p>
          <a:p>
            <a:r>
              <a:rPr lang="pt-BR" b="1" dirty="0"/>
              <a:t>Responsabilidade Social – </a:t>
            </a:r>
            <a:r>
              <a:rPr lang="pt-BR" dirty="0"/>
              <a:t>questionário </a:t>
            </a:r>
            <a:r>
              <a:rPr lang="pt-BR" dirty="0" smtClean="0"/>
              <a:t>Com. Resp. Social </a:t>
            </a:r>
            <a:r>
              <a:rPr lang="pt-BR" dirty="0"/>
              <a:t>- anuário </a:t>
            </a:r>
            <a:r>
              <a:rPr lang="pt-BR" dirty="0" smtClean="0"/>
              <a:t>ABRAINC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99058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476672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21456" y="208379"/>
            <a:ext cx="7397750" cy="249238"/>
          </a:xfrm>
        </p:spPr>
        <p:txBody>
          <a:bodyPr lIns="0" tIns="0" rIns="0" bIns="0" anchor="t">
            <a:norm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Questões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ABECIP</a:t>
            </a:r>
            <a:endParaRPr lang="en-US" sz="1800" b="1" dirty="0">
              <a:solidFill>
                <a:schemeClr val="tx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548680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/>
              <a:t>4 – Órgãos de defesa poderiam entender que alteração busca diminuir direitos dos consumidores</a:t>
            </a:r>
          </a:p>
          <a:p>
            <a:r>
              <a:rPr lang="pt-BR" dirty="0"/>
              <a:t>R: Não há este intuito nem procedência para tal entendimento. As alterações trazem eficiência aos processos e vantagens aos compradores das unidades, como menores prazos e maior segurança (</a:t>
            </a:r>
            <a:r>
              <a:rPr lang="pt-BR" dirty="0" err="1"/>
              <a:t>ex</a:t>
            </a:r>
            <a:r>
              <a:rPr lang="pt-BR" dirty="0"/>
              <a:t>: disponibilidade e condições de </a:t>
            </a:r>
            <a:r>
              <a:rPr lang="pt-BR" dirty="0" err="1"/>
              <a:t>financimanto</a:t>
            </a:r>
            <a:r>
              <a:rPr lang="pt-BR" dirty="0"/>
              <a:t>) aos compradores.</a:t>
            </a:r>
          </a:p>
          <a:p>
            <a:endParaRPr lang="pt-BR" b="1" dirty="0" smtClean="0"/>
          </a:p>
          <a:p>
            <a:r>
              <a:rPr lang="pt-BR" b="1" dirty="0" smtClean="0"/>
              <a:t>5– Portabilidade faz com que riscos maiores não garantam fidelização</a:t>
            </a:r>
          </a:p>
          <a:p>
            <a:r>
              <a:rPr lang="pt-BR" dirty="0" smtClean="0"/>
              <a:t>R: A Portabilidade é condição prevista para toda a operação, independentemente do momento da individualização dos créditos. O modelo, no entanto,  traz oportunidade de aproximação e retenção do cliente antes das chaves, permitindo aprofundamento do relacionamento e acesso em outras operações (móveis, eletrodomésticos, venda de outros imóveis, etc.)</a:t>
            </a:r>
          </a:p>
          <a:p>
            <a:endParaRPr lang="pt-BR" dirty="0"/>
          </a:p>
          <a:p>
            <a:r>
              <a:rPr lang="pt-BR" b="1" dirty="0" smtClean="0"/>
              <a:t>6- Outros caminhos menos custosos. </a:t>
            </a:r>
            <a:r>
              <a:rPr lang="pt-BR" b="1" dirty="0" err="1" smtClean="0"/>
              <a:t>Ex</a:t>
            </a:r>
            <a:r>
              <a:rPr lang="pt-BR" b="1" dirty="0" smtClean="0"/>
              <a:t>: aprimoramento da concessão de crédito pelas empresas, defesa de alteração no relacionamento com Min. Justiça e Fazenda</a:t>
            </a:r>
          </a:p>
          <a:p>
            <a:r>
              <a:rPr lang="pt-BR" dirty="0" smtClean="0"/>
              <a:t>R: empresas já aprimoraram seus mecanismos de concessão de crédito, com equipes especializadas e dedicadas. Desequilíbrio no entanto é estrutural. Assim, entendemos que a revisão deste modelo, conforme respostas às questões anteriores, é fundamental para o crescimento sadio das operações</a:t>
            </a:r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30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201155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457079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Anexo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4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– Plano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Diretor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–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questões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enviadas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Secovi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5185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Plano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Diretor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– </a:t>
            </a: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pontos enviados ao Secovi em 11/11</a:t>
            </a:r>
            <a:r>
              <a:rPr lang="pt-BR" sz="1800" dirty="0"/>
              <a:t/>
            </a:r>
            <a:br>
              <a:rPr lang="pt-BR" sz="1800" dirty="0"/>
            </a:b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/>
              <a:t> </a:t>
            </a:r>
            <a:r>
              <a:rPr lang="pt-BR" b="1" dirty="0" smtClean="0"/>
              <a:t>Insegurança </a:t>
            </a:r>
            <a:r>
              <a:rPr lang="pt-BR" b="1" dirty="0"/>
              <a:t>Jurídica </a:t>
            </a: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Direito </a:t>
            </a:r>
            <a:r>
              <a:rPr lang="pt-BR" dirty="0"/>
              <a:t>de protocolo – até data da publicação da Lei -  acompanhar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Reanálise de Medidas Cautelares e Prévias à </a:t>
            </a:r>
            <a:r>
              <a:rPr lang="pt-BR" dirty="0" smtClean="0"/>
              <a:t>implantação </a:t>
            </a:r>
            <a:r>
              <a:rPr lang="pt-BR" dirty="0"/>
              <a:t>de Planos e Projetos Urbanos </a:t>
            </a:r>
            <a:r>
              <a:rPr lang="pt-BR" dirty="0" smtClean="0"/>
              <a:t>- </a:t>
            </a:r>
            <a:r>
              <a:rPr lang="pt-BR" dirty="0"/>
              <a:t>supressões, proibições por meio de decretos</a:t>
            </a:r>
          </a:p>
          <a:p>
            <a:r>
              <a:rPr lang="pt-BR" dirty="0"/>
              <a:t> </a:t>
            </a:r>
          </a:p>
          <a:p>
            <a:r>
              <a:rPr lang="pt-BR" b="1" dirty="0"/>
              <a:t>Eixos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C</a:t>
            </a:r>
            <a:r>
              <a:rPr lang="pt-BR" b="1" dirty="0" smtClean="0"/>
              <a:t>ota </a:t>
            </a:r>
            <a:r>
              <a:rPr lang="pt-BR" b="1" dirty="0"/>
              <a:t>de garagem </a:t>
            </a:r>
            <a:r>
              <a:rPr lang="pt-BR" dirty="0" smtClean="0"/>
              <a:t>– </a:t>
            </a:r>
            <a:r>
              <a:rPr lang="pt-BR" dirty="0"/>
              <a:t>revisão para 35 m2. </a:t>
            </a:r>
            <a:r>
              <a:rPr lang="pt-BR" dirty="0" smtClean="0"/>
              <a:t>Texto não inclui rampa </a:t>
            </a:r>
            <a:r>
              <a:rPr lang="pt-BR" dirty="0"/>
              <a:t>de acesso, hall de elevador entre outras coisas. </a:t>
            </a:r>
            <a:r>
              <a:rPr lang="pt-BR" dirty="0" smtClean="0"/>
              <a:t>Sugestão: Área </a:t>
            </a:r>
            <a:r>
              <a:rPr lang="pt-BR" dirty="0"/>
              <a:t>total de subsolo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Cota </a:t>
            </a:r>
            <a:r>
              <a:rPr lang="pt-BR" b="1" dirty="0"/>
              <a:t>parte máxima </a:t>
            </a:r>
            <a:r>
              <a:rPr lang="pt-BR" dirty="0"/>
              <a:t>-  esclarecimento do CP= 25 m2.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Esclarecimentos </a:t>
            </a:r>
            <a:r>
              <a:rPr lang="pt-BR" dirty="0"/>
              <a:t>sobre omissão </a:t>
            </a:r>
            <a:r>
              <a:rPr lang="pt-BR" dirty="0" smtClean="0"/>
              <a:t>de </a:t>
            </a:r>
            <a:r>
              <a:rPr lang="pt-BR" dirty="0"/>
              <a:t>quadras nos Mapas 3 e 3A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Confirmação de dispensa de gabaritos máximos nestas áreas </a:t>
            </a:r>
          </a:p>
          <a:p>
            <a:r>
              <a:rPr lang="pt-BR" dirty="0"/>
              <a:t> </a:t>
            </a:r>
          </a:p>
          <a:p>
            <a:r>
              <a:rPr lang="pt-BR" b="1" dirty="0" smtClean="0"/>
              <a:t>Outorgas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Destinação</a:t>
            </a:r>
            <a:r>
              <a:rPr lang="pt-BR" dirty="0" smtClean="0"/>
              <a:t> </a:t>
            </a:r>
            <a:r>
              <a:rPr lang="pt-BR" b="1" dirty="0"/>
              <a:t>de uso das </a:t>
            </a:r>
            <a:r>
              <a:rPr lang="pt-BR" b="1" dirty="0" smtClean="0"/>
              <a:t>outorgas </a:t>
            </a:r>
            <a:r>
              <a:rPr lang="pt-BR" dirty="0" smtClean="0"/>
              <a:t>-  transporte </a:t>
            </a:r>
            <a:r>
              <a:rPr lang="pt-BR" dirty="0"/>
              <a:t>público e infra estrutura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/>
              <a:t>Revisão dos </a:t>
            </a:r>
            <a:r>
              <a:rPr lang="pt-BR" b="1" dirty="0" smtClean="0"/>
              <a:t>cálculos/valores -  </a:t>
            </a:r>
            <a:r>
              <a:rPr lang="pt-BR" dirty="0" smtClean="0"/>
              <a:t>Planta </a:t>
            </a:r>
            <a:r>
              <a:rPr lang="pt-BR" dirty="0"/>
              <a:t>Genérica de Valores- </a:t>
            </a:r>
            <a:r>
              <a:rPr lang="pt-BR" dirty="0" smtClean="0"/>
              <a:t>PGV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/>
              <a:t>Estoques </a:t>
            </a:r>
            <a:r>
              <a:rPr lang="pt-BR" dirty="0"/>
              <a:t>– Confirmação de entendimento: </a:t>
            </a:r>
            <a:r>
              <a:rPr lang="pt-BR" dirty="0" smtClean="0"/>
              <a:t>estoques </a:t>
            </a:r>
            <a:r>
              <a:rPr lang="pt-BR" dirty="0"/>
              <a:t>de área construída potencial deixam de valer nos Eixos e no Remansos </a:t>
            </a:r>
            <a:r>
              <a:rPr lang="pt-BR" dirty="0" smtClean="0"/>
              <a:t>a partir da Lei </a:t>
            </a:r>
            <a:r>
              <a:rPr lang="pt-BR" dirty="0"/>
              <a:t>do </a:t>
            </a:r>
            <a:r>
              <a:rPr lang="pt-BR" dirty="0" smtClean="0"/>
              <a:t>PDE</a:t>
            </a:r>
          </a:p>
          <a:p>
            <a:pPr lvl="0"/>
            <a:endParaRPr lang="pt-BR" dirty="0"/>
          </a:p>
          <a:p>
            <a:r>
              <a:rPr lang="pt-BR" b="1" dirty="0"/>
              <a:t>Lei de Uso e Ocupação do Solo </a:t>
            </a: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Decreto para pacificar pontos </a:t>
            </a:r>
            <a:r>
              <a:rPr lang="pt-BR" dirty="0"/>
              <a:t>de conflito e não aplicação do PDE por conta de LUOS em </a:t>
            </a:r>
            <a:r>
              <a:rPr lang="pt-BR" dirty="0" smtClean="0"/>
              <a:t>validade. </a:t>
            </a:r>
            <a:r>
              <a:rPr lang="pt-BR" dirty="0"/>
              <a:t>Por exemplo: exclusão de gabarito máximo nos </a:t>
            </a:r>
            <a:r>
              <a:rPr lang="pt-BR" dirty="0" smtClean="0"/>
              <a:t>Eixos.</a:t>
            </a:r>
            <a:endParaRPr lang="pt-BR" dirty="0"/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31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114373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Plano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Diretor</a:t>
            </a:r>
            <a:r>
              <a:rPr lang="en-US" sz="1800" b="1" kern="1200" dirty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- </a:t>
            </a:r>
            <a:r>
              <a:rPr lang="pt-BR" sz="1800" b="1" kern="1200" dirty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pontos enviados ao Secovi em 11/11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5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/>
              <a:t> </a:t>
            </a:r>
            <a:r>
              <a:rPr lang="pt-BR" b="1" dirty="0" smtClean="0"/>
              <a:t>HIS - HMP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/>
              <a:t>Subsídios cruzados </a:t>
            </a:r>
            <a:r>
              <a:rPr lang="pt-BR" dirty="0"/>
              <a:t>inviáveis com parâmetros atuais – proposta Secovi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/>
              <a:t>Cota de solidariedade </a:t>
            </a:r>
            <a:r>
              <a:rPr lang="pt-BR" dirty="0"/>
              <a:t>– regulamentação e definição no menor prazo possível – regras claras, viáveis e sem amarrações burocráticas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Transferência de potencial HIS/ZEIS para qualquer local da cidade </a:t>
            </a:r>
          </a:p>
          <a:p>
            <a:r>
              <a:rPr lang="pt-BR" b="1" dirty="0"/>
              <a:t> </a:t>
            </a:r>
            <a:endParaRPr lang="pt-BR" dirty="0"/>
          </a:p>
          <a:p>
            <a:r>
              <a:rPr lang="pt-BR" b="1" dirty="0"/>
              <a:t>Operações </a:t>
            </a:r>
            <a:r>
              <a:rPr lang="pt-BR" b="1" dirty="0" smtClean="0"/>
              <a:t>urbanas - </a:t>
            </a:r>
            <a:r>
              <a:rPr lang="pt-BR" dirty="0" smtClean="0"/>
              <a:t>alternativas </a:t>
            </a:r>
            <a:r>
              <a:rPr lang="pt-BR" dirty="0"/>
              <a:t>para </a:t>
            </a:r>
            <a:r>
              <a:rPr lang="pt-BR" dirty="0" smtClean="0"/>
              <a:t>o </a:t>
            </a:r>
            <a:r>
              <a:rPr lang="pt-BR" dirty="0"/>
              <a:t>esgotamento de estoques</a:t>
            </a:r>
            <a:r>
              <a:rPr lang="pt-BR" dirty="0" smtClean="0"/>
              <a:t>, </a:t>
            </a:r>
            <a:r>
              <a:rPr lang="pt-BR" dirty="0"/>
              <a:t>confirmando-se a possibilidade de compra de outorga em operações urbanas </a:t>
            </a:r>
            <a:r>
              <a:rPr lang="pt-BR" dirty="0" smtClean="0"/>
              <a:t>p/ </a:t>
            </a:r>
            <a:r>
              <a:rPr lang="pt-BR" dirty="0"/>
              <a:t>se atingir CA 2.</a:t>
            </a:r>
          </a:p>
          <a:p>
            <a:pPr lvl="0"/>
            <a:endParaRPr lang="pt-BR" dirty="0"/>
          </a:p>
          <a:p>
            <a:pPr lvl="0"/>
            <a:r>
              <a:rPr lang="pt-BR" b="1" dirty="0"/>
              <a:t>Ampliação da possibilidade de participação da iniciativa privada no CMPU</a:t>
            </a:r>
            <a:r>
              <a:rPr lang="pt-BR" dirty="0" smtClean="0"/>
              <a:t>. </a:t>
            </a:r>
          </a:p>
          <a:p>
            <a:pPr lvl="0"/>
            <a:endParaRPr lang="pt-BR" dirty="0"/>
          </a:p>
          <a:p>
            <a:pPr lvl="0"/>
            <a:r>
              <a:rPr lang="pt-BR" dirty="0"/>
              <a:t>A</a:t>
            </a:r>
            <a:r>
              <a:rPr lang="pt-BR" dirty="0" smtClean="0"/>
              <a:t>lteração </a:t>
            </a:r>
            <a:r>
              <a:rPr lang="pt-BR" dirty="0"/>
              <a:t>de </a:t>
            </a:r>
            <a:r>
              <a:rPr lang="pt-BR" dirty="0" smtClean="0"/>
              <a:t>CA </a:t>
            </a:r>
            <a:r>
              <a:rPr lang="pt-BR" dirty="0"/>
              <a:t>no centro de bairro de 2 para 2,5 – </a:t>
            </a:r>
            <a:r>
              <a:rPr lang="pt-BR" dirty="0" smtClean="0"/>
              <a:t>infraestrutura existente</a:t>
            </a:r>
          </a:p>
          <a:p>
            <a:pPr lvl="0"/>
            <a:endParaRPr lang="pt-BR" dirty="0"/>
          </a:p>
          <a:p>
            <a:pPr lvl="0"/>
            <a:r>
              <a:rPr lang="pt-BR" dirty="0" smtClean="0"/>
              <a:t>Número </a:t>
            </a:r>
            <a:r>
              <a:rPr lang="pt-BR" dirty="0"/>
              <a:t>mínimo de vagas nas áreas de remanso – por que mantê-las?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lvl="0"/>
            <a:r>
              <a:rPr lang="pt-BR" dirty="0" smtClean="0"/>
              <a:t>MA </a:t>
            </a:r>
            <a:r>
              <a:rPr lang="pt-BR" dirty="0"/>
              <a:t>de </a:t>
            </a:r>
            <a:r>
              <a:rPr lang="pt-BR" dirty="0" smtClean="0"/>
              <a:t>Qualif. Urb. </a:t>
            </a:r>
            <a:r>
              <a:rPr lang="pt-BR" dirty="0"/>
              <a:t>Consolidada e de </a:t>
            </a:r>
            <a:r>
              <a:rPr lang="pt-BR" dirty="0" smtClean="0"/>
              <a:t>Estrut. </a:t>
            </a:r>
            <a:r>
              <a:rPr lang="pt-BR" dirty="0" err="1" smtClean="0"/>
              <a:t>Metrop</a:t>
            </a:r>
            <a:r>
              <a:rPr lang="pt-BR" dirty="0" smtClean="0"/>
              <a:t>.-  </a:t>
            </a:r>
            <a:r>
              <a:rPr lang="pt-BR" dirty="0"/>
              <a:t>Art. 19 e Art.20,  Pár3: </a:t>
            </a:r>
            <a:r>
              <a:rPr lang="pt-BR" dirty="0" smtClean="0"/>
              <a:t>aplicam-se , </a:t>
            </a:r>
            <a:r>
              <a:rPr lang="pt-BR" b="1" i="1" dirty="0"/>
              <a:t>no  mínimo</a:t>
            </a:r>
            <a:r>
              <a:rPr lang="pt-BR" dirty="0"/>
              <a:t>, vários instrumentos de política </a:t>
            </a:r>
            <a:r>
              <a:rPr lang="pt-BR" dirty="0" smtClean="0"/>
              <a:t>urbana - indefinição. </a:t>
            </a:r>
          </a:p>
          <a:p>
            <a:pPr lvl="0"/>
            <a:endParaRPr lang="pt-BR" dirty="0"/>
          </a:p>
          <a:p>
            <a:pPr lvl="0"/>
            <a:r>
              <a:rPr lang="pt-BR" dirty="0" smtClean="0"/>
              <a:t>Quadro 5 </a:t>
            </a:r>
            <a:r>
              <a:rPr lang="pt-BR" dirty="0"/>
              <a:t>- valor do FS para unidades menores que 70m² e que não são </a:t>
            </a:r>
            <a:r>
              <a:rPr lang="pt-BR" dirty="0" smtClean="0"/>
              <a:t>HMP</a:t>
            </a:r>
          </a:p>
          <a:p>
            <a:pPr lvl="0"/>
            <a:endParaRPr lang="pt-BR" dirty="0"/>
          </a:p>
          <a:p>
            <a:r>
              <a:rPr lang="pt-BR" b="1" dirty="0"/>
              <a:t>Pergunta:</a:t>
            </a:r>
            <a:r>
              <a:rPr lang="pt-BR" dirty="0"/>
              <a:t> incentivos às unidades pequenas - desequilíbrios?</a:t>
            </a:r>
          </a:p>
          <a:p>
            <a:pPr lvl="0"/>
            <a:endParaRPr lang="pt-BR" dirty="0"/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32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907978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4349905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Licenciamentos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/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Burocracia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1" dirty="0"/>
              <a:t>Trabalho MBC/</a:t>
            </a:r>
            <a:r>
              <a:rPr lang="pt-BR" sz="2400" b="1" dirty="0" err="1"/>
              <a:t>Booz</a:t>
            </a:r>
            <a:r>
              <a:rPr lang="pt-BR" sz="2400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1" dirty="0"/>
              <a:t>Prefeitura de São Paulo - trabalho MBC/</a:t>
            </a:r>
            <a:r>
              <a:rPr lang="pt-BR" sz="2400" b="1" dirty="0" err="1"/>
              <a:t>Falconi</a:t>
            </a: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1" dirty="0"/>
              <a:t>Melhoria nos processos </a:t>
            </a:r>
            <a:r>
              <a:rPr lang="pt-BR" sz="2400" dirty="0"/>
              <a:t>– pacto </a:t>
            </a:r>
            <a:r>
              <a:rPr lang="pt-BR" sz="2400" dirty="0" err="1"/>
              <a:t>anti-corrupção</a:t>
            </a:r>
            <a:r>
              <a:rPr lang="pt-BR" sz="2400" dirty="0"/>
              <a:t> </a:t>
            </a:r>
          </a:p>
          <a:p>
            <a:pPr algn="ctr" defTabSz="914145" hangingPunct="0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398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/>
          </a:bodyPr>
          <a:lstStyle/>
          <a:p>
            <a:pPr lvl="0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Burocracia, Licenciamentos 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811604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26" name="Retângulo 7"/>
          <p:cNvSpPr>
            <a:spLocks noChangeArrowheads="1"/>
          </p:cNvSpPr>
          <p:nvPr/>
        </p:nvSpPr>
        <p:spPr bwMode="auto">
          <a:xfrm>
            <a:off x="251520" y="620688"/>
            <a:ext cx="8624887" cy="1449914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u="sng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Trabalho </a:t>
            </a:r>
            <a:r>
              <a:rPr lang="pt-BR" b="1" u="sng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Booz</a:t>
            </a:r>
            <a:endParaRPr lang="pt-BR" b="1" u="sng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lvl="0"/>
            <a:endParaRPr lang="pt-BR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Burocracia excessiva - R$ 19 bi por ano, entre 9 e 24% do VGV</a:t>
            </a:r>
          </a:p>
          <a:p>
            <a:pPr lvl="0"/>
            <a:endParaRPr lang="pt-BR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Tripé para melhorias – Governo Federal, Imprensa e Municípios</a:t>
            </a: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82782" y="2492896"/>
            <a:ext cx="8624887" cy="338890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u="sng" dirty="0" smtClean="0">
                <a:latin typeface="Helvetica" charset="0"/>
                <a:cs typeface="Helvetica" charset="0"/>
              </a:rPr>
              <a:t>Encaminhamento:</a:t>
            </a:r>
          </a:p>
          <a:p>
            <a:endParaRPr lang="pt-BR" dirty="0" smtClean="0">
              <a:latin typeface="Helvetica" charset="0"/>
              <a:cs typeface="Helvetica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Evento em Brasília – 18/3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Acompanhamento com CBIC. Proposta: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Governo Federal </a:t>
            </a:r>
            <a:r>
              <a:rPr lang="pt-BR" dirty="0" smtClean="0"/>
              <a:t>– envolvimento, evento 18/3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Imprensa</a:t>
            </a:r>
            <a:r>
              <a:rPr lang="pt-BR" dirty="0" smtClean="0"/>
              <a:t> – assessoria especial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Municípios</a:t>
            </a:r>
            <a:r>
              <a:rPr lang="pt-BR" dirty="0" smtClean="0"/>
              <a:t> </a:t>
            </a:r>
            <a:r>
              <a:rPr lang="pt-BR" dirty="0"/>
              <a:t>– capitais e cidades com &gt; 500 mil de </a:t>
            </a:r>
            <a:r>
              <a:rPr lang="pt-BR" dirty="0" smtClean="0"/>
              <a:t>habitantes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 smtClean="0"/>
              <a:t>Pilotos/ esforço por multiplicação de boas iniciativas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 smtClean="0"/>
              <a:t>Criação de parâmetros de boas práticas para acompanhamento</a:t>
            </a:r>
            <a:endParaRPr lang="pt-B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i="1" dirty="0"/>
              <a:t>R</a:t>
            </a:r>
            <a:r>
              <a:rPr lang="pt-BR" i="1" dirty="0" smtClean="0"/>
              <a:t>anking </a:t>
            </a:r>
            <a:r>
              <a:rPr lang="pt-BR" dirty="0" smtClean="0"/>
              <a:t>– proposta FIPE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Acompanhamento ABRAINC – nomes para  reforço de estrutura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59359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/>
          </a:bodyPr>
          <a:lstStyle/>
          <a:p>
            <a:pPr lvl="0" algn="l" defTabSz="914145">
              <a:defRPr/>
            </a:pPr>
            <a:r>
              <a:rPr lang="pt-BR" sz="2000" b="1" dirty="0" smtClean="0">
                <a:solidFill>
                  <a:schemeClr val="tx1"/>
                </a:solidFill>
              </a:rPr>
              <a:t>Ranking Prefeituras- com FIPE – Proposta de Critérios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811604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07504" y="620688"/>
            <a:ext cx="8624887" cy="50509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/>
              <a:t>Investimento 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Diretrizes claras dos órgãos pertinentes – prefeituras, concessionárias, agências ambientais</a:t>
            </a:r>
          </a:p>
          <a:p>
            <a:pPr lvl="0"/>
            <a:endParaRPr lang="pt-BR" dirty="0"/>
          </a:p>
          <a:p>
            <a:pPr lvl="0"/>
            <a:r>
              <a:rPr lang="pt-BR" b="1" dirty="0" smtClean="0"/>
              <a:t>Licenciamento/aprovação</a:t>
            </a:r>
          </a:p>
          <a:p>
            <a:pPr lvl="0"/>
            <a:endParaRPr lang="pt-BR" b="1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Integração cadastral – submissão unificada – acompanhamento on-line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Instância de aprovação única, com prazos e responsabilidades definidas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Definição e divulgação de prazos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Eliminação de duplicidades com outros órgãos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Revisar legislações municipais por objetividade nas </a:t>
            </a:r>
            <a:r>
              <a:rPr lang="pt-BR" dirty="0" smtClean="0"/>
              <a:t>contrapartidas</a:t>
            </a:r>
            <a:endParaRPr lang="pt-BR" b="1" dirty="0" smtClean="0"/>
          </a:p>
          <a:p>
            <a:pPr lvl="0"/>
            <a:endParaRPr lang="pt-BR" dirty="0"/>
          </a:p>
          <a:p>
            <a:pPr lvl="0"/>
            <a:r>
              <a:rPr lang="pt-BR" b="1" dirty="0" smtClean="0"/>
              <a:t>Entrega/Habite-se</a:t>
            </a:r>
          </a:p>
          <a:p>
            <a:pPr lvl="0"/>
            <a:endParaRPr lang="pt-BR" b="1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Cumpridas condições estabelecidas, Habite-se automático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Processo declaratório com fiscalização na execução e entrega (MM</a:t>
            </a:r>
            <a:r>
              <a:rPr lang="pt-BR" dirty="0" smtClean="0"/>
              <a:t>)</a:t>
            </a:r>
          </a:p>
          <a:p>
            <a:endParaRPr lang="pt-BR" dirty="0" smtClean="0"/>
          </a:p>
          <a:p>
            <a:r>
              <a:rPr lang="pt-BR" b="1" dirty="0" smtClean="0"/>
              <a:t>Fontes</a:t>
            </a:r>
            <a:r>
              <a:rPr lang="pt-BR" dirty="0" smtClean="0"/>
              <a:t>: </a:t>
            </a:r>
            <a:r>
              <a:rPr lang="pt-BR" dirty="0" err="1" smtClean="0"/>
              <a:t>Sinduscons</a:t>
            </a:r>
            <a:r>
              <a:rPr lang="pt-BR" dirty="0" smtClean="0"/>
              <a:t>, empresas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95065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/>
          </a:bodyPr>
          <a:lstStyle/>
          <a:p>
            <a:pPr lvl="0" algn="l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Prefeitura de São Paulo – trabalho </a:t>
            </a:r>
            <a:r>
              <a:rPr lang="pt-BR" sz="20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Falconi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811604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6</a:t>
            </a:r>
            <a:endParaRPr lang="en-US" sz="1000" dirty="0"/>
          </a:p>
        </p:txBody>
      </p:sp>
      <p:sp>
        <p:nvSpPr>
          <p:cNvPr id="9" name="Retângulo 7"/>
          <p:cNvSpPr>
            <a:spLocks noChangeArrowheads="1"/>
          </p:cNvSpPr>
          <p:nvPr/>
        </p:nvSpPr>
        <p:spPr bwMode="auto">
          <a:xfrm>
            <a:off x="175197" y="764704"/>
            <a:ext cx="8624887" cy="53278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/>
              <a:t>Convênio para formalização de trabalho MBC/</a:t>
            </a:r>
            <a:r>
              <a:rPr lang="pt-BR" b="1" dirty="0" err="1" smtClean="0"/>
              <a:t>Falconi</a:t>
            </a:r>
            <a:r>
              <a:rPr lang="pt-BR" b="1" dirty="0" smtClean="0"/>
              <a:t> não se efetivou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0"/>
            <a:r>
              <a:rPr lang="pt-BR" b="1" dirty="0" smtClean="0"/>
              <a:t>Conversa com </a:t>
            </a:r>
            <a:r>
              <a:rPr lang="pt-BR" b="1" dirty="0"/>
              <a:t>Secretária Paula </a:t>
            </a:r>
            <a:r>
              <a:rPr lang="pt-BR" b="1" dirty="0" smtClean="0"/>
              <a:t>em 21/2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Contratação FUNDAP para a SEL pela Secretária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Proposta de novo papel - </a:t>
            </a:r>
            <a:r>
              <a:rPr lang="pt-BR" dirty="0" err="1" smtClean="0"/>
              <a:t>Falconi</a:t>
            </a:r>
            <a:r>
              <a:rPr lang="pt-BR" dirty="0" smtClean="0"/>
              <a:t> </a:t>
            </a:r>
            <a:r>
              <a:rPr lang="pt-BR" dirty="0"/>
              <a:t>e MBC </a:t>
            </a:r>
            <a:r>
              <a:rPr lang="pt-BR" dirty="0" smtClean="0"/>
              <a:t>– interface </a:t>
            </a:r>
            <a:r>
              <a:rPr lang="pt-BR" dirty="0"/>
              <a:t>com as demais </a:t>
            </a:r>
            <a:r>
              <a:rPr lang="pt-BR" dirty="0" smtClean="0"/>
              <a:t>Secretarias</a:t>
            </a:r>
          </a:p>
          <a:p>
            <a:pPr lvl="0"/>
            <a:endParaRPr lang="pt-BR" dirty="0" smtClean="0"/>
          </a:p>
          <a:p>
            <a:pPr lvl="0"/>
            <a:r>
              <a:rPr lang="pt-BR" b="1" dirty="0" smtClean="0"/>
              <a:t>Agenda com Prefeito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Gaps – pontos de melhoria </a:t>
            </a:r>
            <a:r>
              <a:rPr lang="pt-BR" dirty="0" err="1" smtClean="0"/>
              <a:t>anti-corrupção</a:t>
            </a:r>
            <a:r>
              <a:rPr lang="pt-BR" dirty="0" smtClean="0"/>
              <a:t> (Jaime/Secovi)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Avanços na SEL, necessária complementação/envolvimento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MBC/</a:t>
            </a:r>
            <a:r>
              <a:rPr lang="pt-BR" dirty="0" err="1" smtClean="0"/>
              <a:t>Booz</a:t>
            </a:r>
            <a:endParaRPr lang="pt-BR" dirty="0" smtClean="0"/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Hardware/ melhorias necessárias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Melhorias imediatas – stands de venda</a:t>
            </a:r>
          </a:p>
        </p:txBody>
      </p:sp>
    </p:spTree>
    <p:extLst>
      <p:ext uri="{BB962C8B-B14F-4D97-AF65-F5344CB8AC3E}">
        <p14:creationId xmlns:p14="http://schemas.microsoft.com/office/powerpoint/2010/main" val="35169340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7</a:t>
            </a:r>
            <a:endParaRPr lang="en-US" sz="10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7504" y="116632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2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defTabSz="914145">
              <a:defRPr/>
            </a:pPr>
            <a:r>
              <a:rPr lang="pt-BR" sz="2000" b="1" kern="0" dirty="0" smtClean="0">
                <a:solidFill>
                  <a:schemeClr val="tx1"/>
                </a:solidFill>
              </a:rPr>
              <a:t>Melhoria nos processos – Prefeitura de São Paulo – propostas M. Mascagni 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477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Tecnologia – investimento e integração essencial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Sistema Integrado –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Balcão Único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Comunique-se por via eletrônica</a:t>
            </a:r>
          </a:p>
          <a:p>
            <a:endParaRPr lang="pt-BR" dirty="0" smtClean="0"/>
          </a:p>
          <a:p>
            <a:r>
              <a:rPr lang="pt-BR" b="1" dirty="0" smtClean="0"/>
              <a:t>Processo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Integração evitando trâmite descabido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Laudo ambiental </a:t>
            </a:r>
            <a:r>
              <a:rPr lang="pt-BR" dirty="0" err="1" smtClean="0"/>
              <a:t>Depave</a:t>
            </a:r>
            <a:r>
              <a:rPr lang="pt-BR" dirty="0" smtClean="0"/>
              <a:t> em paralelo ao processo</a:t>
            </a:r>
            <a:endParaRPr lang="pt-BR" i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Desobrigação de CTLU para Polos </a:t>
            </a:r>
            <a:r>
              <a:rPr lang="pt-BR" dirty="0"/>
              <a:t>G</a:t>
            </a:r>
            <a:r>
              <a:rPr lang="pt-BR" dirty="0" smtClean="0"/>
              <a:t>eradores de Tráfego após CAIEPS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Interfaces - aprovações estaduais e municipais (</a:t>
            </a:r>
            <a:r>
              <a:rPr lang="pt-BR" dirty="0" err="1" smtClean="0"/>
              <a:t>ex</a:t>
            </a:r>
            <a:r>
              <a:rPr lang="pt-BR" dirty="0" smtClean="0"/>
              <a:t>: Lapa Brás, Arco do Futuro)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Alvará de stand só com alvará de aprovação do projeto – </a:t>
            </a:r>
            <a:r>
              <a:rPr lang="pt-BR" i="1" dirty="0" smtClean="0"/>
              <a:t>desvinculação</a:t>
            </a:r>
          </a:p>
          <a:p>
            <a:pPr lvl="0"/>
            <a:endParaRPr lang="pt-BR" dirty="0"/>
          </a:p>
          <a:p>
            <a:pPr lvl="0"/>
            <a:r>
              <a:rPr lang="pt-BR" b="1" dirty="0" smtClean="0"/>
              <a:t>Definição de responsabilidades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Responsabilidade técnica de quem apresenta o projeto. O funcionário público deve se ater a dúvidas e às questões urbanísticas</a:t>
            </a:r>
          </a:p>
          <a:p>
            <a:pPr lvl="0"/>
            <a:endParaRPr lang="pt-BR" b="1" dirty="0" smtClean="0"/>
          </a:p>
          <a:p>
            <a:pPr lvl="0"/>
            <a:r>
              <a:rPr lang="pt-BR" b="1" dirty="0" smtClean="0"/>
              <a:t>Legislação - </a:t>
            </a:r>
            <a:r>
              <a:rPr lang="pt-BR" dirty="0" smtClean="0"/>
              <a:t>simplificação, enxugamento </a:t>
            </a:r>
            <a:endParaRPr lang="pt-BR" b="1" dirty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974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27794</TotalTime>
  <Words>3755</Words>
  <Application>Microsoft Office PowerPoint</Application>
  <PresentationFormat>Apresentação na tela (4:3)</PresentationFormat>
  <Paragraphs>653</Paragraphs>
  <Slides>43</Slides>
  <Notes>7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2</vt:i4>
      </vt:variant>
      <vt:variant>
        <vt:lpstr>Títulos de slides</vt:lpstr>
      </vt:variant>
      <vt:variant>
        <vt:i4>43</vt:i4>
      </vt:variant>
    </vt:vector>
  </HeadingPairs>
  <TitlesOfParts>
    <vt:vector size="51" baseType="lpstr">
      <vt:lpstr>Arial</vt:lpstr>
      <vt:lpstr>Calibri</vt:lpstr>
      <vt:lpstr>Helvetica</vt:lpstr>
      <vt:lpstr>Verdana</vt:lpstr>
      <vt:lpstr>Wingdings</vt:lpstr>
      <vt:lpstr>Design padrão</vt:lpstr>
      <vt:lpstr>Worksheet</vt:lpstr>
      <vt:lpstr>Microsoft Excel Worksheet</vt:lpstr>
      <vt:lpstr>Apresentação do PowerPoint</vt:lpstr>
      <vt:lpstr>Pauta </vt:lpstr>
      <vt:lpstr>ABRAINC – Focos de trabalho  </vt:lpstr>
      <vt:lpstr>Atualizações e Plano de Trabalho 2014 - ABRAINC </vt:lpstr>
      <vt:lpstr>Apresentação do PowerPoint</vt:lpstr>
      <vt:lpstr>Burocracia, Licenciamentos </vt:lpstr>
      <vt:lpstr>Ranking Prefeituras- com FIPE – Proposta de Critérios </vt:lpstr>
      <vt:lpstr>Prefeitura de São Paulo – trabalho Falconi</vt:lpstr>
      <vt:lpstr>Apresentação do PowerPoint</vt:lpstr>
      <vt:lpstr>Melhoria nos processos – Pacto anti-corrupção e Trabalho MBC/Booz </vt:lpstr>
      <vt:lpstr>Apresentação do PowerPoint</vt:lpstr>
      <vt:lpstr>Modelo de vendas - reuniões para discussão e posicionamento  </vt:lpstr>
      <vt:lpstr>Modelo de Vendas </vt:lpstr>
      <vt:lpstr>Modelo de Negócios - - vendas definitivas , equilíbrio nas relações  </vt:lpstr>
      <vt:lpstr>Apresentação do PowerPoint</vt:lpstr>
      <vt:lpstr>Apresentação do PowerPoint</vt:lpstr>
      <vt:lpstr>Prefeitura de São Paulo – HIS, PDE   </vt:lpstr>
      <vt:lpstr>Retrofit</vt:lpstr>
      <vt:lpstr>Prefeitura de São Paulo – Plano Diretor   </vt:lpstr>
      <vt:lpstr>Apresentação do PowerPoint</vt:lpstr>
      <vt:lpstr>Atualizações – Prefeitura e Governo SP  </vt:lpstr>
      <vt:lpstr>Cetesb – reunião com Presidência/ Secretário do Meio Ambiente  </vt:lpstr>
      <vt:lpstr>Cetesb – reunião com Presidência/ Secretário do Meio Ambiente  </vt:lpstr>
      <vt:lpstr>Apresentação do PowerPoint</vt:lpstr>
      <vt:lpstr>PMCMV3</vt:lpstr>
      <vt:lpstr>PMCMV3 e Banco Central</vt:lpstr>
      <vt:lpstr>Apresentação do PowerPoint</vt:lpstr>
      <vt:lpstr>Código de Conduta, Responsabilidade Social</vt:lpstr>
      <vt:lpstr>Código de Conduta – Relac. ABRAINC – Comitê de Resp. Social </vt:lpstr>
      <vt:lpstr>Princípios  Gerais ABRAINC </vt:lpstr>
      <vt:lpstr>Apresentação do PowerPoint</vt:lpstr>
      <vt:lpstr>Melhoria nos processos – Pacto anti-corrupção e Trabalho MBC/Booz   </vt:lpstr>
      <vt:lpstr>Melhoria nos processos – Pacto anti-corrupção e Trabalho MBC/Booz  </vt:lpstr>
      <vt:lpstr>Melhoria nos processos – Pacto anti-corrupção e Trabalho MBC/Booz  </vt:lpstr>
      <vt:lpstr>2 – Burocracia, Licenciamentos – Comitê de Incorporação  </vt:lpstr>
      <vt:lpstr>Apresentação do PowerPoint</vt:lpstr>
      <vt:lpstr>Apresentação do PowerPoint</vt:lpstr>
      <vt:lpstr>Apresentação do PowerPoint</vt:lpstr>
      <vt:lpstr>Questões ABECIP</vt:lpstr>
      <vt:lpstr>Questões ABECIP</vt:lpstr>
      <vt:lpstr>Apresentação do PowerPoint</vt:lpstr>
      <vt:lpstr>Plano Diretor – pontos enviados ao Secovi em 11/11 </vt:lpstr>
      <vt:lpstr>Plano Diretor - pontos enviados ao Secovi em 11/11</vt:lpstr>
    </vt:vector>
  </TitlesOfParts>
  <Company>BorghierhLowe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larissa.santos</dc:creator>
  <cp:lastModifiedBy>Renato Ventura</cp:lastModifiedBy>
  <cp:revision>2914</cp:revision>
  <dcterms:created xsi:type="dcterms:W3CDTF">2009-08-13T21:08:28Z</dcterms:created>
  <dcterms:modified xsi:type="dcterms:W3CDTF">2014-02-10T18:36:50Z</dcterms:modified>
</cp:coreProperties>
</file>