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81" r:id="rId2"/>
    <p:sldId id="720" r:id="rId3"/>
    <p:sldId id="977" r:id="rId4"/>
    <p:sldId id="997" r:id="rId5"/>
    <p:sldId id="996" r:id="rId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69696"/>
    <a:srgbClr val="F8F8F8"/>
    <a:srgbClr val="EAEAEA"/>
    <a:srgbClr val="CCECFF"/>
    <a:srgbClr val="FFCCFF"/>
    <a:srgbClr val="B2B2B2"/>
    <a:srgbClr val="DDDDD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86441" autoAdjust="0"/>
  </p:normalViewPr>
  <p:slideViewPr>
    <p:cSldViewPr>
      <p:cViewPr>
        <p:scale>
          <a:sx n="66" d="100"/>
          <a:sy n="66" d="100"/>
        </p:scale>
        <p:origin x="-174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06/03/2013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257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Cartórios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06/03/2013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741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7414" name="Retângulo 7"/>
          <p:cNvSpPr>
            <a:spLocks noChangeArrowheads="1"/>
          </p:cNvSpPr>
          <p:nvPr/>
        </p:nvSpPr>
        <p:spPr bwMode="auto">
          <a:xfrm>
            <a:off x="179388" y="998538"/>
            <a:ext cx="8624887" cy="341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Atualizações -  propostas enviadas</a:t>
            </a:r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Registro Eletrônico</a:t>
            </a:r>
            <a:r>
              <a:rPr lang="pt-BR" dirty="0" smtClean="0"/>
              <a:t> </a:t>
            </a:r>
            <a:endParaRPr lang="en-US" sz="2000" dirty="0" smtClean="0"/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Propostas para a Caixa</a:t>
            </a:r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charset="0"/>
              </a:rPr>
              <a:t>Cartórios – Atualizações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1269" name="Retângulo 7"/>
          <p:cNvSpPr>
            <a:spLocks noChangeArrowheads="1"/>
          </p:cNvSpPr>
          <p:nvPr/>
        </p:nvSpPr>
        <p:spPr bwMode="auto">
          <a:xfrm>
            <a:off x="179388" y="620688"/>
            <a:ext cx="8964612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Convenção de Condomínio </a:t>
            </a:r>
            <a:r>
              <a:rPr lang="pt-BR" dirty="0" smtClean="0"/>
              <a:t>– assinaturas; </a:t>
            </a:r>
            <a:r>
              <a:rPr lang="pt-BR" b="1" dirty="0" smtClean="0"/>
              <a:t>CND</a:t>
            </a:r>
            <a:r>
              <a:rPr lang="pt-BR" dirty="0" smtClean="0"/>
              <a:t> – renovação, precedência para Habite-se; </a:t>
            </a:r>
            <a:r>
              <a:rPr lang="pt-BR" b="1" dirty="0" smtClean="0"/>
              <a:t>Averbação/individualização</a:t>
            </a:r>
            <a:r>
              <a:rPr lang="pt-BR" dirty="0" smtClean="0"/>
              <a:t> - prazos, custos</a:t>
            </a:r>
          </a:p>
          <a:p>
            <a:pPr algn="ctr"/>
            <a:endParaRPr lang="pt-BR" dirty="0" smtClean="0"/>
          </a:p>
          <a:p>
            <a:pPr algn="ctr"/>
            <a:endParaRPr lang="pt-BR" b="1" dirty="0" smtClean="0"/>
          </a:p>
          <a:p>
            <a:r>
              <a:rPr lang="pt-BR" dirty="0" smtClean="0"/>
              <a:t> </a:t>
            </a:r>
            <a:r>
              <a:rPr lang="pt-BR" b="1" dirty="0" smtClean="0"/>
              <a:t>Questão básica</a:t>
            </a:r>
            <a:r>
              <a:rPr lang="pt-BR" dirty="0" smtClean="0"/>
              <a:t>: </a:t>
            </a:r>
            <a:r>
              <a:rPr lang="pt-BR" dirty="0" smtClean="0"/>
              <a:t>o modelo e os incentivos – flexibilidade, competição</a:t>
            </a:r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Propostas enviadas ao Min. Planejamento em 27/11/2012</a:t>
            </a:r>
          </a:p>
          <a:p>
            <a:endParaRPr lang="pt-BR" b="1" dirty="0" smtClean="0"/>
          </a:p>
          <a:p>
            <a:r>
              <a:rPr lang="pt-BR" b="1" dirty="0" err="1" smtClean="0"/>
              <a:t>Check-list</a:t>
            </a:r>
            <a:r>
              <a:rPr lang="pt-BR" b="1" dirty="0" smtClean="0"/>
              <a:t> único, comentado, para Registro de Incorporações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Tb aperfeiçoamento na Lei 4.591 - convalidação automática da incorporação 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b="1" i="1" dirty="0" smtClean="0"/>
              <a:t> </a:t>
            </a:r>
            <a:r>
              <a:rPr lang="pt-BR" b="1" i="1" dirty="0" err="1" smtClean="0"/>
              <a:t>Check-list</a:t>
            </a:r>
            <a:r>
              <a:rPr lang="pt-BR" b="1" dirty="0" smtClean="0"/>
              <a:t> único, comentado, para Registros de Contratos PF</a:t>
            </a:r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Controle das Leis e</a:t>
            </a:r>
            <a:r>
              <a:rPr lang="pt-BR" b="1" i="1" dirty="0" smtClean="0"/>
              <a:t> </a:t>
            </a:r>
            <a:r>
              <a:rPr lang="pt-BR" b="1" i="1" dirty="0" err="1" smtClean="0"/>
              <a:t>Check-lists</a:t>
            </a:r>
            <a:r>
              <a:rPr lang="pt-BR" b="1" i="1" dirty="0" smtClean="0"/>
              <a:t> </a:t>
            </a:r>
            <a:r>
              <a:rPr lang="pt-BR" b="1" dirty="0" smtClean="0"/>
              <a:t>propostos</a:t>
            </a:r>
            <a:r>
              <a:rPr lang="pt-BR" dirty="0" smtClean="0"/>
              <a:t> 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pt-BR" b="1" dirty="0" smtClean="0"/>
              <a:t> Suscitação de Dúvidas</a:t>
            </a:r>
            <a:r>
              <a:rPr lang="pt-BR" dirty="0" smtClean="0"/>
              <a:t>: estabelecimento de procedimento expedito, flexível</a:t>
            </a:r>
          </a:p>
          <a:p>
            <a:pPr lvl="1">
              <a:buFont typeface="Arial" pitchFamily="34" charset="0"/>
              <a:buChar char="•"/>
            </a:pPr>
            <a:r>
              <a:rPr lang="pt-BR" b="1" dirty="0" smtClean="0"/>
              <a:t> Ouvidoria</a:t>
            </a:r>
            <a:r>
              <a:rPr lang="pt-BR" dirty="0" smtClean="0"/>
              <a:t>; entidades setoriais (ex: IRIB, ARISP ) -  periodicidade</a:t>
            </a:r>
          </a:p>
          <a:p>
            <a:pPr lvl="1">
              <a:buFont typeface="Arial" pitchFamily="34" charset="0"/>
              <a:buChar char="•"/>
            </a:pPr>
            <a:r>
              <a:rPr lang="pt-BR" b="1" dirty="0" smtClean="0"/>
              <a:t> Normas e Procedimentos nos estados</a:t>
            </a:r>
            <a:r>
              <a:rPr lang="pt-BR" dirty="0" smtClean="0"/>
              <a:t> </a:t>
            </a:r>
            <a:endParaRPr lang="en-US" dirty="0" smtClean="0"/>
          </a:p>
          <a:p>
            <a:r>
              <a:rPr lang="pt-BR" dirty="0" smtClean="0"/>
              <a:t> 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Regulamentação Res. 4088/12 CMN - </a:t>
            </a:r>
            <a:r>
              <a:rPr lang="pt-BR" dirty="0" smtClean="0"/>
              <a:t>integrar informações de Cartórios e Sistema Público de Garantias de Crédito, viabilizando as operações com base neste Sistema</a:t>
            </a:r>
          </a:p>
        </p:txBody>
      </p:sp>
      <p:sp>
        <p:nvSpPr>
          <p:cNvPr id="11270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179512" y="764704"/>
            <a:ext cx="8602662" cy="2857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pt-BR" sz="1600" b="1" dirty="0" smtClean="0">
                <a:latin typeface="Verdana" pitchFamily="34" charset="0"/>
              </a:rPr>
              <a:t>PMCMV - Faixa 1</a:t>
            </a:r>
            <a:endParaRPr lang="pt-BR" sz="1600" b="1" dirty="0">
              <a:latin typeface="Verdana" pitchFamily="34" charset="0"/>
            </a:endParaRPr>
          </a:p>
        </p:txBody>
      </p:sp>
      <p:sp>
        <p:nvSpPr>
          <p:cNvPr id="9" name="AutoShape 18"/>
          <p:cNvSpPr>
            <a:spLocks noChangeArrowheads="1"/>
          </p:cNvSpPr>
          <p:nvPr/>
        </p:nvSpPr>
        <p:spPr bwMode="auto">
          <a:xfrm>
            <a:off x="179512" y="1844824"/>
            <a:ext cx="8602662" cy="2857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pt-BR" sz="1600" b="1" dirty="0" smtClean="0">
                <a:latin typeface="Verdana" pitchFamily="34" charset="0"/>
              </a:rPr>
              <a:t>Faixas 2 e 3/ outros</a:t>
            </a:r>
            <a:endParaRPr lang="pt-BR" sz="1600" b="1" dirty="0">
              <a:latin typeface="Verdan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charset="0"/>
              </a:rPr>
              <a:t>Cartórios – Atualizações – Registro Eletrônico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1269" name="Retângulo 7"/>
          <p:cNvSpPr>
            <a:spLocks noChangeArrowheads="1"/>
          </p:cNvSpPr>
          <p:nvPr/>
        </p:nvSpPr>
        <p:spPr bwMode="auto">
          <a:xfrm>
            <a:off x="179388" y="620688"/>
            <a:ext cx="8964612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ARISP (apoio IRIB) – </a:t>
            </a:r>
            <a:r>
              <a:rPr lang="pt-BR" dirty="0" smtClean="0"/>
              <a:t>protocolo no CGJ-SP  em 5/10/2012 – termo final para 2014</a:t>
            </a:r>
          </a:p>
          <a:p>
            <a:pPr>
              <a:buFontTx/>
              <a:buChar char="-"/>
            </a:pPr>
            <a:r>
              <a:rPr lang="pt-BR" dirty="0" smtClean="0"/>
              <a:t> Uso de plataformas existentes; </a:t>
            </a:r>
          </a:p>
          <a:p>
            <a:pPr>
              <a:buFontTx/>
              <a:buChar char="-"/>
            </a:pPr>
            <a:r>
              <a:rPr lang="pt-BR" dirty="0" smtClean="0"/>
              <a:t> </a:t>
            </a:r>
            <a:r>
              <a:rPr lang="pt-BR" dirty="0" err="1" smtClean="0"/>
              <a:t>E-protocolo</a:t>
            </a:r>
            <a:r>
              <a:rPr lang="pt-BR" dirty="0" smtClean="0"/>
              <a:t>; </a:t>
            </a:r>
          </a:p>
          <a:p>
            <a:pPr>
              <a:buFontTx/>
              <a:buChar char="-"/>
            </a:pPr>
            <a:r>
              <a:rPr lang="pt-BR" dirty="0" smtClean="0"/>
              <a:t>Intercâmbio de dados: XML/ PDF/A</a:t>
            </a:r>
          </a:p>
          <a:p>
            <a:pPr>
              <a:buFontTx/>
              <a:buChar char="-"/>
            </a:pPr>
            <a:r>
              <a:rPr lang="pt-BR" dirty="0" smtClean="0"/>
              <a:t>Emolumentos pela internet; acompanhamento online; avisos email/SMS</a:t>
            </a:r>
          </a:p>
          <a:p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Agentes financeiros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Contratos como “escritura pública”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ECP – extrato de contrato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Formato simplificado  - negociais/garantias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Assinado pelo Banco – responsabilidade de que o contrato formalizado, assinado pelas partes e arquivado</a:t>
            </a:r>
          </a:p>
          <a:p>
            <a:pPr lvl="1">
              <a:buFont typeface="Arial" pitchFamily="34" charset="0"/>
              <a:buChar char="•"/>
            </a:pPr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Integração em 120 dias a partir da homologação pelo CGJ</a:t>
            </a:r>
          </a:p>
          <a:p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Até o fim de 2013 uso pode ser estendido a todo o país</a:t>
            </a:r>
          </a:p>
        </p:txBody>
      </p:sp>
      <p:sp>
        <p:nvSpPr>
          <p:cNvPr id="11270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2</a:t>
            </a:r>
            <a:endParaRPr lang="en-US" sz="1000" dirty="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charset="0"/>
              </a:rPr>
              <a:t>Cartórios – Atualizações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1269" name="Retângulo 7"/>
          <p:cNvSpPr>
            <a:spLocks noChangeArrowheads="1"/>
          </p:cNvSpPr>
          <p:nvPr/>
        </p:nvSpPr>
        <p:spPr bwMode="auto">
          <a:xfrm>
            <a:off x="179388" y="620688"/>
            <a:ext cx="8964612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Caixa: agenda efetiva para melhorias</a:t>
            </a:r>
          </a:p>
          <a:p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Conferência prévia dos contratos (e possível redução), evitando retornos do Cartório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Redução de contratos, com centralização de cláusulas-padrão. Redução nas vias</a:t>
            </a:r>
          </a:p>
          <a:p>
            <a:pPr lvl="0"/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Ações conjuntas para desconcentração de assinaturas no final do mês; cumprimento de normativas (apoio SGE)</a:t>
            </a:r>
          </a:p>
          <a:p>
            <a:pPr lvl="0"/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Plano de Trabalho/cronograma de ações para diminuição de prazos de Registros</a:t>
            </a:r>
          </a:p>
          <a:p>
            <a:pPr lvl="0"/>
            <a:r>
              <a:rPr lang="pt-BR" dirty="0" smtClean="0"/>
              <a:t> 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Assinatura eletrônica de contratos e troca de informações via arquivo entre Banco e Empresas</a:t>
            </a:r>
          </a:p>
          <a:p>
            <a:pPr lvl="0">
              <a:buFont typeface="Arial" pitchFamily="34" charset="0"/>
              <a:buChar char="•"/>
            </a:pP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Convênio com prefeituras para emissão de ITBI on-line</a:t>
            </a:r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CBIC – envio até 12/3</a:t>
            </a:r>
          </a:p>
          <a:p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Adequação às Faixas 2 e 3 do PMCMV à “PROPOSTA DE NORMATIZAÇÃO DO PROCEDIMENTO REGISTRAL NO PROGRAMA MINHA CASA MINHA VIDA”  elaborada pelo Governo com relação à Faixa 1</a:t>
            </a:r>
          </a:p>
        </p:txBody>
      </p:sp>
      <p:sp>
        <p:nvSpPr>
          <p:cNvPr id="11270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3</a:t>
            </a:r>
            <a:endParaRPr lang="en-US" sz="1000" dirty="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23979</TotalTime>
  <Words>317</Words>
  <Application>Microsoft Office PowerPoint</Application>
  <PresentationFormat>Apresentação na tela (4:3)</PresentationFormat>
  <Paragraphs>85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Design padrão</vt:lpstr>
      <vt:lpstr>Slide 1</vt:lpstr>
      <vt:lpstr>Pauta</vt:lpstr>
      <vt:lpstr>Cartórios – Atualizações</vt:lpstr>
      <vt:lpstr>Cartórios – Atualizações – Registro Eletrônico</vt:lpstr>
      <vt:lpstr>Cartórios – Atualizações</vt:lpstr>
    </vt:vector>
  </TitlesOfParts>
  <Company>BorghierhLowe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2471</cp:revision>
  <dcterms:created xsi:type="dcterms:W3CDTF">2009-08-13T21:08:28Z</dcterms:created>
  <dcterms:modified xsi:type="dcterms:W3CDTF">2013-03-06T18:30:14Z</dcterms:modified>
</cp:coreProperties>
</file>