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81" r:id="rId2"/>
    <p:sldId id="1410" r:id="rId3"/>
    <p:sldId id="1411" r:id="rId4"/>
    <p:sldId id="1396" r:id="rId5"/>
    <p:sldId id="1397" r:id="rId6"/>
    <p:sldId id="1400" r:id="rId7"/>
    <p:sldId id="1398" r:id="rId8"/>
    <p:sldId id="1399" r:id="rId9"/>
    <p:sldId id="1418" r:id="rId10"/>
    <p:sldId id="1401" r:id="rId11"/>
    <p:sldId id="1404" r:id="rId12"/>
    <p:sldId id="1403" r:id="rId13"/>
    <p:sldId id="1349" r:id="rId14"/>
    <p:sldId id="1402" r:id="rId15"/>
    <p:sldId id="1430" r:id="rId16"/>
    <p:sldId id="1420" r:id="rId17"/>
    <p:sldId id="1419" r:id="rId18"/>
    <p:sldId id="1346" r:id="rId19"/>
    <p:sldId id="1382" r:id="rId20"/>
    <p:sldId id="1413" r:id="rId21"/>
    <p:sldId id="1414" r:id="rId22"/>
    <p:sldId id="1415" r:id="rId23"/>
    <p:sldId id="1385" r:id="rId24"/>
    <p:sldId id="1416" r:id="rId25"/>
    <p:sldId id="1417" r:id="rId26"/>
    <p:sldId id="1432" r:id="rId27"/>
    <p:sldId id="1431" r:id="rId28"/>
    <p:sldId id="1357" r:id="rId29"/>
    <p:sldId id="1377" r:id="rId30"/>
    <p:sldId id="1248" r:id="rId31"/>
    <p:sldId id="1421" r:id="rId32"/>
    <p:sldId id="1422" r:id="rId33"/>
    <p:sldId id="1423" r:id="rId34"/>
    <p:sldId id="1424" r:id="rId35"/>
    <p:sldId id="1425" r:id="rId36"/>
    <p:sldId id="1426" r:id="rId37"/>
    <p:sldId id="1427" r:id="rId38"/>
    <p:sldId id="1428" r:id="rId39"/>
    <p:sldId id="1429" r:id="rId4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07/05/2014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591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09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056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74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75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02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82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279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60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33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20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34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28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8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01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673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619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42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mi.org.br/minutas/minutapadronizada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3.xls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4.xls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5.xlsx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ccbuildingregulations.org/pdf/irccreportonworkshopheritagebuildingsandcode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6/5/2014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pontos gerais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Audiência solicitada (20/3) com Prefeito, com entrega de documento geral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Alinhamento no modelo </a:t>
            </a:r>
            <a:r>
              <a:rPr lang="pt-BR" b="1" dirty="0"/>
              <a:t>final </a:t>
            </a:r>
            <a:r>
              <a:rPr lang="pt-BR" b="1" dirty="0" smtClean="0"/>
              <a:t>esperado: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Simplificação das normas </a:t>
            </a:r>
            <a:r>
              <a:rPr lang="pt-BR" dirty="0" smtClean="0"/>
              <a:t>– racionalização/ delimitação </a:t>
            </a:r>
            <a:r>
              <a:rPr lang="pt-BR" dirty="0"/>
              <a:t>das </a:t>
            </a:r>
            <a:r>
              <a:rPr lang="pt-BR" dirty="0" smtClean="0"/>
              <a:t>verificações/ prazos </a:t>
            </a:r>
            <a:r>
              <a:rPr lang="pt-BR" dirty="0"/>
              <a:t>máximos e responsabilidades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Unificação dos cadastros e das </a:t>
            </a:r>
            <a:r>
              <a:rPr lang="pt-BR" dirty="0" smtClean="0"/>
              <a:t>informações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Balcão </a:t>
            </a:r>
            <a:r>
              <a:rPr lang="pt-BR" dirty="0"/>
              <a:t>único – apreciação coordenada dos </a:t>
            </a:r>
            <a:r>
              <a:rPr lang="pt-BR" dirty="0" smtClean="0"/>
              <a:t>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Gestão – incentivos, alinhamento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Forma </a:t>
            </a:r>
            <a:r>
              <a:rPr lang="pt-BR" b="1" dirty="0"/>
              <a:t>de divulgação destes </a:t>
            </a:r>
            <a:r>
              <a:rPr lang="pt-BR" b="1" dirty="0" smtClean="0"/>
              <a:t>trabalhos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Outros: </a:t>
            </a:r>
            <a:r>
              <a:rPr lang="pt-BR" b="1" dirty="0" err="1" smtClean="0"/>
              <a:t>Falconi</a:t>
            </a:r>
            <a:r>
              <a:rPr lang="pt-BR" b="1" dirty="0" smtClean="0"/>
              <a:t> </a:t>
            </a:r>
            <a:r>
              <a:rPr lang="pt-BR" dirty="0" smtClean="0"/>
              <a:t>(espera de book –estimativa R$ </a:t>
            </a:r>
            <a:r>
              <a:rPr lang="pt-BR" dirty="0" smtClean="0"/>
              <a:t>528 </a:t>
            </a:r>
            <a:r>
              <a:rPr lang="pt-BR" dirty="0" smtClean="0"/>
              <a:t>mil)/ </a:t>
            </a:r>
            <a:r>
              <a:rPr lang="pt-BR" dirty="0" err="1" smtClean="0"/>
              <a:t>anti-corrupção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Minutas – </a:t>
            </a:r>
            <a:r>
              <a:rPr lang="pt-BR" dirty="0" smtClean="0"/>
              <a:t>contratação de Eduardo D. </a:t>
            </a:r>
            <a:r>
              <a:rPr lang="pt-BR" dirty="0"/>
              <a:t>Manna - </a:t>
            </a:r>
            <a:r>
              <a:rPr lang="pt-BR" dirty="0" smtClean="0"/>
              <a:t>R</a:t>
            </a:r>
            <a:r>
              <a:rPr lang="pt-BR" dirty="0"/>
              <a:t>$ </a:t>
            </a:r>
            <a:r>
              <a:rPr lang="pt-BR" dirty="0" smtClean="0"/>
              <a:t>14.625 (- </a:t>
            </a:r>
            <a:r>
              <a:rPr lang="pt-BR" dirty="0"/>
              <a:t>25%)</a:t>
            </a:r>
            <a:endParaRPr lang="pt-BR" b="1" dirty="0"/>
          </a:p>
          <a:p>
            <a:endParaRPr lang="pt-BR" dirty="0" smtClean="0"/>
          </a:p>
          <a:p>
            <a:r>
              <a:rPr lang="pt-BR" b="1" dirty="0" smtClean="0"/>
              <a:t>SEL</a:t>
            </a:r>
            <a:r>
              <a:rPr lang="pt-BR" dirty="0" smtClean="0"/>
              <a:t> – reunião 17/4, apresentação Secovi 25/4</a:t>
            </a:r>
          </a:p>
          <a:p>
            <a:endParaRPr lang="pt-BR" dirty="0"/>
          </a:p>
          <a:p>
            <a:r>
              <a:rPr lang="pt-BR" b="1" dirty="0" smtClean="0"/>
              <a:t>SVMA, SMT, SIURB, SMC, Secretaria de Finanças </a:t>
            </a:r>
            <a:r>
              <a:rPr lang="pt-BR" dirty="0" smtClean="0"/>
              <a:t>– encaminhamentos</a:t>
            </a:r>
          </a:p>
          <a:p>
            <a:endParaRPr lang="pt-BR" dirty="0"/>
          </a:p>
          <a:p>
            <a:r>
              <a:rPr lang="pt-BR" b="1" dirty="0" smtClean="0"/>
              <a:t>Plano Diretor, Código de Obras</a:t>
            </a:r>
          </a:p>
          <a:p>
            <a:endParaRPr lang="pt-BR" b="1" dirty="0"/>
          </a:p>
          <a:p>
            <a:r>
              <a:rPr lang="pt-BR" b="1" dirty="0"/>
              <a:t>Condução dos trabalhos – </a:t>
            </a:r>
            <a:r>
              <a:rPr lang="pt-BR" b="1" dirty="0" smtClean="0"/>
              <a:t>alinhamento - </a:t>
            </a:r>
            <a:r>
              <a:rPr lang="pt-BR" dirty="0" smtClean="0"/>
              <a:t>M</a:t>
            </a:r>
            <a:r>
              <a:rPr lang="pt-BR" dirty="0"/>
              <a:t>. Mascagni (coord.), Roberta, Fabiana, Willians. 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6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Eduardo </a:t>
            </a:r>
            <a:r>
              <a:rPr lang="pt-BR" sz="2000" b="1" kern="0" dirty="0" err="1" smtClean="0">
                <a:solidFill>
                  <a:schemeClr val="tx1"/>
                </a:solidFill>
              </a:rPr>
              <a:t>della</a:t>
            </a:r>
            <a:r>
              <a:rPr lang="pt-BR" sz="2000" b="1" kern="0" dirty="0" smtClean="0">
                <a:solidFill>
                  <a:schemeClr val="tx1"/>
                </a:solidFill>
              </a:rPr>
              <a:t> </a:t>
            </a:r>
            <a:r>
              <a:rPr lang="pt-BR" sz="2000" b="1" kern="0" dirty="0">
                <a:solidFill>
                  <a:schemeClr val="tx1"/>
                </a:solidFill>
              </a:rPr>
              <a:t>M</a:t>
            </a:r>
            <a:r>
              <a:rPr lang="pt-BR" sz="2000" b="1" kern="0" dirty="0" smtClean="0">
                <a:solidFill>
                  <a:schemeClr val="tx1"/>
                </a:solidFill>
              </a:rPr>
              <a:t>anna e GT 22/4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Escopo  - Eduardo </a:t>
            </a:r>
            <a:r>
              <a:rPr lang="pt-BR" b="1" dirty="0" err="1"/>
              <a:t>della</a:t>
            </a:r>
            <a:r>
              <a:rPr lang="pt-BR" b="1" dirty="0"/>
              <a:t> </a:t>
            </a:r>
            <a:r>
              <a:rPr lang="pt-BR" b="1" dirty="0" smtClean="0"/>
              <a:t>Manna </a:t>
            </a:r>
            <a:endParaRPr lang="pt-BR" b="1" dirty="0"/>
          </a:p>
          <a:p>
            <a:pPr lvl="0"/>
            <a:endParaRPr lang="pt-BR" b="1" smtClean="0"/>
          </a:p>
          <a:p>
            <a:pPr lvl="0"/>
            <a:r>
              <a:rPr lang="pt-BR" b="1" smtClean="0"/>
              <a:t>SMT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leis, portarias, decretos e resoluções que impactam </a:t>
            </a:r>
            <a:r>
              <a:rPr lang="pt-BR" dirty="0" smtClean="0"/>
              <a:t>fluxo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Redação de decretos e portarias que, de forma complementar e mais rápida que a Lei sobre PGT, possam melhorar este fluxo</a:t>
            </a:r>
          </a:p>
          <a:p>
            <a:endParaRPr lang="pt-BR" b="1" dirty="0" smtClean="0"/>
          </a:p>
          <a:p>
            <a:r>
              <a:rPr lang="pt-BR" b="1" dirty="0" smtClean="0"/>
              <a:t>SVMA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leis, portarias, decretos e resoluções que impactam fluxo das operações – desde já, indicada atenção à questão das Compensações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Redação de decretos, portarias que possam melhorar este fluxo</a:t>
            </a:r>
          </a:p>
          <a:p>
            <a:endParaRPr lang="pt-BR" b="1" dirty="0" smtClean="0"/>
          </a:p>
          <a:p>
            <a:r>
              <a:rPr lang="pt-BR" b="1" dirty="0" smtClean="0"/>
              <a:t>SIURB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Pedro Algodoal - </a:t>
            </a:r>
            <a:r>
              <a:rPr lang="pt-BR" dirty="0"/>
              <a:t>configuração mínima visando Protocolo de Colaboração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Investigar origem e assinaturas e rubricas de </a:t>
            </a:r>
            <a:r>
              <a:rPr lang="pt-BR" dirty="0" smtClean="0"/>
              <a:t>plantas (Prefeito </a:t>
            </a:r>
            <a:r>
              <a:rPr lang="pt-BR" dirty="0"/>
              <a:t>e </a:t>
            </a:r>
            <a:r>
              <a:rPr lang="pt-BR" dirty="0" err="1" smtClean="0"/>
              <a:t>Pres.Câmara</a:t>
            </a:r>
            <a:r>
              <a:rPr lang="pt-BR" dirty="0" smtClean="0"/>
              <a:t>)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CONPRESP - </a:t>
            </a:r>
            <a:r>
              <a:rPr lang="pt-BR" dirty="0" smtClean="0"/>
              <a:t>Nádia </a:t>
            </a:r>
            <a:r>
              <a:rPr lang="pt-BR" dirty="0" err="1" smtClean="0"/>
              <a:t>Somekh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Envoltórias definidas/ levantamento </a:t>
            </a:r>
            <a:r>
              <a:rPr lang="pt-BR" dirty="0"/>
              <a:t>de necessidades e eventuais </a:t>
            </a:r>
            <a:r>
              <a:rPr lang="pt-BR" dirty="0" smtClean="0"/>
              <a:t>contribuições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Incluir PL Melhoramentos Viários</a:t>
            </a:r>
          </a:p>
          <a:p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6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Secretária Paula Motta – 17/4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Processos com </a:t>
            </a:r>
            <a:r>
              <a:rPr lang="pt-BR" b="1" dirty="0"/>
              <a:t>problemas e </a:t>
            </a:r>
            <a:r>
              <a:rPr lang="pt-BR" b="1" dirty="0" smtClean="0"/>
              <a:t>volume </a:t>
            </a:r>
            <a:r>
              <a:rPr lang="pt-BR" b="1" dirty="0"/>
              <a:t>de Comunique-se </a:t>
            </a:r>
            <a:r>
              <a:rPr lang="pt-BR" b="1" dirty="0" smtClean="0"/>
              <a:t>(&gt; </a:t>
            </a:r>
            <a:r>
              <a:rPr lang="pt-BR" b="1" dirty="0"/>
              <a:t>1000 por mês</a:t>
            </a:r>
            <a:r>
              <a:rPr lang="pt-BR" b="1" dirty="0" smtClean="0"/>
              <a:t>). Solução: fim da complacência, </a:t>
            </a:r>
            <a:r>
              <a:rPr lang="pt-BR" b="1" dirty="0"/>
              <a:t>já </a:t>
            </a:r>
            <a:r>
              <a:rPr lang="pt-BR" b="1" dirty="0" smtClean="0"/>
              <a:t>indicada por Prefeito</a:t>
            </a:r>
          </a:p>
          <a:p>
            <a:pPr lvl="0"/>
            <a:endParaRPr lang="pt-BR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Book </a:t>
            </a:r>
            <a:r>
              <a:rPr lang="pt-BR" b="1" dirty="0" smtClean="0"/>
              <a:t>com </a:t>
            </a:r>
            <a:r>
              <a:rPr lang="pt-BR" b="1" dirty="0"/>
              <a:t>casos </a:t>
            </a:r>
            <a:r>
              <a:rPr lang="pt-BR" b="1" dirty="0" smtClean="0"/>
              <a:t>- </a:t>
            </a:r>
            <a:r>
              <a:rPr lang="pt-BR" dirty="0" smtClean="0"/>
              <a:t>pontos </a:t>
            </a:r>
            <a:r>
              <a:rPr lang="pt-BR" dirty="0"/>
              <a:t>mencionados </a:t>
            </a:r>
            <a:r>
              <a:rPr lang="pt-BR" dirty="0" smtClean="0"/>
              <a:t> - PDG, </a:t>
            </a:r>
            <a:r>
              <a:rPr lang="pt-BR" dirty="0" err="1" smtClean="0"/>
              <a:t>Brookfield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SGAF</a:t>
            </a:r>
            <a:r>
              <a:rPr lang="pt-BR" dirty="0"/>
              <a:t> </a:t>
            </a:r>
            <a:r>
              <a:rPr lang="pt-BR" dirty="0" smtClean="0"/>
              <a:t>– novo coordenador, arquivamento, treinamento – ok com estoque zerado no fim de abril. SEL: não à sobrecarga de coordenadores. </a:t>
            </a:r>
            <a:r>
              <a:rPr lang="pt-BR" dirty="0" err="1" smtClean="0"/>
              <a:t>Ex</a:t>
            </a:r>
            <a:r>
              <a:rPr lang="pt-BR" dirty="0" smtClean="0"/>
              <a:t> PDG: 30 dias</a:t>
            </a:r>
          </a:p>
          <a:p>
            <a:pPr lvl="1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Verbas </a:t>
            </a:r>
            <a:r>
              <a:rPr lang="pt-BR" b="1" dirty="0"/>
              <a:t>para </a:t>
            </a:r>
            <a:r>
              <a:rPr lang="pt-BR" b="1" dirty="0" smtClean="0"/>
              <a:t>TI </a:t>
            </a:r>
            <a:r>
              <a:rPr lang="pt-BR" b="1" dirty="0"/>
              <a:t>congeladas</a:t>
            </a:r>
            <a:r>
              <a:rPr lang="pt-BR" dirty="0"/>
              <a:t>- a verba para consultoria </a:t>
            </a:r>
            <a:r>
              <a:rPr lang="pt-BR" dirty="0" smtClean="0"/>
              <a:t>preservada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Doação </a:t>
            </a:r>
            <a:r>
              <a:rPr lang="pt-BR" b="1" dirty="0"/>
              <a:t>de melhoramentos viários, calçadas </a:t>
            </a:r>
            <a:r>
              <a:rPr lang="pt-BR" dirty="0"/>
              <a:t>– </a:t>
            </a:r>
            <a:r>
              <a:rPr lang="pt-BR" dirty="0" smtClean="0"/>
              <a:t>redução </a:t>
            </a:r>
            <a:r>
              <a:rPr lang="pt-BR" dirty="0"/>
              <a:t>de </a:t>
            </a:r>
            <a:r>
              <a:rPr lang="pt-BR" dirty="0" smtClean="0"/>
              <a:t>prazos - extensão </a:t>
            </a:r>
            <a:r>
              <a:rPr lang="pt-BR" dirty="0"/>
              <a:t>de prazos </a:t>
            </a:r>
            <a:r>
              <a:rPr lang="pt-BR" dirty="0" smtClean="0"/>
              <a:t>nas certidões, entrega </a:t>
            </a:r>
            <a:r>
              <a:rPr lang="pt-BR" dirty="0"/>
              <a:t>ao final do processo. </a:t>
            </a:r>
            <a:r>
              <a:rPr lang="pt-BR" dirty="0" smtClean="0"/>
              <a:t>SEL: ritos preservados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Pessoal - </a:t>
            </a:r>
            <a:r>
              <a:rPr lang="pt-BR" dirty="0" smtClean="0"/>
              <a:t>solicitar </a:t>
            </a:r>
            <a:r>
              <a:rPr lang="pt-BR" dirty="0"/>
              <a:t>Sec. de Planejamento em </a:t>
            </a:r>
            <a:r>
              <a:rPr lang="pt-BR" dirty="0" err="1"/>
              <a:t>próx</a:t>
            </a:r>
            <a:r>
              <a:rPr lang="pt-BR" dirty="0"/>
              <a:t>. </a:t>
            </a:r>
            <a:r>
              <a:rPr lang="pt-BR" dirty="0" smtClean="0"/>
              <a:t>reunião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Capacitação </a:t>
            </a:r>
            <a:r>
              <a:rPr lang="pt-BR" dirty="0"/>
              <a:t>de gerentes, </a:t>
            </a:r>
            <a:r>
              <a:rPr lang="pt-BR" dirty="0" smtClean="0"/>
              <a:t>oficinas, debates. Plano </a:t>
            </a:r>
            <a:r>
              <a:rPr lang="pt-BR" dirty="0"/>
              <a:t>Diretor </a:t>
            </a:r>
            <a:r>
              <a:rPr lang="pt-BR" dirty="0" smtClean="0"/>
              <a:t>- 400 técnicos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Revisão </a:t>
            </a:r>
            <a:r>
              <a:rPr lang="pt-BR" dirty="0"/>
              <a:t>de Plano de </a:t>
            </a:r>
            <a:r>
              <a:rPr lang="pt-BR" dirty="0" smtClean="0"/>
              <a:t>Carreira – </a:t>
            </a:r>
            <a:r>
              <a:rPr lang="pt-BR" dirty="0" err="1" smtClean="0"/>
              <a:t>produt</a:t>
            </a:r>
            <a:r>
              <a:rPr lang="pt-BR" dirty="0" smtClean="0"/>
              <a:t>/remuneração - envio à Câmara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Apostilamento</a:t>
            </a:r>
            <a:r>
              <a:rPr lang="pt-BR" b="1" dirty="0" smtClean="0"/>
              <a:t> </a:t>
            </a:r>
            <a:r>
              <a:rPr lang="pt-BR" dirty="0"/>
              <a:t>– resolução prevista </a:t>
            </a:r>
            <a:r>
              <a:rPr lang="pt-BR" dirty="0" smtClean="0"/>
              <a:t>em tela. </a:t>
            </a:r>
            <a:r>
              <a:rPr lang="pt-BR" dirty="0" err="1" smtClean="0"/>
              <a:t>Ex</a:t>
            </a:r>
            <a:r>
              <a:rPr lang="pt-BR" dirty="0" smtClean="0"/>
              <a:t> PDG: 49 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Simproc</a:t>
            </a:r>
            <a:r>
              <a:rPr lang="pt-BR" b="1" dirty="0"/>
              <a:t>, tempo de reuniões </a:t>
            </a:r>
            <a:r>
              <a:rPr lang="pt-BR" b="1" dirty="0" err="1"/>
              <a:t>CAIEPs</a:t>
            </a:r>
            <a:r>
              <a:rPr lang="pt-BR" b="1" dirty="0"/>
              <a:t>, memórias de reuniões, cadastro de leis por assuntos </a:t>
            </a:r>
            <a:r>
              <a:rPr lang="pt-BR" dirty="0" smtClean="0"/>
              <a:t>– envio de respostas </a:t>
            </a:r>
            <a:r>
              <a:rPr lang="pt-BR" dirty="0"/>
              <a:t>da Secretária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6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Secretária Paula Motta – 25/4 - Secovi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Servidores </a:t>
            </a:r>
            <a:r>
              <a:rPr lang="pt-BR" dirty="0" smtClean="0"/>
              <a:t>– mudanças no SGAF (ok 5/5)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Adequação de legislação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Ceuso</a:t>
            </a:r>
            <a:r>
              <a:rPr lang="pt-BR" dirty="0" smtClean="0"/>
              <a:t> - terraplenagem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Conpresp</a:t>
            </a:r>
            <a:r>
              <a:rPr lang="pt-BR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HIS e HMP – parâmetros, CAEHIS, adequação PMCMV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Decreto 55.036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Elevadores, Stands de Venda, Demolições – Sistemas Eletrônicos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Parecer CETESB dispensa DECONT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LAP e TCA sem verificação SEL/Subprefeituras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Cada órgão fiscaliza sua competência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SEL e SP – COE, LPUOS e compatibilização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Minuta de Projeto de Lei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Certidão de Diretrizes vs. Alvará de Execução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Isenção HIS e HMP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CADIN- revogação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Informatizar e integrar os cadastros urbanísticos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Estabelecer base tecnológica se soluções adequadas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0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SVMA – reunião 5/5 e outros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59169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1- Convênio CETESB/SVMA</a:t>
            </a:r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Lei Federal 2011 – Unicidade do Lic. </a:t>
            </a:r>
            <a:r>
              <a:rPr lang="pt-BR" dirty="0" err="1" smtClean="0"/>
              <a:t>Amb</a:t>
            </a:r>
            <a:r>
              <a:rPr lang="pt-BR" dirty="0" smtClean="0"/>
              <a:t>. – impacto local, município ok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MP – </a:t>
            </a:r>
            <a:r>
              <a:rPr lang="pt-BR" dirty="0" err="1" smtClean="0"/>
              <a:t>Consema</a:t>
            </a:r>
            <a:r>
              <a:rPr lang="pt-BR" dirty="0" smtClean="0"/>
              <a:t> – definir Impacto Local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</a:t>
            </a:r>
            <a:r>
              <a:rPr lang="pt-BR" dirty="0" smtClean="0"/>
              <a:t>ovo </a:t>
            </a:r>
            <a:r>
              <a:rPr lang="pt-BR" dirty="0"/>
              <a:t>Convênio SVMA/CETESB </a:t>
            </a:r>
            <a:r>
              <a:rPr lang="pt-BR" dirty="0" smtClean="0"/>
              <a:t>- 23/4. Parametrização – porte e servidores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esperada esta semana pelo STJ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Licenciamentos firmados sob convênio antigo? Ratificação?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2</a:t>
            </a:r>
            <a:r>
              <a:rPr lang="pt-BR" b="1" dirty="0" smtClean="0"/>
              <a:t> – Fluxos na SVMA </a:t>
            </a:r>
            <a:r>
              <a:rPr lang="pt-BR" dirty="0" smtClean="0"/>
              <a:t>– canal com Secretário</a:t>
            </a:r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Relato de trabalho com GV </a:t>
            </a:r>
            <a:r>
              <a:rPr lang="pt-BR" dirty="0" err="1" smtClean="0"/>
              <a:t>Consult</a:t>
            </a:r>
            <a:r>
              <a:rPr lang="pt-BR" dirty="0" smtClean="0"/>
              <a:t> p/ INEA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Autarquia – foco, independência – CCA, Depav4, </a:t>
            </a:r>
            <a:r>
              <a:rPr lang="pt-BR" dirty="0" err="1" smtClean="0"/>
              <a:t>Decont</a:t>
            </a:r>
            <a:r>
              <a:rPr lang="pt-BR" dirty="0" smtClean="0"/>
              <a:t> – nossa posição?</a:t>
            </a:r>
            <a:endParaRPr lang="pt-BR" dirty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3 – Prefeito, 27/3 - Alteração </a:t>
            </a:r>
            <a:r>
              <a:rPr lang="pt-BR" b="1" dirty="0"/>
              <a:t>de classificação</a:t>
            </a:r>
            <a:r>
              <a:rPr lang="pt-BR" dirty="0"/>
              <a:t> de empreendimentos em andamento – </a:t>
            </a:r>
            <a:r>
              <a:rPr lang="pt-BR" dirty="0" smtClean="0"/>
              <a:t>contaminação.</a:t>
            </a:r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SVMA</a:t>
            </a:r>
            <a:r>
              <a:rPr lang="pt-BR" dirty="0"/>
              <a:t>: avisar contribuinte alteração de Cadastro com </a:t>
            </a:r>
            <a:r>
              <a:rPr lang="pt-BR" dirty="0" smtClean="0"/>
              <a:t>Prodam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64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SVMA – reunião 5/5 e outros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59169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/>
              <a:t>4</a:t>
            </a:r>
            <a:r>
              <a:rPr lang="pt-BR" b="1" dirty="0" smtClean="0"/>
              <a:t>-  DUP -  150 áreas </a:t>
            </a:r>
            <a:endParaRPr lang="pt-BR" b="1" dirty="0"/>
          </a:p>
          <a:p>
            <a:pPr lvl="0"/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de modelo jurídico – Fernando Teixeira (SBC)?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Participação do MP – projeto pela incorporadora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Sugestão inicial: análise de 1 a 3 casos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Verificação de potencial de aproveitamento com premissa de destinação para área pública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valor mínimo de mercado da área aproveitável pela iniciativa privada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uso dos recursos – aquisição de direito, implementação de parque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Licitação com participação a desapropriado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5 - Modelo </a:t>
            </a:r>
            <a:r>
              <a:rPr lang="pt-BR" b="1" dirty="0"/>
              <a:t>p/ 12 </a:t>
            </a:r>
            <a:r>
              <a:rPr lang="pt-BR" b="1" dirty="0" err="1"/>
              <a:t>subprefs</a:t>
            </a:r>
            <a:r>
              <a:rPr lang="pt-BR" b="1" dirty="0"/>
              <a:t> </a:t>
            </a:r>
            <a:r>
              <a:rPr lang="pt-BR" dirty="0" smtClean="0"/>
              <a:t>– envio pelo Secretário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Á</a:t>
            </a:r>
            <a:r>
              <a:rPr lang="pt-BR" dirty="0" smtClean="0"/>
              <a:t>reas </a:t>
            </a:r>
            <a:r>
              <a:rPr lang="pt-BR" dirty="0"/>
              <a:t>comerciais+ aluguel PMSP</a:t>
            </a:r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5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Código de Obras e outros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59169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Visita </a:t>
            </a:r>
            <a:r>
              <a:rPr lang="pt-BR" b="1" dirty="0"/>
              <a:t>a Portugal</a:t>
            </a:r>
            <a:r>
              <a:rPr lang="pt-BR" dirty="0"/>
              <a:t> – SEL - processos de aprovação - Eduardo </a:t>
            </a:r>
            <a:r>
              <a:rPr lang="pt-BR" dirty="0" err="1"/>
              <a:t>della</a:t>
            </a:r>
            <a:r>
              <a:rPr lang="pt-BR" dirty="0"/>
              <a:t> Manna: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Análise só de massa e perímetro de edificações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Prazo de 20 dias para manifestação, senão concordância e aprovação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Informatização – busca por Piloto em SEL-</a:t>
            </a:r>
            <a:r>
              <a:rPr lang="pt-BR" dirty="0" err="1"/>
              <a:t>Resid</a:t>
            </a:r>
            <a:r>
              <a:rPr lang="pt-BR" dirty="0"/>
              <a:t> II. </a:t>
            </a:r>
          </a:p>
          <a:p>
            <a:endParaRPr lang="pt-BR" b="1" dirty="0" smtClean="0"/>
          </a:p>
          <a:p>
            <a:r>
              <a:rPr lang="pt-BR" b="1" dirty="0" smtClean="0"/>
              <a:t>Código de Obras – Paula Motta – 25/4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1ª semana de maio </a:t>
            </a:r>
            <a:r>
              <a:rPr lang="pt-BR" dirty="0" smtClean="0"/>
              <a:t>–apresentação GT – entidades. Final até Junho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de desenho simplificado </a:t>
            </a:r>
            <a:r>
              <a:rPr lang="pt-BR" dirty="0" smtClean="0"/>
              <a:t>(PG: 30 em vez de 800 itens)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Disposições urbanísticas </a:t>
            </a:r>
            <a:r>
              <a:rPr lang="pt-BR" b="1" dirty="0" err="1" smtClean="0"/>
              <a:t>vs.análise</a:t>
            </a:r>
            <a:r>
              <a:rPr lang="pt-BR" b="1" dirty="0" smtClean="0"/>
              <a:t> de edifício. Parâmetros: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Insolação, afastamentos, acessibilidade, inst. sanitárias, segurança do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Responsabilidades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 -  autor; execução – responsável técnico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do imóvel, execução vs. projeto – proprietário</a:t>
            </a:r>
          </a:p>
          <a:p>
            <a:r>
              <a:rPr lang="pt-BR" b="1" dirty="0" smtClean="0"/>
              <a:t>Comentários</a:t>
            </a:r>
            <a:r>
              <a:rPr lang="pt-BR" dirty="0" smtClean="0"/>
              <a:t>: </a:t>
            </a:r>
            <a:r>
              <a:rPr lang="pt-BR" dirty="0"/>
              <a:t>e</a:t>
            </a:r>
            <a:r>
              <a:rPr lang="pt-BR" dirty="0" smtClean="0"/>
              <a:t>spaço público, vizinhança. Por que o resto?</a:t>
            </a:r>
          </a:p>
          <a:p>
            <a:endParaRPr lang="pt-BR" dirty="0"/>
          </a:p>
          <a:p>
            <a:pPr lvl="0"/>
            <a:r>
              <a:rPr lang="pt-BR" b="1" dirty="0"/>
              <a:t>Secretaria de Finanças - Marcos Cruz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Avanços em SISACOE, baixa </a:t>
            </a:r>
            <a:r>
              <a:rPr lang="pt-BR" dirty="0"/>
              <a:t>em D+4. Envio de caso – </a:t>
            </a:r>
            <a:r>
              <a:rPr lang="pt-BR" dirty="0" err="1"/>
              <a:t>Brookfield</a:t>
            </a:r>
            <a:r>
              <a:rPr lang="pt-BR" dirty="0"/>
              <a:t> – 23 dias.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Clientes que não atualizaram e devem IPTU/ ITBI – G, 1600 casos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Comunique-se</a:t>
            </a:r>
            <a:r>
              <a:rPr lang="pt-BR" dirty="0"/>
              <a:t>  - Proposta: Balcão de Assessoria – site</a:t>
            </a:r>
            <a:r>
              <a:rPr lang="pt-BR" i="1" dirty="0"/>
              <a:t> </a:t>
            </a:r>
            <a:r>
              <a:rPr lang="pt-BR" i="1" dirty="0" err="1"/>
              <a:t>check-list</a:t>
            </a:r>
            <a:r>
              <a:rPr lang="pt-BR" i="1" dirty="0"/>
              <a:t> </a:t>
            </a:r>
            <a:r>
              <a:rPr lang="pt-BR" dirty="0"/>
              <a:t>-  </a:t>
            </a:r>
            <a:r>
              <a:rPr lang="pt-BR" dirty="0" smtClean="0"/>
              <a:t>Secovi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4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Plano Diretor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59169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Eduardo </a:t>
            </a:r>
            <a:r>
              <a:rPr lang="pt-BR" b="1" dirty="0" err="1" smtClean="0"/>
              <a:t>della</a:t>
            </a:r>
            <a:r>
              <a:rPr lang="pt-BR" b="1" dirty="0" smtClean="0"/>
              <a:t> Manna – Secovi – </a:t>
            </a:r>
            <a:r>
              <a:rPr lang="pt-BR" dirty="0" smtClean="0"/>
              <a:t>resumo para reunião com Prefeito</a:t>
            </a:r>
          </a:p>
          <a:p>
            <a:endParaRPr lang="pt-BR" b="1" dirty="0"/>
          </a:p>
          <a:p>
            <a:r>
              <a:rPr lang="pt-BR" b="1" dirty="0" smtClean="0"/>
              <a:t>Redução das áreas </a:t>
            </a:r>
            <a:r>
              <a:rPr lang="pt-BR" dirty="0" smtClean="0"/>
              <a:t>-  Eixos de Estruturação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Abrangência e eliminação de futuras OU – Arco Tietê, Mooca/ V. Carioca, Leopoldina e </a:t>
            </a:r>
            <a:r>
              <a:rPr lang="pt-BR" dirty="0" err="1" smtClean="0"/>
              <a:t>Jurubatuba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Gabarito máximo </a:t>
            </a:r>
            <a:r>
              <a:rPr lang="pt-BR" dirty="0" smtClean="0"/>
              <a:t>de altura nos remansos</a:t>
            </a:r>
          </a:p>
          <a:p>
            <a:endParaRPr lang="pt-BR" dirty="0" smtClean="0"/>
          </a:p>
          <a:p>
            <a:r>
              <a:rPr lang="pt-BR" b="1" dirty="0" smtClean="0"/>
              <a:t>Cota de solidariedade </a:t>
            </a:r>
            <a:r>
              <a:rPr lang="pt-BR" dirty="0" smtClean="0"/>
              <a:t>para Ac&gt;20 mil m2.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Adicional de 10% Ac em HIS (até 6 SM) no local ou macro área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Doar 10% da área do terreno mesma macro área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Outorga Onerosa </a:t>
            </a:r>
            <a:r>
              <a:rPr lang="pt-BR" dirty="0" smtClean="0"/>
              <a:t>– Cadastro de Valores de Terreno</a:t>
            </a:r>
          </a:p>
          <a:p>
            <a:endParaRPr lang="pt-BR" dirty="0" smtClean="0"/>
          </a:p>
          <a:p>
            <a:r>
              <a:rPr lang="pt-BR" b="1" dirty="0" smtClean="0"/>
              <a:t>Operações Urbanas </a:t>
            </a:r>
            <a:r>
              <a:rPr lang="pt-BR" dirty="0" smtClean="0"/>
              <a:t>– caso indisponibilidade de estoques, interessado usa PDE</a:t>
            </a:r>
          </a:p>
          <a:p>
            <a:endParaRPr lang="pt-BR" dirty="0" smtClean="0"/>
          </a:p>
          <a:p>
            <a:r>
              <a:rPr lang="pt-BR" b="1" dirty="0" smtClean="0"/>
              <a:t>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ZEIS 1, 2 , 3, 4 </a:t>
            </a:r>
            <a:r>
              <a:rPr lang="pt-BR" dirty="0" smtClean="0"/>
              <a:t>-  60% de área compatível Faixa 1 – mantém FAR+FGTS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ZEIS 5 </a:t>
            </a:r>
            <a:r>
              <a:rPr lang="pt-BR" dirty="0" smtClean="0"/>
              <a:t>– mínimo 40% HSI1 e 2 – número de áreas pequeno?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Plano de Intervenção </a:t>
            </a:r>
            <a:r>
              <a:rPr lang="pt-BR" dirty="0" smtClean="0"/>
              <a:t>com Conselhos Gestores com atuais e futuros moradores para formulação e intervenções 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19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71923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Modelo de Negócios e Modelo de Vendas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Dados </a:t>
            </a:r>
            <a:r>
              <a:rPr lang="pt-BR" sz="2400" dirty="0"/>
              <a:t>ABRAINC – FIPE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Cetesb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Retrofit</a:t>
            </a:r>
            <a:endParaRPr lang="pt-BR" sz="2400" dirty="0"/>
          </a:p>
          <a:p>
            <a:pPr algn="ctr"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32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95006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definitivas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76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323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Desequilíbrios – </a:t>
            </a:r>
            <a:r>
              <a:rPr lang="pt-BR" dirty="0" smtClean="0"/>
              <a:t>vendas pouco firmes, com desequilíbrios – opções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venda na planta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Defesa do Consumidor, Jurisprudência</a:t>
            </a:r>
          </a:p>
          <a:p>
            <a:endParaRPr lang="pt-BR" b="1" dirty="0"/>
          </a:p>
          <a:p>
            <a:r>
              <a:rPr lang="pt-BR" b="1" dirty="0" smtClean="0"/>
              <a:t>Busca de caminhos por vendas mais definitivas</a:t>
            </a:r>
          </a:p>
          <a:p>
            <a:endParaRPr lang="pt-BR" b="1" dirty="0" smtClean="0"/>
          </a:p>
          <a:p>
            <a:r>
              <a:rPr lang="pt-BR" b="1" dirty="0" smtClean="0"/>
              <a:t>1 - Crédito e definições das empresas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Rating -  CETIP</a:t>
            </a:r>
          </a:p>
          <a:p>
            <a:endParaRPr lang="pt-BR" b="1" dirty="0" smtClean="0"/>
          </a:p>
          <a:p>
            <a:r>
              <a:rPr lang="pt-BR" b="1" dirty="0" smtClean="0"/>
              <a:t>2 - Modelo Financeiro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Pré-vendas</a:t>
            </a:r>
            <a:r>
              <a:rPr lang="pt-BR" dirty="0"/>
              <a:t>, repasses </a:t>
            </a:r>
            <a:r>
              <a:rPr lang="pt-BR" dirty="0" smtClean="0"/>
              <a:t>antecipados – ABECIP - projetos piloto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Alienação Fiduciária desde a largada (Tecnisa)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Financiamento PJ viabilizado com sub-rogação de direitos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– ITBI, desistência da incorporação, efeitos/acolhimento pela Justiça (sentenças Rossi)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3 - Discussão sobre legislação e jurisprudência - desequilíbrios nas </a:t>
            </a:r>
            <a:r>
              <a:rPr lang="pt-BR" b="1" dirty="0" smtClean="0"/>
              <a:t>relações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Limpeza </a:t>
            </a:r>
            <a:r>
              <a:rPr lang="pt-BR" dirty="0"/>
              <a:t>do cenário em relação a atrasos de obra necessário para que se avance</a:t>
            </a:r>
          </a:p>
          <a:p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857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3 - Discussão </a:t>
            </a:r>
            <a:r>
              <a:rPr lang="pt-BR" b="1" dirty="0"/>
              <a:t>sobre legislação e jurisprudência - desequilíbrios nas </a:t>
            </a:r>
            <a:r>
              <a:rPr lang="pt-BR" b="1" dirty="0" smtClean="0"/>
              <a:t>relações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Encontro com Magistrados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Debate </a:t>
            </a:r>
            <a:r>
              <a:rPr lang="pt-BR" b="1" dirty="0"/>
              <a:t>com STJ </a:t>
            </a:r>
            <a:r>
              <a:rPr lang="pt-BR" dirty="0"/>
              <a:t>– Min. Luiz Otávio Noronha e Herman Benjamin. Debates com Judiciários Estaduais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São </a:t>
            </a:r>
            <a:r>
              <a:rPr lang="pt-BR" b="1" dirty="0"/>
              <a:t>Paulo</a:t>
            </a:r>
            <a:r>
              <a:rPr lang="pt-BR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Encontros com a Magistratura - Secovi e EPM em </a:t>
            </a:r>
            <a:r>
              <a:rPr lang="pt-BR" dirty="0" smtClean="0"/>
              <a:t>2013 – mudanças EPM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Contatos com </a:t>
            </a:r>
            <a:r>
              <a:rPr lang="pt-BR" dirty="0" smtClean="0"/>
              <a:t>Desembargado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Parecer Dra. Ada </a:t>
            </a:r>
            <a:r>
              <a:rPr lang="pt-BR" b="1" dirty="0"/>
              <a:t>Pellegrini (Odebrecht) </a:t>
            </a:r>
            <a:r>
              <a:rPr lang="pt-BR" b="1" dirty="0" smtClean="0"/>
              <a:t>– pouco provável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Equilíbrio </a:t>
            </a:r>
            <a:r>
              <a:rPr lang="pt-BR" dirty="0"/>
              <a:t>e proporcionalidade nas relações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CDC </a:t>
            </a:r>
            <a:r>
              <a:rPr lang="pt-BR" dirty="0"/>
              <a:t>vs. Código </a:t>
            </a:r>
            <a:r>
              <a:rPr lang="pt-BR" dirty="0" smtClean="0"/>
              <a:t>Civil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Veículo novo - </a:t>
            </a:r>
            <a:r>
              <a:rPr lang="pt-BR" dirty="0"/>
              <a:t>Ação Declaratória Negativa </a:t>
            </a:r>
            <a:r>
              <a:rPr lang="pt-BR" dirty="0" smtClean="0"/>
              <a:t>Coletiva – pauta polêmica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 </a:t>
            </a:r>
            <a:r>
              <a:rPr lang="pt-BR" dirty="0" err="1" smtClean="0"/>
              <a:t>parecerista</a:t>
            </a:r>
            <a:r>
              <a:rPr lang="pt-BR" dirty="0" smtClean="0"/>
              <a:t>?</a:t>
            </a:r>
          </a:p>
          <a:p>
            <a:pPr lvl="1"/>
            <a:endParaRPr lang="pt-BR" dirty="0" smtClean="0"/>
          </a:p>
          <a:p>
            <a:r>
              <a:rPr lang="pt-BR" b="1" dirty="0" smtClean="0"/>
              <a:t>Rescisões </a:t>
            </a:r>
            <a:r>
              <a:rPr lang="pt-BR" b="1" dirty="0"/>
              <a:t>– valor dos contratos vs. pequenas </a:t>
            </a:r>
            <a:r>
              <a:rPr lang="pt-BR" b="1" dirty="0" smtClean="0"/>
              <a:t>causas – não avança</a:t>
            </a:r>
          </a:p>
          <a:p>
            <a:endParaRPr lang="pt-BR" b="1" dirty="0"/>
          </a:p>
          <a:p>
            <a:r>
              <a:rPr lang="pt-BR" b="1" dirty="0"/>
              <a:t>Definição de proposta e discussões com Ministérios da Fazenda e da Justiça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Secretário </a:t>
            </a:r>
            <a:r>
              <a:rPr lang="pt-BR" dirty="0" err="1"/>
              <a:t>Caffarelli</a:t>
            </a:r>
            <a:r>
              <a:rPr lang="pt-BR" dirty="0"/>
              <a:t> – 11/4 – apoio à discussão, centralização MJ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Procuradoria Geral do Min. Fazenda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159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TJ-RJ/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Rio de Janeiro </a:t>
            </a:r>
            <a:r>
              <a:rPr lang="pt-BR" dirty="0"/>
              <a:t>– ADEMI e TJ-RJ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Abertura por relação pessoal e por postura do </a:t>
            </a:r>
            <a:r>
              <a:rPr lang="pt-BR" dirty="0" smtClean="0"/>
              <a:t>TJ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Abertura de fluxo operacional e </a:t>
            </a:r>
            <a:r>
              <a:rPr lang="pt-BR" dirty="0" smtClean="0"/>
              <a:t>margens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Encontros de trabalho, com presença limitada e sem maior publicidade</a:t>
            </a:r>
          </a:p>
          <a:p>
            <a:endParaRPr lang="pt-BR" b="1" dirty="0"/>
          </a:p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Análise completa Comitê Jurídico 20/5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irretratável – perda do sinal, mesmo parcelado, em caso de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</a:t>
            </a:r>
            <a:r>
              <a:rPr lang="pt-BR" dirty="0" smtClean="0"/>
              <a:t>– perda integral do sinal mais retenção de até 25% das parcelas pagas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Inadimplência do vendedor – devolução do sinal em dobre e demais parcelas pagas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de corretagem – paga pelo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de Tolerância – 180 dias – multa de 0,5%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Tolerância, 1% + 0,5% ao mês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 –aluguel, custos de recomposição, custo de depreciação (12% a.a.)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u="sng" dirty="0">
                <a:hlinkClick r:id="rId2"/>
              </a:rPr>
              <a:t>http://www.ademi.org.br/minutas/minutapadronizada.html</a:t>
            </a:r>
            <a:endParaRPr lang="pt-BR" dirty="0"/>
          </a:p>
          <a:p>
            <a:pPr lv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67333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Corretagem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Apartada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14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Consenso sobre sentido geral mas não sobre data/encaminhamento. Esclarecimentos e maior luz sobre pontos controversos</a:t>
            </a:r>
          </a:p>
          <a:p>
            <a:pPr lvl="0"/>
            <a:endParaRPr lang="pt-BR" b="1" dirty="0" smtClean="0"/>
          </a:p>
          <a:p>
            <a:r>
              <a:rPr lang="pt-BR" b="1" dirty="0"/>
              <a:t>Questões trabalhistas </a:t>
            </a:r>
            <a:r>
              <a:rPr lang="pt-BR" dirty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Subordinação é ponto prioritário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Onerosidade é ponto complementar, menos relevante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err="1" smtClean="0"/>
              <a:t>Distratos</a:t>
            </a:r>
            <a:r>
              <a:rPr lang="pt-BR" b="1" dirty="0" smtClean="0"/>
              <a:t> – </a:t>
            </a:r>
            <a:r>
              <a:rPr lang="pt-BR" dirty="0" smtClean="0"/>
              <a:t>custos da devolução – impacto possível de 0,73% do VGV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Anteposição das imobiliárias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Corretores Associados – </a:t>
            </a:r>
            <a:r>
              <a:rPr lang="pt-BR" b="1" dirty="0" err="1" smtClean="0"/>
              <a:t>Caffarelli</a:t>
            </a:r>
            <a:r>
              <a:rPr lang="pt-BR" b="1" dirty="0" smtClean="0"/>
              <a:t> – 11/4 - </a:t>
            </a:r>
            <a:r>
              <a:rPr lang="pt-BR" dirty="0" smtClean="0"/>
              <a:t>alternativa possível, sem melhoria fiscal</a:t>
            </a:r>
          </a:p>
          <a:p>
            <a:pPr lvl="0"/>
            <a:endParaRPr lang="pt-BR" b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003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874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/>
              <a:t>Aproximação MP</a:t>
            </a:r>
            <a:r>
              <a:rPr lang="pt-BR" dirty="0"/>
              <a:t>: esclarecimentos sobre legalidade de ambas as </a:t>
            </a:r>
            <a:r>
              <a:rPr lang="pt-BR" dirty="0" smtClean="0"/>
              <a:t>práticas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Diretoria – abril – caminho permanece válido para permitir mudanças, que são consideradas desejáveis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Segurança em relação ao passado, mesmo com alternativa diferente para o futuro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Base para ação mais geral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Definição assessoria – </a:t>
            </a:r>
            <a:r>
              <a:rPr lang="pt-BR" dirty="0" smtClean="0"/>
              <a:t>Comitê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Dr</a:t>
            </a:r>
            <a:r>
              <a:rPr lang="pt-BR" dirty="0"/>
              <a:t>. Rubens Carmo Elias ou Dr. Nelson Nery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Capacitação, inserção, possibilidade de sucesso, valor </a:t>
            </a:r>
            <a:r>
              <a:rPr lang="pt-BR" dirty="0"/>
              <a:t>do </a:t>
            </a:r>
            <a:r>
              <a:rPr lang="pt-BR" dirty="0" smtClean="0"/>
              <a:t>contrato </a:t>
            </a:r>
            <a:endParaRPr lang="pt-BR" dirty="0"/>
          </a:p>
          <a:p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Dr. NN </a:t>
            </a:r>
            <a:r>
              <a:rPr lang="pt-BR" dirty="0" smtClean="0"/>
              <a:t>– R$ 400k + R$ 800k sucesso</a:t>
            </a:r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Dr. RCE </a:t>
            </a:r>
            <a:r>
              <a:rPr lang="pt-BR" dirty="0" smtClean="0"/>
              <a:t>– orçamento por hora – R$ 400 a R$ 815 – </a:t>
            </a:r>
            <a:r>
              <a:rPr lang="pt-BR" dirty="0" err="1" smtClean="0"/>
              <a:t>cap</a:t>
            </a:r>
            <a:r>
              <a:rPr lang="pt-BR" dirty="0" smtClean="0"/>
              <a:t> 50k + R$ 100K (Homologação)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b="1" dirty="0"/>
          </a:p>
          <a:p>
            <a:pPr lvl="0"/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1054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902916"/>
              </p:ext>
            </p:extLst>
          </p:nvPr>
        </p:nvGraphicFramePr>
        <p:xfrm>
          <a:off x="67121" y="476672"/>
          <a:ext cx="8969375" cy="621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Worksheet" r:id="rId3" imgW="11429795" imgH="5886646" progId="Excel.Sheet.12">
                  <p:embed/>
                </p:oleObj>
              </mc:Choice>
              <mc:Fallback>
                <p:oleObj name="Worksheet" r:id="rId3" imgW="11429795" imgH="588664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21" y="476672"/>
                        <a:ext cx="8969375" cy="621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280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46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Levantamento de dados FIPE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Reunião de apresentação 11/2 - </a:t>
            </a:r>
            <a:r>
              <a:rPr lang="pt-BR" dirty="0" err="1"/>
              <a:t>Brookfield</a:t>
            </a:r>
            <a:r>
              <a:rPr lang="pt-BR" dirty="0"/>
              <a:t>, Cury, Direcional, Emccamp, </a:t>
            </a:r>
            <a:r>
              <a:rPr lang="pt-BR" dirty="0" err="1"/>
              <a:t>Even</a:t>
            </a:r>
            <a:r>
              <a:rPr lang="pt-BR" dirty="0"/>
              <a:t>, </a:t>
            </a:r>
            <a:r>
              <a:rPr lang="pt-BR" dirty="0" err="1"/>
              <a:t>Eztec</a:t>
            </a:r>
            <a:r>
              <a:rPr lang="pt-BR" dirty="0"/>
              <a:t>, Gafisa, HM, JHSF, MRV, Rossi, Tenda, Viver, </a:t>
            </a:r>
            <a:r>
              <a:rPr lang="pt-BR" dirty="0" err="1"/>
              <a:t>Wtorre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Lançamentos, vendas, </a:t>
            </a:r>
            <a:r>
              <a:rPr lang="pt-BR" b="1" dirty="0" err="1"/>
              <a:t>distratos</a:t>
            </a:r>
            <a:r>
              <a:rPr lang="pt-BR" b="1" dirty="0"/>
              <a:t>, estoque, entregas, repasses, quitações, carteira, </a:t>
            </a:r>
            <a:r>
              <a:rPr lang="pt-BR" b="1" i="1" dirty="0" err="1"/>
              <a:t>land-bank</a:t>
            </a:r>
            <a:r>
              <a:rPr lang="pt-BR" b="1" dirty="0"/>
              <a:t> </a:t>
            </a: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Desagregações </a:t>
            </a:r>
            <a:r>
              <a:rPr lang="pt-BR" b="1" dirty="0"/>
              <a:t>por </a:t>
            </a:r>
            <a:r>
              <a:rPr lang="pt-BR" b="1" dirty="0" smtClean="0"/>
              <a:t>empreendimento </a:t>
            </a:r>
            <a:r>
              <a:rPr lang="pt-BR" dirty="0" smtClean="0"/>
              <a:t>e não por unidade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Inclusão de unidades para venda</a:t>
            </a:r>
            <a:r>
              <a:rPr lang="pt-BR" dirty="0" smtClean="0"/>
              <a:t>, e não por permutas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Land </a:t>
            </a:r>
            <a:r>
              <a:rPr lang="pt-BR" b="1" dirty="0" err="1"/>
              <a:t>bank</a:t>
            </a:r>
            <a:r>
              <a:rPr lang="pt-BR" dirty="0"/>
              <a:t> </a:t>
            </a:r>
            <a:r>
              <a:rPr lang="pt-BR" dirty="0" smtClean="0"/>
              <a:t>- VGV </a:t>
            </a:r>
            <a:r>
              <a:rPr lang="pt-BR" dirty="0"/>
              <a:t>total e VGV </a:t>
            </a:r>
            <a:r>
              <a:rPr lang="pt-BR" dirty="0" smtClean="0"/>
              <a:t>para </a:t>
            </a:r>
            <a:r>
              <a:rPr lang="pt-BR" dirty="0"/>
              <a:t>lançamento em 12 e 24 meses </a:t>
            </a:r>
            <a:r>
              <a:rPr lang="pt-BR" dirty="0" smtClean="0"/>
              <a:t>– UF e  Capitais + regiões </a:t>
            </a:r>
            <a:r>
              <a:rPr lang="pt-BR" dirty="0"/>
              <a:t>metropolitanas do restante do Estado</a:t>
            </a:r>
            <a:r>
              <a:rPr lang="pt-BR" dirty="0" smtClean="0"/>
              <a:t>. Ainda em verificação.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NDA </a:t>
            </a:r>
            <a:r>
              <a:rPr lang="pt-BR" dirty="0" smtClean="0"/>
              <a:t>– multa mais prejuízos - penalização FIPE para a ABRAINC, com distribuição às vitimadas</a:t>
            </a:r>
            <a:endParaRPr lang="pt-BR" dirty="0"/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Iniciada a coleta de dados</a:t>
            </a:r>
            <a:endParaRPr lang="pt-BR" b="1" dirty="0"/>
          </a:p>
          <a:p>
            <a:pPr marL="0" lvl="1"/>
            <a:endParaRPr lang="pt-BR" dirty="0" smtClean="0"/>
          </a:p>
          <a:p>
            <a:endParaRPr lang="pt-BR" dirty="0" smtClean="0"/>
          </a:p>
          <a:p>
            <a:pPr lvl="0"/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2409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reunião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com Presidência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em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28/4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PR, MC, MPOE, PCEF, PB, Inês, Urbano, Maria Caldas </a:t>
            </a:r>
            <a:r>
              <a:rPr lang="pt-BR" dirty="0" smtClean="0"/>
              <a:t>– anúncio até início junho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Solução </a:t>
            </a:r>
            <a:r>
              <a:rPr lang="pt-BR" dirty="0"/>
              <a:t>de mercado </a:t>
            </a:r>
            <a:r>
              <a:rPr lang="pt-BR" dirty="0" smtClean="0"/>
              <a:t>com </a:t>
            </a:r>
            <a:r>
              <a:rPr lang="pt-BR" dirty="0"/>
              <a:t>menor custo fiscal e a valorização da </a:t>
            </a:r>
            <a:r>
              <a:rPr lang="pt-BR" dirty="0" smtClean="0"/>
              <a:t>propriedade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</a:t>
            </a:r>
            <a:r>
              <a:rPr lang="pt-BR" dirty="0"/>
              <a:t>da população </a:t>
            </a:r>
            <a:r>
              <a:rPr lang="pt-BR" dirty="0" smtClean="0"/>
              <a:t>não </a:t>
            </a:r>
            <a:r>
              <a:rPr lang="pt-BR" dirty="0"/>
              <a:t>atendida </a:t>
            </a:r>
            <a:r>
              <a:rPr lang="pt-BR" dirty="0" smtClean="0"/>
              <a:t>- TP</a:t>
            </a:r>
            <a:r>
              <a:rPr lang="pt-BR" dirty="0"/>
              <a:t>, prazos, taxas de juros e </a:t>
            </a:r>
            <a:r>
              <a:rPr lang="pt-BR" dirty="0" smtClean="0"/>
              <a:t>subsídios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Condições </a:t>
            </a:r>
            <a:r>
              <a:rPr lang="pt-BR" dirty="0"/>
              <a:t>iguais de averiguação de qualidade pelo agente </a:t>
            </a:r>
            <a:r>
              <a:rPr lang="pt-BR" dirty="0" smtClean="0"/>
              <a:t>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Fator Social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Ministério do Trabalho – fiscalização, 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Custo da Burocracia do </a:t>
            </a:r>
            <a:r>
              <a:rPr lang="pt-BR" dirty="0" smtClean="0"/>
              <a:t>Imóvel - registros </a:t>
            </a:r>
            <a:r>
              <a:rPr lang="pt-BR" dirty="0"/>
              <a:t>e </a:t>
            </a:r>
            <a:r>
              <a:rPr lang="pt-BR" dirty="0" smtClean="0"/>
              <a:t>licenciamentos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P</a:t>
            </a:r>
            <a:r>
              <a:rPr lang="pt-BR" b="1" dirty="0" smtClean="0"/>
              <a:t>ontos </a:t>
            </a:r>
            <a:r>
              <a:rPr lang="pt-BR" b="1" dirty="0"/>
              <a:t>de </a:t>
            </a:r>
            <a:r>
              <a:rPr lang="pt-BR" b="1" dirty="0" smtClean="0"/>
              <a:t>atenção</a:t>
            </a:r>
          </a:p>
          <a:p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Dados sobre demografia e renda– reafirmar base utilizada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Fator social: famílias com filhos, famílias sem filhos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Qualidade: aprofundar debate sobre pontos levantados que podem voltar ao </a:t>
            </a:r>
            <a:r>
              <a:rPr lang="pt-BR" dirty="0" smtClean="0"/>
              <a:t>debate: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Aquecimento solar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Normas </a:t>
            </a:r>
            <a:r>
              <a:rPr lang="pt-BR" dirty="0"/>
              <a:t>de </a:t>
            </a:r>
            <a:r>
              <a:rPr lang="pt-BR" dirty="0" smtClean="0"/>
              <a:t>desempenho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Muros.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49801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849912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Governo SP, outros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9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Governador</a:t>
            </a:r>
            <a:r>
              <a:rPr lang="pt-BR" dirty="0" smtClean="0"/>
              <a:t> </a:t>
            </a:r>
            <a:r>
              <a:rPr lang="pt-BR" dirty="0"/>
              <a:t>– envolvimento – construção de agenda (Ricardo Sales)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Casa </a:t>
            </a:r>
            <a:r>
              <a:rPr lang="pt-BR" dirty="0" smtClean="0"/>
              <a:t>Paulista, PPP – discussão em 2/4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Cetesb e outras </a:t>
            </a:r>
            <a:r>
              <a:rPr lang="pt-BR" dirty="0" smtClean="0"/>
              <a:t>autarquias; Lei dos Mananciais – alterações propostas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cs typeface="Arial" pitchFamily="34" charset="0"/>
              <a:sym typeface="Arial" pitchFamily="34" charset="0"/>
            </a:endParaRPr>
          </a:p>
          <a:p>
            <a:r>
              <a:rPr lang="pt-BR" b="1" dirty="0" smtClean="0"/>
              <a:t>CETESB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Recomendação C. Poeta/Queiroz: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Governador </a:t>
            </a:r>
            <a:r>
              <a:rPr lang="pt-BR" dirty="0"/>
              <a:t> </a:t>
            </a:r>
            <a:r>
              <a:rPr lang="pt-BR" dirty="0" smtClean="0"/>
              <a:t>- alteração </a:t>
            </a:r>
            <a:r>
              <a:rPr lang="pt-BR" dirty="0"/>
              <a:t>nas leis das bacias de </a:t>
            </a:r>
            <a:r>
              <a:rPr lang="pt-BR" dirty="0" smtClean="0"/>
              <a:t>mananciais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Reunião com CONAMA para solicitar decreto/alteração na regulação p/ cidades</a:t>
            </a:r>
            <a:r>
              <a:rPr lang="pt-BR" dirty="0" smtClean="0"/>
              <a:t>.</a:t>
            </a:r>
          </a:p>
          <a:p>
            <a:endParaRPr lang="pt-BR" b="1" dirty="0"/>
          </a:p>
          <a:p>
            <a:r>
              <a:rPr lang="pt-BR" b="1" dirty="0" smtClean="0"/>
              <a:t>AELO/SECOVI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</a:t>
            </a:r>
            <a:r>
              <a:rPr lang="pt-BR" dirty="0"/>
              <a:t>nas Oficinas </a:t>
            </a:r>
            <a:r>
              <a:rPr lang="pt-BR" dirty="0" smtClean="0"/>
              <a:t>– participação ABRAINC em 31/1, 28/2, 28/3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 – Fluxos LO, Resolução 31 e Resolução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Paulo Milan (HM), Marcel </a:t>
            </a:r>
            <a:r>
              <a:rPr lang="pt-BR" dirty="0" err="1" smtClean="0"/>
              <a:t>Maion</a:t>
            </a:r>
            <a:r>
              <a:rPr lang="pt-BR" dirty="0" smtClean="0"/>
              <a:t> (PDG), Mascagni (</a:t>
            </a:r>
            <a:r>
              <a:rPr lang="pt-BR" dirty="0" err="1" smtClean="0"/>
              <a:t>Brookfield</a:t>
            </a:r>
            <a:r>
              <a:rPr lang="pt-BR" dirty="0" smtClean="0"/>
              <a:t>), Roberta (</a:t>
            </a:r>
            <a:r>
              <a:rPr lang="pt-BR" dirty="0" err="1" smtClean="0"/>
              <a:t>Even</a:t>
            </a:r>
            <a:r>
              <a:rPr lang="pt-BR" dirty="0" smtClean="0"/>
              <a:t>)</a:t>
            </a:r>
            <a:endParaRPr lang="pt-BR" dirty="0"/>
          </a:p>
          <a:p>
            <a:endParaRPr lang="en-US" b="1" dirty="0">
              <a:cs typeface="Arial" pitchFamily="34" charset="0"/>
              <a:sym typeface="Arial" pitchFamily="34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3636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11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873178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908720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412776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1916832"/>
            <a:ext cx="147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</a:t>
            </a:r>
            <a:r>
              <a:rPr lang="pt-BR" sz="1600" b="1" dirty="0" smtClean="0"/>
              <a:t>rocessos</a:t>
            </a:r>
            <a:r>
              <a:rPr lang="pt-BR" sz="1600" b="1" dirty="0"/>
              <a:t>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412776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1628800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340768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1700808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06896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482628" y="314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06896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4625" y="3789040"/>
            <a:ext cx="3024563" cy="20621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Simplificação das normas </a:t>
            </a:r>
            <a:r>
              <a:rPr lang="pt-BR" sz="1600" dirty="0" smtClean="0"/>
              <a:t>- racionalização </a:t>
            </a:r>
            <a:r>
              <a:rPr lang="pt-BR" sz="1600" dirty="0"/>
              <a:t>dos processos e delimitação das </a:t>
            </a:r>
            <a:r>
              <a:rPr lang="pt-BR" sz="1600" dirty="0" smtClean="0"/>
              <a:t>verificações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P</a:t>
            </a:r>
            <a:r>
              <a:rPr lang="pt-BR" sz="1600" dirty="0" smtClean="0"/>
              <a:t>razos </a:t>
            </a:r>
            <a:r>
              <a:rPr lang="pt-BR" sz="1600" dirty="0"/>
              <a:t>máximos e </a:t>
            </a:r>
            <a:r>
              <a:rPr lang="pt-BR" sz="1600" dirty="0" smtClean="0"/>
              <a:t>responsabilidades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Unificação das informações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Balcão </a:t>
            </a:r>
            <a:r>
              <a:rPr lang="pt-BR" sz="1600" dirty="0"/>
              <a:t>único  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745612" y="4149080"/>
            <a:ext cx="2554580" cy="1815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221088"/>
            <a:ext cx="2554580" cy="15696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Pacto </a:t>
            </a:r>
            <a:r>
              <a:rPr lang="pt-BR" sz="1600" b="1" dirty="0" err="1" smtClean="0"/>
              <a:t>Ant</a:t>
            </a:r>
            <a:r>
              <a:rPr lang="pt-BR" sz="1600" b="1" dirty="0" smtClean="0"/>
              <a:t>-Corrupção</a:t>
            </a:r>
          </a:p>
          <a:p>
            <a:endParaRPr lang="pt-B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Comitê de Comunicação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6720" y="5949280"/>
            <a:ext cx="302456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Listar gaps contra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4213005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2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gerais – 27/2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251520" y="659169"/>
          <a:ext cx="8548564" cy="579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Worksheet" r:id="rId4" imgW="10725191" imgH="4391210" progId="Excel.Sheet.12">
                  <p:embed/>
                </p:oleObj>
              </mc:Choice>
              <mc:Fallback>
                <p:oleObj name="Worksheet" r:id="rId4" imgW="10725191" imgH="43912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659169"/>
                        <a:ext cx="8548564" cy="579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32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gerais – 27/3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251520" y="836712"/>
          <a:ext cx="864096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Worksheet" r:id="rId4" imgW="10725191" imgH="3590718" progId="Excel.Sheet.12">
                  <p:embed/>
                </p:oleObj>
              </mc:Choice>
              <mc:Fallback>
                <p:oleObj name="Worksheet" r:id="rId4" imgW="10725191" imgH="35907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836712"/>
                        <a:ext cx="8640960" cy="5472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738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específicas – 27/2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107504" y="439383"/>
          <a:ext cx="8856984" cy="628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Worksheet" r:id="rId4" imgW="12068342" imgH="7762995" progId="Excel.Sheet.12">
                  <p:embed/>
                </p:oleObj>
              </mc:Choice>
              <mc:Fallback>
                <p:oleObj name="Worksheet" r:id="rId4" imgW="12068342" imgH="77629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504" y="439383"/>
                        <a:ext cx="8856984" cy="6282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720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específicas – 27/3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251520" y="764704"/>
          <a:ext cx="8548564" cy="569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Worksheet" r:id="rId4" imgW="12068342" imgH="5324421" progId="Excel.Sheet.12">
                  <p:embed/>
                </p:oleObj>
              </mc:Choice>
              <mc:Fallback>
                <p:oleObj name="Worksheet" r:id="rId4" imgW="12068342" imgH="53244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764704"/>
                        <a:ext cx="8548564" cy="569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280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Reunião SIURB – 7/4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Plantas</a:t>
            </a:r>
            <a:r>
              <a:rPr lang="pt-BR" b="1" dirty="0"/>
              <a:t>, atos e </a:t>
            </a:r>
            <a:r>
              <a:rPr lang="pt-BR" b="1" dirty="0" smtClean="0"/>
              <a:t>decretos - base digitalizada - 3000 + </a:t>
            </a:r>
            <a:r>
              <a:rPr lang="pt-BR" b="1" dirty="0" err="1" smtClean="0"/>
              <a:t>Sto</a:t>
            </a:r>
            <a:r>
              <a:rPr lang="pt-BR" b="1" dirty="0" smtClean="0"/>
              <a:t> Amaro: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isponibilização </a:t>
            </a:r>
            <a:r>
              <a:rPr lang="pt-BR" dirty="0"/>
              <a:t>de </a:t>
            </a:r>
            <a:r>
              <a:rPr lang="pt-BR" dirty="0" smtClean="0"/>
              <a:t>base </a:t>
            </a:r>
            <a:r>
              <a:rPr lang="pt-BR" dirty="0"/>
              <a:t>MDC por PRODAM para </a:t>
            </a:r>
            <a:r>
              <a:rPr lang="pt-BR" dirty="0" smtClean="0"/>
              <a:t>CAD </a:t>
            </a:r>
            <a:r>
              <a:rPr lang="pt-BR" dirty="0"/>
              <a:t>– questão </a:t>
            </a:r>
            <a:r>
              <a:rPr lang="pt-BR" dirty="0" smtClean="0"/>
              <a:t>interna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Reforço na equipe: 3 </a:t>
            </a:r>
            <a:r>
              <a:rPr lang="pt-BR" dirty="0" err="1"/>
              <a:t>CADistas</a:t>
            </a:r>
            <a:r>
              <a:rPr lang="pt-BR" dirty="0"/>
              <a:t> que entendam de Proj3 e Proj4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Investimento em equipamentos compatíveis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Plotagem de cada planta em vegetal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Assegurar legitimidade de cada planta transposta via ato regulatório</a:t>
            </a:r>
          </a:p>
          <a:p>
            <a:r>
              <a:rPr lang="pt-BR" dirty="0"/>
              <a:t> </a:t>
            </a:r>
          </a:p>
          <a:p>
            <a:pPr lvl="0"/>
            <a:r>
              <a:rPr lang="pt-BR" b="1" dirty="0"/>
              <a:t>Comentários e discussões sobre as questões referentes à Transposição: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Priorização </a:t>
            </a:r>
            <a:r>
              <a:rPr lang="pt-BR" dirty="0"/>
              <a:t>(demanda, </a:t>
            </a:r>
            <a:r>
              <a:rPr lang="pt-BR" dirty="0" smtClean="0"/>
              <a:t>precárias</a:t>
            </a:r>
            <a:r>
              <a:rPr lang="pt-BR" dirty="0"/>
              <a:t>, </a:t>
            </a:r>
            <a:r>
              <a:rPr lang="pt-BR" dirty="0" smtClean="0"/>
              <a:t>novas </a:t>
            </a:r>
            <a:r>
              <a:rPr lang="pt-BR" dirty="0"/>
              <a:t>leis e </a:t>
            </a:r>
            <a:r>
              <a:rPr lang="pt-BR" dirty="0" smtClean="0"/>
              <a:t>atos)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Assinaturas </a:t>
            </a:r>
            <a:r>
              <a:rPr lang="pt-BR" dirty="0"/>
              <a:t>e rubricas, inclusive Prefeito e Presidente da Câmara. </a:t>
            </a:r>
            <a:r>
              <a:rPr lang="pt-BR" dirty="0" smtClean="0"/>
              <a:t>Certificação </a:t>
            </a:r>
            <a:r>
              <a:rPr lang="pt-BR" dirty="0"/>
              <a:t>digital na PRODAM </a:t>
            </a:r>
            <a:r>
              <a:rPr lang="pt-BR" dirty="0" smtClean="0"/>
              <a:t>- </a:t>
            </a:r>
            <a:r>
              <a:rPr lang="pt-BR" dirty="0"/>
              <a:t>estágio ainda </a:t>
            </a:r>
            <a:r>
              <a:rPr lang="pt-BR" dirty="0" smtClean="0"/>
              <a:t>inicial. Lei?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Faixas </a:t>
            </a:r>
            <a:r>
              <a:rPr lang="pt-BR" dirty="0"/>
              <a:t>Sanitárias- </a:t>
            </a:r>
            <a:r>
              <a:rPr lang="pt-BR" dirty="0" smtClean="0"/>
              <a:t>esforço </a:t>
            </a:r>
            <a:r>
              <a:rPr lang="pt-BR" dirty="0"/>
              <a:t>concentrado para solução de </a:t>
            </a:r>
            <a:r>
              <a:rPr lang="pt-BR" dirty="0" smtClean="0"/>
              <a:t>pendências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Reforço </a:t>
            </a:r>
            <a:r>
              <a:rPr lang="pt-BR" dirty="0"/>
              <a:t>de equipes: </a:t>
            </a:r>
            <a:r>
              <a:rPr lang="pt-BR" dirty="0" smtClean="0"/>
              <a:t>SIURB - </a:t>
            </a:r>
            <a:r>
              <a:rPr lang="pt-BR" dirty="0"/>
              <a:t>possibilidade e </a:t>
            </a:r>
            <a:r>
              <a:rPr lang="pt-BR" dirty="0" smtClean="0"/>
              <a:t>custos </a:t>
            </a:r>
            <a:r>
              <a:rPr lang="pt-BR" dirty="0"/>
              <a:t>de 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Galerias</a:t>
            </a:r>
            <a:r>
              <a:rPr lang="pt-BR" dirty="0"/>
              <a:t>: </a:t>
            </a:r>
            <a:r>
              <a:rPr lang="pt-BR" dirty="0" smtClean="0"/>
              <a:t>topografia - ajuda </a:t>
            </a:r>
            <a:r>
              <a:rPr lang="pt-BR" dirty="0"/>
              <a:t>de </a:t>
            </a:r>
            <a:r>
              <a:rPr lang="pt-BR" dirty="0" smtClean="0"/>
              <a:t>empreendedor, Balcão </a:t>
            </a:r>
            <a:r>
              <a:rPr lang="pt-BR" dirty="0"/>
              <a:t>de </a:t>
            </a:r>
            <a:r>
              <a:rPr lang="pt-BR" dirty="0" smtClean="0"/>
              <a:t>Assessoria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Sobreposição </a:t>
            </a:r>
            <a:r>
              <a:rPr lang="pt-BR" dirty="0"/>
              <a:t>de Código de Obras e Código </a:t>
            </a:r>
            <a:r>
              <a:rPr lang="pt-BR" dirty="0" smtClean="0"/>
              <a:t>Florestal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Disponibilização </a:t>
            </a:r>
            <a:r>
              <a:rPr lang="pt-BR" dirty="0"/>
              <a:t>de Terminais de Consulta ao Público via </a:t>
            </a:r>
            <a:r>
              <a:rPr lang="pt-BR" dirty="0" smtClean="0"/>
              <a:t>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 smtClean="0"/>
              <a:t>Check-list</a:t>
            </a:r>
            <a:r>
              <a:rPr lang="pt-BR" i="1" dirty="0" smtClean="0"/>
              <a:t> enviado, </a:t>
            </a:r>
            <a:r>
              <a:rPr lang="pt-BR" i="1" dirty="0" err="1" smtClean="0"/>
              <a:t>Shapes</a:t>
            </a:r>
            <a:r>
              <a:rPr lang="pt-BR" dirty="0" smtClean="0"/>
              <a:t> p/ o Secovi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Leis </a:t>
            </a:r>
            <a:r>
              <a:rPr lang="pt-BR" dirty="0"/>
              <a:t>e melhoramentos a serem revogados </a:t>
            </a:r>
            <a:r>
              <a:rPr lang="pt-BR" dirty="0" smtClean="0"/>
              <a:t>– SIURB - para </a:t>
            </a:r>
            <a:r>
              <a:rPr lang="pt-BR" dirty="0"/>
              <a:t>ação </a:t>
            </a:r>
            <a:r>
              <a:rPr lang="pt-BR" dirty="0" smtClean="0"/>
              <a:t>concentrada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Novo </a:t>
            </a:r>
            <a:r>
              <a:rPr lang="pt-BR" dirty="0"/>
              <a:t>encontro </a:t>
            </a:r>
            <a:r>
              <a:rPr lang="pt-BR" dirty="0" smtClean="0"/>
              <a:t>– 28/4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31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PGT  - reunião 1º de abril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Reunião com SMT </a:t>
            </a:r>
            <a:r>
              <a:rPr lang="pt-BR" dirty="0" smtClean="0"/>
              <a:t>– 3 de abril, 11h – Della Manna, Ricardo Luna, Caçador, Eugênio, Paulo Aridan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Aporte </a:t>
            </a:r>
            <a:r>
              <a:rPr lang="pt-BR" dirty="0"/>
              <a:t>em </a:t>
            </a:r>
            <a:r>
              <a:rPr lang="pt-BR" dirty="0" smtClean="0"/>
              <a:t>Fundo </a:t>
            </a:r>
            <a:r>
              <a:rPr lang="pt-BR" dirty="0"/>
              <a:t>-  responsabilidade do incorporador pelo </a:t>
            </a:r>
            <a:r>
              <a:rPr lang="pt-BR" dirty="0" smtClean="0"/>
              <a:t>pagamento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Explicitação </a:t>
            </a:r>
            <a:r>
              <a:rPr lang="pt-BR" dirty="0"/>
              <a:t>de não vinculação do Habite-se à execução das obras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Pagamento p/ </a:t>
            </a:r>
            <a:r>
              <a:rPr lang="pt-BR" dirty="0"/>
              <a:t>realização das </a:t>
            </a:r>
            <a:r>
              <a:rPr lang="pt-BR" dirty="0" smtClean="0"/>
              <a:t>obras. 6 </a:t>
            </a:r>
            <a:r>
              <a:rPr lang="pt-BR" dirty="0"/>
              <a:t>meses </a:t>
            </a:r>
            <a:r>
              <a:rPr lang="pt-BR" dirty="0" smtClean="0"/>
              <a:t>após </a:t>
            </a:r>
            <a:r>
              <a:rPr lang="pt-BR" dirty="0"/>
              <a:t>Alvará de </a:t>
            </a:r>
            <a:r>
              <a:rPr lang="pt-BR" dirty="0" smtClean="0"/>
              <a:t>Execução (prorrogáveis </a:t>
            </a:r>
            <a:r>
              <a:rPr lang="pt-BR" dirty="0"/>
              <a:t>por mais 6 </a:t>
            </a:r>
            <a:r>
              <a:rPr lang="pt-BR" dirty="0" smtClean="0"/>
              <a:t>meses).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</a:t>
            </a:r>
            <a:r>
              <a:rPr lang="pt-BR" dirty="0" smtClean="0"/>
              <a:t>im de </a:t>
            </a:r>
            <a:r>
              <a:rPr lang="pt-BR" dirty="0"/>
              <a:t>corte </a:t>
            </a:r>
            <a:r>
              <a:rPr lang="pt-BR" dirty="0" smtClean="0"/>
              <a:t>-  500 </a:t>
            </a:r>
            <a:r>
              <a:rPr lang="pt-BR" dirty="0"/>
              <a:t>vagas, com valor a ser determinado por vaga criada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Comunique-se </a:t>
            </a:r>
            <a:r>
              <a:rPr lang="pt-BR" dirty="0"/>
              <a:t>e resposta únicos (prazo 60 dias). Não </a:t>
            </a:r>
            <a:r>
              <a:rPr lang="pt-BR" dirty="0" smtClean="0"/>
              <a:t>obediência: aprovação </a:t>
            </a:r>
            <a:r>
              <a:rPr lang="pt-BR" dirty="0"/>
              <a:t>e </a:t>
            </a:r>
            <a:r>
              <a:rPr lang="pt-BR" dirty="0" smtClean="0"/>
              <a:t>indeferimento. 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Desobrigação </a:t>
            </a:r>
            <a:r>
              <a:rPr lang="pt-BR" dirty="0"/>
              <a:t>PGT para áreas de Operações </a:t>
            </a:r>
            <a:r>
              <a:rPr lang="pt-BR" dirty="0" smtClean="0"/>
              <a:t>Urbanas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dirty="0"/>
          </a:p>
          <a:p>
            <a:endParaRPr lang="pt-BR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lvl="0"/>
            <a:r>
              <a:rPr lang="pt-BR" b="1" dirty="0" err="1"/>
              <a:t>Retrofit</a:t>
            </a:r>
            <a:r>
              <a:rPr lang="pt-BR" dirty="0"/>
              <a:t> – minuta circulada. </a:t>
            </a:r>
            <a:endParaRPr lang="pt-BR" dirty="0" smtClean="0"/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Melhor </a:t>
            </a:r>
            <a:r>
              <a:rPr lang="pt-BR" b="1" dirty="0"/>
              <a:t>que existente </a:t>
            </a:r>
            <a:r>
              <a:rPr lang="pt-BR" dirty="0" smtClean="0"/>
              <a:t>ou </a:t>
            </a:r>
            <a:r>
              <a:rPr lang="pt-BR" b="1" dirty="0" smtClean="0"/>
              <a:t>acessibilidade/segurança caso a caso, com base em funcionalidade</a:t>
            </a:r>
            <a:r>
              <a:rPr lang="pt-BR" dirty="0" smtClean="0"/>
              <a:t>?</a:t>
            </a:r>
            <a:endParaRPr lang="pt-BR" dirty="0"/>
          </a:p>
          <a:p>
            <a:endParaRPr lang="pt-BR" dirty="0">
              <a:solidFill>
                <a:srgbClr val="1F497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9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Prefeitura de São Paulo – </a:t>
            </a:r>
            <a:r>
              <a:rPr lang="pt-BR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Retrofit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propostas para viabilização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Canal de investigação prévia </a:t>
            </a:r>
            <a:r>
              <a:rPr lang="pt-BR" dirty="0" smtClean="0"/>
              <a:t>– entrada no edifício, análise, inspeção estrutural e de instalações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Rito de aprovação específica</a:t>
            </a:r>
            <a:r>
              <a:rPr lang="pt-BR" dirty="0"/>
              <a:t>, com unificação de Secretarias, respostas únicas e possibilidade de alterações durante o </a:t>
            </a:r>
            <a:r>
              <a:rPr lang="pt-BR" dirty="0" smtClean="0"/>
              <a:t>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Flexibilização em requisitos de acessibilidade e parâmetros de segurança/incêndios</a:t>
            </a:r>
            <a:r>
              <a:rPr lang="pt-BR" dirty="0" smtClean="0"/>
              <a:t>,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Explicitação </a:t>
            </a:r>
            <a:r>
              <a:rPr lang="pt-BR" dirty="0"/>
              <a:t>dos 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Critérios baseados em funcionalidade/ performance (e não em prescrições)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Diretrizes gerais, muitas vezes qualitativas, definidas em nível </a:t>
            </a:r>
            <a:r>
              <a:rPr lang="pt-BR" dirty="0" smtClean="0"/>
              <a:t>local/regional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Acesso a incentivos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1 - Constituição de grupo para estudos e sugestões de diretrizes – encaminhamento de proposta a Vereador </a:t>
            </a:r>
            <a:r>
              <a:rPr lang="pt-BR" b="1" dirty="0"/>
              <a:t>N</a:t>
            </a:r>
            <a:r>
              <a:rPr lang="pt-BR" b="1" dirty="0" smtClean="0"/>
              <a:t>abil Bonduki</a:t>
            </a:r>
          </a:p>
          <a:p>
            <a:endParaRPr lang="pt-BR" dirty="0" smtClean="0"/>
          </a:p>
          <a:p>
            <a:r>
              <a:rPr lang="pt-BR" b="1" dirty="0" smtClean="0"/>
              <a:t>2 - Constituição posterior de grupo para análises e aprovações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en-US" b="1" dirty="0" smtClean="0">
                <a:hlinkClick r:id="rId2"/>
              </a:rPr>
              <a:t>http</a:t>
            </a:r>
            <a:r>
              <a:rPr lang="en-US" b="1" dirty="0">
                <a:hlinkClick r:id="rId2"/>
              </a:rPr>
              <a:t>://www.irccbuildingregulations.org/pdf/irccreportonworkshopheritagebuildingsandcodes.pdf</a:t>
            </a:r>
            <a:r>
              <a:rPr lang="en-US" b="1" dirty="0"/>
              <a:t> - </a:t>
            </a:r>
            <a:r>
              <a:rPr lang="en-US" dirty="0"/>
              <a:t>13 </a:t>
            </a:r>
            <a:r>
              <a:rPr lang="en-US" dirty="0" err="1" smtClean="0"/>
              <a:t>países</a:t>
            </a:r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4347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Burocracia</a:t>
            </a:r>
            <a:r>
              <a:rPr lang="pt-BR" b="1" dirty="0"/>
              <a:t>/ Licenciamentos – </a:t>
            </a:r>
            <a:r>
              <a:rPr lang="pt-BR" b="1" dirty="0" smtClean="0"/>
              <a:t>11h </a:t>
            </a:r>
            <a:r>
              <a:rPr lang="pt-BR" b="1" dirty="0"/>
              <a:t>às </a:t>
            </a:r>
            <a:r>
              <a:rPr lang="pt-BR" b="1" dirty="0" smtClean="0"/>
              <a:t>11:30h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Trabalho </a:t>
            </a:r>
            <a:r>
              <a:rPr lang="pt-BR" dirty="0" smtClean="0"/>
              <a:t>O Custo da Burocracia no Imóvel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Municípios piloto e outras iniciativas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/>
          </a:p>
          <a:p>
            <a:r>
              <a:rPr lang="pt-BR" b="1" dirty="0" smtClean="0"/>
              <a:t>Prefeitura </a:t>
            </a:r>
            <a:r>
              <a:rPr lang="pt-BR" b="1" dirty="0"/>
              <a:t>de São </a:t>
            </a:r>
            <a:r>
              <a:rPr lang="pt-BR" b="1" dirty="0" smtClean="0"/>
              <a:t>Paulo – das 11:30h às 12:30h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com Prefeito Haddad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Minutagem</a:t>
            </a:r>
            <a:r>
              <a:rPr lang="pt-BR" dirty="0"/>
              <a:t> - Eduardo Della Manna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Encaminhamentos -  organização – SEL, PGT (SMT), SVMA, SMC, SIURB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Plano Diretor, Código de Obras</a:t>
            </a:r>
          </a:p>
          <a:p>
            <a:endParaRPr lang="pt-BR" dirty="0" smtClean="0"/>
          </a:p>
          <a:p>
            <a:endParaRPr lang="pt-BR" b="1" dirty="0"/>
          </a:p>
          <a:p>
            <a:r>
              <a:rPr lang="pt-BR" b="1" dirty="0" smtClean="0"/>
              <a:t>Atualizações – das 12:30h às 13h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de Negócios e Modelo de Vendas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ABRAINC – FIPE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</a:t>
            </a:r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141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0" y="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70302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/>
            <a:r>
              <a:rPr lang="pt-BR" sz="2700" b="1" dirty="0" smtClean="0"/>
              <a:t>O Custo da Burocracia no Imóvel </a:t>
            </a:r>
            <a:endParaRPr lang="pt-BR" sz="2700" b="1" dirty="0"/>
          </a:p>
          <a:p>
            <a:pPr algn="ctr"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40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144991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O Custo da Burocracia no Imóvel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Burocracia excessiva, sem ganhos nem controles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Custo recai sobre os compradores e a sociedade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R$ 19 bi por ano, 12% do VGV, 17 meses a mais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Propostas realistas, com casos no Brasil e em outros locais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82782" y="2204864"/>
            <a:ext cx="8624887" cy="42199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Lançamento em Brasília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19/3 - </a:t>
            </a:r>
            <a:r>
              <a:rPr lang="pt-BR" dirty="0"/>
              <a:t>Min. Miriam Belchior, Min. </a:t>
            </a:r>
            <a:r>
              <a:rPr lang="pt-BR" dirty="0" err="1"/>
              <a:t>Afif</a:t>
            </a:r>
            <a:r>
              <a:rPr lang="pt-BR" dirty="0"/>
              <a:t> </a:t>
            </a:r>
            <a:r>
              <a:rPr lang="pt-BR" dirty="0" smtClean="0"/>
              <a:t>Domingos</a:t>
            </a:r>
            <a:endParaRPr lang="pt-BR" dirty="0"/>
          </a:p>
          <a:p>
            <a:endParaRPr lang="pt-BR" dirty="0" smtClean="0"/>
          </a:p>
          <a:p>
            <a:pPr lvl="0"/>
            <a:r>
              <a:rPr lang="pt-BR" b="1" dirty="0" smtClean="0"/>
              <a:t>Painel </a:t>
            </a:r>
            <a:r>
              <a:rPr lang="pt-BR" dirty="0" smtClean="0"/>
              <a:t>– </a:t>
            </a:r>
            <a:r>
              <a:rPr lang="pt-BR" dirty="0" err="1" smtClean="0"/>
              <a:t>ConstruBR</a:t>
            </a:r>
            <a:r>
              <a:rPr lang="pt-BR" dirty="0" smtClean="0"/>
              <a:t>, com </a:t>
            </a:r>
            <a:r>
              <a:rPr lang="pt-BR" dirty="0" err="1" smtClean="0"/>
              <a:t>Sinduscon</a:t>
            </a:r>
            <a:r>
              <a:rPr lang="pt-BR" dirty="0" smtClean="0"/>
              <a:t> SP - 23/4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Pautas</a:t>
            </a:r>
            <a:r>
              <a:rPr lang="pt-BR" dirty="0" smtClean="0"/>
              <a:t> – Secretário </a:t>
            </a:r>
            <a:r>
              <a:rPr lang="pt-BR" dirty="0" err="1" smtClean="0"/>
              <a:t>Caffarelli</a:t>
            </a:r>
            <a:r>
              <a:rPr lang="pt-BR" dirty="0" smtClean="0"/>
              <a:t>, Prefeito Haddad</a:t>
            </a:r>
          </a:p>
          <a:p>
            <a:pPr lvl="0"/>
            <a:endParaRPr lang="pt-BR" dirty="0"/>
          </a:p>
          <a:p>
            <a:pPr lvl="0"/>
            <a:r>
              <a:rPr lang="pt-BR" dirty="0" smtClean="0"/>
              <a:t>Material - Pres. Dilma/ Sandra Brandão, Inês Magalhães, Aldemir </a:t>
            </a:r>
            <a:r>
              <a:rPr lang="pt-BR" dirty="0" err="1"/>
              <a:t>B</a:t>
            </a:r>
            <a:r>
              <a:rPr lang="pt-BR" dirty="0" err="1" smtClean="0"/>
              <a:t>endine</a:t>
            </a:r>
            <a:r>
              <a:rPr lang="pt-BR" dirty="0" smtClean="0"/>
              <a:t> (BB)</a:t>
            </a:r>
          </a:p>
          <a:p>
            <a:pPr lvl="0"/>
            <a:endParaRPr lang="pt-BR" dirty="0"/>
          </a:p>
          <a:p>
            <a:r>
              <a:rPr lang="pt-BR" b="1" dirty="0" smtClean="0"/>
              <a:t>Filme – </a:t>
            </a:r>
            <a:r>
              <a:rPr lang="pt-BR" dirty="0" smtClean="0"/>
              <a:t>proposta </a:t>
            </a:r>
            <a:r>
              <a:rPr lang="pt-BR" dirty="0" err="1" smtClean="0"/>
              <a:t>Brodeur</a:t>
            </a:r>
            <a:r>
              <a:rPr lang="pt-BR" dirty="0" smtClean="0"/>
              <a:t>, CBIC</a:t>
            </a:r>
          </a:p>
          <a:p>
            <a:endParaRPr lang="pt-BR" dirty="0"/>
          </a:p>
          <a:p>
            <a:r>
              <a:rPr lang="pt-BR" b="1" dirty="0" smtClean="0"/>
              <a:t>Evento com Secretários de Licenciamentos </a:t>
            </a:r>
            <a:r>
              <a:rPr lang="pt-BR" dirty="0" smtClean="0"/>
              <a:t>– 20 /5, SP – SP, RJ, BH, Curitiba, Salvador, Caxias do Sul, Fortaleza, Campinas</a:t>
            </a:r>
          </a:p>
          <a:p>
            <a:endParaRPr lang="pt-BR" dirty="0"/>
          </a:p>
          <a:p>
            <a:r>
              <a:rPr lang="pt-BR" b="1" dirty="0" smtClean="0"/>
              <a:t>Divulgação mais ampla, </a:t>
            </a:r>
            <a:r>
              <a:rPr lang="pt-BR" b="1" dirty="0" err="1" smtClean="0"/>
              <a:t>multisetorial</a:t>
            </a:r>
            <a:r>
              <a:rPr lang="pt-BR" b="1" dirty="0" smtClean="0"/>
              <a:t> – </a:t>
            </a:r>
            <a:r>
              <a:rPr lang="pt-BR" dirty="0" smtClean="0"/>
              <a:t>ABECIP – material BB</a:t>
            </a:r>
          </a:p>
          <a:p>
            <a:pPr lvl="0"/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141792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440456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Caminho </a:t>
            </a:r>
            <a:r>
              <a:rPr lang="pt-BR" b="1" dirty="0"/>
              <a:t>ABRAINC</a:t>
            </a:r>
            <a:r>
              <a:rPr lang="pt-BR" dirty="0"/>
              <a:t> para melhorias na </a:t>
            </a:r>
            <a:r>
              <a:rPr lang="pt-BR" dirty="0" smtClean="0"/>
              <a:t>burocracia (</a:t>
            </a:r>
            <a:r>
              <a:rPr lang="pt-BR" dirty="0" err="1" smtClean="0"/>
              <a:t>MDadian</a:t>
            </a:r>
            <a:r>
              <a:rPr lang="pt-BR" dirty="0" smtClean="0"/>
              <a:t>):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Reuniões com Prefeito e Secretários </a:t>
            </a:r>
            <a:r>
              <a:rPr lang="pt-BR" b="1" dirty="0" smtClean="0"/>
              <a:t>- propostas </a:t>
            </a:r>
            <a:r>
              <a:rPr lang="pt-BR" b="1" dirty="0"/>
              <a:t>de curto e médio prazo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Pontos gerais e específicos - </a:t>
            </a:r>
            <a:r>
              <a:rPr lang="pt-BR" dirty="0"/>
              <a:t>descrição, consequências e </a:t>
            </a:r>
            <a:r>
              <a:rPr lang="pt-BR" dirty="0" smtClean="0"/>
              <a:t>propostas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 médio prazo, encaminhamentos referentes a: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implificação </a:t>
            </a:r>
            <a:r>
              <a:rPr lang="pt-BR" dirty="0"/>
              <a:t>na legislação pertinente, </a:t>
            </a:r>
            <a:r>
              <a:rPr lang="pt-BR" dirty="0" smtClean="0"/>
              <a:t>acompanhando </a:t>
            </a:r>
            <a:r>
              <a:rPr lang="pt-BR" dirty="0"/>
              <a:t>revisão de processos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istemas </a:t>
            </a:r>
            <a:r>
              <a:rPr lang="pt-BR" dirty="0"/>
              <a:t>de Gestão e de incentivos adequados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Uniformidade nas informações, com sua informatização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Unicidade de análise, com integração e balcões </a:t>
            </a:r>
            <a:r>
              <a:rPr lang="pt-BR" dirty="0" smtClean="0"/>
              <a:t>únicos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Buscar implementar, divulgar</a:t>
            </a:r>
          </a:p>
          <a:p>
            <a:pPr lvl="0"/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36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92509"/>
            <a:ext cx="8624887" cy="5881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São Paulo </a:t>
            </a:r>
            <a:r>
              <a:rPr lang="pt-BR" dirty="0" smtClean="0"/>
              <a:t>– Prefeito Haddad – gestão, modelo, ação </a:t>
            </a:r>
            <a:r>
              <a:rPr lang="pt-BR" dirty="0" err="1" smtClean="0"/>
              <a:t>anti-corrupção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Rio de Janeiro – </a:t>
            </a:r>
            <a:r>
              <a:rPr lang="pt-BR" dirty="0" smtClean="0"/>
              <a:t>Secretária Madalena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Campinas</a:t>
            </a:r>
            <a:r>
              <a:rPr lang="pt-BR" dirty="0" smtClean="0"/>
              <a:t> </a:t>
            </a:r>
            <a:r>
              <a:rPr lang="pt-BR" dirty="0"/>
              <a:t>– proposta </a:t>
            </a:r>
            <a:r>
              <a:rPr lang="pt-BR" dirty="0" err="1"/>
              <a:t>Comunitas</a:t>
            </a:r>
            <a:r>
              <a:rPr lang="pt-BR" dirty="0"/>
              <a:t> – R$ 1.800 mil, 12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R$ 800 mil captados - R</a:t>
            </a:r>
            <a:r>
              <a:rPr lang="pt-BR" dirty="0"/>
              <a:t>$ 300 mil ABRAINC, totalizando R$ 1.100 </a:t>
            </a:r>
            <a:r>
              <a:rPr lang="pt-BR" dirty="0" smtClean="0"/>
              <a:t>mil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pt-BR" dirty="0"/>
              <a:t>Comitê de acompanhamento -  Sylvia, Jaime</a:t>
            </a:r>
            <a:r>
              <a:rPr lang="pt-BR" dirty="0" smtClean="0"/>
              <a:t>, Dadian, Leandro Galli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</a:t>
            </a:r>
            <a:r>
              <a:rPr lang="pt-BR" dirty="0"/>
              <a:t>$ 1.300 mil para </a:t>
            </a:r>
            <a:r>
              <a:rPr lang="pt-BR" dirty="0" err="1"/>
              <a:t>Falconi</a:t>
            </a:r>
            <a:r>
              <a:rPr lang="pt-BR" dirty="0"/>
              <a:t>, R$ 500 mil para </a:t>
            </a:r>
            <a:r>
              <a:rPr lang="pt-BR" dirty="0" err="1"/>
              <a:t>Comunitas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Revisão de legislação, gestão e informatização previstas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Contribuições adicionais até R$ 100 mil para total de R$ 1 MM: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HM, Rossi, MRV, </a:t>
            </a:r>
            <a:r>
              <a:rPr lang="pt-BR" dirty="0" err="1" smtClean="0"/>
              <a:t>Cyrela</a:t>
            </a:r>
            <a:r>
              <a:rPr lang="pt-BR" dirty="0" smtClean="0"/>
              <a:t>, Cury –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Respostas esperadas de Odebrecht, PDG, Direcional, Emccamp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Abertura de custos/ acesso à </a:t>
            </a:r>
            <a:r>
              <a:rPr lang="pt-BR" dirty="0" err="1" smtClean="0"/>
              <a:t>Falconi</a:t>
            </a:r>
            <a:r>
              <a:rPr lang="pt-BR" dirty="0" smtClean="0"/>
              <a:t>/  Pagamentos </a:t>
            </a:r>
            <a:r>
              <a:rPr lang="pt-BR" dirty="0"/>
              <a:t>conforme </a:t>
            </a:r>
            <a:r>
              <a:rPr lang="pt-BR" dirty="0" smtClean="0"/>
              <a:t>entregas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5/5 – acompanhamento trimestral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7/5 – reunião com </a:t>
            </a:r>
            <a:r>
              <a:rPr lang="pt-BR" dirty="0" err="1"/>
              <a:t>Falconi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Outros municípios </a:t>
            </a:r>
            <a:r>
              <a:rPr lang="pt-BR" dirty="0" smtClean="0"/>
              <a:t>- Fortaleza</a:t>
            </a:r>
            <a:r>
              <a:rPr lang="pt-BR" dirty="0"/>
              <a:t>, </a:t>
            </a:r>
            <a:r>
              <a:rPr lang="pt-BR" dirty="0" smtClean="0"/>
              <a:t>Recife</a:t>
            </a:r>
            <a:r>
              <a:rPr lang="pt-BR" dirty="0"/>
              <a:t>, Curitiba, Salvador. Reuniões com prefeitos e Secretários com a presença do </a:t>
            </a:r>
            <a:r>
              <a:rPr lang="pt-BR" dirty="0" err="1"/>
              <a:t>Sinduscon</a:t>
            </a:r>
            <a:r>
              <a:rPr lang="pt-BR" dirty="0"/>
              <a:t> local + CBIC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Cartórios</a:t>
            </a:r>
            <a:r>
              <a:rPr lang="pt-BR" dirty="0" smtClean="0"/>
              <a:t> – Registro Eletrônico – Piloto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CETIP, </a:t>
            </a:r>
            <a:r>
              <a:rPr lang="pt-BR" dirty="0" err="1" smtClean="0"/>
              <a:t>Caxa</a:t>
            </a:r>
            <a:r>
              <a:rPr lang="pt-BR" dirty="0" smtClean="0"/>
              <a:t> - Min. Planejamento, Min. Fazenda, Presidência</a:t>
            </a:r>
          </a:p>
        </p:txBody>
      </p:sp>
    </p:spTree>
    <p:extLst>
      <p:ext uri="{BB962C8B-B14F-4D97-AF65-F5344CB8AC3E}">
        <p14:creationId xmlns:p14="http://schemas.microsoft.com/office/powerpoint/2010/main" val="2710074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61124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/>
              <a:t>Prefeitura de São Paulo </a:t>
            </a:r>
            <a:endParaRPr lang="pt-BR" sz="2400" b="1" dirty="0"/>
          </a:p>
          <a:p>
            <a:pPr algn="ctr"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74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28999</TotalTime>
  <Words>3069</Words>
  <Application>Microsoft Office PowerPoint</Application>
  <PresentationFormat>Apresentação na tela (4:3)</PresentationFormat>
  <Paragraphs>601</Paragraphs>
  <Slides>39</Slides>
  <Notes>19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Arial</vt:lpstr>
      <vt:lpstr>Calibri</vt:lpstr>
      <vt:lpstr>Helvetica</vt:lpstr>
      <vt:lpstr>Times New Roman</vt:lpstr>
      <vt:lpstr>Verdana</vt:lpstr>
      <vt:lpstr>Design padrão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Burocracia, Licenciamentos </vt:lpstr>
      <vt:lpstr>Burocracia, Licenciamentos </vt:lpstr>
      <vt:lpstr>Burocracia, Licenciamentos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Negócios  - vendas definitivas , equilíbrio nas relações  </vt:lpstr>
      <vt:lpstr>Modelo de Negócios  - vendas definitivas , equilíbrio nas relações  </vt:lpstr>
      <vt:lpstr>Acordo TJ-RJ/ Encontros com Magistratura </vt:lpstr>
      <vt:lpstr>Apresentação do PowerPoint</vt:lpstr>
      <vt:lpstr>Modelo de vendas – atualizações e encaminhamento  </vt:lpstr>
      <vt:lpstr>Modelo de vendas – atualizações e encaminhamento  </vt:lpstr>
      <vt:lpstr>Modelo de vendas – atualizações e encaminhamento  </vt:lpstr>
      <vt:lpstr>Apresentação do PowerPoint</vt:lpstr>
      <vt:lpstr>Levantamento de dados FIPE </vt:lpstr>
      <vt:lpstr>PMCMV3 – reunião com Presidência em 28/4</vt:lpstr>
      <vt:lpstr>Atualizações –  Governo SP, outros  </vt:lpstr>
      <vt:lpstr>Apresentação do PowerPoint</vt:lpstr>
      <vt:lpstr>Melhoria nos processos – Pacto anti-corrupção e Trabalho MBC/Booz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Prefeitura de São Paulo – Retrofit – propostas para viabilização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3103</cp:revision>
  <dcterms:created xsi:type="dcterms:W3CDTF">2009-08-13T21:08:28Z</dcterms:created>
  <dcterms:modified xsi:type="dcterms:W3CDTF">2014-05-07T11:10:27Z</dcterms:modified>
</cp:coreProperties>
</file>