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81" r:id="rId2"/>
    <p:sldId id="1469" r:id="rId3"/>
    <p:sldId id="1470" r:id="rId4"/>
    <p:sldId id="1468" r:id="rId5"/>
    <p:sldId id="1472" r:id="rId6"/>
    <p:sldId id="1432" r:id="rId7"/>
    <p:sldId id="1473" r:id="rId8"/>
    <p:sldId id="1474" r:id="rId9"/>
    <p:sldId id="1475" r:id="rId10"/>
    <p:sldId id="1476" r:id="rId11"/>
    <p:sldId id="1478" r:id="rId12"/>
    <p:sldId id="1492" r:id="rId13"/>
    <p:sldId id="1411" r:id="rId14"/>
    <p:sldId id="1407" r:id="rId15"/>
    <p:sldId id="1427" r:id="rId16"/>
    <p:sldId id="1499" r:id="rId17"/>
    <p:sldId id="1433" r:id="rId18"/>
    <p:sldId id="1480" r:id="rId19"/>
    <p:sldId id="1493" r:id="rId20"/>
    <p:sldId id="1437" r:id="rId21"/>
    <p:sldId id="1501" r:id="rId22"/>
    <p:sldId id="1500" r:id="rId23"/>
    <p:sldId id="1488" r:id="rId24"/>
    <p:sldId id="1502" r:id="rId25"/>
    <p:sldId id="1494" r:id="rId26"/>
    <p:sldId id="1454" r:id="rId27"/>
    <p:sldId id="1442" r:id="rId28"/>
    <p:sldId id="1489" r:id="rId29"/>
    <p:sldId id="1490" r:id="rId30"/>
    <p:sldId id="1491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07/06/2014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85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1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8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9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10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53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07/06/2014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6/6/2014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6048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 </a:t>
            </a:r>
            <a:r>
              <a:rPr lang="pt-BR" dirty="0" smtClean="0"/>
              <a:t>– Prefeito Haddad – </a:t>
            </a:r>
            <a:r>
              <a:rPr lang="pt-BR" b="1" dirty="0" smtClean="0"/>
              <a:t>20/2</a:t>
            </a:r>
            <a:r>
              <a:rPr lang="pt-BR" b="1" dirty="0"/>
              <a:t>, 27/2 e </a:t>
            </a:r>
            <a:r>
              <a:rPr lang="pt-BR" b="1" dirty="0" smtClean="0"/>
              <a:t>27/3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</a:t>
            </a:r>
            <a:r>
              <a:rPr lang="pt-BR" b="1" dirty="0"/>
              <a:t>decorrente de reuniões sobre HIS</a:t>
            </a:r>
            <a:r>
              <a:rPr lang="pt-BR" dirty="0"/>
              <a:t>; alinhamento com </a:t>
            </a:r>
            <a:r>
              <a:rPr lang="pt-BR" dirty="0" smtClean="0"/>
              <a:t>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Novo decreto com melhoria de fluxo e sobreposições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Propostas para SMT, SVMA, SIURB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Discussão de Código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Audiência </a:t>
            </a:r>
            <a:r>
              <a:rPr lang="pt-BR" b="1" dirty="0"/>
              <a:t>solicitada </a:t>
            </a:r>
            <a:r>
              <a:rPr lang="pt-BR" b="1" dirty="0" smtClean="0"/>
              <a:t>– </a:t>
            </a:r>
            <a:r>
              <a:rPr lang="pt-BR" b="1" dirty="0"/>
              <a:t>alinhamento sobre modelo e divulgação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das normas – racionalização/ delimitação das verificações/ prazos 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Balcão único – apreciação coordenada dos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Gestão – incentivos, alinhamento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Divulgação destes trabalhos, </a:t>
            </a:r>
            <a:r>
              <a:rPr lang="pt-BR" dirty="0" err="1"/>
              <a:t>Falconi</a:t>
            </a:r>
            <a:r>
              <a:rPr lang="pt-BR" dirty="0"/>
              <a:t>, efeito </a:t>
            </a:r>
            <a:r>
              <a:rPr lang="pt-BR" dirty="0" err="1"/>
              <a:t>anti-corrupção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Rio de Janeiro – </a:t>
            </a:r>
            <a:r>
              <a:rPr lang="pt-BR" dirty="0" smtClean="0"/>
              <a:t>Secretária Madalena -  21/5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Alternativa para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6792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440456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Estratégia </a:t>
            </a:r>
            <a:r>
              <a:rPr lang="pt-BR" b="1" dirty="0"/>
              <a:t>para melhorias na </a:t>
            </a:r>
            <a:r>
              <a:rPr lang="pt-BR" b="1" dirty="0" smtClean="0"/>
              <a:t>burocracia: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Reuniões com Prefeito e Secretários </a:t>
            </a:r>
            <a:r>
              <a:rPr lang="pt-BR" b="1" dirty="0" smtClean="0"/>
              <a:t>- propostas </a:t>
            </a:r>
            <a:r>
              <a:rPr lang="pt-BR" b="1" dirty="0"/>
              <a:t>de curto e médio prazo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gerais e específicos - </a:t>
            </a:r>
            <a:r>
              <a:rPr lang="pt-BR" dirty="0"/>
              <a:t>descrição, consequências e </a:t>
            </a:r>
            <a:r>
              <a:rPr lang="pt-BR" dirty="0" smtClean="0"/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médio prazo, encaminhamentos referentes 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implificação </a:t>
            </a:r>
            <a:r>
              <a:rPr lang="pt-BR" dirty="0"/>
              <a:t>na legislação pertinente, </a:t>
            </a:r>
            <a:r>
              <a:rPr lang="pt-BR" dirty="0" smtClean="0"/>
              <a:t>acompanhando </a:t>
            </a:r>
            <a:r>
              <a:rPr lang="pt-BR" dirty="0"/>
              <a:t>revisão de processos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istemas </a:t>
            </a:r>
            <a:r>
              <a:rPr lang="pt-BR" dirty="0"/>
              <a:t>de Gestão e de incentivos adequados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Uniformidade nas informações, com sua informatização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Unicidade de análise, com integração e balcões </a:t>
            </a:r>
            <a:r>
              <a:rPr lang="pt-BR" dirty="0" smtClean="0"/>
              <a:t>únicos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</a:t>
            </a:r>
            <a:r>
              <a:rPr lang="pt-BR" b="1" dirty="0" smtClean="0"/>
              <a:t>mplementar</a:t>
            </a:r>
            <a:r>
              <a:rPr lang="pt-BR" b="1" dirty="0"/>
              <a:t>, divulgar</a:t>
            </a:r>
          </a:p>
          <a:p>
            <a:pPr lvl="0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61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4496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</a:t>
            </a:r>
            <a:r>
              <a:rPr lang="pt-BR" dirty="0" smtClean="0"/>
              <a:t>meses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R$ 800 mil captados - R$ 300 mil ABRAINC, totalizando R$ 1.100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Contribuições adicionais até R$ 100 mil para total de R$ 1 </a:t>
            </a:r>
            <a:r>
              <a:rPr lang="pt-BR" dirty="0" smtClean="0"/>
              <a:t>MM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$ 1.300 mil para </a:t>
            </a:r>
            <a:r>
              <a:rPr lang="pt-BR" dirty="0" err="1"/>
              <a:t>Falconi</a:t>
            </a:r>
            <a:r>
              <a:rPr lang="pt-BR" dirty="0"/>
              <a:t>, R$ 500 mil para </a:t>
            </a:r>
            <a:r>
              <a:rPr lang="pt-BR" dirty="0" err="1" smtClean="0"/>
              <a:t>Comunitas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Alto risco de não atingimento de objetivos por Governança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Frente </a:t>
            </a:r>
            <a:r>
              <a:rPr lang="pt-BR" b="1" dirty="0"/>
              <a:t>Nacional de Prefeitos </a:t>
            </a:r>
            <a:r>
              <a:rPr lang="pt-BR" dirty="0" smtClean="0"/>
              <a:t>– reunião em SP em 21/5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geral para prefeitos com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 com Secretários Municipais de Urbanismo – RJ, POA, Fortaleza, Curitiba, Belém, Olinda, SBC, BNDES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Apresentações e trocas nos fóruns da FNP em setembro e novembro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Seguro do </a:t>
            </a:r>
            <a:r>
              <a:rPr lang="pt-BR" dirty="0" err="1"/>
              <a:t>func</a:t>
            </a:r>
            <a:r>
              <a:rPr lang="pt-BR" dirty="0"/>
              <a:t>. público – produto registado na SUSEP à espera de um </a:t>
            </a:r>
            <a:r>
              <a:rPr lang="pt-BR" dirty="0" smtClean="0"/>
              <a:t>piloto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729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479593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27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3004211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500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definitivas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98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Crédito e definições das empresas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Financeiro 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encaminhamentos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Fazenda, com Pareceres – SE </a:t>
            </a:r>
            <a:r>
              <a:rPr lang="pt-BR" dirty="0" err="1" smtClean="0"/>
              <a:t>Caffarelli</a:t>
            </a:r>
            <a:r>
              <a:rPr lang="pt-BR" dirty="0" smtClean="0"/>
              <a:t> -  Min. Justiça à frente - PGMF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Pequenas causas (não)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Aproximações com o Judiciário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SP, RJ, Debate com STJ </a:t>
            </a:r>
            <a:r>
              <a:rPr lang="pt-BR" dirty="0"/>
              <a:t>– Min. Luiz Otávio Noronha e Herman Benjamin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Esforço coletivo e ação efetiva para avanços. </a:t>
            </a:r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852542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8928992" cy="5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62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Posicionamento ABRAINC - </a:t>
            </a:r>
            <a:r>
              <a:rPr lang="pt-BR" sz="6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do setor e de sua reputação</a:t>
            </a: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SP</a:t>
            </a:r>
            <a:r>
              <a:rPr lang="pt-BR" b="1" dirty="0"/>
              <a:t>: Contatos com Desembargador e EPM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Juízes conhecem a matéria e votam contra incorporadores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 com Bancos (presidentes) - contraproducente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Evento: sem novidades, não há mudanças nem atratividade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RJ: ADEMI – João Paulo Mattos + TJ - Juiz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Judicialização</a:t>
            </a:r>
            <a:r>
              <a:rPr lang="pt-BR" dirty="0" smtClean="0"/>
              <a:t> -  defesa do mais vulnerável – CDC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Construção de acordos e entendimentos pelo setor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ADEMI </a:t>
            </a:r>
            <a:r>
              <a:rPr lang="pt-BR" dirty="0"/>
              <a:t>e </a:t>
            </a:r>
            <a:r>
              <a:rPr lang="pt-BR" dirty="0" smtClean="0"/>
              <a:t>TJ-RJ - abertura </a:t>
            </a:r>
            <a:r>
              <a:rPr lang="pt-BR" dirty="0"/>
              <a:t>de fluxo operacional e </a:t>
            </a:r>
            <a:r>
              <a:rPr lang="pt-BR" dirty="0" smtClean="0"/>
              <a:t>margens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padronizado discutido com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Melhora no relacionamento com Judiciário e Sociedade demanda esclarecimentos, defesa do equilíbrio e possível revisão de práticas. Exemplos</a:t>
            </a:r>
          </a:p>
          <a:p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Ex</a:t>
            </a:r>
            <a:r>
              <a:rPr lang="pt-BR" dirty="0"/>
              <a:t>: relação com clientes, contratos claros, taxas na intermediação e entrega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i="1" dirty="0"/>
          </a:p>
          <a:p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7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</a:t>
            </a:r>
            <a:r>
              <a:rPr lang="pt-BR" dirty="0" smtClean="0"/>
              <a:t>e CEF por </a:t>
            </a:r>
            <a:r>
              <a:rPr lang="pt-BR" dirty="0"/>
              <a:t>corretagem cobrada dos </a:t>
            </a:r>
            <a:r>
              <a:rPr lang="pt-BR" dirty="0" smtClean="0"/>
              <a:t>compradores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Propostas </a:t>
            </a:r>
            <a:r>
              <a:rPr lang="pt-BR" dirty="0" err="1"/>
              <a:t>Dinamarco</a:t>
            </a:r>
            <a:r>
              <a:rPr lang="pt-BR" dirty="0"/>
              <a:t> e Nelson </a:t>
            </a:r>
            <a:r>
              <a:rPr lang="pt-BR" dirty="0" smtClean="0"/>
              <a:t>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Aproximação MP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– Dr. Nelson Nery -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Sucesso – a homologação: ambas as práticas/modelos legais; compensação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Alteração na distribuição de valores – peso maior no </a:t>
            </a:r>
            <a:r>
              <a:rPr lang="pt-BR" dirty="0" smtClean="0"/>
              <a:t>Sucesso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88224" y="6597352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981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Negócios</a:t>
            </a:r>
          </a:p>
          <a:p>
            <a:endParaRPr lang="pt-BR" dirty="0" smtClean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4991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3037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Pauta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FIPE</a:t>
            </a: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Responsabilidade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Social</a:t>
            </a:r>
          </a:p>
          <a:p>
            <a:pPr defTabSz="914145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</a:t>
            </a: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Projetos</a:t>
            </a: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62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055606" y="1052736"/>
            <a:ext cx="1532002" cy="486800"/>
            <a:chOff x="3397" y="803679"/>
            <a:chExt cx="2042669" cy="649067"/>
          </a:xfrm>
        </p:grpSpPr>
        <p:sp>
          <p:nvSpPr>
            <p:cNvPr id="31" name="Retângulo 30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</a:t>
              </a:r>
              <a:endParaRPr lang="pt-BR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057781" y="1538777"/>
            <a:ext cx="1529827" cy="2371680"/>
            <a:chOff x="6297" y="1451735"/>
            <a:chExt cx="2042669" cy="3162240"/>
          </a:xfrm>
        </p:grpSpPr>
        <p:sp>
          <p:nvSpPr>
            <p:cNvPr id="29" name="Retângulo 28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CURY 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HM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802088" y="1052736"/>
            <a:ext cx="1532002" cy="486800"/>
            <a:chOff x="2332040" y="803679"/>
            <a:chExt cx="2042669" cy="649067"/>
          </a:xfrm>
        </p:grpSpPr>
        <p:sp>
          <p:nvSpPr>
            <p:cNvPr id="27" name="Retângulo 26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 PARCIALMENTE</a:t>
              </a:r>
              <a:endParaRPr lang="pt-BR" sz="135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802088" y="1539536"/>
            <a:ext cx="1532002" cy="2371680"/>
            <a:chOff x="2332040" y="1452747"/>
            <a:chExt cx="2042669" cy="3162240"/>
          </a:xfrm>
        </p:grpSpPr>
        <p:sp>
          <p:nvSpPr>
            <p:cNvPr id="25" name="Retângulo 24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EMCCAMP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48570" y="1052736"/>
            <a:ext cx="1532002" cy="486800"/>
            <a:chOff x="4660683" y="803679"/>
            <a:chExt cx="2042669" cy="649067"/>
          </a:xfrm>
        </p:grpSpPr>
        <p:sp>
          <p:nvSpPr>
            <p:cNvPr id="23" name="Retângulo 22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tângulo 23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EM CONTATO</a:t>
              </a:r>
              <a:endParaRPr lang="pt-BR" sz="135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48570" y="1539536"/>
            <a:ext cx="1532002" cy="2371680"/>
            <a:chOff x="4660683" y="1452747"/>
            <a:chExt cx="2042669" cy="3162240"/>
          </a:xfrm>
        </p:grpSpPr>
        <p:sp>
          <p:nvSpPr>
            <p:cNvPr id="21" name="Retângulo 20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BROOKFIELD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CYRELA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MOURA DUBEUX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MRV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ODEBRECHT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PDG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TECNISA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TENDA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TRISUL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WTORRE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295052" y="1052736"/>
            <a:ext cx="1532002" cy="486800"/>
            <a:chOff x="6989326" y="803679"/>
            <a:chExt cx="2042669" cy="649067"/>
          </a:xfrm>
        </p:grpSpPr>
        <p:sp>
          <p:nvSpPr>
            <p:cNvPr id="19" name="Retângulo 18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tângulo 19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SEM RESPOSTA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95052" y="1539536"/>
            <a:ext cx="1532002" cy="2371680"/>
            <a:chOff x="6989326" y="1452747"/>
            <a:chExt cx="2042669" cy="3162240"/>
          </a:xfrm>
        </p:grpSpPr>
        <p:sp>
          <p:nvSpPr>
            <p:cNvPr id="17" name="Retângulo 16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DIRECIONAL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EVEN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EZTEC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GAFISA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JHSF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JOÃO FORTES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RODOBENS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ROSSI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VIVER</a:t>
              </a:r>
              <a:endParaRPr lang="pt-BR" sz="1350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96030" y="1060784"/>
            <a:ext cx="1532002" cy="486800"/>
            <a:chOff x="3397" y="803679"/>
            <a:chExt cx="2042669" cy="649067"/>
          </a:xfrm>
        </p:grpSpPr>
        <p:sp>
          <p:nvSpPr>
            <p:cNvPr id="34" name="Retângulo 33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tângulo 34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200" u="sng" dirty="0"/>
                <a:t>TERMO CONFIDENCIALIDADE</a:t>
              </a:r>
              <a:endParaRPr lang="pt-BR" sz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98205" y="1546825"/>
            <a:ext cx="1529827" cy="2371680"/>
            <a:chOff x="6297" y="1451735"/>
            <a:chExt cx="2042669" cy="3162240"/>
          </a:xfrm>
        </p:grpSpPr>
        <p:sp>
          <p:nvSpPr>
            <p:cNvPr id="37" name="Retângulo 36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tângulo 37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 smtClean="0"/>
                <a:t>BROOKFIELD</a:t>
              </a:r>
              <a:endParaRPr lang="pt-BR" sz="1350" dirty="0"/>
            </a:p>
            <a:p>
              <a:pPr marL="0" lvl="1" defTabSz="600075">
                <a:lnSpc>
                  <a:spcPct val="90000"/>
                </a:lnSpc>
                <a:spcAft>
                  <a:spcPct val="15000"/>
                </a:spcAft>
              </a:pPr>
              <a:endParaRPr lang="pt-BR" sz="1350" dirty="0"/>
            </a:p>
          </p:txBody>
        </p:sp>
      </p:grp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" name="Retângulo 7"/>
          <p:cNvSpPr>
            <a:spLocks noChangeArrowheads="1"/>
          </p:cNvSpPr>
          <p:nvPr/>
        </p:nvSpPr>
        <p:spPr bwMode="auto">
          <a:xfrm>
            <a:off x="174625" y="4077072"/>
            <a:ext cx="8964612" cy="228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</a:t>
            </a:r>
            <a:r>
              <a:rPr lang="pt-BR" dirty="0"/>
              <a:t>, vendas, </a:t>
            </a:r>
            <a:r>
              <a:rPr lang="pt-BR" dirty="0" err="1"/>
              <a:t>distratos</a:t>
            </a:r>
            <a:r>
              <a:rPr lang="pt-BR" dirty="0"/>
              <a:t>, estoque, entregas, repasses, quitações, </a:t>
            </a:r>
            <a:r>
              <a:rPr lang="pt-BR" dirty="0" smtClean="0"/>
              <a:t>carteira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Desagregações </a:t>
            </a:r>
            <a:r>
              <a:rPr lang="pt-BR" dirty="0"/>
              <a:t>por </a:t>
            </a:r>
            <a:r>
              <a:rPr lang="pt-BR" dirty="0" smtClean="0"/>
              <a:t>empreendimento 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unidades para venda,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NDA – multa mais prejuízos - penalização FIPE para a ABRAINC, com distribuição às vitimadas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sobre andamento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dados de entregas e não só lançamentos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da coleta de dados em maio</a:t>
            </a:r>
          </a:p>
        </p:txBody>
      </p:sp>
      <p:sp>
        <p:nvSpPr>
          <p:cNvPr id="41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21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7359" y="143688"/>
            <a:ext cx="485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Book ABRAINC – Responsabilidade Social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835696" y="836712"/>
          <a:ext cx="5184576" cy="567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Worksheet" r:id="rId4" imgW="4391053" imgH="4809959" progId="Excel.Sheet.12">
                  <p:embed/>
                </p:oleObj>
              </mc:Choice>
              <mc:Fallback>
                <p:oleObj name="Worksheet" r:id="rId4" imgW="4391053" imgH="48099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836712"/>
                        <a:ext cx="5184576" cy="5679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3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Presidência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em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28/4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28/4 - PR, MC, MPOE, PCEF, PB, Inês, Urbano, Maria Caldas 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do </a:t>
            </a:r>
            <a:r>
              <a:rPr lang="pt-BR" dirty="0" smtClean="0"/>
              <a:t>Imóvel - registros </a:t>
            </a:r>
            <a:r>
              <a:rPr lang="pt-BR" dirty="0"/>
              <a:t>e </a:t>
            </a:r>
            <a:r>
              <a:rPr lang="pt-BR" dirty="0" smtClean="0"/>
              <a:t>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Pontos </a:t>
            </a:r>
            <a:r>
              <a:rPr lang="pt-BR" b="1" dirty="0"/>
              <a:t>de </a:t>
            </a:r>
            <a:r>
              <a:rPr lang="pt-BR" b="1" dirty="0" smtClean="0"/>
              <a:t>atenção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Dados sobre demografia e renda– reafirmar base utilizada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social: famílias com filhos, famílias sem filhos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Qualidade: aprofundar debate sobre pontos levantados que podem voltar ao </a:t>
            </a:r>
            <a:r>
              <a:rPr lang="pt-BR" dirty="0" smtClean="0"/>
              <a:t>debate: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Aquecimento solar, ND, Muros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63877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1091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Orçamento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Projetos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18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17934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</a:p>
        </p:txBody>
      </p:sp>
      <p:sp>
        <p:nvSpPr>
          <p:cNvPr id="1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622190"/>
              </p:ext>
            </p:extLst>
          </p:nvPr>
        </p:nvGraphicFramePr>
        <p:xfrm>
          <a:off x="-36512" y="548680"/>
          <a:ext cx="8969375" cy="604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Worksheet" r:id="rId4" imgW="8410708" imgH="7705518" progId="Excel.Sheet.12">
                  <p:embed/>
                </p:oleObj>
              </mc:Choice>
              <mc:Fallback>
                <p:oleObj name="Worksheet" r:id="rId4" imgW="8410708" imgH="77055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6512" y="548680"/>
                        <a:ext cx="8969375" cy="6048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9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5270" y="17934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66150"/>
              </p:ext>
            </p:extLst>
          </p:nvPr>
        </p:nvGraphicFramePr>
        <p:xfrm>
          <a:off x="225270" y="990600"/>
          <a:ext cx="8379178" cy="553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3" name="Worksheet" r:id="rId4" imgW="6943951" imgH="4876626" progId="Excel.Sheet.12">
                  <p:embed/>
                </p:oleObj>
              </mc:Choice>
              <mc:Fallback>
                <p:oleObj name="Worksheet" r:id="rId4" imgW="6943951" imgH="48766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270" y="990600"/>
                        <a:ext cx="8379178" cy="553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23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Reunião </a:t>
            </a:r>
            <a:r>
              <a:rPr lang="pt-BR" b="1" dirty="0"/>
              <a:t>com Secretário Paulo </a:t>
            </a:r>
            <a:r>
              <a:rPr lang="pt-BR" b="1" dirty="0" err="1"/>
              <a:t>Caffarelli</a:t>
            </a:r>
            <a:r>
              <a:rPr lang="pt-BR" b="1" dirty="0"/>
              <a:t> – </a:t>
            </a:r>
            <a:r>
              <a:rPr lang="pt-BR" b="1" dirty="0" smtClean="0"/>
              <a:t>11/4 – agenda de acompanhamento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</a:t>
            </a:r>
            <a:r>
              <a:rPr lang="pt-BR" dirty="0"/>
              <a:t>Eletrônico - implementação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Desbloqueios de </a:t>
            </a:r>
            <a:r>
              <a:rPr lang="pt-BR" dirty="0" smtClean="0"/>
              <a:t>Recursos – acesso ao Banco Central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Desonerações – continuidade – carta sobre RET 1%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Corretores Associados </a:t>
            </a:r>
            <a:r>
              <a:rPr lang="pt-BR" dirty="0" smtClean="0"/>
              <a:t>– definições</a:t>
            </a:r>
          </a:p>
          <a:p>
            <a:pPr lvl="0"/>
            <a:endParaRPr lang="pt-BR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Projeto </a:t>
            </a:r>
            <a:r>
              <a:rPr lang="pt-BR" b="1" dirty="0" err="1" smtClean="0"/>
              <a:t>Falconi</a:t>
            </a:r>
            <a:r>
              <a:rPr lang="pt-BR" b="1" dirty="0" smtClean="0"/>
              <a:t> – SP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Indefinições com Secretária, Cadastros e Informatização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de canal direto com o Prefeito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Descontinuidade – valor a ser rateado – R$ 528 mil</a:t>
            </a:r>
          </a:p>
          <a:p>
            <a:pPr lvl="0"/>
            <a:endParaRPr lang="pt-BR" b="1" dirty="0"/>
          </a:p>
          <a:p>
            <a:pPr lvl="0"/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8123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1 -  TJ-RJ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66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Anexo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1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Posicionamento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23067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 1 – Posicionamento -  Acordo ADEMI-TJ-RJ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Juiz </a:t>
            </a:r>
            <a:r>
              <a:rPr lang="pt-BR" b="1" dirty="0" err="1" smtClean="0"/>
              <a:t>Werson</a:t>
            </a:r>
            <a:r>
              <a:rPr lang="pt-BR" b="1" dirty="0" smtClean="0"/>
              <a:t> Rego – ENIC – 23/5</a:t>
            </a:r>
          </a:p>
          <a:p>
            <a:pPr lvl="0"/>
            <a:endParaRPr lang="pt-BR" dirty="0"/>
          </a:p>
          <a:p>
            <a:r>
              <a:rPr lang="pt-BR" b="1" dirty="0"/>
              <a:t>D</a:t>
            </a:r>
            <a:r>
              <a:rPr lang="pt-BR" b="1" dirty="0" smtClean="0"/>
              <a:t>efesa </a:t>
            </a:r>
            <a:r>
              <a:rPr lang="pt-BR" b="1" dirty="0"/>
              <a:t>do contratante vulnerável é dever constitucional do Estado </a:t>
            </a:r>
            <a:r>
              <a:rPr lang="pt-BR" dirty="0" smtClean="0"/>
              <a:t>- </a:t>
            </a:r>
            <a:r>
              <a:rPr lang="pt-BR" dirty="0"/>
              <a:t>Princípio da </a:t>
            </a:r>
            <a:r>
              <a:rPr lang="pt-BR" dirty="0" smtClean="0"/>
              <a:t>Vulnerabilidade -  CDC, vinculado ao </a:t>
            </a:r>
            <a:r>
              <a:rPr lang="pt-BR" dirty="0" err="1" smtClean="0"/>
              <a:t>Art</a:t>
            </a:r>
            <a:r>
              <a:rPr lang="pt-BR" dirty="0" smtClean="0"/>
              <a:t> XXIII Constituição -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Práticas </a:t>
            </a:r>
            <a:r>
              <a:rPr lang="pt-BR" b="1" dirty="0"/>
              <a:t>e cláusulas abusivas </a:t>
            </a:r>
            <a:r>
              <a:rPr lang="pt-BR" dirty="0"/>
              <a:t>- perda de credibilidade, insegurança jurídica, condenações judiciais para corrigir descompasso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Solução </a:t>
            </a:r>
            <a:r>
              <a:rPr lang="pt-BR" dirty="0"/>
              <a:t>- adequação dos contratos para resgate da credibilidade dos incorporadores, concorrência leal e segurança </a:t>
            </a:r>
            <a:r>
              <a:rPr lang="pt-BR" dirty="0" smtClean="0"/>
              <a:t>jurídica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err="1" smtClean="0"/>
              <a:t>Judicialização</a:t>
            </a:r>
            <a:r>
              <a:rPr lang="pt-BR" dirty="0"/>
              <a:t> </a:t>
            </a:r>
            <a:r>
              <a:rPr lang="pt-BR" dirty="0" smtClean="0"/>
              <a:t>- julgador assegura </a:t>
            </a:r>
            <a:r>
              <a:rPr lang="pt-BR" dirty="0"/>
              <a:t>a observância dos novos paradigmas </a:t>
            </a:r>
            <a:r>
              <a:rPr lang="pt-BR" dirty="0" smtClean="0"/>
              <a:t>por relação </a:t>
            </a:r>
            <a:r>
              <a:rPr lang="pt-BR" dirty="0"/>
              <a:t>jurídica socialmente justa nela intervindo, sempre que necessário.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Desjudicialização</a:t>
            </a:r>
            <a:r>
              <a:rPr lang="pt-BR" b="1" dirty="0"/>
              <a:t> </a:t>
            </a:r>
            <a:r>
              <a:rPr lang="pt-BR" b="1" dirty="0" smtClean="0"/>
              <a:t>– Proposições apresentadas em ENM – Gramado - 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Distrato unilateral com inadimplência via caução dos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Mora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mediante contrapartidas, mesmo dentro dos 180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Taxas de interveniência e deslocamentos abusivas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boa-fé e equidade, vale contrato padronizado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89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Pauta estratégica</a:t>
            </a:r>
            <a:r>
              <a:rPr lang="pt-BR" dirty="0"/>
              <a:t> - 9:30h às </a:t>
            </a:r>
            <a:r>
              <a:rPr lang="pt-BR" dirty="0" smtClean="0"/>
              <a:t>11h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Atualizações estratégicas- encontros com candidatos, evento 5/6, terceirização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</a:t>
            </a:r>
            <a:r>
              <a:rPr lang="pt-BR" dirty="0"/>
              <a:t>ABRAINC – invasões/anúncio publicado; imagem do setor e ações a respeito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Vendas - corretagem e Modelo de Negócios – vendas definitivas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Burocracia</a:t>
            </a:r>
            <a:r>
              <a:rPr lang="pt-BR" dirty="0"/>
              <a:t>, Licenciamentos – O Custo da Burocracia no Imóvel e seu encaminhamento</a:t>
            </a:r>
          </a:p>
          <a:p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Pauta </a:t>
            </a:r>
            <a:r>
              <a:rPr lang="pt-BR" b="1" dirty="0"/>
              <a:t>de atualizações</a:t>
            </a:r>
            <a:r>
              <a:rPr lang="pt-BR" dirty="0"/>
              <a:t> – 11h às </a:t>
            </a:r>
            <a:r>
              <a:rPr lang="pt-BR" dirty="0" smtClean="0"/>
              <a:t>11:30h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FIPE, Responsabilidade </a:t>
            </a:r>
            <a:r>
              <a:rPr lang="pt-BR" dirty="0"/>
              <a:t>Social, </a:t>
            </a:r>
            <a:r>
              <a:rPr lang="pt-BR" dirty="0" smtClean="0"/>
              <a:t>PMCMV, Orçamento Projetos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Banco de Ideias</a:t>
            </a:r>
            <a:r>
              <a:rPr lang="pt-BR" dirty="0"/>
              <a:t> – das 11:30h às </a:t>
            </a:r>
            <a:r>
              <a:rPr lang="pt-BR" dirty="0" smtClean="0"/>
              <a:t>12h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Estratégicas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Estratégicas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Evento 5/6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1º Encontro ABRAINC – </a:t>
            </a:r>
            <a:r>
              <a:rPr lang="pt-BR" dirty="0"/>
              <a:t>Crescimento e Equilíbrio – patrocínio 100% </a:t>
            </a:r>
            <a:r>
              <a:rPr lang="pt-BR" dirty="0" smtClean="0"/>
              <a:t>CEF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Reajuste em São Paulo </a:t>
            </a:r>
            <a:r>
              <a:rPr lang="pt-BR" dirty="0"/>
              <a:t>– participação ABRAINC no Núcleo de Negociação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7,32% de reajuste para salários até R$ 8.000,00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5,82% de reajuste para salários acima deste valor </a:t>
            </a:r>
          </a:p>
          <a:p>
            <a:endParaRPr lang="pt-BR" b="1" dirty="0" smtClean="0"/>
          </a:p>
          <a:p>
            <a:r>
              <a:rPr lang="pt-BR" b="1" dirty="0" smtClean="0"/>
              <a:t>Encontro com Presidenciáveis – almoço com Aécio Neves 11/6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importância do segmento no país.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Programas de Governo para o segmento.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Relações de trabalho: terceirização, desoneração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Terceirização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STF - </a:t>
            </a:r>
            <a:r>
              <a:rPr lang="pt-BR" dirty="0"/>
              <a:t>Celulose </a:t>
            </a:r>
            <a:r>
              <a:rPr lang="pt-BR" dirty="0" err="1"/>
              <a:t>Nipo</a:t>
            </a:r>
            <a:r>
              <a:rPr lang="pt-BR" dirty="0"/>
              <a:t> Brasileira contra </a:t>
            </a:r>
            <a:r>
              <a:rPr lang="pt-BR" dirty="0" smtClean="0"/>
              <a:t>decisão sobre atividade-fim</a:t>
            </a:r>
            <a:r>
              <a:rPr lang="pt-BR" dirty="0"/>
              <a:t>. 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16/5 - Repercussão </a:t>
            </a:r>
            <a:r>
              <a:rPr lang="pt-BR" dirty="0"/>
              <a:t>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Material defendendo o direito do empreiteiro prestar seus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Ação junto com </a:t>
            </a:r>
            <a:r>
              <a:rPr lang="pt-BR" dirty="0" smtClean="0"/>
              <a:t>CBIC/CNI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31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8928992" cy="5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62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Posicionamento ABRAINC - </a:t>
            </a:r>
            <a:r>
              <a:rPr lang="pt-BR" sz="6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do setor e de sua reputação</a:t>
            </a: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Anúncio - </a:t>
            </a:r>
            <a:r>
              <a:rPr lang="pt-BR" b="1" i="1" dirty="0"/>
              <a:t>Reivindicação de movimentos sociais pela </a:t>
            </a:r>
            <a:r>
              <a:rPr lang="pt-BR" b="1" i="1" dirty="0" smtClean="0"/>
              <a:t>moradia é </a:t>
            </a:r>
            <a:r>
              <a:rPr lang="pt-BR" b="1" i="1" dirty="0"/>
              <a:t>legítima, mas precisa evoluir dentro da </a:t>
            </a:r>
            <a:r>
              <a:rPr lang="pt-BR" b="1" i="1" dirty="0" smtClean="0"/>
              <a:t>lei – 27/5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à Presidenta e ao Prefeito de São Paulo em 14/5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Página no Globo, ½ página do OESP, Valor Econômico e Correio Brasiliense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Repercussão na Agência Estado, Época Negócios e Isto É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Rede Globo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Matérias com PDG, MRV e Gafisa; outras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– Estudo “O Custo da Burocracia”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para Carlos Henrique Schroeder em 30/5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Prefeitura de S. Paulo </a:t>
            </a:r>
            <a:r>
              <a:rPr lang="pt-BR" dirty="0" smtClean="0"/>
              <a:t>– Controlador Geral e seu ultimato sobre corrupção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studo </a:t>
            </a:r>
            <a:r>
              <a:rPr lang="pt-BR" dirty="0"/>
              <a:t>da 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 - transparência</a:t>
            </a:r>
            <a:r>
              <a:rPr lang="pt-BR" dirty="0"/>
              <a:t>, clareza nos procedimentos </a:t>
            </a:r>
            <a:r>
              <a:rPr lang="pt-BR" dirty="0" smtClean="0"/>
              <a:t>burocráticos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/>
              <a:t>com a Prefeitura de </a:t>
            </a:r>
            <a:r>
              <a:rPr lang="pt-BR" dirty="0" smtClean="0"/>
              <a:t>SP - estandes </a:t>
            </a:r>
            <a:r>
              <a:rPr lang="pt-BR" dirty="0"/>
              <a:t>de </a:t>
            </a:r>
            <a:r>
              <a:rPr lang="pt-BR" dirty="0" smtClean="0"/>
              <a:t>venda -agenda </a:t>
            </a:r>
            <a:r>
              <a:rPr lang="pt-BR" dirty="0"/>
              <a:t>com o Prefeito </a:t>
            </a:r>
            <a:r>
              <a:rPr lang="pt-BR" dirty="0" smtClean="0"/>
              <a:t>p/ </a:t>
            </a:r>
            <a:r>
              <a:rPr lang="pt-BR" dirty="0"/>
              <a:t>esclarecer intenção e para a divulgação deste </a:t>
            </a:r>
            <a:r>
              <a:rPr lang="pt-BR" dirty="0" smtClean="0"/>
              <a:t>trabalho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Resposta com ações</a:t>
            </a:r>
            <a:r>
              <a:rPr lang="pt-BR" dirty="0"/>
              <a:t>, projetos e intenções </a:t>
            </a:r>
            <a:r>
              <a:rPr lang="pt-BR" dirty="0" smtClean="0"/>
              <a:t>- estandes</a:t>
            </a:r>
            <a:r>
              <a:rPr lang="pt-BR" dirty="0"/>
              <a:t>, adequação dos procedimentos do ISS e </a:t>
            </a:r>
            <a:r>
              <a:rPr lang="pt-BR" dirty="0" smtClean="0"/>
              <a:t>IPTU.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Melhorias mediante Processos + </a:t>
            </a:r>
            <a:r>
              <a:rPr lang="pt-BR" dirty="0" err="1" smtClean="0"/>
              <a:t>Pactuação</a:t>
            </a:r>
            <a:r>
              <a:rPr lang="pt-BR" dirty="0" smtClean="0"/>
              <a:t> com o Setor Público</a:t>
            </a:r>
            <a:endParaRPr lang="pt-BR" dirty="0"/>
          </a:p>
          <a:p>
            <a:r>
              <a:rPr lang="pt-BR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1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7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29689</TotalTime>
  <Words>1699</Words>
  <Application>Microsoft Office PowerPoint</Application>
  <PresentationFormat>Apresentação na tela (4:3)</PresentationFormat>
  <Paragraphs>440</Paragraphs>
  <Slides>30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Burocracia, Licenciamentos – O Custo da Burocracia no Imóvel </vt:lpstr>
      <vt:lpstr>Burocracia, Licenciamentos </vt:lpstr>
      <vt:lpstr>Burocracia, Licenciamentos – O Custo da Burocracia no Imóvel </vt:lpstr>
      <vt:lpstr>Melhoria nos processos – Pacto anti-corrupção e Trabalho MBC/Booz </vt:lpstr>
      <vt:lpstr>Apresentação do PowerPoint</vt:lpstr>
      <vt:lpstr>Modelo de Negócios  - vendas definitivas , equilíbrio nas relações  </vt:lpstr>
      <vt:lpstr>Apresentação do PowerPoint</vt:lpstr>
      <vt:lpstr>Apresentação do PowerPoint</vt:lpstr>
      <vt:lpstr>Modelo de vendas – atualizações e encaminhamento  </vt:lpstr>
      <vt:lpstr>Modelo de vendas – atualizações e encaminhamento  </vt:lpstr>
      <vt:lpstr>Apresentação do PowerPoint</vt:lpstr>
      <vt:lpstr>Apresentação do PowerPoint</vt:lpstr>
      <vt:lpstr>Apresentação do PowerPoint</vt:lpstr>
      <vt:lpstr>PMCMV3 – reunião com Presidência em 28/4</vt:lpstr>
      <vt:lpstr>Apresentação do PowerPoint</vt:lpstr>
      <vt:lpstr>Apresentação do PowerPoint</vt:lpstr>
      <vt:lpstr>Apresentação do PowerPoint</vt:lpstr>
      <vt:lpstr>Outras atualizações ABRAINC </vt:lpstr>
      <vt:lpstr>Apresentação do PowerPoint</vt:lpstr>
      <vt:lpstr>Anexo 1 – Posicionamento - Acordo TJ-RJ </vt:lpstr>
      <vt:lpstr>Anexo 1 – Posicionamento -  Acordo ADEMI-TJ-RJ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3253</cp:revision>
  <dcterms:created xsi:type="dcterms:W3CDTF">2009-08-13T21:08:28Z</dcterms:created>
  <dcterms:modified xsi:type="dcterms:W3CDTF">2014-06-07T12:40:13Z</dcterms:modified>
</cp:coreProperties>
</file>