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81" r:id="rId2"/>
    <p:sldId id="1410" r:id="rId3"/>
    <p:sldId id="1411" r:id="rId4"/>
    <p:sldId id="1396" r:id="rId5"/>
    <p:sldId id="1435" r:id="rId6"/>
    <p:sldId id="1586" r:id="rId7"/>
    <p:sldId id="1588" r:id="rId8"/>
    <p:sldId id="1587" r:id="rId9"/>
    <p:sldId id="1604" r:id="rId10"/>
    <p:sldId id="1605" r:id="rId11"/>
    <p:sldId id="1606" r:id="rId12"/>
    <p:sldId id="1483" r:id="rId13"/>
    <p:sldId id="1589" r:id="rId14"/>
    <p:sldId id="1599" r:id="rId15"/>
    <p:sldId id="1600" r:id="rId16"/>
    <p:sldId id="1601" r:id="rId17"/>
    <p:sldId id="1528" r:id="rId18"/>
    <p:sldId id="1444" r:id="rId19"/>
    <p:sldId id="1596" r:id="rId20"/>
    <p:sldId id="1598" r:id="rId21"/>
    <p:sldId id="1597" r:id="rId22"/>
    <p:sldId id="1579" r:id="rId23"/>
    <p:sldId id="1463" r:id="rId24"/>
    <p:sldId id="1464" r:id="rId25"/>
    <p:sldId id="1546" r:id="rId26"/>
    <p:sldId id="1501" r:id="rId27"/>
    <p:sldId id="1584" r:id="rId28"/>
    <p:sldId id="1603" r:id="rId29"/>
    <p:sldId id="1421" r:id="rId30"/>
    <p:sldId id="1556" r:id="rId31"/>
    <p:sldId id="1557" r:id="rId32"/>
    <p:sldId id="1558" r:id="rId33"/>
    <p:sldId id="1559" r:id="rId34"/>
    <p:sldId id="1475" r:id="rId35"/>
    <p:sldId id="1476" r:id="rId36"/>
    <p:sldId id="1423" r:id="rId37"/>
    <p:sldId id="1424" r:id="rId38"/>
    <p:sldId id="1425" r:id="rId39"/>
    <p:sldId id="1426" r:id="rId40"/>
    <p:sldId id="1564" r:id="rId41"/>
    <p:sldId id="1561" r:id="rId42"/>
    <p:sldId id="1562" r:id="rId43"/>
    <p:sldId id="1563" r:id="rId44"/>
    <p:sldId id="1427" r:id="rId45"/>
    <p:sldId id="1429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4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09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58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7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0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6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85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267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51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03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92017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1474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2512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0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44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81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portoalegre.rs.gov.br/edificapoa/default.php?p_noticia=168948&amp;PORTO+ALEGRE+TEM+NOVAS+REGRAS+PARA+APROVACAO+DE+EDIFICACOES" TargetMode="External"/><Relationship Id="rId2" Type="http://schemas.openxmlformats.org/officeDocument/2006/relationships/hyperlink" Target="http://www.curitiba.pr.gov.br/noticias/alvara-de-construcao-saira-mais-rapido-com-processo-eletronico/1978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einfra.joinville.sc.gov.br/noticia/115-Assinado+decreto+que+reduz+prazos+para+aprova%C3%A7%C3%A3o+de+projetos.html" TargetMode="External"/><Relationship Id="rId2" Type="http://schemas.openxmlformats.org/officeDocument/2006/relationships/hyperlink" Target="http://www.crea-pr.org.br/index.php?option=com_content&amp;view=article&amp;id=3052:foz-do-iguacu-atende-pedido-dos-profissionais-e-altera-decreto-de-aprovacao-de-projetos-de-alvaras-de-construcao&amp;catid=3:newsflas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aomercado.pini.com.br/negocios-incorporacao-construcao/144/prefeitura-de-sao-paulo-cria-secretaria-para-agilizar-licenciamentos--292290-1.aspx" TargetMode="External"/><Relationship Id="rId2" Type="http://schemas.openxmlformats.org/officeDocument/2006/relationships/hyperlink" Target="http://ne10.uol.com.br/canal/cotidiano/economia/noticia/2012/08/28/lancamento-do-habitese-eletronico-promete-agilizar-emissao-do-documento-364399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6/11/2014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2000"/>
            <a:ext cx="6624736" cy="14777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67914"/>
              </p:ext>
            </p:extLst>
          </p:nvPr>
        </p:nvGraphicFramePr>
        <p:xfrm>
          <a:off x="242888" y="908720"/>
          <a:ext cx="8696324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134"/>
                <a:gridCol w="995910"/>
                <a:gridCol w="1443175"/>
                <a:gridCol w="2535994"/>
                <a:gridCol w="2105128"/>
                <a:gridCol w="983983"/>
              </a:tblGrid>
              <a:tr h="18465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 dirty="0">
                          <a:effectLst/>
                        </a:rPr>
                        <a:t>Cetesb/ Agência Ambiental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3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Área Responsável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Problema identificado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Consequências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Proposta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Comentários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STATUS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b"/>
                </a:tc>
              </a:tr>
              <a:tr h="272399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79947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61572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61572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468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ELTON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Alteração Decreto 59263/2013- Áreas Contaminadas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Atraso na entrega de empreendimentos prontos.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Alteração do artigo 64, parágrafo 5°, que se refere à exigência de apresentação do Termo de Reabilitação, substituindo termo por "Parecer Técnico Cetesb", considerando a área apta para ocupação humana, sem prejuízo da saúde.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Proposta de alteração de Decreto será entregue ao governador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Redigitação de Decreto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468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ELTON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Indeferimento de processos  em casos de anállises técnicas que necessitam de complementação de relatórios de parecer de mudança de uso. Demora excessiva nos trâmites entre agências e sede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ônus de prazo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Criar sistema de resposta tipo "comunique-se", envitando que processos com nível baixo de discordâncias sejam indeferidos. Para demais casos será mantido o indeferimento 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Cetesb deve organizar calendário  pde reuniões entre técnicos e requisitantes e consultores. Com o comunique-se em mãos, neste momento as dúvidas serão sanadas.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Elton comentou que irá organizar os dias para atendimento e verificar forma de  enquadrar casos graves (indeferimento) e leves (comunique-se e atendimento)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Cetesb irá verificar viabilidade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  <a:tr h="1468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ELTON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Definição de procedimentos de averbação da Área Contaminada de Risco Confirmado.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 Cetesb é obrigada a comunicar cartórios em caso de omissão ou não identificação do responsável legal pela área, gerando volume de trabalho excessivo para o órgão.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Alinhamento com corregedor e Arisp sobre responsabilidade cartorária de comunicação aos proprietários quando houver contaminação.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Alteração do Decreto 59.263/2013- Art 41 - Parágrafo 1°</a:t>
                      </a:r>
                      <a:br>
                        <a:rPr lang="pt-BR" sz="700" u="none" strike="noStrike">
                          <a:effectLst/>
                        </a:rPr>
                      </a:b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Devemos aguardar Cetesb se manifestar com corregedor para Abrainc se movimentar com </a:t>
                      </a:r>
                      <a:r>
                        <a:rPr lang="pt-BR" sz="700" u="none" strike="noStrike" dirty="0" err="1">
                          <a:effectLst/>
                        </a:rPr>
                        <a:t>Arisp</a:t>
                      </a:r>
                      <a:r>
                        <a:rPr lang="pt-BR" sz="700" u="none" strike="noStrike" dirty="0">
                          <a:effectLst/>
                        </a:rPr>
                        <a:t>. </a:t>
                      </a:r>
                      <a:r>
                        <a:rPr lang="pt-BR" sz="700" u="none" strike="noStrike" dirty="0" err="1">
                          <a:effectLst/>
                        </a:rPr>
                        <a:t>Eton</a:t>
                      </a:r>
                      <a:r>
                        <a:rPr lang="pt-BR" sz="700" u="none" strike="noStrike" dirty="0">
                          <a:effectLst/>
                        </a:rPr>
                        <a:t> nos avisará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Diretoria Cetesb irá se reunir com corregedor dos novos procedimentos baseado no Decreto.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95" marR="3695" marT="3695" marB="0"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06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223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19539"/>
              </p:ext>
            </p:extLst>
          </p:nvPr>
        </p:nvGraphicFramePr>
        <p:xfrm>
          <a:off x="174625" y="908720"/>
          <a:ext cx="8764589" cy="567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097"/>
                <a:gridCol w="1003727"/>
                <a:gridCol w="1454504"/>
                <a:gridCol w="2555900"/>
                <a:gridCol w="2121652"/>
                <a:gridCol w="991709"/>
              </a:tblGrid>
              <a:tr h="18310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 dirty="0">
                          <a:effectLst/>
                        </a:rPr>
                        <a:t>Cetesb/ Agência Ambiental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52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Área Responsável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Problema identificado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Consequências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Proposta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Comentários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STATUS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b"/>
                </a:tc>
              </a:tr>
              <a:tr h="130118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30118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65717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30118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30118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30118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90391"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9338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CÉLIA POETA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Emissão parcial das licenças ambientais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Atrasos nos projetos: após a análise via Graprohab, sobreprazo para emissões de solicitar a emissão do TCRA, TRPAVLot, bota-fora, autorização para corte de árvores exóticas, entre outros pela Agência Ambiental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Emissão de todas as licenças ambientais (CETESB e outros) que vierem a ser necessárias para a execução das obras via Graprohab no momento da aprovação.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Nova sistemática a partir de 1o de janeiro de 2014 - Certificados Graprohab só com TCRA, o qual terá 30 dias de prazo para emissão não vale para HIS/HMP.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Definir sistemática adequada para todos os processos.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12817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CÉLIA POETA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Padronização nas análises pode ser incrementada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Retrabalhos, rediscussões, não aproveitamento do trabalho e do conhecimento adquirido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Estabelecimento de níveis de parametrização para equipamentos que desafogue análise da CETESB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Treinamenrto de municípios para trabalhar nestes parâmetros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Modelos e sistemas pré-aprovados e padronizados. Exemplo positivo: ETEs e Elevatórias, com padrões definidos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Proporemos sistem padrão para empreendimentos (ex: 300 unidades, T+4, metragem)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Enviaremos exemplos de tratamentos despadronizados nas agências da CETESB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62257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CÉLIA POETA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Falta de regulamentação para tratamento de poços artesianos provisórios (periodo da obra)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Atraso em projetos e execução por regulamentação inadequada em relação a poços artesianos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Regulamentação simplificada dos poços artesianos provisórios, permitindo sua implantação e adequada desativação sem passivos de qualquer ordem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Atribuição seria do DAEE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7897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CÉLIA POETA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Prazo muito longo para a obtenção da Licença de Operação (LO) dos empreendimentos junto à Cetesb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Retardo no processo de amortização da dívida de financiamento dos clientes junto às instituições finaceiras. Neste periodo estão sendo pagos apenas juros do empréstimo e não a amortização efetiva do finaciamento.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Possibilitar a entrega do empreendimento com o protocolo da LO, uma vez que já existem LP e LI devidamente emitidas pelo orgão.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CETESB trabalha com fluxo das LOs buscando reduzir seus prazos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A empresa deverá permitir a solicitação de LO antes do final/habite-se da obra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Em discussão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  <a:tr h="6336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CÉLIA POETA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Reflorestamento e monitoramento de Áreas Verdes em Loteamentos Abertos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Necessidade de sucessivos replantios das áreas, de domínio público, e assim sujeitas a invasão de animais para pastagens, depósito de entulho e lixo. queimadas.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Transferência das obrigações pós plantio para os orgãos responsáveis.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Empresas deverão finalizar processos com entrega de relatórios com fotografis mostrando finalização/cumprimento de exigências, para sua proteção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Em discussão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1" marR="2681" marT="2681" marB="0" anchor="ctr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07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324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981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Modelo de vendas – aproximação com o MP</a:t>
            </a:r>
            <a:b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</a:b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7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MRV e HM viraram chave. 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até R$ 180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 – verificar andamento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 smtClean="0"/>
          </a:p>
          <a:p>
            <a:pPr lvl="0"/>
            <a:r>
              <a:rPr lang="pt-BR" sz="1700" b="1" dirty="0" smtClean="0"/>
              <a:t>Reunião 29/10, 15h, com Jairo </a:t>
            </a:r>
            <a:r>
              <a:rPr lang="pt-BR" sz="1700" b="1" dirty="0" err="1" smtClean="0"/>
              <a:t>Klepacz</a:t>
            </a:r>
            <a:r>
              <a:rPr lang="pt-BR" sz="1700" b="1" dirty="0" smtClean="0"/>
              <a:t> e Marcos Lopes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Local, participantes (Novellino, Leonardo; solicitação ML: MN, Jorge Cury)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/>
              <a:t>Autuação INSS – Brasília, RJ; decisões contrárias RS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/>
              <a:t>Minuta-padrão RJ – </a:t>
            </a:r>
            <a:r>
              <a:rPr lang="pt-BR" sz="1700" dirty="0"/>
              <a:t>apresentação Comitê Jurídico ABRAINC – 21/10 – Dr. Maury, Dr. </a:t>
            </a:r>
            <a:r>
              <a:rPr lang="pt-BR" sz="1700" dirty="0" err="1"/>
              <a:t>Werson</a:t>
            </a:r>
            <a:r>
              <a:rPr lang="pt-BR" sz="1700" dirty="0"/>
              <a:t> Rego, </a:t>
            </a:r>
            <a:r>
              <a:rPr lang="pt-BR" sz="1700" dirty="0" err="1"/>
              <a:t>Murillo</a:t>
            </a:r>
            <a:r>
              <a:rPr lang="pt-BR" sz="1700" dirty="0"/>
              <a:t> </a:t>
            </a:r>
            <a:r>
              <a:rPr lang="pt-BR" sz="1700" dirty="0" err="1"/>
              <a:t>Allevato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Judiciário: na dúvida, defesa do + frágil.  </a:t>
            </a:r>
            <a:r>
              <a:rPr lang="pt-BR" sz="1600" dirty="0" err="1"/>
              <a:t>Auto-regulação</a:t>
            </a:r>
            <a:r>
              <a:rPr lang="pt-BR" sz="1600" dirty="0"/>
              <a:t> e </a:t>
            </a:r>
            <a:r>
              <a:rPr lang="pt-BR" sz="1600" dirty="0" err="1"/>
              <a:t>desjudicialização</a:t>
            </a:r>
            <a:r>
              <a:rPr lang="pt-BR" sz="1600" dirty="0"/>
              <a:t> por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RJ-CNJ-MJ- estados. Apresentação reunião </a:t>
            </a:r>
            <a:r>
              <a:rPr lang="pt-BR" sz="1600" dirty="0" smtClean="0"/>
              <a:t>CD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Participação efetiva para correção de pontos controversos</a:t>
            </a:r>
            <a:endParaRPr lang="pt-BR" sz="17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08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66098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Aprimorar entendimento e tratamento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Obras com atraso e sem atraso; interferência ou não de poder público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Abertura de memórias de cálculo e proposta de escalonamento de retenções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Visão de prejuízo para demais clientes com manutenção de desequilíbrios </a:t>
            </a:r>
            <a:endParaRPr lang="pt-B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GT Legislativo – 13/11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implementação</a:t>
            </a:r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09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25691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4 - Jurisprudência</a:t>
            </a:r>
            <a:r>
              <a:rPr lang="pt-BR" sz="1700" b="1" dirty="0" smtClean="0"/>
              <a:t> - GT </a:t>
            </a:r>
            <a:r>
              <a:rPr lang="pt-BR" sz="1700" b="1" dirty="0"/>
              <a:t>Judiciário com Comitê Jurídico </a:t>
            </a:r>
            <a:r>
              <a:rPr lang="pt-BR" sz="1700" b="1" dirty="0" smtClean="0"/>
              <a:t>ABRAINC – cont.</a:t>
            </a:r>
            <a:endParaRPr lang="pt-BR" sz="1700" b="1" dirty="0"/>
          </a:p>
          <a:p>
            <a:r>
              <a:rPr lang="pt-BR" sz="1700" b="1" dirty="0" smtClean="0"/>
              <a:t>GT Judiciário -  </a:t>
            </a:r>
            <a:r>
              <a:rPr lang="pt-BR" sz="1700" dirty="0" smtClean="0"/>
              <a:t>Claudio </a:t>
            </a:r>
            <a:r>
              <a:rPr lang="pt-BR" sz="1700" dirty="0"/>
              <a:t>Carvalho, </a:t>
            </a:r>
            <a:r>
              <a:rPr lang="pt-BR" sz="1700" dirty="0" smtClean="0"/>
              <a:t>MF, JC </a:t>
            </a:r>
            <a:r>
              <a:rPr lang="pt-BR" sz="1700" dirty="0" err="1"/>
              <a:t>Lazaretti</a:t>
            </a:r>
            <a:r>
              <a:rPr lang="pt-BR" sz="1700" dirty="0"/>
              <a:t>, </a:t>
            </a:r>
            <a:r>
              <a:rPr lang="pt-BR" sz="1700" dirty="0" smtClean="0"/>
              <a:t>Denise, VL, CB, LFM, </a:t>
            </a:r>
            <a:r>
              <a:rPr lang="pt-BR" sz="1700" dirty="0"/>
              <a:t>ABRAINC</a:t>
            </a:r>
            <a:endParaRPr lang="pt-BR" sz="1700" b="1" dirty="0"/>
          </a:p>
          <a:p>
            <a:pPr marL="0" lvl="1"/>
            <a:endParaRPr lang="pt-BR" sz="1700" b="1" dirty="0" smtClean="0"/>
          </a:p>
          <a:p>
            <a:pPr marL="0" lvl="1"/>
            <a:r>
              <a:rPr lang="pt-BR" b="1" dirty="0"/>
              <a:t>Leis </a:t>
            </a:r>
            <a:endParaRPr lang="pt-BR" b="1" dirty="0" smtClean="0"/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Problema de origem - </a:t>
            </a:r>
            <a:r>
              <a:rPr lang="pt-BR" dirty="0" err="1"/>
              <a:t>ambigüidade</a:t>
            </a:r>
            <a:r>
              <a:rPr lang="pt-BR" dirty="0"/>
              <a:t>, reflexo de tensões </a:t>
            </a:r>
            <a:r>
              <a:rPr lang="pt-BR" dirty="0" smtClean="0"/>
              <a:t>políticas</a:t>
            </a:r>
          </a:p>
          <a:p>
            <a:pPr marL="0" lvl="1"/>
            <a:r>
              <a:rPr lang="pt-BR" dirty="0" smtClean="0"/>
              <a:t> 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Aplicação, fiscalização - insegurança do servidor. </a:t>
            </a:r>
            <a:endParaRPr lang="pt-BR" dirty="0" smtClean="0"/>
          </a:p>
          <a:p>
            <a:pPr marL="0" lvl="1"/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Criar núcleos que constituam entendimentos - credibilidade das </a:t>
            </a:r>
            <a:r>
              <a:rPr lang="pt-BR" dirty="0" smtClean="0"/>
              <a:t>partes</a:t>
            </a:r>
            <a:endParaRPr lang="pt-BR" dirty="0"/>
          </a:p>
          <a:p>
            <a:pPr marL="457200" lvl="2"/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Formar jurisprudências estabilizadoras.</a:t>
            </a:r>
          </a:p>
          <a:p>
            <a:pPr marL="0" lvl="1"/>
            <a:endParaRPr lang="pt-BR" sz="17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  <a:r>
              <a:rPr lang="pt-BR" dirty="0" smtClean="0"/>
              <a:t>– Conselho Deliberativo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Enunciados ABRAINC </a:t>
            </a:r>
            <a:r>
              <a:rPr lang="pt-BR" dirty="0"/>
              <a:t>– entendimentos, consensos, contribuições p/ Cartilha</a:t>
            </a:r>
          </a:p>
          <a:p>
            <a:pPr marL="457200" lvl="2"/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1709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7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/>
              <a:t>4</a:t>
            </a:r>
            <a:r>
              <a:rPr lang="pt-BR" sz="1700" b="1" u="sng" dirty="0" smtClean="0"/>
              <a:t> - Jurisprudência</a:t>
            </a:r>
            <a:r>
              <a:rPr lang="pt-BR" sz="1700" b="1" dirty="0" smtClean="0"/>
              <a:t> - GT </a:t>
            </a:r>
            <a:r>
              <a:rPr lang="pt-BR" sz="1700" b="1" dirty="0"/>
              <a:t>Judiciário com Comitê Jurídico </a:t>
            </a:r>
            <a:r>
              <a:rPr lang="pt-BR" sz="1700" b="1" dirty="0" smtClean="0"/>
              <a:t>ABRAINC – cont.</a:t>
            </a:r>
            <a:endParaRPr lang="pt-BR" sz="1700" b="1" dirty="0"/>
          </a:p>
          <a:p>
            <a:r>
              <a:rPr lang="pt-BR" sz="1700" b="1" dirty="0" smtClean="0"/>
              <a:t>GT Judiciário -  </a:t>
            </a:r>
            <a:r>
              <a:rPr lang="pt-BR" sz="1700" dirty="0" smtClean="0"/>
              <a:t>Claudio </a:t>
            </a:r>
            <a:r>
              <a:rPr lang="pt-BR" sz="1700" dirty="0"/>
              <a:t>Carvalho, </a:t>
            </a:r>
            <a:r>
              <a:rPr lang="pt-BR" sz="1700" dirty="0" smtClean="0"/>
              <a:t>MF, JC </a:t>
            </a:r>
            <a:r>
              <a:rPr lang="pt-BR" sz="1700" dirty="0" err="1"/>
              <a:t>Lazaretti</a:t>
            </a:r>
            <a:r>
              <a:rPr lang="pt-BR" sz="1700" dirty="0"/>
              <a:t>, </a:t>
            </a:r>
            <a:r>
              <a:rPr lang="pt-BR" sz="1700" dirty="0" smtClean="0"/>
              <a:t>Denise, VL, CB, LFM, </a:t>
            </a:r>
            <a:r>
              <a:rPr lang="pt-BR" sz="1700" dirty="0"/>
              <a:t>ABRAINC</a:t>
            </a:r>
            <a:endParaRPr lang="pt-BR" sz="1700" b="1" dirty="0"/>
          </a:p>
          <a:p>
            <a:pPr marL="0" lvl="1"/>
            <a:endParaRPr lang="pt-BR" sz="1700" b="1" dirty="0" smtClean="0"/>
          </a:p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</a:t>
            </a:r>
            <a:r>
              <a:rPr lang="pt-BR" dirty="0"/>
              <a:t>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Objetivos</a:t>
            </a:r>
            <a:r>
              <a:rPr lang="pt-BR" b="1" dirty="0"/>
              <a:t>:</a:t>
            </a:r>
            <a:r>
              <a:rPr lang="pt-BR" b="1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entendimentos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Revisão</a:t>
            </a:r>
            <a:r>
              <a:rPr lang="pt-BR" dirty="0" smtClean="0"/>
              <a:t> – Comitê de Incorporação/Comunicação e </a:t>
            </a:r>
            <a:r>
              <a:rPr lang="pt-BR" smtClean="0"/>
              <a:t>Secovi – agendamento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Mesas </a:t>
            </a:r>
            <a:r>
              <a:rPr lang="pt-BR" b="1" dirty="0"/>
              <a:t>com </a:t>
            </a:r>
            <a:r>
              <a:rPr lang="pt-BR" b="1" dirty="0" smtClean="0"/>
              <a:t>Judiciário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dirty="0" smtClean="0"/>
              <a:t>Gentilezas </a:t>
            </a:r>
            <a:r>
              <a:rPr lang="pt-BR" sz="1700" b="1" dirty="0"/>
              <a:t>Urbanas </a:t>
            </a:r>
            <a:r>
              <a:rPr lang="pt-BR" sz="1700" dirty="0"/>
              <a:t>– apoio </a:t>
            </a:r>
            <a:r>
              <a:rPr lang="pt-BR" sz="1700" dirty="0" smtClean="0"/>
              <a:t>ABRAINC;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/>
              <a:t>Parklets</a:t>
            </a:r>
            <a:r>
              <a:rPr lang="pt-BR" sz="1700" dirty="0" smtClean="0"/>
              <a:t> – reunião 6/11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11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255825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Walter </a:t>
            </a:r>
            <a:r>
              <a:rPr lang="pt-BR" b="1" dirty="0" err="1" smtClean="0"/>
              <a:t>Caldana</a:t>
            </a:r>
            <a:r>
              <a:rPr lang="pt-BR" b="1" dirty="0" smtClean="0"/>
              <a:t> – 30/9 -  </a:t>
            </a:r>
            <a:r>
              <a:rPr lang="pt-BR" dirty="0" smtClean="0"/>
              <a:t>Escola de Arquitetura Mackenzie</a:t>
            </a:r>
          </a:p>
          <a:p>
            <a:endParaRPr lang="pt-BR" b="1" dirty="0" smtClean="0"/>
          </a:p>
          <a:p>
            <a:r>
              <a:rPr lang="pt-BR" b="1" dirty="0" smtClean="0"/>
              <a:t>Aproximações- cursos estruturantes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burocracia nas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Produtividade, marco regulatório, ações para melhoria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Como incorporar as questões urbanas na produção imobiliária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Seminário para discussão prévia com professores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Cursos objetivos, sob demanda. </a:t>
            </a:r>
            <a:r>
              <a:rPr lang="pt-BR" dirty="0" err="1" smtClean="0"/>
              <a:t>Ex</a:t>
            </a:r>
            <a:r>
              <a:rPr lang="pt-BR" dirty="0" smtClean="0"/>
              <a:t>: Plano Diretor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Premiação 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Curso sobre prática das empresas para alunos da Faculdade; pé no chão</a:t>
            </a:r>
          </a:p>
          <a:p>
            <a:pPr lvl="1"/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NRE – Poli – definir e apoiar temas para </a:t>
            </a:r>
            <a:r>
              <a:rPr lang="pt-BR" b="1" dirty="0" smtClean="0"/>
              <a:t>estudos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Núcleo </a:t>
            </a:r>
            <a:r>
              <a:rPr lang="pt-BR" b="1" dirty="0"/>
              <a:t>de Real </a:t>
            </a:r>
            <a:r>
              <a:rPr lang="pt-BR" b="1" dirty="0" err="1" smtClean="0"/>
              <a:t>Estate</a:t>
            </a:r>
            <a:r>
              <a:rPr lang="pt-BR" b="1" dirty="0" smtClean="0"/>
              <a:t>, pós</a:t>
            </a:r>
            <a:r>
              <a:rPr lang="pt-BR" b="1" dirty="0"/>
              <a:t>, alunos – iniciação </a:t>
            </a:r>
            <a:r>
              <a:rPr lang="pt-BR" b="1" dirty="0" smtClean="0"/>
              <a:t>científica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CAU</a:t>
            </a:r>
            <a:r>
              <a:rPr lang="pt-BR" dirty="0" smtClean="0"/>
              <a:t> – contato – Sylvia Bianco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Academia, outros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12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2675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r>
              <a:rPr lang="pt-BR" sz="1600" b="1" dirty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 - Cyrela,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600" b="1" dirty="0"/>
              <a:t>Discussões sobre Questões Tributárias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RET 4% em estoque vendido após entrega</a:t>
            </a:r>
          </a:p>
          <a:p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13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682429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O Custo da Burocracia no Imóvel - agenda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Arq</a:t>
            </a:r>
            <a:r>
              <a:rPr lang="pt-BR" b="1" dirty="0"/>
              <a:t>. Futuro </a:t>
            </a:r>
            <a:r>
              <a:rPr lang="pt-BR" dirty="0"/>
              <a:t>– </a:t>
            </a:r>
            <a:r>
              <a:rPr lang="pt-BR" b="1" dirty="0"/>
              <a:t>set 2013 </a:t>
            </a:r>
            <a:r>
              <a:rPr lang="pt-BR" dirty="0"/>
              <a:t>- outros inputs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Recursos limitados – </a:t>
            </a:r>
            <a:r>
              <a:rPr lang="pt-BR" dirty="0" err="1"/>
              <a:t>U</a:t>
            </a:r>
            <a:r>
              <a:rPr lang="pt-BR" dirty="0" err="1" smtClean="0"/>
              <a:t>rban</a:t>
            </a:r>
            <a:r>
              <a:rPr lang="pt-BR" dirty="0" smtClean="0"/>
              <a:t> Project </a:t>
            </a:r>
            <a:r>
              <a:rPr lang="pt-BR" dirty="0" err="1"/>
              <a:t>F</a:t>
            </a:r>
            <a:r>
              <a:rPr lang="pt-BR" dirty="0" err="1" smtClean="0"/>
              <a:t>inance</a:t>
            </a:r>
            <a:r>
              <a:rPr lang="pt-BR" dirty="0" smtClean="0"/>
              <a:t> – Rafael </a:t>
            </a:r>
            <a:r>
              <a:rPr lang="pt-BR" dirty="0" err="1" smtClean="0"/>
              <a:t>Vanzella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PPP </a:t>
            </a:r>
            <a:r>
              <a:rPr lang="pt-BR" dirty="0"/>
              <a:t>-  necessidade de garantias e controles de prazos por </a:t>
            </a:r>
            <a:r>
              <a:rPr lang="pt-BR" dirty="0" smtClean="0"/>
              <a:t>municípios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Bancos públicos aliados neste desenvolvimento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José Roberto Afonso </a:t>
            </a:r>
            <a:r>
              <a:rPr lang="pt-BR" dirty="0" smtClean="0"/>
              <a:t>- Municípios: ações concretas compartilhadas - remoto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Governo Federal - agenda de reforma institucional pensando no urbanismo – questão municipal </a:t>
            </a:r>
            <a:r>
              <a:rPr lang="pt-BR" dirty="0"/>
              <a:t>de federalizou em junho 2013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Carlos Ari Sundfeld </a:t>
            </a:r>
            <a:r>
              <a:rPr lang="pt-BR" dirty="0" smtClean="0"/>
              <a:t>– Público e Privado no Des. Urbanístico: desafios </a:t>
            </a:r>
            <a:r>
              <a:rPr lang="pt-BR" smtClean="0"/>
              <a:t>jurídicos </a:t>
            </a: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Regulação urbanística excessiva – ideologia regulatória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Excessos vs. Leis de Caso concreto, ações clandestinas, falta de qualidade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Ampla desregulação seria irreal: Art. 182 Constituição, Estatuto da Cidade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Agenda que consiga espaço perante Saúde, Educação Transportes. Resposta organizacional: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qualificação técnica do pessoal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Órgãos fortes, integrados e centrais nas aprovações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gências municipais reguladoras, com MA, PH, trânsito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Padronizar processos urbanísticos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controle das decisões em matéria urbanística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65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</a:t>
            </a:r>
            <a:r>
              <a:rPr lang="pt-BR" sz="1700" smtClean="0"/>
              <a:t>compromisso 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21/5 - alternativa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15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8199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9" y="226525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  - Campinas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11"/>
            <a:ext cx="8624887" cy="68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 smtClean="0"/>
              <a:t>Comunitas</a:t>
            </a:r>
            <a:r>
              <a:rPr lang="pt-BR" sz="1700" b="1" dirty="0" smtClean="0"/>
              <a:t> </a:t>
            </a:r>
            <a:r>
              <a:rPr lang="pt-BR" sz="1700" dirty="0"/>
              <a:t>– R$ 1.800 mil, 12 meses, R$ 800 mil captados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R$ 300 mil ABRAINC, adicionais até R$ 100 mil para total de R$ 1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R$ 1.300 mil para </a:t>
            </a:r>
            <a:r>
              <a:rPr lang="pt-BR" sz="1700" dirty="0" err="1"/>
              <a:t>Falconi</a:t>
            </a:r>
            <a:r>
              <a:rPr lang="pt-BR" sz="1700" dirty="0"/>
              <a:t>, R$ 500 mil para </a:t>
            </a:r>
            <a:r>
              <a:rPr lang="pt-BR" sz="1700" dirty="0" err="1"/>
              <a:t>Comunitas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Alto risco de não atingimento de objetivos por Governança: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Reuniões periódicas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Instância de confirmação ou não de continuidade do Projeto, com seu custeio, após apresentação de diagnóstico ao Prefeito, em 4 </a:t>
            </a:r>
            <a:r>
              <a:rPr lang="pt-BR" sz="1700" dirty="0" smtClean="0"/>
              <a:t>meses</a:t>
            </a:r>
          </a:p>
          <a:p>
            <a:pPr lvl="1"/>
            <a:endParaRPr lang="pt-BR" sz="1700" dirty="0" smtClean="0"/>
          </a:p>
          <a:p>
            <a:r>
              <a:rPr lang="pt-BR" sz="1700" b="1" dirty="0" smtClean="0"/>
              <a:t>Reunião com o Prefeito Jonas </a:t>
            </a:r>
            <a:r>
              <a:rPr lang="pt-BR" sz="1700" b="1" dirty="0" err="1" smtClean="0"/>
              <a:t>Donizetti</a:t>
            </a:r>
            <a:r>
              <a:rPr lang="pt-BR" sz="1700" b="1" dirty="0" smtClean="0"/>
              <a:t> em 2/9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Não há modelo adequado -  este deve ser criado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Criação de um modelo e possível disseminação é o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Funcionário Público </a:t>
            </a:r>
            <a:r>
              <a:rPr lang="pt-BR" sz="1700" dirty="0" smtClean="0"/>
              <a:t>interessa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Início de trabalhos de revisão de legislação, informações, aprovação on-line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Plano Diretor e LUOS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Trabalho iniciado com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– entidade neutra já atuante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Relato de questões de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Busca com Sec/ Chefe de Gabinete Michel Ferreira de conciliação. Alternativas: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</a:t>
            </a:r>
            <a:r>
              <a:rPr lang="pt-BR" sz="1700" dirty="0" err="1"/>
              <a:t>C</a:t>
            </a:r>
            <a:r>
              <a:rPr lang="pt-BR" sz="1700" dirty="0" err="1" smtClean="0"/>
              <a:t>omunitas</a:t>
            </a:r>
            <a:r>
              <a:rPr lang="pt-BR" sz="1700" dirty="0" smtClean="0"/>
              <a:t> + agenda paralela com Secretários para reforço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em paralelo com </a:t>
            </a:r>
            <a:r>
              <a:rPr lang="pt-BR" sz="1700" dirty="0" err="1"/>
              <a:t>F</a:t>
            </a:r>
            <a:r>
              <a:rPr lang="pt-BR" sz="1700" dirty="0" err="1" smtClean="0"/>
              <a:t>alconi</a:t>
            </a:r>
            <a:r>
              <a:rPr lang="pt-BR" sz="17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Assessoria técnica à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sem desembolsos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Próximos passos – detalhamento com Secretário Michel – ligações recentes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16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0405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GT – </a:t>
            </a:r>
            <a:r>
              <a:rPr lang="pt-BR" b="1" dirty="0"/>
              <a:t>alinhamento - </a:t>
            </a:r>
            <a:r>
              <a:rPr lang="pt-BR" dirty="0"/>
              <a:t>M. Mascagni (coord.), Roberta, Fabiana, Willians. </a:t>
            </a:r>
            <a:endParaRPr lang="pt-BR" dirty="0" smtClean="0"/>
          </a:p>
          <a:p>
            <a:endParaRPr lang="pt-BR" b="1" dirty="0"/>
          </a:p>
          <a:p>
            <a:r>
              <a:rPr lang="pt-BR" b="1" dirty="0" smtClean="0"/>
              <a:t>Código </a:t>
            </a:r>
            <a:r>
              <a:rPr lang="pt-BR" b="1" dirty="0"/>
              <a:t>de Obras – apresentação 6/6 – Plantas </a:t>
            </a:r>
            <a:r>
              <a:rPr lang="pt-BR" b="1" dirty="0" smtClean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Parâmetros urbanísticos – recuos, gabarito, vizinhança,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ideia para Prefeito – 26/6 – PL este ano?</a:t>
            </a:r>
          </a:p>
          <a:p>
            <a:endParaRPr lang="pt-BR" b="1" dirty="0" smtClean="0"/>
          </a:p>
          <a:p>
            <a:r>
              <a:rPr lang="pt-BR" b="1" dirty="0" smtClean="0"/>
              <a:t>Lei de Uso e Ocupação de Solo </a:t>
            </a:r>
            <a:r>
              <a:rPr lang="pt-BR" dirty="0" smtClean="0"/>
              <a:t>– começar a acompanhar</a:t>
            </a:r>
          </a:p>
          <a:p>
            <a:endParaRPr lang="pt-BR" dirty="0"/>
          </a:p>
          <a:p>
            <a:r>
              <a:rPr lang="pt-BR" b="1" dirty="0" smtClean="0"/>
              <a:t>IPTU verde </a:t>
            </a:r>
            <a:r>
              <a:rPr lang="pt-BR" dirty="0" smtClean="0"/>
              <a:t>– Secretaria de Finanças </a:t>
            </a:r>
          </a:p>
          <a:p>
            <a:endParaRPr lang="pt-BR" dirty="0"/>
          </a:p>
          <a:p>
            <a:r>
              <a:rPr lang="pt-BR" b="1" dirty="0" smtClean="0"/>
              <a:t>Secretária Paula em 12/8 e nas semanas seguintes: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Sec. Paula Motta – </a:t>
            </a:r>
            <a:r>
              <a:rPr lang="pt-BR" dirty="0" err="1" smtClean="0"/>
              <a:t>Sinduscon</a:t>
            </a:r>
            <a:r>
              <a:rPr lang="pt-BR" dirty="0" smtClean="0"/>
              <a:t> – 25/9 – encontro Prefeito com </a:t>
            </a:r>
            <a:r>
              <a:rPr lang="pt-BR" dirty="0" err="1" smtClean="0"/>
              <a:t>CEOs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de protocolo e PDE – grandes dificuldades na junção de certidões e documentos nos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Reunião com Secovi, </a:t>
            </a:r>
            <a:r>
              <a:rPr lang="pt-BR" b="1" dirty="0" err="1" smtClean="0"/>
              <a:t>Sinduscon</a:t>
            </a:r>
            <a:r>
              <a:rPr lang="pt-BR" b="1" dirty="0" smtClean="0"/>
              <a:t> e ASBEA </a:t>
            </a:r>
            <a:r>
              <a:rPr lang="pt-BR" dirty="0" smtClean="0"/>
              <a:t>– 30/10 – agendamento com SEL sobre Plantas Online 3 – conjugação Sistema Português com Prefeito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17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12/8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1 – Encontro </a:t>
            </a:r>
            <a:r>
              <a:rPr lang="pt-BR" b="1" dirty="0" smtClean="0"/>
              <a:t>com </a:t>
            </a:r>
            <a:r>
              <a:rPr lang="pt-BR" b="1" dirty="0"/>
              <a:t>Prefeito para plano de </a:t>
            </a:r>
            <a:r>
              <a:rPr lang="pt-BR" b="1" dirty="0" smtClean="0"/>
              <a:t>LP </a:t>
            </a:r>
            <a:r>
              <a:rPr lang="pt-BR" b="1" dirty="0"/>
              <a:t>e consolidação das melhorias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Perenização</a:t>
            </a:r>
            <a:r>
              <a:rPr lang="pt-BR" dirty="0" smtClean="0"/>
              <a:t> - melhores </a:t>
            </a:r>
            <a:r>
              <a:rPr lang="pt-BR" dirty="0"/>
              <a:t>práticas independentemente das pessoas </a:t>
            </a:r>
            <a:r>
              <a:rPr lang="pt-BR" dirty="0" smtClean="0"/>
              <a:t>à frente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Investimentos </a:t>
            </a:r>
            <a:r>
              <a:rPr lang="pt-BR" dirty="0"/>
              <a:t>em </a:t>
            </a:r>
            <a:r>
              <a:rPr lang="pt-BR" dirty="0" smtClean="0"/>
              <a:t>informática, simplificação </a:t>
            </a:r>
            <a:r>
              <a:rPr lang="pt-BR" dirty="0"/>
              <a:t>legal, racionalização dos </a:t>
            </a:r>
            <a:r>
              <a:rPr lang="pt-BR" dirty="0" smtClean="0"/>
              <a:t>fluxos, motivação </a:t>
            </a:r>
            <a:r>
              <a:rPr lang="pt-BR" dirty="0"/>
              <a:t>e de </a:t>
            </a:r>
            <a:r>
              <a:rPr lang="pt-BR" dirty="0" smtClean="0"/>
              <a:t>gestão, incluindo </a:t>
            </a:r>
            <a:r>
              <a:rPr lang="pt-BR" dirty="0"/>
              <a:t>todas as secretarias </a:t>
            </a:r>
            <a:r>
              <a:rPr lang="pt-BR" dirty="0" smtClean="0"/>
              <a:t>envolvidas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do próprio Prefeito na discussão destas importantes bandeiras.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2 – Questões pontuais -processos de aprovações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mpresas não </a:t>
            </a:r>
            <a:r>
              <a:rPr lang="pt-BR" dirty="0" err="1"/>
              <a:t>vêem</a:t>
            </a:r>
            <a:r>
              <a:rPr lang="pt-BR" dirty="0"/>
              <a:t> </a:t>
            </a:r>
            <a:r>
              <a:rPr lang="pt-BR" dirty="0" smtClean="0"/>
              <a:t>melhorias </a:t>
            </a:r>
            <a:r>
              <a:rPr lang="pt-BR" dirty="0"/>
              <a:t>nos </a:t>
            </a:r>
            <a:r>
              <a:rPr lang="pt-BR" dirty="0" smtClean="0"/>
              <a:t>prazos/aprovações de </a:t>
            </a:r>
            <a:r>
              <a:rPr lang="pt-BR" dirty="0"/>
              <a:t>forma </a:t>
            </a:r>
            <a:r>
              <a:rPr lang="pt-BR" dirty="0" smtClean="0"/>
              <a:t>generalizada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Escolha </a:t>
            </a:r>
            <a:r>
              <a:rPr lang="pt-BR" dirty="0"/>
              <a:t>de </a:t>
            </a:r>
            <a:r>
              <a:rPr lang="pt-BR" dirty="0" smtClean="0"/>
              <a:t>projetos p/ mapear </a:t>
            </a:r>
            <a:r>
              <a:rPr lang="pt-BR" dirty="0"/>
              <a:t>gargalos </a:t>
            </a:r>
            <a:r>
              <a:rPr lang="pt-BR" dirty="0" smtClean="0"/>
              <a:t>– indicação de tipo/estágio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Esforço </a:t>
            </a:r>
            <a:r>
              <a:rPr lang="pt-BR" dirty="0"/>
              <a:t>de padronização da minuta de doação.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3 – Encontros com Prefeito e Secretários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nas reuniões </a:t>
            </a:r>
            <a:r>
              <a:rPr lang="pt-BR" dirty="0"/>
              <a:t>com o Prefeito e seu </a:t>
            </a:r>
            <a:r>
              <a:rPr lang="pt-BR" dirty="0" smtClean="0"/>
              <a:t>Secretariado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Sugestões </a:t>
            </a:r>
            <a:r>
              <a:rPr lang="pt-BR" dirty="0"/>
              <a:t>de minutas à SMT </a:t>
            </a:r>
            <a:r>
              <a:rPr lang="pt-BR" dirty="0" smtClean="0"/>
              <a:t>(PGT </a:t>
            </a:r>
            <a:r>
              <a:rPr lang="pt-BR" dirty="0"/>
              <a:t>e </a:t>
            </a:r>
            <a:r>
              <a:rPr lang="pt-BR" dirty="0" smtClean="0"/>
              <a:t>fluxos </a:t>
            </a:r>
            <a:r>
              <a:rPr lang="pt-BR" dirty="0"/>
              <a:t>de análises e </a:t>
            </a:r>
            <a:r>
              <a:rPr lang="pt-BR" dirty="0" smtClean="0"/>
              <a:t>aprovações), fluxos </a:t>
            </a:r>
            <a:r>
              <a:rPr lang="pt-BR" dirty="0"/>
              <a:t>SVMA e SEL, e </a:t>
            </a:r>
            <a:r>
              <a:rPr lang="pt-BR" dirty="0" smtClean="0"/>
              <a:t>SIURB </a:t>
            </a:r>
            <a:r>
              <a:rPr lang="pt-BR" dirty="0"/>
              <a:t>sobre possível convênio para melhorias nos sistemas de informações do município.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</a:t>
            </a:r>
            <a:r>
              <a:rPr lang="pt-BR" dirty="0"/>
              <a:t>pontos de melhoria apresentados e discutidos nestas </a:t>
            </a:r>
            <a:r>
              <a:rPr lang="pt-BR" dirty="0" smtClean="0"/>
              <a:t>ocasiões.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</a:t>
            </a:r>
            <a:r>
              <a:rPr lang="pt-BR" dirty="0"/>
              <a:t>dos encontros com </a:t>
            </a:r>
            <a:r>
              <a:rPr lang="pt-BR" dirty="0" smtClean="0"/>
              <a:t>Prefeito, Secretarias (incluir SMDU)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18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6628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SIURB</a:t>
            </a:r>
            <a:r>
              <a:rPr lang="pt-BR" b="1" dirty="0"/>
              <a:t>: </a:t>
            </a:r>
            <a:r>
              <a:rPr lang="pt-BR" dirty="0"/>
              <a:t>Convênio </a:t>
            </a:r>
            <a:r>
              <a:rPr lang="pt-BR" dirty="0" smtClean="0"/>
              <a:t>Abrainc/Secovi. Inclusão de coordenadora/ proposta de rateio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SMT: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10/4 – minuta PGT; 16/06 - revisão </a:t>
            </a:r>
            <a:r>
              <a:rPr lang="pt-BR" dirty="0"/>
              <a:t>da Portaria </a:t>
            </a:r>
            <a:r>
              <a:rPr lang="pt-BR" dirty="0" smtClean="0"/>
              <a:t>- procedimentos </a:t>
            </a:r>
            <a:r>
              <a:rPr lang="pt-BR" dirty="0"/>
              <a:t>técnicos e administrativos </a:t>
            </a:r>
            <a:r>
              <a:rPr lang="pt-BR" dirty="0" smtClean="0"/>
              <a:t>p/ emissão </a:t>
            </a:r>
            <a:r>
              <a:rPr lang="pt-BR" dirty="0"/>
              <a:t>de Certidão de </a:t>
            </a:r>
            <a:r>
              <a:rPr lang="pt-BR" dirty="0" smtClean="0"/>
              <a:t>Diretrizes - </a:t>
            </a:r>
            <a:r>
              <a:rPr lang="pt-BR" dirty="0" err="1" smtClean="0"/>
              <a:t>PGTs</a:t>
            </a:r>
            <a:r>
              <a:rPr lang="pt-BR" dirty="0" smtClean="0"/>
              <a:t>. Problemas apontados por empresas – necessária abordagem técnica </a:t>
            </a:r>
            <a:r>
              <a:rPr lang="pt-BR" dirty="0"/>
              <a:t>à</a:t>
            </a:r>
            <a:r>
              <a:rPr lang="pt-BR" dirty="0" smtClean="0"/>
              <a:t> questão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5/11 – reunião SMT – Secretário JT, Josias Lech, Nilson carneiro, Maurício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Rediscussão - Minuta SMT 98/07 e Lei 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de minuta PL – mitigação, compensação e aportes - reunião 26/11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SEL/SVMA</a:t>
            </a:r>
            <a:r>
              <a:rPr lang="pt-BR" b="1" dirty="0"/>
              <a:t>: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Minuta </a:t>
            </a:r>
            <a:r>
              <a:rPr lang="pt-BR" dirty="0"/>
              <a:t>de Portaria </a:t>
            </a:r>
            <a:r>
              <a:rPr lang="pt-BR" dirty="0" err="1"/>
              <a:t>Intersecretarial</a:t>
            </a:r>
            <a:r>
              <a:rPr lang="pt-BR" dirty="0"/>
              <a:t> </a:t>
            </a:r>
            <a:r>
              <a:rPr lang="pt-BR" dirty="0" smtClean="0"/>
              <a:t>por </a:t>
            </a:r>
            <a:r>
              <a:rPr lang="pt-BR" dirty="0"/>
              <a:t>redução de prazos de aprovação e da tramitação </a:t>
            </a:r>
            <a:r>
              <a:rPr lang="pt-BR" dirty="0" smtClean="0"/>
              <a:t>entre secretarias – reuniões SVMA (8/8) e SEL (12/8)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</a:t>
            </a:r>
            <a:r>
              <a:rPr lang="pt-BR" dirty="0"/>
              <a:t>protocolados antes do PDE  – </a:t>
            </a:r>
            <a:r>
              <a:rPr lang="pt-BR" dirty="0" smtClean="0"/>
              <a:t>dificuldades </a:t>
            </a:r>
            <a:r>
              <a:rPr lang="pt-BR" dirty="0"/>
              <a:t>na junção de certidões e documentos nos processos.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Dificuldades </a:t>
            </a:r>
            <a:r>
              <a:rPr lang="pt-BR" dirty="0"/>
              <a:t>de entendimento dos técnicos sobre análises de projetos que estejam enquadrados nas variáveis de </a:t>
            </a:r>
            <a:r>
              <a:rPr lang="pt-BR" dirty="0" smtClean="0"/>
              <a:t>PDE e </a:t>
            </a:r>
            <a:r>
              <a:rPr lang="pt-BR" dirty="0"/>
              <a:t>LUOS </a:t>
            </a:r>
            <a:r>
              <a:rPr lang="pt-BR" dirty="0" smtClean="0"/>
              <a:t>antigos/novos. Preparação </a:t>
            </a:r>
            <a:r>
              <a:rPr lang="pt-BR" dirty="0"/>
              <a:t>de roteiro de Licenciamento para orientação geral.</a:t>
            </a:r>
          </a:p>
          <a:p>
            <a:pPr lvl="0"/>
            <a:endParaRPr lang="pt-BR" b="1" dirty="0"/>
          </a:p>
          <a:p>
            <a:r>
              <a:rPr lang="pt-BR" b="1" dirty="0" smtClean="0"/>
              <a:t>Secretaria de Finanças </a:t>
            </a:r>
            <a:r>
              <a:rPr lang="pt-BR" dirty="0" smtClean="0"/>
              <a:t>– cadastro, critérios IPTU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– controle da burocracia fundamental para </a:t>
            </a:r>
            <a:r>
              <a:rPr lang="pt-BR" dirty="0" err="1" smtClean="0"/>
              <a:t>PPPs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19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dados FIPE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82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323528" y="692696"/>
          <a:ext cx="8216167" cy="5832648"/>
        </p:xfrm>
        <a:graphic>
          <a:graphicData uri="http://schemas.openxmlformats.org/drawingml/2006/table">
            <a:tbl>
              <a:tblPr/>
              <a:tblGrid>
                <a:gridCol w="1224136"/>
                <a:gridCol w="1375407"/>
                <a:gridCol w="1656184"/>
                <a:gridCol w="3960440"/>
              </a:tblGrid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Termo de Adesão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incompletos (não tem todos os meses)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Retomamos contato para ajustar os dados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os dados de abril,  maio, junho, julho e agosto e está em contato com a fipe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tirou dúvidas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Em avaliação se vai participar, agendamento de reunião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Termo de confidencialidade em avaliação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2015.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João Fortes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</a:t>
                      </a:r>
                      <a:r>
                        <a:rPr lang="pt-B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última </a:t>
                      </a:r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100" marR="8100" marT="8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29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700" dirty="0" err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dirty="0" smtClean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700" dirty="0" err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dirty="0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116632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21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22999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726" y="620688"/>
            <a:ext cx="871296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EXEMPLOS DE CIDADES: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CURITIBA: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Walter da Silva, diretor do Departamento de Controle de Edificações da Secretaria Municipal de Urbanismo.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Portaria (80/2013) e Decreto (1020/2013) - a prefeitura somente se responsabiliza pela aprovação de parâmetros urbanísticos relevantes. Demais legislações são de responsabilidade do autor do projeto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Adoção de sistema de aprovação eletrônica para emissão de alvarás (SAAP)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2"/>
              </a:rPr>
              <a:t>-http</a:t>
            </a:r>
            <a:r>
              <a:rPr lang="pt-BR" u="sng" dirty="0">
                <a:latin typeface="+mn-lt"/>
                <a:hlinkClick r:id="rId2"/>
              </a:rPr>
              <a:t>://</a:t>
            </a:r>
            <a:r>
              <a:rPr lang="pt-BR" u="sng" dirty="0" smtClean="0">
                <a:latin typeface="+mn-lt"/>
                <a:hlinkClick r:id="rId2"/>
              </a:rPr>
              <a:t>www.curitiba.pr.gov.br/noticias/alvara-de-construcao-saira-mais-rapido-com-processo-eletronico/19787</a:t>
            </a:r>
            <a:endParaRPr lang="pt-BR" u="sng" dirty="0" smtClean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PORTO 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ALEGRE: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Cristiano Roberto </a:t>
            </a:r>
            <a:r>
              <a:rPr 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Tatsch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Secretário Municipal de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Revisão do sistema de aprovação de projetos: projetos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analisados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paralelamente em todas secretarias.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Prazos p/ órgãos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externos (expl.: Comar) terão até a data final da aprovação da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Sec.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rojetos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pequenas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reforma: dispensa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total ou parcial nos processos;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3"/>
              </a:rPr>
              <a:t>http</a:t>
            </a:r>
            <a:r>
              <a:rPr lang="pt-BR" u="sng" dirty="0">
                <a:latin typeface="+mn-lt"/>
                <a:hlinkClick r:id="rId3"/>
              </a:rPr>
              <a:t>://</a:t>
            </a:r>
            <a:r>
              <a:rPr lang="pt-BR" u="sng" dirty="0" smtClean="0">
                <a:latin typeface="+mn-lt"/>
                <a:hlinkClick r:id="rId3"/>
              </a:rPr>
              <a:t>www2.portoalegre.rs.gov.br/edificapoa/default.php?p_noticia=168948&amp;PORTO+ALEGRE+TEM+NOVAS+REGRAS+PARA+APROVACAO+DE+EDIFICACOES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22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95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FOZ DO IGUAÇU - </a:t>
            </a:r>
            <a:r>
              <a:rPr lang="pt-BR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Reni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Pereira- 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Desvinculação da aprovação dos alvarás com a aprovação do Corpo de Bombeiros. As obras podem iniciar sem este, e apenas no final da obra o documento é liberado.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2"/>
              </a:rPr>
              <a:t>http</a:t>
            </a:r>
            <a:r>
              <a:rPr lang="pt-BR" u="sng" dirty="0">
                <a:latin typeface="+mj-lt"/>
                <a:hlinkClick r:id="rId2"/>
              </a:rPr>
              <a:t>://</a:t>
            </a:r>
            <a:r>
              <a:rPr lang="pt-BR" u="sng" dirty="0" smtClean="0">
                <a:latin typeface="+mj-lt"/>
                <a:hlinkClick r:id="rId2"/>
              </a:rPr>
              <a:t>www.crea-pr.org.br/index.php?option=com_content&amp;view=article&amp;id=3052:foz-do-iguacu-atende-pedido-dos-profissionais-e-altera-decreto-de-aprovacao-de-projetos-de-alvaras-de-construcao&amp;catid=3:newsflash</a:t>
            </a:r>
            <a:endParaRPr lang="pt-BR" u="sng" dirty="0" smtClean="0">
              <a:latin typeface="+mj-lt"/>
            </a:endParaRPr>
          </a:p>
          <a:p>
            <a:pPr>
              <a:lnSpc>
                <a:spcPct val="107000"/>
              </a:lnSpc>
            </a:pPr>
            <a:endParaRPr lang="pt-BR" u="sng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JOINVILLE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Udo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Dohler-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Criou o sistema Projeto legal, que exime a prefeitura da análise de outros aspectos da edificação senão urbanísticos. Responsabilidade de atendimento de leis e normas é do profissional autor do projeto.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3"/>
              </a:rPr>
              <a:t>http</a:t>
            </a:r>
            <a:r>
              <a:rPr lang="pt-BR" u="sng" dirty="0">
                <a:latin typeface="+mj-lt"/>
                <a:hlinkClick r:id="rId3"/>
              </a:rPr>
              <a:t>://</a:t>
            </a:r>
            <a:r>
              <a:rPr lang="pt-BR" u="sng" dirty="0" smtClean="0">
                <a:latin typeface="+mj-lt"/>
                <a:hlinkClick r:id="rId3"/>
              </a:rPr>
              <a:t>seinfra.joinville.sc.gov.br/noticia/115-Assinado+decreto+que+reduz+prazos+para+aprova%C3%A7%C3%A3o+de+projetos.html</a:t>
            </a:r>
            <a:endParaRPr lang="pt-BR" sz="1500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23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719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RECIFE - João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Costa- P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refeito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Adoção do sistema eletrônico de emissão de Habite-se. Espera-se redução do tempo atual que é de 90 a 108 dias para apenas 30 dias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2"/>
              </a:rPr>
              <a:t>http://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2"/>
              </a:rPr>
              <a:t>ne10.uol.com.br/canal/cotidiano/economia/noticia/2012/08/28/lancamento-do-habitese-eletronico-promete-agilizar-emissao-do-documento-364399.php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6. SÃO PAULO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Adoção da informatização para liberação de alvarás. Sistema foi iniciado de forma inadequada e travou as liberação, provocando efeito contrário. Decreto liberou novamente aprovação por via impressa;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Contratação de profissionais;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Criação da Secretaria Especial de Licenciamentos: visa integrar secretarias, e implantar sistema de aprovação mais ágil e transparente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3"/>
              </a:rPr>
              <a:t>http://construcaomercado.pini.com.br/negocios-incorporacao-construcao/144/prefeitura-de-sao-paulo-cria-secretaria-para-agilizar-licenciamentos--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3"/>
              </a:rPr>
              <a:t>292290-1.aspx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Outras prefeituras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– estado de São Paulo – indicações de Leandro Galli p/ agendamentos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32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21/5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Gerais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em eventos da FNP em setembro e novembro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Painel </a:t>
            </a:r>
            <a:r>
              <a:rPr lang="pt-BR" dirty="0" smtClean="0"/>
              <a:t>com </a:t>
            </a:r>
            <a:r>
              <a:rPr lang="pt-BR" dirty="0"/>
              <a:t>experiências das prefeituras, melhores práticas, métricas obtidas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BNDES para apresentar PMAT e aproximar </a:t>
            </a:r>
            <a:r>
              <a:rPr lang="pt-BR" dirty="0" smtClean="0"/>
              <a:t>Sec. </a:t>
            </a:r>
            <a:r>
              <a:rPr lang="pt-BR" dirty="0"/>
              <a:t>Urbanismo com Fazenda - Marco Aurélio Cabral e Marcelo Fernandes – PMAT – BNDES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Experiências internacionais – avançar com </a:t>
            </a:r>
            <a:r>
              <a:rPr lang="pt-BR" dirty="0" err="1"/>
              <a:t>Booz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eguro </a:t>
            </a:r>
            <a:r>
              <a:rPr lang="pt-BR" dirty="0"/>
              <a:t>do </a:t>
            </a:r>
            <a:r>
              <a:rPr lang="pt-BR" dirty="0" err="1" smtClean="0"/>
              <a:t>func</a:t>
            </a:r>
            <a:r>
              <a:rPr lang="pt-BR" dirty="0" smtClean="0"/>
              <a:t>. </a:t>
            </a:r>
            <a:r>
              <a:rPr lang="pt-BR" dirty="0"/>
              <a:t>público – </a:t>
            </a:r>
            <a:r>
              <a:rPr lang="pt-BR" dirty="0" smtClean="0"/>
              <a:t>produto </a:t>
            </a:r>
            <a:r>
              <a:rPr lang="pt-BR" dirty="0"/>
              <a:t>registado na SUSEP à espera de um </a:t>
            </a:r>
            <a:r>
              <a:rPr lang="pt-BR" dirty="0" smtClean="0"/>
              <a:t>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</a:t>
            </a:r>
            <a:r>
              <a:rPr lang="pt-BR" dirty="0"/>
              <a:t>sobre avanços importantes: Prefeito de Cariacica-ES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Maria </a:t>
            </a:r>
            <a:r>
              <a:rPr lang="pt-BR" b="1" dirty="0"/>
              <a:t>Helena – Curitiba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10.020 e Portaria 80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</a:t>
            </a:r>
            <a:r>
              <a:rPr lang="pt-BR" dirty="0" smtClean="0"/>
              <a:t>urbanísticos, responsabilidade </a:t>
            </a:r>
            <a:r>
              <a:rPr lang="pt-BR" dirty="0"/>
              <a:t>do profissional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Interface e unicidade entre secretarias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Software </a:t>
            </a:r>
            <a:r>
              <a:rPr lang="pt-BR" dirty="0" smtClean="0"/>
              <a:t>de </a:t>
            </a:r>
            <a:r>
              <a:rPr lang="pt-BR" i="1" dirty="0" err="1"/>
              <a:t>work-flow</a:t>
            </a:r>
            <a:r>
              <a:rPr lang="pt-BR" dirty="0"/>
              <a:t>  -</a:t>
            </a:r>
            <a:r>
              <a:rPr lang="pt-BR" dirty="0" smtClean="0"/>
              <a:t>atualização </a:t>
            </a:r>
            <a:r>
              <a:rPr lang="pt-BR" dirty="0"/>
              <a:t>de projeto é necessária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Terceirização de licenciamento ambiental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Estevão </a:t>
            </a:r>
            <a:r>
              <a:rPr lang="pt-BR" b="1" dirty="0" err="1"/>
              <a:t>Griti</a:t>
            </a:r>
            <a:r>
              <a:rPr lang="pt-BR" b="1" dirty="0"/>
              <a:t> – Olinda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Quadro permanente de técnicos </a:t>
            </a:r>
            <a:r>
              <a:rPr lang="pt-BR" dirty="0" smtClean="0"/>
              <a:t>concursados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João Guimarães </a:t>
            </a:r>
            <a:r>
              <a:rPr lang="pt-BR" dirty="0"/>
              <a:t>– Belém, Alfredo </a:t>
            </a:r>
            <a:r>
              <a:rPr lang="pt-BR" dirty="0" err="1"/>
              <a:t>Buzzo</a:t>
            </a:r>
            <a:r>
              <a:rPr lang="pt-BR" dirty="0"/>
              <a:t> – </a:t>
            </a:r>
            <a:r>
              <a:rPr lang="pt-BR" dirty="0" smtClean="0"/>
              <a:t>SBC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25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85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20/5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6158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Águeda </a:t>
            </a:r>
            <a:r>
              <a:rPr lang="pt-BR" b="1" dirty="0"/>
              <a:t>Muniz – </a:t>
            </a:r>
            <a:r>
              <a:rPr lang="pt-BR" b="1" dirty="0" smtClean="0"/>
              <a:t>Fortaleza - </a:t>
            </a:r>
            <a:r>
              <a:rPr lang="pt-BR" dirty="0" smtClean="0"/>
              <a:t>Tempo </a:t>
            </a:r>
            <a:r>
              <a:rPr lang="pt-BR" dirty="0"/>
              <a:t>de carrinho –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Juntar Urbanismo e Meio Ambiente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</a:t>
            </a:r>
            <a:r>
              <a:rPr lang="pt-BR" dirty="0"/>
              <a:t>de Construção – </a:t>
            </a:r>
            <a:r>
              <a:rPr lang="pt-BR" dirty="0" smtClean="0"/>
              <a:t>só </a:t>
            </a:r>
            <a:r>
              <a:rPr lang="pt-BR" dirty="0"/>
              <a:t>parâmetros urbanísticos </a:t>
            </a:r>
            <a:r>
              <a:rPr lang="pt-BR" dirty="0" smtClean="0"/>
              <a:t>– </a:t>
            </a:r>
            <a:r>
              <a:rPr lang="pt-BR" dirty="0"/>
              <a:t>até 51 dias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Cristiano </a:t>
            </a:r>
            <a:r>
              <a:rPr lang="pt-BR" b="1" dirty="0" err="1"/>
              <a:t>Tatti</a:t>
            </a:r>
            <a:r>
              <a:rPr lang="pt-BR" b="1" dirty="0"/>
              <a:t> – POA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Consultoria – Escritório Gaúcho de Produtividade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Escritório centralizado para licenciamentos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Simplicidade – responsabilidade para o profissional proponente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Unicidade </a:t>
            </a:r>
            <a:r>
              <a:rPr lang="pt-BR" dirty="0" smtClean="0"/>
              <a:t>entre </a:t>
            </a:r>
            <a:r>
              <a:rPr lang="pt-BR" dirty="0"/>
              <a:t>secretarias – documentos </a:t>
            </a:r>
            <a:r>
              <a:rPr lang="pt-BR" dirty="0" err="1"/>
              <a:t>scaneados</a:t>
            </a:r>
            <a:r>
              <a:rPr lang="pt-BR" dirty="0"/>
              <a:t> </a:t>
            </a:r>
            <a:r>
              <a:rPr lang="pt-BR" dirty="0" smtClean="0"/>
              <a:t>–resposta </a:t>
            </a:r>
            <a:r>
              <a:rPr lang="pt-BR" dirty="0"/>
              <a:t>única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Comissões especiais para PMCMV e para grandes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Incremento nas receitas de licenciamento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Márcia Bastos-  RJ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substituição por declaração no caso de unifamiliar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Manifestação única, em 30 dias, com prazos definidos por etapa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equipamentos – linha BNDES -  aproximação com Secretaria da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  e gestão – seguro do funcionário público</a:t>
            </a:r>
          </a:p>
          <a:p>
            <a:r>
              <a:rPr lang="pt-BR" b="1" dirty="0" smtClean="0"/>
              <a:t>Secretária </a:t>
            </a:r>
            <a:r>
              <a:rPr lang="pt-BR" b="1" dirty="0"/>
              <a:t>Madalena </a:t>
            </a:r>
            <a:r>
              <a:rPr lang="pt-BR" dirty="0"/>
              <a:t>– </a:t>
            </a:r>
            <a:r>
              <a:rPr lang="pt-BR" dirty="0" smtClean="0"/>
              <a:t>21/5 - o </a:t>
            </a:r>
            <a:r>
              <a:rPr lang="pt-BR" dirty="0"/>
              <a:t>que poderia avançar: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urbanísticos, responsabilidade do profissional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modelo </a:t>
            </a:r>
            <a:r>
              <a:rPr lang="pt-BR" dirty="0" smtClean="0"/>
              <a:t>nacional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 e gestão </a:t>
            </a:r>
            <a:r>
              <a:rPr lang="pt-BR" dirty="0"/>
              <a:t>– alinhamento, , incentivos, seguro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26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0817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Worksheet" r:id="rId5" imgW="10725191" imgH="4391210" progId="Excel.Sheet.12">
                  <p:embed/>
                </p:oleObj>
              </mc:Choice>
              <mc:Fallback>
                <p:oleObj name="Worksheet" r:id="rId5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27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Worksheet" r:id="rId5" imgW="10725191" imgH="3590718" progId="Excel.Sheet.12">
                  <p:embed/>
                </p:oleObj>
              </mc:Choice>
              <mc:Fallback>
                <p:oleObj name="Worksheet" r:id="rId5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28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Worksheet" r:id="rId5" imgW="12068342" imgH="7762995" progId="Excel.Sheet.12">
                  <p:embed/>
                </p:oleObj>
              </mc:Choice>
              <mc:Fallback>
                <p:oleObj name="Worksheet" r:id="rId5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29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7" name="Worksheet" r:id="rId5" imgW="12068342" imgH="5324421" progId="Excel.Sheet.12">
                  <p:embed/>
                </p:oleObj>
              </mc:Choice>
              <mc:Fallback>
                <p:oleObj name="Worksheet" r:id="rId5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– 11:00 às 11:30h </a:t>
            </a:r>
            <a:r>
              <a:rPr lang="pt-BR" dirty="0" smtClean="0"/>
              <a:t>– CEETSB, Eletropaulo, FIPE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endParaRPr lang="pt-BR" b="1" dirty="0" smtClean="0"/>
          </a:p>
          <a:p>
            <a:endParaRPr lang="pt-BR" b="1"/>
          </a:p>
          <a:p>
            <a:r>
              <a:rPr lang="pt-BR" b="1" smtClean="0"/>
              <a:t>Modelo </a:t>
            </a:r>
            <a:r>
              <a:rPr lang="pt-BR" b="1" dirty="0"/>
              <a:t>de Negócios </a:t>
            </a:r>
            <a:r>
              <a:rPr lang="pt-BR" b="1" dirty="0" smtClean="0"/>
              <a:t>– </a:t>
            </a:r>
            <a:r>
              <a:rPr lang="pt-BR" dirty="0" err="1" smtClean="0"/>
              <a:t>Distratos</a:t>
            </a:r>
            <a:r>
              <a:rPr lang="pt-BR" dirty="0" smtClean="0"/>
              <a:t>, Modelo </a:t>
            </a:r>
            <a:r>
              <a:rPr lang="pt-BR" dirty="0"/>
              <a:t>de </a:t>
            </a:r>
            <a:r>
              <a:rPr lang="pt-BR" dirty="0" smtClean="0"/>
              <a:t>Vendas – </a:t>
            </a:r>
            <a:r>
              <a:rPr lang="pt-BR" b="1" dirty="0" smtClean="0"/>
              <a:t>11:30h </a:t>
            </a:r>
            <a:r>
              <a:rPr lang="pt-BR" b="1" dirty="0"/>
              <a:t>às </a:t>
            </a:r>
            <a:r>
              <a:rPr lang="pt-BR" b="1" dirty="0" smtClean="0"/>
              <a:t>12h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Burocracia</a:t>
            </a:r>
            <a:r>
              <a:rPr lang="pt-BR" b="1" dirty="0"/>
              <a:t>/ Licenciamentos – </a:t>
            </a:r>
            <a:r>
              <a:rPr lang="pt-BR" b="1" dirty="0" smtClean="0"/>
              <a:t>12h </a:t>
            </a:r>
            <a:r>
              <a:rPr lang="pt-BR" b="1" dirty="0"/>
              <a:t>às </a:t>
            </a:r>
            <a:r>
              <a:rPr lang="pt-BR" b="1" dirty="0" smtClean="0"/>
              <a:t>12:30h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</a:t>
            </a:r>
            <a:r>
              <a:rPr lang="pt-BR" dirty="0" smtClean="0"/>
              <a:t>Imóvel – modelo, FNP, Campinas, Rio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Prefeitura </a:t>
            </a:r>
            <a:r>
              <a:rPr lang="pt-BR" b="1" dirty="0"/>
              <a:t>de São Paulo – das </a:t>
            </a:r>
            <a:r>
              <a:rPr lang="pt-BR" b="1" dirty="0" smtClean="0"/>
              <a:t>12:30h </a:t>
            </a:r>
            <a:r>
              <a:rPr lang="pt-BR" b="1" dirty="0"/>
              <a:t>às </a:t>
            </a:r>
            <a:r>
              <a:rPr lang="pt-BR" b="1" dirty="0" smtClean="0"/>
              <a:t>13h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SMT, SEL, </a:t>
            </a:r>
            <a:r>
              <a:rPr lang="pt-BR" dirty="0"/>
              <a:t>Encaminhamentos</a:t>
            </a:r>
          </a:p>
          <a:p>
            <a:r>
              <a:rPr lang="pt-BR" b="1" dirty="0"/>
              <a:t> 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01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31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78399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32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35845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4-  DUP -  150 áreas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modelo jurídico – Fernando Teixeira (SBC)– cobrado, não recebido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do MP – projeto pela incorporadora. Sugestão: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Verificação de potencial de aproveitamento para destinação como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Licitação com participação a </a:t>
            </a:r>
            <a:r>
              <a:rPr lang="pt-BR" dirty="0" smtClean="0"/>
              <a:t>desapropriado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5 - Modelo 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Áreas comerciais+ aluguel PMSP</a:t>
            </a:r>
          </a:p>
          <a:p>
            <a:pPr lvl="0"/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33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769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</a:t>
            </a:r>
            <a:r>
              <a:rPr lang="pt-BR" dirty="0" smtClean="0"/>
              <a:t>envio a Marcos Cruz -  17/6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88029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35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36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Atualizações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Reunião Gov. Alckmin – 23/9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  Apresentação ABRAINC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  A importância do setor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  O custo da burocracia -  CETESB, </a:t>
            </a:r>
            <a:r>
              <a:rPr lang="pt-BR" altLang="pt-BR" sz="1800" dirty="0" err="1">
                <a:solidFill>
                  <a:schemeClr val="tx1"/>
                </a:solidFill>
              </a:rPr>
              <a:t>Graprohab</a:t>
            </a:r>
            <a:endParaRPr lang="pt-BR" altLang="pt-BR" sz="1800" dirty="0">
              <a:solidFill>
                <a:schemeClr val="tx1"/>
              </a:solidFill>
            </a:endParaRPr>
          </a:p>
          <a:p>
            <a:r>
              <a:rPr lang="pt-BR" altLang="pt-BR" sz="1800" dirty="0">
                <a:solidFill>
                  <a:schemeClr val="tx1"/>
                </a:solidFill>
              </a:rPr>
              <a:t>  O Casa </a:t>
            </a:r>
            <a:r>
              <a:rPr lang="pt-BR" altLang="pt-BR" sz="1800" dirty="0" smtClean="0">
                <a:solidFill>
                  <a:schemeClr val="tx1"/>
                </a:solidFill>
              </a:rPr>
              <a:t>Paulista: continuidade, fluxo, Lei </a:t>
            </a:r>
            <a:r>
              <a:rPr lang="pt-BR" altLang="pt-BR" sz="1800" dirty="0">
                <a:solidFill>
                  <a:schemeClr val="tx1"/>
                </a:solidFill>
              </a:rPr>
              <a:t>dos Mananciais</a:t>
            </a:r>
          </a:p>
          <a:p>
            <a:pPr>
              <a:buFontTx/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Reunião Gov. Alckmin – 28/10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Secretários Penido, João Carlos Meirelles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O custo da burocracia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Eletropaulo – contrapartidas, fluxo, ligações</a:t>
            </a:r>
          </a:p>
          <a:p>
            <a:r>
              <a:rPr lang="pt-BR" altLang="pt-BR" sz="1800" dirty="0">
                <a:solidFill>
                  <a:schemeClr val="tx1"/>
                </a:solidFill>
              </a:rPr>
              <a:t>Teresa </a:t>
            </a:r>
            <a:r>
              <a:rPr lang="pt-BR" altLang="pt-BR" sz="1800" dirty="0" err="1">
                <a:solidFill>
                  <a:schemeClr val="tx1"/>
                </a:solidFill>
              </a:rPr>
              <a:t>Vernaglia</a:t>
            </a:r>
            <a:endParaRPr lang="pt-BR" altLang="pt-BR" sz="1800" dirty="0">
              <a:solidFill>
                <a:schemeClr val="tx1"/>
              </a:solidFill>
            </a:endParaRPr>
          </a:p>
          <a:p>
            <a:pPr lvl="1"/>
            <a:r>
              <a:rPr lang="pt-BR" altLang="pt-BR" sz="1800" dirty="0">
                <a:solidFill>
                  <a:schemeClr val="tx1"/>
                </a:solidFill>
              </a:rPr>
              <a:t>Fila específica para </a:t>
            </a:r>
            <a:r>
              <a:rPr lang="pt-BR" altLang="pt-BR" sz="1800" dirty="0" smtClean="0">
                <a:solidFill>
                  <a:schemeClr val="tx1"/>
                </a:solidFill>
              </a:rPr>
              <a:t>técnicos, </a:t>
            </a:r>
            <a:r>
              <a:rPr lang="pt-BR" altLang="pt-BR" sz="1800" dirty="0" err="1" smtClean="0">
                <a:solidFill>
                  <a:schemeClr val="tx1"/>
                </a:solidFill>
              </a:rPr>
              <a:t>check-list</a:t>
            </a:r>
            <a:r>
              <a:rPr lang="pt-BR" altLang="pt-BR" sz="1800" dirty="0">
                <a:solidFill>
                  <a:schemeClr val="tx1"/>
                </a:solidFill>
              </a:rPr>
              <a:t>, digitalização</a:t>
            </a:r>
          </a:p>
          <a:p>
            <a:pPr lvl="1"/>
            <a:r>
              <a:rPr lang="pt-BR" altLang="pt-BR" sz="1800" dirty="0">
                <a:solidFill>
                  <a:schemeClr val="tx1"/>
                </a:solidFill>
              </a:rPr>
              <a:t>Agenda trimestral com o setor</a:t>
            </a:r>
          </a:p>
          <a:p>
            <a:pPr lvl="1"/>
            <a:r>
              <a:rPr lang="pt-BR" altLang="pt-BR" sz="1800" dirty="0">
                <a:solidFill>
                  <a:schemeClr val="tx1"/>
                </a:solidFill>
              </a:rPr>
              <a:t>Participação em reuniões com SMT e SIURB para alinhamento de </a:t>
            </a:r>
            <a:r>
              <a:rPr lang="pt-BR" altLang="pt-BR" sz="1800" dirty="0" smtClean="0">
                <a:solidFill>
                  <a:schemeClr val="tx1"/>
                </a:solidFill>
              </a:rPr>
              <a:t>fluxos</a:t>
            </a:r>
          </a:p>
          <a:p>
            <a:pPr lvl="1"/>
            <a:endParaRPr lang="pt-BR" altLang="pt-BR" sz="1800" dirty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Próximo encontro - CETESB</a:t>
            </a:r>
            <a:endParaRPr lang="pt-BR" altLang="pt-BR" sz="18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02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759772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Eletropaulo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466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Fluxo de aprovações e de ligações</a:t>
            </a:r>
          </a:p>
          <a:p>
            <a:pPr marL="285750" indent="-285750"/>
            <a:endParaRPr lang="pt-BR" altLang="pt-BR" sz="1800" b="1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Cláusula-mandato para servidões</a:t>
            </a:r>
          </a:p>
          <a:p>
            <a:pPr marL="285750" indent="-285750"/>
            <a:endParaRPr lang="pt-BR" altLang="pt-BR" sz="1800" b="1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Interface com CONVIAS, SMT</a:t>
            </a:r>
          </a:p>
          <a:p>
            <a:pPr marL="285750" indent="-285750"/>
            <a:endParaRPr lang="pt-BR" altLang="pt-BR" sz="1800" b="1" dirty="0">
              <a:solidFill>
                <a:schemeClr val="tx1"/>
              </a:solidFill>
            </a:endParaRPr>
          </a:p>
          <a:p>
            <a:pPr marL="1314450" lvl="1"/>
            <a:r>
              <a:rPr lang="pt-BR" altLang="pt-BR" sz="1800" b="1" dirty="0" err="1" smtClean="0">
                <a:solidFill>
                  <a:schemeClr val="tx1"/>
                </a:solidFill>
              </a:rPr>
              <a:t>Brookfield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, </a:t>
            </a:r>
            <a:r>
              <a:rPr lang="pt-BR" altLang="pt-BR" sz="1800" b="1" dirty="0">
                <a:solidFill>
                  <a:schemeClr val="tx1"/>
                </a:solidFill>
              </a:rPr>
              <a:t>O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debrecht – </a:t>
            </a:r>
            <a:r>
              <a:rPr lang="pt-BR" altLang="pt-BR" sz="1800" dirty="0" smtClean="0">
                <a:solidFill>
                  <a:schemeClr val="tx1"/>
                </a:solidFill>
              </a:rPr>
              <a:t>desrespeito a compromissos, indefinições</a:t>
            </a:r>
          </a:p>
          <a:p>
            <a:pPr marL="1314450" lvl="1"/>
            <a:endParaRPr lang="pt-BR" altLang="pt-BR" sz="1800" b="1" dirty="0">
              <a:solidFill>
                <a:schemeClr val="tx1"/>
              </a:solidFill>
            </a:endParaRPr>
          </a:p>
          <a:p>
            <a:pPr marL="1314450" lvl="1"/>
            <a:r>
              <a:rPr lang="pt-BR" altLang="pt-BR" sz="1800" b="1" dirty="0" smtClean="0">
                <a:solidFill>
                  <a:schemeClr val="tx1"/>
                </a:solidFill>
              </a:rPr>
              <a:t>Tecnisa – </a:t>
            </a:r>
            <a:r>
              <a:rPr lang="pt-BR" altLang="pt-BR" sz="1800" dirty="0" smtClean="0">
                <a:solidFill>
                  <a:schemeClr val="tx1"/>
                </a:solidFill>
              </a:rPr>
              <a:t>ligação em empreendimentos prontos</a:t>
            </a:r>
          </a:p>
          <a:p>
            <a:pPr marL="1314450" lvl="1"/>
            <a:endParaRPr lang="pt-BR" altLang="pt-BR" sz="1800" b="1" dirty="0">
              <a:solidFill>
                <a:schemeClr val="tx1"/>
              </a:solidFill>
            </a:endParaRPr>
          </a:p>
          <a:p>
            <a:pPr marL="1314450" lvl="1"/>
            <a:r>
              <a:rPr lang="pt-BR" altLang="pt-BR" sz="1800" b="1" dirty="0" err="1" smtClean="0">
                <a:solidFill>
                  <a:schemeClr val="tx1"/>
                </a:solidFill>
              </a:rPr>
              <a:t>Plano&amp;Plano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 – </a:t>
            </a:r>
            <a:r>
              <a:rPr lang="pt-BR" altLang="pt-BR" sz="1800" dirty="0" smtClean="0">
                <a:solidFill>
                  <a:schemeClr val="tx1"/>
                </a:solidFill>
              </a:rPr>
              <a:t>processos internos (prazos, tramitação)</a:t>
            </a:r>
          </a:p>
          <a:p>
            <a:pPr marL="1314450" lvl="1"/>
            <a:endParaRPr lang="pt-BR" altLang="pt-BR" sz="1800" b="1" dirty="0" smtClean="0">
              <a:solidFill>
                <a:schemeClr val="tx1"/>
              </a:solidFill>
            </a:endParaRPr>
          </a:p>
          <a:p>
            <a:pPr marL="1314450" lvl="1"/>
            <a:r>
              <a:rPr lang="pt-BR" altLang="pt-BR" sz="1800" b="1" dirty="0" smtClean="0">
                <a:solidFill>
                  <a:schemeClr val="tx1"/>
                </a:solidFill>
              </a:rPr>
              <a:t>Gafisa</a:t>
            </a:r>
          </a:p>
          <a:p>
            <a:pPr marL="285750" indent="-285750"/>
            <a:endParaRPr lang="pt-BR" altLang="pt-BR" sz="18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03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20864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660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</a:rPr>
              <a:t>CETESB </a:t>
            </a: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Reuniões quinzenais com </a:t>
            </a:r>
            <a:r>
              <a:rPr lang="pt-BR" altLang="pt-BR" sz="1800" b="1" dirty="0" err="1" smtClean="0">
                <a:solidFill>
                  <a:schemeClr val="tx1"/>
                </a:solidFill>
              </a:rPr>
              <a:t>Élton</a:t>
            </a:r>
            <a:r>
              <a:rPr lang="pt-BR" altLang="pt-BR" sz="1800" b="1" dirty="0" smtClean="0">
                <a:solidFill>
                  <a:schemeClr val="tx1"/>
                </a:solidFill>
              </a:rPr>
              <a:t> -  </a:t>
            </a:r>
            <a:r>
              <a:rPr lang="pt-BR" altLang="pt-BR" sz="1800" dirty="0" smtClean="0">
                <a:solidFill>
                  <a:schemeClr val="tx1"/>
                </a:solidFill>
              </a:rPr>
              <a:t>áreas </a:t>
            </a:r>
            <a:r>
              <a:rPr lang="pt-BR" altLang="pt-BR" sz="1800" dirty="0">
                <a:solidFill>
                  <a:schemeClr val="tx1"/>
                </a:solidFill>
              </a:rPr>
              <a:t>c</a:t>
            </a:r>
            <a:r>
              <a:rPr lang="pt-BR" altLang="pt-BR" sz="1800" dirty="0" smtClean="0">
                <a:solidFill>
                  <a:schemeClr val="tx1"/>
                </a:solidFill>
              </a:rPr>
              <a:t>ontaminadas</a:t>
            </a: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</a:rPr>
              <a:t>Reunião com Gov. Alckmin -  </a:t>
            </a:r>
            <a:r>
              <a:rPr lang="pt-BR" altLang="pt-BR" sz="1800" dirty="0" smtClean="0">
                <a:solidFill>
                  <a:schemeClr val="tx1"/>
                </a:solidFill>
              </a:rPr>
              <a:t>gerais, áreas contaminadas, aprovações</a:t>
            </a:r>
          </a:p>
          <a:p>
            <a:pPr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</a:rPr>
              <a:t>PROBLEMAS GERAIS: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</a:rPr>
              <a:t>Indisponibilidade de canais de consulta, fluxos operacionais, filas nos processos e duplicidade de competência entre órgãos</a:t>
            </a:r>
          </a:p>
          <a:p>
            <a:pPr marL="285750" indent="-285750"/>
            <a:endParaRPr lang="pt-BR" altLang="pt-B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</a:rPr>
              <a:t>PROBLEMAS ÁREAS CONTAMINADAS: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</a:rPr>
              <a:t>Alteração do Decreto 59263 (vincula apresentação do Termo de Reabilitação para tirar habite-se), indeferimento de processos que precisam de pequenas alterações e definição de procedimentos de averbação de Área Contaminada de Risco Confirmado</a:t>
            </a:r>
          </a:p>
          <a:p>
            <a:pPr marL="285750" indent="-285750"/>
            <a:endParaRPr lang="pt-BR" altLang="pt-B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</a:rPr>
              <a:t>PROBLEMAS DE APROVAÇÕES: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</a:rPr>
              <a:t>Emissão parcial das licenças ambientais, incrementos na padronização nas análises, regulamentação para tratamento de poços artesianos provisórios, prazos extensos para obtenção de LO e reflorestamento e monitoramento de Áreas Verdes em loteamentos abertos.</a:t>
            </a:r>
          </a:p>
          <a:p>
            <a:pPr>
              <a:buNone/>
            </a:pPr>
            <a:endParaRPr lang="pt-BR" altLang="pt-B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3198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16679"/>
              </p:ext>
            </p:extLst>
          </p:nvPr>
        </p:nvGraphicFramePr>
        <p:xfrm>
          <a:off x="174625" y="836711"/>
          <a:ext cx="8861872" cy="5950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967"/>
                <a:gridCol w="882055"/>
                <a:gridCol w="1424539"/>
                <a:gridCol w="2503246"/>
                <a:gridCol w="2174936"/>
                <a:gridCol w="1152129"/>
              </a:tblGrid>
              <a:tr h="15633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 dirty="0">
                          <a:effectLst/>
                        </a:rPr>
                        <a:t>Cetesb/ Agência Ambiental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61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Área Responsável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Problema identificado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Consequências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Proposta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Comentários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u="none" strike="noStrike">
                          <a:effectLst/>
                        </a:rPr>
                        <a:t>STATUS</a:t>
                      </a:r>
                      <a:endParaRPr lang="pt-BR" sz="7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1461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GERAL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Indisponibilidade de canais para consultas antes de análise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Retrabalho, tempo e capacidade de atendimento da CETESB prejudicados.</a:t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Abertura de canal efetivo para atendimento de construtoras para dúvidas antes da efetiva entrada dos processos com prioridade aos projetos HIS e HMP, de forma a se desafogar a companhia e se evitarem retrabalhos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Treinamentos e seminários rotineiros para aproximação/informação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 CETESB disponibilizará canal de préatendimento para dúvidas antes de definição de projetos e/ou de aquisição de áreas em casos complexos (horário agendado).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As empresas deverão no entanto comparecer já com as seguintes informações levantadas: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 -Diagnóstico de Vegetação:Instrução 1 do CONAMA/94 e SMA 64/2009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- Plantas com áreas de APP e manchas de vegetação - leis pertinentes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- Abastecimento de água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- Coleta e tratamento de esgoto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17040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GERAL/ELTON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Fluxos operacionais: trâmite de documentos nas autarquias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-Filas nos processos devido ao grande volume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Atrasos nos trâmites</a:t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r>
                        <a:rPr lang="pt-BR" sz="700" u="none" strike="noStrike" dirty="0">
                          <a:effectLst/>
                        </a:rPr>
                        <a:t> Exemplo: projetos de ETE e EEE são enviados às Regionais, mas por falta de corpo técnico, são reenviados à Sede, e posteriormente voltam às regionais, com grande tempo discorrido.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Revisão dos fluxos buscando sua maior eficiência</a:t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r>
                        <a:rPr lang="pt-BR" sz="700" u="none" strike="noStrike" dirty="0">
                          <a:effectLst/>
                        </a:rPr>
                        <a:t>Processo especial identificado para incorporação e construção, que promove a limpeza de áreas para seu uso</a:t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r>
                        <a:rPr lang="pt-BR" sz="700" u="none" strike="noStrike" dirty="0">
                          <a:effectLst/>
                        </a:rPr>
                        <a:t/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r>
                        <a:rPr lang="pt-BR" sz="700" u="none" strike="noStrike" dirty="0">
                          <a:effectLst/>
                        </a:rPr>
                        <a:t>Adequação das Agências Ambientais à demanda: equipamentos, veículos e corpo técnico em número adequado.</a:t>
                      </a:r>
                      <a:br>
                        <a:rPr lang="pt-BR" sz="700" u="none" strike="noStrike" dirty="0">
                          <a:effectLst/>
                        </a:rPr>
                      </a:br>
                      <a:r>
                        <a:rPr lang="pt-BR" sz="700" u="none" strike="noStrike" dirty="0">
                          <a:effectLst/>
                        </a:rPr>
                        <a:t>Elton: Abrainc pode fazer comunicação à diretoria Cetesb sugerindo melhorias / Convênio Abrainc/Cetesb para auxiliar na reestruturação e sistema digitalizado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Fluxos sendo revisto, privilegiando contato direto entre empreendedor e CETESB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Trâmite simplificado já no site da CETESB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Disponibilização ABRAINC para ajuda via contatos com Governador, etc. para melhorias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Diretoria está ciente do problema, mas setor deve se manifestar para reforçar.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Importante análise dos principais gargalos de processos, e não somente investir em digitalização no processo atual.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Abrainc deve fazer documento para comunicar problema à diretoria.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1078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GERAL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Atendimento dos prazos estabelecidos no Decreto Estadual nº 52.053/07 (Graprohab)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Os projetos enquadrados em HIS /HMP tem o prazo de análise definidos em 30/60 dias. Via de regra, novas solicitações elevam consideravelmente estes  prazos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Solicitação única para aprovação dos projetos dentro dos prazos estabelecidos no Decreto Estadual. Novas solicitações somente sobre pontos em discussão, com prazos de análise de 15 dias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Solictações adicionais não trazem nem trarão pontos não contemplados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Prazo de 15 dias por ora inexequível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Trâmites em Graprohab têm prazos respeitados, já os Pareceres Técnicos fora do órgão têm prazos indefinidos e chegam a ultrapssar 90 dias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Decreto cita 30 dias para manifestação de todo grupo. Após cumprimento de exigências, mais 30 dias.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13132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GERAL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Duplicidade de competência CETESB/DECONT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Entendimentos divergentes entre os orgãos impactam diretamente nos prazos das aprovações e contratações.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Formalização de convênios entre estado e muncípios, atribuindo a competência da analise de área contaminada a orgão único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/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Esclarecer e detalhar convênio com município de São Paulo evitando duplicidade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Competência CETESB - reforçar com município que DECONT examina e opina apenas em projetos não analisados pela CETESB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effectLst/>
                        </a:rPr>
                        <a:t>Decreto 55036/2014 (prefeitura de </a:t>
                      </a:r>
                      <a:r>
                        <a:rPr lang="pt-BR" sz="700" u="none" strike="noStrike" dirty="0" err="1">
                          <a:effectLst/>
                        </a:rPr>
                        <a:t>Sp</a:t>
                      </a:r>
                      <a:r>
                        <a:rPr lang="pt-BR" sz="700" u="none" strike="noStrike" dirty="0">
                          <a:effectLst/>
                        </a:rPr>
                        <a:t>). </a:t>
                      </a:r>
                      <a:r>
                        <a:rPr lang="pt-BR" sz="700" u="none" strike="noStrike" dirty="0" err="1">
                          <a:effectLst/>
                        </a:rPr>
                        <a:t>Decont</a:t>
                      </a:r>
                      <a:r>
                        <a:rPr lang="pt-BR" sz="700" u="none" strike="noStrike" dirty="0">
                          <a:effectLst/>
                        </a:rPr>
                        <a:t> não deve se manifestar sobre laudo técnico conclusivo se o mesmo já tiver sido entregue em Cetesb. Isso melhorou, mas não resolveu 100% do problema.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05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048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30764</TotalTime>
  <Words>4665</Words>
  <Application>Microsoft Office PowerPoint</Application>
  <PresentationFormat>Apresentação na tela (4:3)</PresentationFormat>
  <Paragraphs>893</Paragraphs>
  <Slides>45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Arial</vt:lpstr>
      <vt:lpstr>Calibri</vt:lpstr>
      <vt:lpstr>Helvetica</vt:lpstr>
      <vt:lpstr>Tahoma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Atualizações </vt:lpstr>
      <vt:lpstr>Eletropaulo </vt:lpstr>
      <vt:lpstr>CETESB </vt:lpstr>
      <vt:lpstr>CETESB </vt:lpstr>
      <vt:lpstr>CETESB </vt:lpstr>
      <vt:lpstr>CETESB </vt:lpstr>
      <vt:lpstr>Apresentação do PowerPoint</vt:lpstr>
      <vt:lpstr>Modelo de vendas – aproximação com o MP  </vt:lpstr>
      <vt:lpstr>Distratos - Para minimizar efeitos de forma imediata </vt:lpstr>
      <vt:lpstr>Distratos - Para minimizar efeitos de forma imediata </vt:lpstr>
      <vt:lpstr>Distratos - Para minimizar efeitos de forma imediata </vt:lpstr>
      <vt:lpstr>Apresentação do PowerPoint</vt:lpstr>
      <vt:lpstr>Apresentação do PowerPoint</vt:lpstr>
      <vt:lpstr>Produtividade – desburocratização – Registros e bancos</vt:lpstr>
      <vt:lpstr>Apresentação do PowerPoint</vt:lpstr>
      <vt:lpstr>Burocracia, Licenciamentos – O Custo da Burocracia</vt:lpstr>
      <vt:lpstr>Burocracia, Licenciamentos – O Custo da Burocracia  - Campinas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 nos processos – Pacto anti-corrupção e Trabalho MBC/Booz </vt:lpstr>
      <vt:lpstr>Apresentação do PowerPoint</vt:lpstr>
      <vt:lpstr>Apresentação do PowerPoint</vt:lpstr>
      <vt:lpstr>Apresentação do PowerPoint</vt:lpstr>
      <vt:lpstr>Burocracia, Licenciamentos – FNP, 21/5 </vt:lpstr>
      <vt:lpstr>Burocracia, Licenciamentos – FNP, 20/5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3306</cp:revision>
  <dcterms:created xsi:type="dcterms:W3CDTF">2009-08-13T21:08:28Z</dcterms:created>
  <dcterms:modified xsi:type="dcterms:W3CDTF">2014-11-07T12:45:47Z</dcterms:modified>
</cp:coreProperties>
</file>