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8"/>
  </p:notesMasterIdLst>
  <p:sldIdLst>
    <p:sldId id="259" r:id="rId2"/>
    <p:sldId id="302" r:id="rId3"/>
    <p:sldId id="303" r:id="rId4"/>
    <p:sldId id="304" r:id="rId5"/>
    <p:sldId id="330" r:id="rId6"/>
    <p:sldId id="305" r:id="rId7"/>
    <p:sldId id="313" r:id="rId8"/>
    <p:sldId id="306" r:id="rId9"/>
    <p:sldId id="316" r:id="rId10"/>
    <p:sldId id="318" r:id="rId11"/>
    <p:sldId id="329" r:id="rId12"/>
    <p:sldId id="331" r:id="rId13"/>
    <p:sldId id="307" r:id="rId14"/>
    <p:sldId id="321" r:id="rId15"/>
    <p:sldId id="308" r:id="rId16"/>
    <p:sldId id="314" r:id="rId17"/>
    <p:sldId id="315" r:id="rId18"/>
    <p:sldId id="323" r:id="rId19"/>
    <p:sldId id="310" r:id="rId20"/>
    <p:sldId id="322" r:id="rId21"/>
    <p:sldId id="325" r:id="rId22"/>
    <p:sldId id="324" r:id="rId23"/>
    <p:sldId id="328" r:id="rId24"/>
    <p:sldId id="327" r:id="rId25"/>
    <p:sldId id="332" r:id="rId26"/>
    <p:sldId id="333" r:id="rId27"/>
  </p:sldIdLst>
  <p:sldSz cx="9144000" cy="6858000" type="screen4x3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ardo" initials="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90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16E9C-D234-4C2A-BAEE-2E6F880E1E29}" type="datetimeFigureOut">
              <a:rPr lang="pt-BR" smtClean="0"/>
              <a:pPr/>
              <a:t>09/12/2013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FBA35-CB6D-4CF3-B3B9-2A001CF249F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025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685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47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747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Retirar frase “para não </a:t>
            </a:r>
            <a:r>
              <a:rPr lang="pt-BR" dirty="0" err="1" smtClean="0"/>
              <a:t>reabir</a:t>
            </a:r>
            <a:r>
              <a:rPr lang="pt-BR" dirty="0" smtClean="0"/>
              <a:t> discussão de risco </a:t>
            </a:r>
            <a:r>
              <a:rPr lang="pt-BR" dirty="0" err="1" smtClean="0"/>
              <a:t>sistemico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889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277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277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277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277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277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2772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27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972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639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639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874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007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049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049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4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CC57-ABF8-4442-9C7D-FCD0449CF52D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09/12/2013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683B-3F37-49CB-AB6A-117B23F711E0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09/12/2013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8A6C-8565-4E89-8E0B-E27D3F121631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09/12/2013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23d1cf1-6642-4e3a-9bab-a47b69022ee4" descr="E1BB9BC2-3358-4BFF-9977-1311CB9C1564@TREELAB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5" r="31433" b="7738"/>
          <a:stretch>
            <a:fillRect/>
          </a:stretch>
        </p:blipFill>
        <p:spPr bwMode="auto">
          <a:xfrm>
            <a:off x="558800" y="368300"/>
            <a:ext cx="13938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reto 2"/>
          <p:cNvCxnSpPr/>
          <p:nvPr userDrawn="1"/>
        </p:nvCxnSpPr>
        <p:spPr>
          <a:xfrm>
            <a:off x="460375" y="1050925"/>
            <a:ext cx="8215313" cy="1588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AFB12-1DBE-414F-9EBC-17CCFC2FFAFC}" type="slidenum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08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A619-5A54-4571-8FED-1BB8F3F6688C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09/12/2013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523d1cf1-6642-4e3a-9bab-a47b69022ee4" descr="E1BB9BC2-3358-4BFF-9977-1311CB9C1564@TREELABS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9325" r="31433" b="7737"/>
          <a:stretch/>
        </p:blipFill>
        <p:spPr bwMode="auto">
          <a:xfrm>
            <a:off x="559005" y="368768"/>
            <a:ext cx="1393244" cy="6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ector reto 7"/>
          <p:cNvCxnSpPr/>
          <p:nvPr userDrawn="1"/>
        </p:nvCxnSpPr>
        <p:spPr>
          <a:xfrm>
            <a:off x="461143" y="1051148"/>
            <a:ext cx="8215313" cy="1588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70C3-ABD9-42C2-AF0B-1074B32159DB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09/12/2013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0F2E-7601-4820-93C7-99577662C84A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09/12/2013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5531-D2F4-4788-8004-3C09ACDB95F4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09/12/2013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70AF-7C97-4C69-B851-3B6202E80104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09/12/2013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9803-F7BC-450B-AED9-7057CB92E877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09/12/2013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875F-0C4E-4B3D-9304-158DB12C9F34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09/12/2013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669D-5E75-4C9A-B9F6-23DF49F7DA0E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09/12/2013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F57F-EFF2-4367-AB1E-736949927240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09/12/2013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84137" y="99161"/>
            <a:ext cx="8952359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520076" y="4312165"/>
            <a:ext cx="8103848" cy="5180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pt-BR" sz="2700" b="1" dirty="0">
                <a:solidFill>
                  <a:prstClr val="black"/>
                </a:solidFill>
                <a:ea typeface="Helvetica" charset="0"/>
                <a:cs typeface="Helvetica" charset="0"/>
                <a:sym typeface="Helvetica" charset="0"/>
              </a:rPr>
              <a:t>6</a:t>
            </a:r>
            <a:r>
              <a:rPr lang="pt-BR" sz="2700" b="1" dirty="0" smtClean="0">
                <a:solidFill>
                  <a:prstClr val="black"/>
                </a:solidFill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pt-BR" sz="2700" b="1" dirty="0" smtClean="0">
                <a:solidFill>
                  <a:prstClr val="black"/>
                </a:solidFill>
                <a:ea typeface="Helvetica" charset="0"/>
                <a:cs typeface="Helvetica" charset="0"/>
                <a:sym typeface="Helvetica" charset="0"/>
              </a:rPr>
              <a:t>de </a:t>
            </a:r>
            <a:r>
              <a:rPr lang="pt-BR" sz="2700" b="1" dirty="0" smtClean="0">
                <a:solidFill>
                  <a:prstClr val="black"/>
                </a:solidFill>
                <a:ea typeface="Helvetica" charset="0"/>
                <a:cs typeface="Helvetica" charset="0"/>
                <a:sym typeface="Helvetica" charset="0"/>
              </a:rPr>
              <a:t>dezembro </a:t>
            </a:r>
            <a:r>
              <a:rPr lang="pt-BR" sz="2700" b="1" dirty="0" smtClean="0">
                <a:solidFill>
                  <a:prstClr val="black"/>
                </a:solidFill>
                <a:ea typeface="Helvetica" charset="0"/>
                <a:cs typeface="Helvetica" charset="0"/>
                <a:sym typeface="Helvetica" charset="0"/>
              </a:rPr>
              <a:t>de 2013</a:t>
            </a:r>
            <a:endParaRPr lang="en-US" sz="2400" b="1" dirty="0" smtClean="0">
              <a:solidFill>
                <a:prstClr val="black"/>
              </a:solidFill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23528" y="332656"/>
            <a:ext cx="8424936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pic>
        <p:nvPicPr>
          <p:cNvPr id="4" name="523d1cf1-6642-4e3a-9bab-a47b69022ee4" descr="E1BB9BC2-3358-4BFF-9977-1311CB9C1564@TREELABS"/>
          <p:cNvPicPr>
            <a:picLocks noChangeAspect="1" noChangeArrowheads="1"/>
          </p:cNvPicPr>
          <p:nvPr/>
        </p:nvPicPr>
        <p:blipFill rotWithShape="1">
          <a:blip r:embed="rId2" cstate="print"/>
          <a:srcRect l="7937" r="28422"/>
          <a:stretch/>
        </p:blipFill>
        <p:spPr bwMode="auto">
          <a:xfrm>
            <a:off x="1874587" y="1124744"/>
            <a:ext cx="5361709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Proposta: Metas por Faixas de Renda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65657" y="1124744"/>
            <a:ext cx="8632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Redistribuir </a:t>
            </a:r>
            <a:r>
              <a:rPr lang="pt-BR" dirty="0"/>
              <a:t>metas de forma consistente com dados demografia e objetivo de atender 2-6 </a:t>
            </a:r>
            <a:r>
              <a:rPr lang="pt-BR" dirty="0" err="1"/>
              <a:t>s.m</a:t>
            </a:r>
            <a:r>
              <a:rPr lang="pt-BR" dirty="0"/>
              <a:t>. com Faixa 2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988840"/>
            <a:ext cx="9036497" cy="1623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855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Resultado Custo Fiscal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974904" y="6592267"/>
            <a:ext cx="2133600" cy="365125"/>
          </a:xfrm>
        </p:spPr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65657" y="1124744"/>
            <a:ext cx="8632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MCMV3 </a:t>
            </a:r>
            <a:r>
              <a:rPr lang="pt-BR" dirty="0"/>
              <a:t>traria uma economia real de </a:t>
            </a:r>
            <a:r>
              <a:rPr lang="pt-BR" dirty="0" smtClean="0"/>
              <a:t>R$1Bi Custo Fiscal em </a:t>
            </a:r>
            <a:r>
              <a:rPr lang="pt-BR" dirty="0"/>
              <a:t>4 </a:t>
            </a:r>
            <a:r>
              <a:rPr lang="pt-BR" dirty="0" smtClean="0"/>
              <a:t>anos, atendendo 3 milhões de famílias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5496" y="1772816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Custo Fiscal Total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5496" y="3923764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i="1" dirty="0" smtClean="0"/>
              <a:t>Custo Fiscal: VPL do subsídio de Juros + subsídio de complemento para as faixas de renda (proporcional de acordo com distribuição populacional das capitais brasileiras)</a:t>
            </a:r>
            <a:endParaRPr lang="pt-BR" sz="900" i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496" y="6408624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i="1" dirty="0" smtClean="0"/>
              <a:t>Resultado Primário: Subsídio de complemento para as faixas de renda (proporcional de acordo com distribuição populacional das capitais brasileiras)</a:t>
            </a:r>
            <a:endParaRPr lang="pt-BR" sz="900" i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5496" y="4293096"/>
            <a:ext cx="481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Resultado Primário (subsídio de juros na cabeça)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117973"/>
            <a:ext cx="9126413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638253"/>
            <a:ext cx="8992493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875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Resultado Primário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974904" y="6592267"/>
            <a:ext cx="2133600" cy="365125"/>
          </a:xfrm>
        </p:spPr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268760"/>
            <a:ext cx="9431412" cy="3775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623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Proposta: Limites Faixa 1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65657" y="1124744"/>
            <a:ext cx="8632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Repor </a:t>
            </a:r>
            <a:r>
              <a:rPr lang="pt-BR" dirty="0"/>
              <a:t>2 anos de defasagem dos valores do plano com reajuste de 15</a:t>
            </a:r>
            <a:r>
              <a:rPr lang="pt-BR" dirty="0" smtClean="0"/>
              <a:t>%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Equiparar valores de MG com RJ, dada inviabilidade atual de empreendimentos em MG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Corrigir valores de SP que permitam viabilidade do PMCMV no estado de forma complementar ou independente ao Casa Paulista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93" y="2312284"/>
            <a:ext cx="3202191" cy="4429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937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Proposta: Amortização Faixa 1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65657" y="1124744"/>
            <a:ext cx="8632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Extensão de prazo de pagamento para 240 meses e comprometimento de renda crescente (até 15%), visando maior senso de propriedade e redução de custo fiscal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Cobrança mais efetiva para inibir inadimplência generalizada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65" y="2420888"/>
            <a:ext cx="4450872" cy="2441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44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Proposta: Taxa de Juros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65657" y="1124744"/>
            <a:ext cx="8632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Revisão </a:t>
            </a:r>
            <a:r>
              <a:rPr lang="pt-BR" dirty="0"/>
              <a:t>das faixas para nova realidade de renda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Criação </a:t>
            </a:r>
            <a:r>
              <a:rPr lang="pt-BR" dirty="0"/>
              <a:t>de juros menores (4%) para incluir famílias de 2-3 </a:t>
            </a:r>
            <a:r>
              <a:rPr lang="pt-BR" dirty="0" err="1"/>
              <a:t>s.m</a:t>
            </a:r>
            <a:r>
              <a:rPr lang="pt-BR" dirty="0"/>
              <a:t>. em solução de mercado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861744" cy="42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937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Proposta Prazos de Financiamento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65657" y="1124744"/>
            <a:ext cx="8632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Inclusão </a:t>
            </a:r>
            <a:r>
              <a:rPr lang="pt-BR" dirty="0"/>
              <a:t>de prazos de </a:t>
            </a:r>
            <a:r>
              <a:rPr lang="pt-BR" dirty="0" smtClean="0"/>
              <a:t>420 meses </a:t>
            </a:r>
            <a:r>
              <a:rPr lang="pt-BR" dirty="0"/>
              <a:t>para compradores mais </a:t>
            </a:r>
            <a:r>
              <a:rPr lang="pt-BR" dirty="0" smtClean="0"/>
              <a:t>jovens (até 35 anos)</a:t>
            </a:r>
            <a:endParaRPr lang="pt-B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Manutenção </a:t>
            </a:r>
            <a:r>
              <a:rPr lang="pt-BR" dirty="0"/>
              <a:t>de LTV máximo de 80% para a </a:t>
            </a:r>
            <a:r>
              <a:rPr lang="pt-BR" dirty="0" err="1" smtClean="0"/>
              <a:t>Price</a:t>
            </a:r>
            <a:endParaRPr lang="pt-BR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260" y="2204864"/>
            <a:ext cx="2791370" cy="2907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734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Proposta: Valores de Subsídio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33" y="2093232"/>
            <a:ext cx="7972508" cy="4504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23528" y="6525344"/>
            <a:ext cx="351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smtClean="0"/>
              <a:t>Modelo de Subsídio para cidades Região 2 a 4</a:t>
            </a:r>
            <a:endParaRPr lang="pt-BR" sz="1400" i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65657" y="1124744"/>
            <a:ext cx="8632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Reajuste </a:t>
            </a:r>
            <a:r>
              <a:rPr lang="pt-BR" dirty="0"/>
              <a:t>de 15% tanto para “faixas de renda” quanto para “valores de subsídio”, recuperando parte das perdas acumuladas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Adequação </a:t>
            </a:r>
            <a:r>
              <a:rPr lang="pt-BR" dirty="0"/>
              <a:t>de piso da renda do subsídio para R$1400</a:t>
            </a:r>
          </a:p>
        </p:txBody>
      </p:sp>
      <p:cxnSp>
        <p:nvCxnSpPr>
          <p:cNvPr id="8" name="Conector reto 7"/>
          <p:cNvCxnSpPr/>
          <p:nvPr/>
        </p:nvCxnSpPr>
        <p:spPr>
          <a:xfrm flipV="1">
            <a:off x="3131840" y="2276872"/>
            <a:ext cx="0" cy="3600400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3586895" y="2276872"/>
            <a:ext cx="0" cy="36004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ipse 2"/>
          <p:cNvSpPr/>
          <p:nvPr/>
        </p:nvSpPr>
        <p:spPr>
          <a:xfrm>
            <a:off x="4531557" y="5517232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3995936" y="5517232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232853" y="5250105"/>
            <a:ext cx="64312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000" dirty="0" smtClean="0"/>
              <a:t>R$ 2.000</a:t>
            </a:r>
            <a:endParaRPr lang="pt-BR" sz="10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701731" y="5631051"/>
            <a:ext cx="64312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000" dirty="0" smtClean="0"/>
              <a:t>R$ 1.739</a:t>
            </a:r>
            <a:endParaRPr lang="pt-BR" sz="10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4585965" y="5592059"/>
            <a:ext cx="84670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000" dirty="0" smtClean="0"/>
              <a:t>15% Inflação</a:t>
            </a:r>
            <a:endParaRPr lang="pt-BR" sz="1000" dirty="0"/>
          </a:p>
        </p:txBody>
      </p:sp>
      <p:sp>
        <p:nvSpPr>
          <p:cNvPr id="10" name="Seta para a direita 9"/>
          <p:cNvSpPr/>
          <p:nvPr/>
        </p:nvSpPr>
        <p:spPr>
          <a:xfrm rot="10800000">
            <a:off x="4097301" y="5517232"/>
            <a:ext cx="399274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4015824" y="4509120"/>
            <a:ext cx="0" cy="9361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3995936" y="4415167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3203848" y="4384970"/>
            <a:ext cx="70884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000" dirty="0" smtClean="0"/>
              <a:t>R$ 14.918</a:t>
            </a:r>
            <a:endParaRPr lang="pt-BR" sz="1000" dirty="0"/>
          </a:p>
        </p:txBody>
      </p:sp>
      <p:cxnSp>
        <p:nvCxnSpPr>
          <p:cNvPr id="27" name="Conector de seta reta 26"/>
          <p:cNvCxnSpPr/>
          <p:nvPr/>
        </p:nvCxnSpPr>
        <p:spPr>
          <a:xfrm flipV="1">
            <a:off x="4017881" y="4171025"/>
            <a:ext cx="0" cy="2160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4512793" y="4119820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3995936" y="4112505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de seta reta 32"/>
          <p:cNvCxnSpPr/>
          <p:nvPr/>
        </p:nvCxnSpPr>
        <p:spPr>
          <a:xfrm>
            <a:off x="4097300" y="4155824"/>
            <a:ext cx="384645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3779912" y="3816221"/>
            <a:ext cx="70884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000" dirty="0" smtClean="0"/>
              <a:t>R$ 17.156</a:t>
            </a:r>
            <a:endParaRPr lang="pt-BR" sz="1000" dirty="0"/>
          </a:p>
        </p:txBody>
      </p:sp>
      <p:cxnSp>
        <p:nvCxnSpPr>
          <p:cNvPr id="37" name="Conector reto 36"/>
          <p:cNvCxnSpPr/>
          <p:nvPr/>
        </p:nvCxnSpPr>
        <p:spPr>
          <a:xfrm flipH="1" flipV="1">
            <a:off x="4543882" y="4191828"/>
            <a:ext cx="14630" cy="161343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5004048" y="2060848"/>
            <a:ext cx="73404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chemeClr val="accent1"/>
                </a:solidFill>
              </a:rPr>
              <a:t>Exemplo</a:t>
            </a:r>
            <a:endParaRPr lang="pt-BR" sz="1200" b="1" dirty="0">
              <a:solidFill>
                <a:schemeClr val="accent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3995936" y="2319263"/>
            <a:ext cx="43507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dirty="0" smtClean="0">
                <a:solidFill>
                  <a:schemeClr val="accent1"/>
                </a:solidFill>
              </a:rPr>
              <a:t>Famílias com renda de R$ 2.000 hoje equivalem a famílias com renda de R$ 1.739 (corrigido para perda inflacionária)</a:t>
            </a:r>
            <a:endParaRPr lang="pt-BR" sz="1200" b="1" dirty="0">
              <a:solidFill>
                <a:schemeClr val="accent1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4211960" y="2852936"/>
            <a:ext cx="41346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dirty="0" smtClean="0">
                <a:solidFill>
                  <a:schemeClr val="accent1"/>
                </a:solidFill>
              </a:rPr>
              <a:t>Famílias de R$ 1.739 de renda recebem subsídio de R$ 14.918 atualmente</a:t>
            </a:r>
            <a:endParaRPr lang="pt-BR" sz="1200" b="1" dirty="0">
              <a:solidFill>
                <a:schemeClr val="accent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4364360" y="3327375"/>
            <a:ext cx="41346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dirty="0" smtClean="0">
                <a:solidFill>
                  <a:schemeClr val="accent1"/>
                </a:solidFill>
              </a:rPr>
              <a:t>Correção de subsídio para perdas inflacionárias traria o valor para R$ 17.156</a:t>
            </a:r>
            <a:endParaRPr lang="pt-BR" sz="1200" b="1" dirty="0">
              <a:solidFill>
                <a:schemeClr val="accent1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4829806" y="3831431"/>
            <a:ext cx="413468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dirty="0" smtClean="0">
                <a:solidFill>
                  <a:schemeClr val="accent1"/>
                </a:solidFill>
              </a:rPr>
              <a:t>Portanto, a recuperação de parte das perdas acumuladas (a taxa de 15%) faria com que uma família de R$ 2.000 recebesse subsídio de R$ 17.156</a:t>
            </a:r>
            <a:endParaRPr lang="pt-BR" sz="1200" b="1" dirty="0">
              <a:solidFill>
                <a:schemeClr val="accent1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5549886" y="4510861"/>
            <a:ext cx="341460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dirty="0" smtClean="0">
                <a:solidFill>
                  <a:schemeClr val="accent1"/>
                </a:solidFill>
              </a:rPr>
              <a:t>Adequação do piso  de renda para R$ 1.400</a:t>
            </a:r>
            <a:endParaRPr lang="pt-BR" sz="1200" b="1" dirty="0">
              <a:solidFill>
                <a:schemeClr val="accent1"/>
              </a:solidFill>
            </a:endParaRPr>
          </a:p>
        </p:txBody>
      </p:sp>
      <p:sp>
        <p:nvSpPr>
          <p:cNvPr id="42" name="Seta para a direita 41"/>
          <p:cNvSpPr/>
          <p:nvPr/>
        </p:nvSpPr>
        <p:spPr>
          <a:xfrm rot="10800000">
            <a:off x="3167466" y="3224851"/>
            <a:ext cx="360040" cy="3452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5796136" y="6351711"/>
            <a:ext cx="235632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800" b="1" dirty="0" smtClean="0">
                <a:solidFill>
                  <a:schemeClr val="accent1"/>
                </a:solidFill>
              </a:rPr>
              <a:t>Nota: Equação Linear dos Subsídios Propostos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b="1" dirty="0" smtClean="0">
                <a:solidFill>
                  <a:schemeClr val="accent1"/>
                </a:solidFill>
              </a:rPr>
              <a:t>Região 1: Subsídio = -19,233 x Renda + 64.138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b="1" dirty="0" smtClean="0">
                <a:solidFill>
                  <a:schemeClr val="accent1"/>
                </a:solidFill>
              </a:rPr>
              <a:t>Região 2: Subsídio = -21,858 x Renda + 60.873</a:t>
            </a:r>
            <a:endParaRPr lang="pt-BR" sz="800" b="1" dirty="0">
              <a:solidFill>
                <a:schemeClr val="accent1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 rot="16200000">
            <a:off x="-380575" y="3852512"/>
            <a:ext cx="140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Subsídio (R$)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1043608" y="6156012"/>
            <a:ext cx="22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Renda familiar mensal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546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9" grpId="0" animBg="1"/>
      <p:bldP spid="18" grpId="0" animBg="1"/>
      <p:bldP spid="20" grpId="0" animBg="1"/>
      <p:bldP spid="10" grpId="0" animBg="1"/>
      <p:bldP spid="25" grpId="0" animBg="1"/>
      <p:bldP spid="26" grpId="0" animBg="1"/>
      <p:bldP spid="28" grpId="0" animBg="1"/>
      <p:bldP spid="30" grpId="0" animBg="1"/>
      <p:bldP spid="36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Proposta: Valores de Subsídio – Fator Social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75" y="1484784"/>
            <a:ext cx="8314689" cy="2440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92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Proposta: </a:t>
            </a:r>
            <a:r>
              <a:rPr lang="pt-BR" b="1" dirty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Limites de Preço das Cidades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188" y="1162175"/>
            <a:ext cx="8160268" cy="305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ixaDeTexto 5"/>
          <p:cNvSpPr txBox="1"/>
          <p:nvPr/>
        </p:nvSpPr>
        <p:spPr>
          <a:xfrm>
            <a:off x="403920" y="1309082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Novos Limites</a:t>
            </a:r>
            <a:endParaRPr lang="pt-BR" sz="2000" dirty="0">
              <a:solidFill>
                <a:prstClr val="black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16024" y="4293096"/>
            <a:ext cx="882047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1. Unificação dos grupo de cidades de 50 mil a 250 mil e de 250 mil a 1 milhão de habitantes, uma vez que a estrutura de custos é igual, com exceção do terreno</a:t>
            </a:r>
          </a:p>
          <a:p>
            <a:pPr algn="ctr"/>
            <a:r>
              <a:rPr lang="pt-BR" sz="1600" b="1" dirty="0" smtClean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Nossos estudos indicam que o peso da diferença dos custos de terrenos nas cidades abaixo de 250 mil habitantes é de apenas 2% do VGV, o que não justifica a existência dessa separação.</a:t>
            </a:r>
          </a:p>
          <a:p>
            <a:pPr algn="ctr"/>
            <a:endParaRPr lang="pt-BR" sz="1100" b="1" dirty="0" smtClean="0">
              <a:solidFill>
                <a:srgbClr val="EEECE1">
                  <a:lumMod val="10000"/>
                </a:srgbClr>
              </a:solidFill>
              <a:cs typeface="Tahoma" pitchFamily="34" charset="0"/>
            </a:endParaRPr>
          </a:p>
          <a:p>
            <a:pPr algn="ctr"/>
            <a:r>
              <a:rPr lang="pt-BR" sz="2000" b="1" dirty="0" smtClean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2. Inclusão das outras Regiões Metropolitanas no limite de R$ 185 mil</a:t>
            </a:r>
          </a:p>
          <a:p>
            <a:pPr algn="ctr"/>
            <a:endParaRPr lang="pt-BR" sz="1100" b="1" dirty="0" smtClean="0">
              <a:solidFill>
                <a:srgbClr val="EEECE1">
                  <a:lumMod val="10000"/>
                </a:srgbClr>
              </a:solidFill>
              <a:cs typeface="Tahoma" pitchFamily="34" charset="0"/>
            </a:endParaRPr>
          </a:p>
          <a:p>
            <a:pPr algn="ctr"/>
            <a:r>
              <a:rPr lang="pt-BR" sz="2000" b="1" dirty="0" smtClean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3. Extensão dos limites de preço das Regiões Metropolitanas às cidades em seu entorno, de acordo com as definições do IBGE</a:t>
            </a:r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7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Demanda Habitação Subsidiada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446155" y="5302369"/>
            <a:ext cx="50497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u="sng" dirty="0" smtClean="0"/>
              <a:t>Fontes</a:t>
            </a:r>
            <a:r>
              <a:rPr lang="pt-BR" sz="1100" dirty="0" smtClean="0"/>
              <a:t>:</a:t>
            </a:r>
          </a:p>
          <a:p>
            <a:r>
              <a:rPr lang="pt-BR" sz="1100" dirty="0" smtClean="0"/>
              <a:t># Famílias: Censo capitais brasileiras (Censo 2010)</a:t>
            </a:r>
          </a:p>
          <a:p>
            <a:r>
              <a:rPr lang="pt-BR" sz="1100" dirty="0" smtClean="0"/>
              <a:t>Formação Domicílios Urbanos: Target, </a:t>
            </a:r>
            <a:r>
              <a:rPr lang="pt-BR" sz="1100" dirty="0" err="1" smtClean="0"/>
              <a:t>Oanda</a:t>
            </a:r>
            <a:r>
              <a:rPr lang="pt-BR" sz="1100" dirty="0" smtClean="0"/>
              <a:t> (apresentação Caixa CBIC 07 </a:t>
            </a:r>
            <a:r>
              <a:rPr lang="pt-BR" sz="1100" dirty="0" err="1" smtClean="0"/>
              <a:t>Nov</a:t>
            </a:r>
            <a:r>
              <a:rPr lang="pt-BR" sz="1100" dirty="0" smtClean="0"/>
              <a:t> 2013)</a:t>
            </a:r>
          </a:p>
          <a:p>
            <a:r>
              <a:rPr lang="pt-BR" sz="1100" dirty="0" smtClean="0"/>
              <a:t>Projeção Demanda Habitacional: </a:t>
            </a:r>
            <a:r>
              <a:rPr lang="pt-BR" sz="1100" dirty="0" err="1" smtClean="0"/>
              <a:t>PlanHab</a:t>
            </a:r>
            <a:r>
              <a:rPr lang="pt-BR" sz="1100" dirty="0" smtClean="0"/>
              <a:t> 2009 (</a:t>
            </a:r>
            <a:r>
              <a:rPr lang="pt-BR" sz="1100" dirty="0" err="1" smtClean="0"/>
              <a:t>Ref</a:t>
            </a:r>
            <a:r>
              <a:rPr lang="pt-BR" sz="1100" dirty="0" smtClean="0"/>
              <a:t> Salário Mínimo 2007 – R$ 380)</a:t>
            </a:r>
            <a:endParaRPr lang="pt-BR" sz="11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11560" y="1196752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Os dados </a:t>
            </a:r>
            <a:r>
              <a:rPr lang="pt-BR" dirty="0"/>
              <a:t>demográficos existentes indicam que </a:t>
            </a:r>
            <a:r>
              <a:rPr lang="pt-BR" dirty="0" smtClean="0"/>
              <a:t>cerca de 25</a:t>
            </a:r>
            <a:r>
              <a:rPr lang="pt-BR" dirty="0"/>
              <a:t>% da demanda por habitação subsidiada virá de famílias </a:t>
            </a:r>
            <a:r>
              <a:rPr lang="pt-BR" dirty="0" smtClean="0"/>
              <a:t>de 3-6 </a:t>
            </a:r>
            <a:r>
              <a:rPr lang="pt-BR" dirty="0" err="1"/>
              <a:t>s.m</a:t>
            </a:r>
            <a:r>
              <a:rPr lang="pt-BR" dirty="0"/>
              <a:t>., e outros 25% de famílias 2-3 </a:t>
            </a:r>
            <a:r>
              <a:rPr lang="pt-BR" dirty="0" err="1"/>
              <a:t>s.m</a:t>
            </a:r>
            <a:r>
              <a:rPr lang="pt-BR" dirty="0"/>
              <a:t>.</a:t>
            </a:r>
            <a:endParaRPr lang="pt-B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974" y="2276872"/>
            <a:ext cx="6500394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656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olidFill>
                  <a:prstClr val="black"/>
                </a:solidFill>
                <a:sym typeface="Arial" charset="0"/>
              </a:rPr>
              <a:t>  </a:t>
            </a:r>
            <a:endParaRPr lang="en-US" b="1">
              <a:solidFill>
                <a:prstClr val="black"/>
              </a:solidFill>
              <a:sym typeface="Arial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1691680" y="395372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prstClr val="black"/>
                </a:solidFill>
              </a:rPr>
              <a:t>Proposta: Outros</a:t>
            </a:r>
            <a:endParaRPr lang="pt-BR" b="1" dirty="0">
              <a:solidFill>
                <a:prstClr val="black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11560" y="1556792"/>
            <a:ext cx="77768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Contratação Faixa 2 exclusivamente na fase de produção (imóvel na planta)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RET de 1% para imóveis até R$ 120 </a:t>
            </a:r>
            <a:r>
              <a:rPr lang="pt-BR" dirty="0" smtClean="0"/>
              <a:t>mil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Obrigar cartórios a somente cobrar emolumentos no registro, visando agilizar o processo (muitos cobram no protocolo)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Reunião Jan/16 para definir premissas de atualização dos valores do programa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72759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84137" y="99161"/>
            <a:ext cx="8952359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520076" y="4312165"/>
            <a:ext cx="8103848" cy="5180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pt-BR" sz="2700" b="1" dirty="0" smtClean="0">
                <a:solidFill>
                  <a:prstClr val="black"/>
                </a:solidFill>
                <a:ea typeface="Helvetica" charset="0"/>
                <a:cs typeface="Helvetica" charset="0"/>
                <a:sym typeface="Helvetica" charset="0"/>
              </a:rPr>
              <a:t>ANEXOS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323528" y="332656"/>
            <a:ext cx="8424936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pic>
        <p:nvPicPr>
          <p:cNvPr id="4" name="523d1cf1-6642-4e3a-9bab-a47b69022ee4" descr="E1BB9BC2-3358-4BFF-9977-1311CB9C1564@TREELABS"/>
          <p:cNvPicPr>
            <a:picLocks noChangeAspect="1" noChangeArrowheads="1"/>
          </p:cNvPicPr>
          <p:nvPr/>
        </p:nvPicPr>
        <p:blipFill rotWithShape="1">
          <a:blip r:embed="rId2" cstate="print"/>
          <a:srcRect l="7937" r="28422"/>
          <a:stretch/>
        </p:blipFill>
        <p:spPr bwMode="auto">
          <a:xfrm>
            <a:off x="1874587" y="1124744"/>
            <a:ext cx="5361709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07970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Proposta: Valores de Subsídio – Fator Social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801713"/>
            <a:ext cx="3857625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65657" y="1196752"/>
            <a:ext cx="863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dirty="0" smtClean="0"/>
              <a:t>Visão da renda em que o cliente teria incentivo a omitir a renda do 2º proponente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65657" y="6165304"/>
            <a:ext cx="8632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1200" b="1" i="1" dirty="0" smtClean="0"/>
              <a:t>* Cálculo da Renda do 2º Proponente </a:t>
            </a:r>
            <a:r>
              <a:rPr lang="pt-BR" sz="1200" dirty="0" smtClean="0"/>
              <a:t>= 60% da renda do 1º proponente (com arredondamento de R$ 100 em R$ 100)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85287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69" y="1340768"/>
            <a:ext cx="8803919" cy="354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Gráfico de Poupança (em salários) x comprometimento de renda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51520" y="4653136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Faixas de Renda (R$)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042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Lógica do Modelo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35946" y="1196752"/>
            <a:ext cx="3345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smtClean="0"/>
              <a:t>Premissas: Região 2 / Imóvel de R$ 120.000</a:t>
            </a:r>
            <a:endParaRPr lang="pt-BR" sz="1400" i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95536" y="170080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b="1" dirty="0" smtClean="0"/>
              <a:t>Renda: R$ 1.500</a:t>
            </a:r>
            <a:endParaRPr lang="pt-BR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5148064" y="1504529"/>
            <a:ext cx="2479461" cy="738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1400" dirty="0" smtClean="0"/>
              <a:t>SAC 360 meses: R$ 67.530</a:t>
            </a:r>
          </a:p>
          <a:p>
            <a:r>
              <a:rPr lang="pt-BR" sz="1400" dirty="0" smtClean="0"/>
              <a:t>Subsídio: R$ 17.960</a:t>
            </a:r>
          </a:p>
          <a:p>
            <a:r>
              <a:rPr lang="pt-BR" sz="1400" dirty="0" smtClean="0"/>
              <a:t>Total Financiamento: R$ 85.490</a:t>
            </a:r>
            <a:endParaRPr lang="pt-BR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5148064" y="2550927"/>
            <a:ext cx="1673600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Poupança: 5 salários</a:t>
            </a:r>
            <a:endParaRPr lang="pt-BR" sz="14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148064" y="3212976"/>
            <a:ext cx="2613408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Preço do Imóvel: R$ 120.000</a:t>
            </a:r>
          </a:p>
          <a:p>
            <a:r>
              <a:rPr lang="pt-BR" sz="1400" dirty="0" smtClean="0"/>
              <a:t>(-) Financiamento: R$ 85.490</a:t>
            </a:r>
          </a:p>
          <a:p>
            <a:r>
              <a:rPr lang="pt-BR" sz="1400" dirty="0" smtClean="0"/>
              <a:t>(-) Poupança: R$ 7.500</a:t>
            </a:r>
          </a:p>
          <a:p>
            <a:r>
              <a:rPr lang="pt-BR" sz="1400" dirty="0" smtClean="0"/>
              <a:t>Diferença para Preço: R$ 27.010</a:t>
            </a:r>
            <a:endParaRPr lang="pt-BR" sz="14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46" y="1791207"/>
            <a:ext cx="3303505" cy="1876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664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5" grpId="0" animBg="1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Lógica do Modelo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35946" y="1196752"/>
            <a:ext cx="3345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smtClean="0"/>
              <a:t>Premissas: Região 2 / Imóvel de R$ 120.000</a:t>
            </a:r>
            <a:endParaRPr lang="pt-BR" sz="1400" i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95536" y="170080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b="1" dirty="0" smtClean="0"/>
              <a:t>Renda: R$ 1.500</a:t>
            </a:r>
            <a:endParaRPr lang="pt-BR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987171" y="1624368"/>
            <a:ext cx="2570832" cy="738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Price</a:t>
            </a:r>
            <a:r>
              <a:rPr lang="pt-BR" sz="1400" dirty="0" smtClean="0"/>
              <a:t> 360 meses: R$ 87.001</a:t>
            </a:r>
          </a:p>
          <a:p>
            <a:r>
              <a:rPr lang="pt-BR" sz="1400" dirty="0" smtClean="0"/>
              <a:t>Subsídio: R$ 17.960</a:t>
            </a:r>
          </a:p>
          <a:p>
            <a:r>
              <a:rPr lang="pt-BR" sz="1400" dirty="0" smtClean="0"/>
              <a:t>Total Financiamento: R$ 104.961</a:t>
            </a:r>
            <a:endParaRPr lang="pt-BR" sz="14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5994744" y="2492896"/>
            <a:ext cx="1673600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Poupança: 5 salários</a:t>
            </a:r>
            <a:endParaRPr lang="pt-BR" sz="14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6034911" y="2996952"/>
            <a:ext cx="2522037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Preço do Imóvel: R$ 120.000</a:t>
            </a:r>
          </a:p>
          <a:p>
            <a:r>
              <a:rPr lang="pt-BR" sz="1400" dirty="0" smtClean="0"/>
              <a:t>(-) Financiamento: R$ 104.961</a:t>
            </a:r>
          </a:p>
          <a:p>
            <a:r>
              <a:rPr lang="pt-BR" sz="1400" dirty="0" smtClean="0"/>
              <a:t>(-) Poupança: R$ 7.500</a:t>
            </a:r>
          </a:p>
          <a:p>
            <a:r>
              <a:rPr lang="pt-BR" sz="1400" dirty="0" smtClean="0"/>
              <a:t>Diferença para Preço: R$ 7.539</a:t>
            </a:r>
            <a:endParaRPr lang="pt-BR" sz="1400" dirty="0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46" y="1791207"/>
            <a:ext cx="3303505" cy="1876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279" y="1792893"/>
            <a:ext cx="1008112" cy="1876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147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3" grpId="0" animBg="1"/>
      <p:bldP spid="4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Lógica do Modelo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35946" y="1196752"/>
            <a:ext cx="3345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smtClean="0"/>
              <a:t>Premissas: Região 2 / Imóvel de R$ 120.000</a:t>
            </a:r>
            <a:endParaRPr lang="pt-BR" sz="1400" i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95536" y="170080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b="1" dirty="0" smtClean="0"/>
              <a:t>Renda: R$ 1.500</a:t>
            </a:r>
            <a:endParaRPr lang="pt-BR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6087888" y="2070140"/>
            <a:ext cx="2660600" cy="90794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Price</a:t>
            </a:r>
            <a:r>
              <a:rPr lang="pt-BR" sz="1400" dirty="0" smtClean="0"/>
              <a:t> 360 meses: R$ 96.000</a:t>
            </a:r>
          </a:p>
          <a:p>
            <a:r>
              <a:rPr lang="pt-BR" sz="1400" dirty="0" smtClean="0"/>
              <a:t>Subsídio: R$ 28.086</a:t>
            </a:r>
          </a:p>
          <a:p>
            <a:r>
              <a:rPr lang="pt-BR" sz="1400" dirty="0" smtClean="0"/>
              <a:t>Total Financiamento*: R$ 120.000</a:t>
            </a:r>
          </a:p>
          <a:p>
            <a:r>
              <a:rPr lang="pt-BR" sz="1100" i="1" dirty="0" smtClean="0"/>
              <a:t>* Trava avaliação</a:t>
            </a:r>
            <a:endParaRPr lang="pt-BR" sz="1100" i="1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6087888" y="3212976"/>
            <a:ext cx="1673600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Poupança: 5 salários</a:t>
            </a:r>
            <a:endParaRPr lang="pt-BR" sz="14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6087888" y="3789040"/>
            <a:ext cx="2522037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Preço do Imóvel: R$ 120.000</a:t>
            </a:r>
          </a:p>
          <a:p>
            <a:r>
              <a:rPr lang="pt-BR" sz="1400" dirty="0" smtClean="0"/>
              <a:t>(-) Financiamento: R$ 120.000</a:t>
            </a:r>
          </a:p>
          <a:p>
            <a:r>
              <a:rPr lang="pt-BR" sz="1400" dirty="0" smtClean="0"/>
              <a:t>(-) Poupança: R$ 7.500</a:t>
            </a:r>
          </a:p>
          <a:p>
            <a:r>
              <a:rPr lang="pt-BR" sz="1400" dirty="0" smtClean="0"/>
              <a:t>Diferença para Preço: R$ - 7.500</a:t>
            </a:r>
            <a:endParaRPr lang="pt-BR" sz="1400" dirty="0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46" y="1791207"/>
            <a:ext cx="3303505" cy="1876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279" y="1792893"/>
            <a:ext cx="1008112" cy="1876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32" y="1790245"/>
            <a:ext cx="1008112" cy="1876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147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3" grpId="0" animBg="1"/>
      <p:bldP spid="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Abrangência MCMV2 por faixas de renda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42982" y="1124744"/>
            <a:ext cx="8161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Price</a:t>
            </a:r>
            <a:r>
              <a:rPr lang="pt-BR" dirty="0" smtClean="0"/>
              <a:t> </a:t>
            </a:r>
            <a:r>
              <a:rPr lang="pt-BR" dirty="0"/>
              <a:t>aumentou substancialmente penetração do Faixa 2. Porém, </a:t>
            </a:r>
            <a:r>
              <a:rPr lang="pt-BR" dirty="0" smtClean="0"/>
              <a:t>69% </a:t>
            </a:r>
            <a:r>
              <a:rPr lang="pt-BR" dirty="0"/>
              <a:t>do público alvo do MCMV ainda não pode ser resolvido por uma solução de </a:t>
            </a:r>
            <a:r>
              <a:rPr lang="pt-BR" dirty="0" smtClean="0"/>
              <a:t>mercado</a:t>
            </a:r>
            <a:endParaRPr lang="pt-BR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844824"/>
            <a:ext cx="8885237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tângulo 21"/>
          <p:cNvSpPr/>
          <p:nvPr/>
        </p:nvSpPr>
        <p:spPr>
          <a:xfrm>
            <a:off x="5041152" y="4889128"/>
            <a:ext cx="3707336" cy="672087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7563451" y="2596651"/>
            <a:ext cx="963725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MCMV2</a:t>
            </a:r>
          </a:p>
          <a:p>
            <a:pPr algn="ctr"/>
            <a:r>
              <a:rPr lang="pt-BR" b="1" dirty="0" smtClean="0"/>
              <a:t>SAC</a:t>
            </a:r>
            <a:endParaRPr lang="pt-BR" b="1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7751803" y="3264501"/>
            <a:ext cx="58702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23%</a:t>
            </a:r>
            <a:endParaRPr lang="pt-BR" b="1" dirty="0"/>
          </a:p>
        </p:txBody>
      </p:sp>
      <p:sp>
        <p:nvSpPr>
          <p:cNvPr id="25" name="Retângulo 24"/>
          <p:cNvSpPr/>
          <p:nvPr/>
        </p:nvSpPr>
        <p:spPr>
          <a:xfrm>
            <a:off x="3491880" y="4456965"/>
            <a:ext cx="5256608" cy="110425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4724941" y="2716726"/>
            <a:ext cx="963725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MCMV2</a:t>
            </a:r>
          </a:p>
          <a:p>
            <a:pPr algn="ctr"/>
            <a:r>
              <a:rPr lang="pt-BR" b="1" dirty="0" smtClean="0">
                <a:solidFill>
                  <a:schemeClr val="bg1"/>
                </a:solidFill>
              </a:rPr>
              <a:t>PRICE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4913293" y="3421258"/>
            <a:ext cx="5870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31%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5004048" y="5219801"/>
            <a:ext cx="1400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2,2MM de Famílias</a:t>
            </a:r>
            <a:endParaRPr lang="pt-BR" sz="12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563888" y="5188193"/>
            <a:ext cx="1477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3,3MM de Famílias*</a:t>
            </a:r>
            <a:endParaRPr lang="pt-BR" sz="12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28588" y="6191726"/>
            <a:ext cx="5354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* Algumas rendas entre R$ 2.000 e R$ 2.500 não se enquadram com os parâmetros atuais</a:t>
            </a:r>
            <a:endParaRPr lang="pt-BR" sz="11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37824" y="1961773"/>
            <a:ext cx="138679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# Famílias (MM)</a:t>
            </a:r>
            <a:endParaRPr lang="pt-BR" sz="1400" b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628615" y="5949280"/>
            <a:ext cx="187948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Renda Familiar Mensal</a:t>
            </a:r>
            <a:endParaRPr lang="pt-BR" sz="14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35496" y="6567876"/>
            <a:ext cx="36551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i="1" dirty="0" smtClean="0"/>
              <a:t>Número de famílias e renda familiar retirados do Censo 2010</a:t>
            </a:r>
            <a:endParaRPr lang="pt-BR" sz="1100" i="1" dirty="0"/>
          </a:p>
        </p:txBody>
      </p:sp>
    </p:spTree>
    <p:extLst>
      <p:ext uri="{BB962C8B-B14F-4D97-AF65-F5344CB8AC3E}">
        <p14:creationId xmlns:p14="http://schemas.microsoft.com/office/powerpoint/2010/main" val="144834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1" grpId="0"/>
      <p:bldP spid="32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3" y="2564904"/>
            <a:ext cx="4463089" cy="3328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Custo Fiscal Atual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499992" y="2363396"/>
            <a:ext cx="46440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u="sng" dirty="0" smtClean="0"/>
              <a:t>Benefícios Sociais – Solução Mercado</a:t>
            </a:r>
            <a:endParaRPr lang="pt-BR" sz="1600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Sentimento de propriedade;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Melhor localização do terreno (transporte e local de trabalho);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Baixo índice de unidades prontas e não entregues.</a:t>
            </a:r>
            <a:endParaRPr lang="pt-BR" sz="16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863480" y="6425952"/>
            <a:ext cx="288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i="1" dirty="0" smtClean="0"/>
              <a:t>Para ciclo de 4 anos</a:t>
            </a:r>
            <a:endParaRPr lang="pt-BR" sz="1100" i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42982" y="1124744"/>
            <a:ext cx="8161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Custo </a:t>
            </a:r>
            <a:r>
              <a:rPr lang="pt-BR" dirty="0"/>
              <a:t>fiscal de solução 100% subsidiada é </a:t>
            </a:r>
            <a:r>
              <a:rPr lang="pt-BR" dirty="0" smtClean="0"/>
              <a:t>superior </a:t>
            </a:r>
            <a:r>
              <a:rPr lang="pt-BR" dirty="0"/>
              <a:t>à solução de </a:t>
            </a:r>
            <a:r>
              <a:rPr lang="pt-BR" dirty="0" smtClean="0"/>
              <a:t>mercado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Solução de mercado tem benefícios sociais relevantes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Custo fiscal do programa é </a:t>
            </a:r>
            <a:r>
              <a:rPr lang="pt-BR" dirty="0" smtClean="0"/>
              <a:t>substancial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38068" y="2200796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u="sng" dirty="0" smtClean="0"/>
              <a:t>Custo Fiscal (R$/unidade)</a:t>
            </a:r>
            <a:endParaRPr lang="pt-BR" sz="1600" u="sng" dirty="0" smtClean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509120"/>
            <a:ext cx="3753523" cy="1584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ector reto 5"/>
          <p:cNvCxnSpPr/>
          <p:nvPr/>
        </p:nvCxnSpPr>
        <p:spPr>
          <a:xfrm>
            <a:off x="444302" y="3029324"/>
            <a:ext cx="158417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2493293" y="4420763"/>
            <a:ext cx="158417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2060997" y="4282263"/>
            <a:ext cx="67906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20.821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814233" y="2890824"/>
            <a:ext cx="67906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59.527</a:t>
            </a:r>
            <a:endParaRPr lang="pt-BR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6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3" y="2564904"/>
            <a:ext cx="4463089" cy="3328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Custo Fiscal Atual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499992" y="2363396"/>
            <a:ext cx="46440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u="sng" dirty="0" smtClean="0"/>
              <a:t>Benefícios Sociais – Solução Mercado</a:t>
            </a:r>
            <a:endParaRPr lang="pt-BR" sz="1600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Sentimento de propriedade;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Melhor localização do terreno (transporte e local de trabalho);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Baixo índice de unidades prontas e não entregues.</a:t>
            </a:r>
            <a:endParaRPr lang="pt-BR" sz="16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863480" y="6425952"/>
            <a:ext cx="288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i="1" dirty="0" smtClean="0"/>
              <a:t>Para ciclo de 4 anos</a:t>
            </a:r>
            <a:endParaRPr lang="pt-BR" sz="1100" i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42982" y="1124744"/>
            <a:ext cx="8161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Custo </a:t>
            </a:r>
            <a:r>
              <a:rPr lang="pt-BR" dirty="0"/>
              <a:t>fiscal de solução 100% subsidiada é </a:t>
            </a:r>
            <a:r>
              <a:rPr lang="pt-BR" dirty="0" smtClean="0"/>
              <a:t>superior </a:t>
            </a:r>
            <a:r>
              <a:rPr lang="pt-BR" dirty="0"/>
              <a:t>à solução de </a:t>
            </a:r>
            <a:r>
              <a:rPr lang="pt-BR" dirty="0" smtClean="0"/>
              <a:t>mercado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Solução de mercado tem benefícios sociais relevantes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Custo fiscal do programa é </a:t>
            </a:r>
            <a:r>
              <a:rPr lang="pt-BR" dirty="0" smtClean="0"/>
              <a:t>substancial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38068" y="2200796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u="sng" dirty="0" smtClean="0"/>
              <a:t>Custo Fiscal (R$/unidade)</a:t>
            </a:r>
            <a:endParaRPr lang="pt-BR" sz="1600" u="sng" dirty="0" smtClean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509120"/>
            <a:ext cx="3753523" cy="1584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ector reto 5"/>
          <p:cNvCxnSpPr/>
          <p:nvPr/>
        </p:nvCxnSpPr>
        <p:spPr>
          <a:xfrm>
            <a:off x="444302" y="3029324"/>
            <a:ext cx="158417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2493293" y="4915621"/>
            <a:ext cx="158417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2060997" y="4777121"/>
            <a:ext cx="67906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6.222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814233" y="2890824"/>
            <a:ext cx="67906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59.527</a:t>
            </a:r>
            <a:endParaRPr lang="pt-BR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04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Desaceleração das Faixas 2 e 3 do MCMV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65657" y="1138392"/>
            <a:ext cx="863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Faixa </a:t>
            </a:r>
            <a:r>
              <a:rPr lang="pt-BR" dirty="0"/>
              <a:t>2 </a:t>
            </a:r>
            <a:r>
              <a:rPr lang="pt-BR" dirty="0" smtClean="0"/>
              <a:t>tem </a:t>
            </a:r>
            <a:r>
              <a:rPr lang="pt-BR" dirty="0"/>
              <a:t>sofrido deterioração </a:t>
            </a:r>
            <a:r>
              <a:rPr lang="pt-BR" dirty="0" smtClean="0"/>
              <a:t>de margem desde </a:t>
            </a:r>
            <a:r>
              <a:rPr lang="pt-BR" dirty="0"/>
              <a:t>a formação do programa</a:t>
            </a:r>
          </a:p>
        </p:txBody>
      </p:sp>
      <p:sp>
        <p:nvSpPr>
          <p:cNvPr id="12" name="CaixaDeTexto 6"/>
          <p:cNvSpPr txBox="1"/>
          <p:nvPr/>
        </p:nvSpPr>
        <p:spPr>
          <a:xfrm>
            <a:off x="676311" y="2132856"/>
            <a:ext cx="779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b="1" dirty="0" smtClean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Mudanças MCMV x Evolução do INCC </a:t>
            </a:r>
            <a:r>
              <a:rPr lang="pt-BR" sz="2000" dirty="0" smtClean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(base 100)</a:t>
            </a:r>
            <a:endParaRPr lang="pt-BR" sz="2000" dirty="0">
              <a:solidFill>
                <a:prstClr val="black"/>
              </a:solidFill>
            </a:endParaRPr>
          </a:p>
        </p:txBody>
      </p:sp>
      <p:sp>
        <p:nvSpPr>
          <p:cNvPr id="13" name="CaixaDeTexto 8"/>
          <p:cNvSpPr txBox="1"/>
          <p:nvPr/>
        </p:nvSpPr>
        <p:spPr>
          <a:xfrm>
            <a:off x="107504" y="6176337"/>
            <a:ext cx="8352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/>
              <a:t>* Subsídio a famílias com renda de R$ 2.790 das cidades fora das </a:t>
            </a:r>
            <a:r>
              <a:rPr lang="pt-BR" sz="1200" dirty="0" err="1" smtClean="0"/>
              <a:t>RMs</a:t>
            </a:r>
            <a:r>
              <a:rPr lang="pt-BR" sz="1200" dirty="0" smtClean="0"/>
              <a:t> de SP, RJ e Brasília.</a:t>
            </a:r>
            <a:endParaRPr lang="pt-BR" sz="1200" dirty="0"/>
          </a:p>
        </p:txBody>
      </p:sp>
      <p:sp>
        <p:nvSpPr>
          <p:cNvPr id="8" name="CaixaDeTexto 8"/>
          <p:cNvSpPr txBox="1"/>
          <p:nvPr/>
        </p:nvSpPr>
        <p:spPr>
          <a:xfrm>
            <a:off x="6700428" y="2780928"/>
            <a:ext cx="103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 smtClean="0"/>
              <a:t>INCC: +34%</a:t>
            </a:r>
            <a:endParaRPr lang="pt-BR" sz="12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6700428" y="3429000"/>
            <a:ext cx="2048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 smtClean="0"/>
              <a:t>Renda Máx. Juros 6%: +17%</a:t>
            </a:r>
            <a:endParaRPr lang="pt-BR" sz="1200" b="1" dirty="0"/>
          </a:p>
        </p:txBody>
      </p:sp>
      <p:sp>
        <p:nvSpPr>
          <p:cNvPr id="11" name="CaixaDeTexto 8"/>
          <p:cNvSpPr txBox="1"/>
          <p:nvPr/>
        </p:nvSpPr>
        <p:spPr>
          <a:xfrm>
            <a:off x="6660232" y="4016097"/>
            <a:ext cx="2048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 smtClean="0"/>
              <a:t>Subsidio R$ 2.790: +6%</a:t>
            </a:r>
            <a:endParaRPr lang="pt-BR" sz="1200" b="1" dirty="0"/>
          </a:p>
        </p:txBody>
      </p:sp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65" y="2605559"/>
            <a:ext cx="6505575" cy="348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60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633926"/>
            <a:ext cx="5044597" cy="3027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Financiamento a Construção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165657" y="1124744"/>
            <a:ext cx="863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Deterioração das margens tem afastado as grandes empresas do Faixa 2</a:t>
            </a:r>
            <a:endParaRPr lang="pt-BR" dirty="0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/>
          <a:srcRect r="21755"/>
          <a:stretch>
            <a:fillRect/>
          </a:stretch>
        </p:blipFill>
        <p:spPr bwMode="auto">
          <a:xfrm>
            <a:off x="5473292" y="2673475"/>
            <a:ext cx="3584782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Retângulo 27"/>
          <p:cNvSpPr/>
          <p:nvPr/>
        </p:nvSpPr>
        <p:spPr>
          <a:xfrm>
            <a:off x="31459" y="6061064"/>
            <a:ext cx="8793050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>
                <a:latin typeface="Calibri" pitchFamily="34" charset="0"/>
                <a:cs typeface="Calibri" pitchFamily="34" charset="0"/>
              </a:rPr>
              <a:t>2013*: 2T13 </a:t>
            </a:r>
            <a:r>
              <a:rPr lang="en-US" sz="1050" dirty="0" err="1" smtClean="0">
                <a:latin typeface="Calibri" pitchFamily="34" charset="0"/>
                <a:cs typeface="Calibri" pitchFamily="34" charset="0"/>
              </a:rPr>
              <a:t>Anualizado</a:t>
            </a:r>
            <a:endParaRPr lang="en-US" sz="105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050" dirty="0" smtClean="0">
                <a:latin typeface="Calibri" pitchFamily="34" charset="0"/>
                <a:cs typeface="Calibri" pitchFamily="34" charset="0"/>
              </a:rPr>
              <a:t>Nota: Os dados </a:t>
            </a:r>
            <a:r>
              <a:rPr lang="en-US" sz="1050" dirty="0" err="1" smtClean="0">
                <a:latin typeface="Calibri" pitchFamily="34" charset="0"/>
                <a:cs typeface="Calibri" pitchFamily="34" charset="0"/>
              </a:rPr>
              <a:t>são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50" dirty="0" err="1" smtClean="0">
                <a:latin typeface="Calibri" pitchFamily="34" charset="0"/>
                <a:cs typeface="Calibri" pitchFamily="34" charset="0"/>
              </a:rPr>
              <a:t>estimados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50" dirty="0" err="1" smtClean="0">
                <a:latin typeface="Calibri" pitchFamily="34" charset="0"/>
                <a:cs typeface="Calibri" pitchFamily="34" charset="0"/>
              </a:rPr>
              <a:t>baseados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50" dirty="0" err="1" smtClean="0">
                <a:latin typeface="Calibri" pitchFamily="34" charset="0"/>
                <a:cs typeface="Calibri" pitchFamily="34" charset="0"/>
              </a:rPr>
              <a:t>nos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50" dirty="0" err="1" smtClean="0">
                <a:latin typeface="Calibri" pitchFamily="34" charset="0"/>
                <a:cs typeface="Calibri" pitchFamily="34" charset="0"/>
              </a:rPr>
              <a:t>relatórios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 das </a:t>
            </a:r>
            <a:r>
              <a:rPr lang="en-US" sz="1050" dirty="0" err="1" smtClean="0">
                <a:latin typeface="Calibri" pitchFamily="34" charset="0"/>
                <a:cs typeface="Calibri" pitchFamily="34" charset="0"/>
              </a:rPr>
              <a:t>companhias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50" dirty="0" err="1" smtClean="0">
                <a:latin typeface="Calibri" pitchFamily="34" charset="0"/>
                <a:cs typeface="Calibri" pitchFamily="34" charset="0"/>
              </a:rPr>
              <a:t>listadas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.  </a:t>
            </a:r>
          </a:p>
          <a:p>
            <a:r>
              <a:rPr lang="en-US" sz="1050" dirty="0" err="1" smtClean="0">
                <a:latin typeface="Calibri" pitchFamily="34" charset="0"/>
                <a:cs typeface="Calibri" pitchFamily="34" charset="0"/>
              </a:rPr>
              <a:t>Fonte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US" sz="1050" dirty="0" err="1" smtClean="0">
                <a:latin typeface="Calibri" pitchFamily="34" charset="0"/>
                <a:cs typeface="Calibri" pitchFamily="34" charset="0"/>
              </a:rPr>
              <a:t>Relatórios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 das </a:t>
            </a:r>
            <a:r>
              <a:rPr lang="en-US" sz="1050" dirty="0" err="1" smtClean="0">
                <a:latin typeface="Calibri" pitchFamily="34" charset="0"/>
                <a:cs typeface="Calibri" pitchFamily="34" charset="0"/>
              </a:rPr>
              <a:t>Companhias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– MRV, </a:t>
            </a:r>
            <a:r>
              <a:rPr lang="en-US" sz="1050" dirty="0" err="1" smtClean="0">
                <a:latin typeface="Calibri" pitchFamily="34" charset="0"/>
                <a:cs typeface="Calibri" pitchFamily="34" charset="0"/>
              </a:rPr>
              <a:t>Cyrela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050" dirty="0" err="1" smtClean="0">
                <a:latin typeface="Calibri" pitchFamily="34" charset="0"/>
                <a:cs typeface="Calibri" pitchFamily="34" charset="0"/>
              </a:rPr>
              <a:t>Gafisa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, PDG, Rossi, Brookfield, CCDI, </a:t>
            </a:r>
            <a:r>
              <a:rPr lang="en-US" sz="1050" dirty="0" err="1" smtClean="0">
                <a:latin typeface="Calibri" pitchFamily="34" charset="0"/>
                <a:cs typeface="Calibri" pitchFamily="34" charset="0"/>
              </a:rPr>
              <a:t>Viver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, Even, </a:t>
            </a:r>
            <a:r>
              <a:rPr lang="en-US" sz="1050" dirty="0" err="1" smtClean="0">
                <a:latin typeface="Calibri" pitchFamily="34" charset="0"/>
                <a:cs typeface="Calibri" pitchFamily="34" charset="0"/>
              </a:rPr>
              <a:t>Rodobens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050" dirty="0" err="1" smtClean="0">
                <a:latin typeface="Calibri" pitchFamily="34" charset="0"/>
                <a:cs typeface="Calibri" pitchFamily="34" charset="0"/>
              </a:rPr>
              <a:t>Trisul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050" dirty="0" err="1" smtClean="0">
                <a:latin typeface="Calibri" pitchFamily="34" charset="0"/>
                <a:cs typeface="Calibri" pitchFamily="34" charset="0"/>
              </a:rPr>
              <a:t>Tecnisa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050" dirty="0" err="1" smtClean="0">
                <a:latin typeface="Calibri" pitchFamily="34" charset="0"/>
                <a:cs typeface="Calibri" pitchFamily="34" charset="0"/>
              </a:rPr>
              <a:t>Direcional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050" dirty="0" err="1" smtClean="0">
                <a:latin typeface="Calibri" pitchFamily="34" charset="0"/>
                <a:cs typeface="Calibri" pitchFamily="34" charset="0"/>
              </a:rPr>
              <a:t>Eztec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1050" dirty="0" err="1" smtClean="0">
                <a:latin typeface="Calibri" pitchFamily="34" charset="0"/>
                <a:cs typeface="Calibri" pitchFamily="34" charset="0"/>
              </a:rPr>
              <a:t>Helbor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sz="1050" dirty="0" smtClean="0">
                <a:latin typeface="Calibri" pitchFamily="34" charset="0"/>
                <a:cs typeface="Calibri" pitchFamily="34" charset="0"/>
              </a:rPr>
              <a:t>** Dados de12 </a:t>
            </a:r>
            <a:r>
              <a:rPr lang="en-US" sz="1050" dirty="0" err="1" smtClean="0">
                <a:latin typeface="Calibri" pitchFamily="34" charset="0"/>
                <a:cs typeface="Calibri" pitchFamily="34" charset="0"/>
              </a:rPr>
              <a:t>empresas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 da ABRAINC  – % </a:t>
            </a:r>
            <a:r>
              <a:rPr lang="en-US" sz="1050" dirty="0" err="1" smtClean="0">
                <a:latin typeface="Calibri" pitchFamily="34" charset="0"/>
                <a:cs typeface="Calibri" pitchFamily="34" charset="0"/>
              </a:rPr>
              <a:t>correspondente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50" dirty="0" err="1" smtClean="0">
                <a:latin typeface="Calibri" pitchFamily="34" charset="0"/>
                <a:cs typeface="Calibri" pitchFamily="34" charset="0"/>
              </a:rPr>
              <a:t>às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50" dirty="0" err="1" smtClean="0">
                <a:latin typeface="Calibri" pitchFamily="34" charset="0"/>
                <a:cs typeface="Calibri" pitchFamily="34" charset="0"/>
              </a:rPr>
              <a:t>empresas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50" dirty="0" err="1" smtClean="0">
                <a:latin typeface="Calibri" pitchFamily="34" charset="0"/>
                <a:cs typeface="Calibri" pitchFamily="34" charset="0"/>
              </a:rPr>
              <a:t>respondentes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29" name="CaixaDeTexto 8"/>
          <p:cNvSpPr txBox="1"/>
          <p:nvPr/>
        </p:nvSpPr>
        <p:spPr>
          <a:xfrm>
            <a:off x="414522" y="2109713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b="1" dirty="0" smtClean="0">
                <a:latin typeface="Calibri" pitchFamily="34" charset="0"/>
                <a:cs typeface="Calibri" pitchFamily="34" charset="0"/>
              </a:rPr>
              <a:t>Lançamentos elegíveis ao MCMV</a:t>
            </a:r>
          </a:p>
          <a:p>
            <a:pPr algn="ctr"/>
            <a:r>
              <a:rPr lang="pt-BR" sz="1200" dirty="0" smtClean="0">
                <a:latin typeface="Calibri" pitchFamily="34" charset="0"/>
                <a:cs typeface="Calibri" pitchFamily="34" charset="0"/>
              </a:rPr>
              <a:t>(em R$ bilhões) (Faixas II e III)</a:t>
            </a:r>
          </a:p>
        </p:txBody>
      </p:sp>
      <p:sp>
        <p:nvSpPr>
          <p:cNvPr id="30" name="CaixaDeTexto 13"/>
          <p:cNvSpPr txBox="1"/>
          <p:nvPr/>
        </p:nvSpPr>
        <p:spPr>
          <a:xfrm>
            <a:off x="5080093" y="2114363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b="1" dirty="0" smtClean="0">
                <a:latin typeface="Calibri" pitchFamily="34" charset="0"/>
                <a:cs typeface="Calibri" pitchFamily="34" charset="0"/>
              </a:rPr>
              <a:t>Lançamentos Faixa II </a:t>
            </a:r>
          </a:p>
          <a:p>
            <a:pPr algn="ctr"/>
            <a:r>
              <a:rPr lang="pt-BR" sz="1600" b="1" dirty="0" smtClean="0">
                <a:latin typeface="Calibri" pitchFamily="34" charset="0"/>
                <a:cs typeface="Calibri" pitchFamily="34" charset="0"/>
              </a:rPr>
              <a:t>Empresas ABRAINC **</a:t>
            </a:r>
          </a:p>
        </p:txBody>
      </p:sp>
    </p:spTree>
    <p:extLst>
      <p:ext uri="{BB962C8B-B14F-4D97-AF65-F5344CB8AC3E}">
        <p14:creationId xmlns:p14="http://schemas.microsoft.com/office/powerpoint/2010/main" val="250890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Proposta de Diretrizes para MCMV3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11560" y="1556792"/>
            <a:ext cx="7776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/>
              <a:t>Focar solução </a:t>
            </a:r>
            <a:r>
              <a:rPr lang="pt-BR" dirty="0"/>
              <a:t>100% subsidiada para rendas 0-2 </a:t>
            </a:r>
            <a:r>
              <a:rPr lang="pt-BR" dirty="0" err="1"/>
              <a:t>s.m</a:t>
            </a:r>
            <a:r>
              <a:rPr lang="pt-B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Permitir </a:t>
            </a:r>
            <a:r>
              <a:rPr lang="pt-BR" dirty="0"/>
              <a:t>que solução de mercado (Faixa 2) atenda famílias a partir de </a:t>
            </a:r>
            <a:r>
              <a:rPr lang="pt-BR" dirty="0" smtClean="0"/>
              <a:t>R$1400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Manter </a:t>
            </a:r>
            <a:r>
              <a:rPr lang="pt-BR" dirty="0"/>
              <a:t>custo fiscal nominal do programa (com ganho real da inflação), </a:t>
            </a:r>
            <a:r>
              <a:rPr lang="pt-BR" dirty="0" smtClean="0"/>
              <a:t>atingindo um número de famílias maior (3 milhões de famílias)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762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2" y="2034544"/>
            <a:ext cx="8885237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CaixaDeTexto 21"/>
          <p:cNvSpPr txBox="1"/>
          <p:nvPr/>
        </p:nvSpPr>
        <p:spPr>
          <a:xfrm>
            <a:off x="-36512" y="2113111"/>
            <a:ext cx="138679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# Famílias (MM)</a:t>
            </a:r>
            <a:endParaRPr lang="pt-BR" sz="1400" b="1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3556607" y="6131911"/>
            <a:ext cx="187948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Renda Familiar Mensal</a:t>
            </a:r>
            <a:endParaRPr lang="pt-BR" sz="14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Resultado Abrangência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041152" y="5085184"/>
            <a:ext cx="3707336" cy="672087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7563451" y="2792707"/>
            <a:ext cx="963725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MCMV2</a:t>
            </a:r>
          </a:p>
          <a:p>
            <a:pPr algn="ctr"/>
            <a:r>
              <a:rPr lang="pt-BR" b="1" dirty="0" smtClean="0"/>
              <a:t>SAC</a:t>
            </a:r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7751803" y="3460557"/>
            <a:ext cx="58702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23%</a:t>
            </a:r>
            <a:endParaRPr lang="pt-BR" b="1" dirty="0"/>
          </a:p>
        </p:txBody>
      </p:sp>
      <p:sp>
        <p:nvSpPr>
          <p:cNvPr id="9" name="Retângulo 8"/>
          <p:cNvSpPr/>
          <p:nvPr/>
        </p:nvSpPr>
        <p:spPr>
          <a:xfrm>
            <a:off x="3491880" y="4653021"/>
            <a:ext cx="5256608" cy="110425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724940" y="2912782"/>
            <a:ext cx="963725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MCMV2</a:t>
            </a:r>
          </a:p>
          <a:p>
            <a:pPr algn="ctr"/>
            <a:r>
              <a:rPr lang="pt-BR" b="1" dirty="0" smtClean="0">
                <a:solidFill>
                  <a:schemeClr val="bg1"/>
                </a:solidFill>
              </a:rPr>
              <a:t>PRICE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913293" y="3617314"/>
            <a:ext cx="5870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31%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805762" y="4365104"/>
            <a:ext cx="5942725" cy="139216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1542092" y="4468355"/>
            <a:ext cx="963725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MCMV3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730443" y="4837687"/>
            <a:ext cx="587020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49%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004048" y="5415857"/>
            <a:ext cx="1400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2,2MM de Famílias</a:t>
            </a:r>
            <a:endParaRPr lang="pt-BR" sz="12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563888" y="5384249"/>
            <a:ext cx="1477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3,3MM de Famílias*</a:t>
            </a:r>
            <a:endParaRPr lang="pt-BR" sz="1200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187624" y="5301208"/>
            <a:ext cx="1400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5,3MM de Famílias</a:t>
            </a:r>
            <a:endParaRPr lang="pt-BR" sz="12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128588" y="6381328"/>
            <a:ext cx="5354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* Algumas rendas entre R$ 2.000 e R$ 2.500 não se enquadram com os parâmetros atuais</a:t>
            </a:r>
            <a:endParaRPr lang="pt-BR" sz="11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65657" y="1196752"/>
            <a:ext cx="8632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Proposta </a:t>
            </a:r>
            <a:r>
              <a:rPr lang="pt-BR" dirty="0"/>
              <a:t>permitiria atender famílias a partir de R$1400, aumentando em 60% a penetração da solução de mercado 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35496" y="6567876"/>
            <a:ext cx="36551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i="1" dirty="0" smtClean="0"/>
              <a:t>Número de famílias e renda familiar retirados do Censo 2010</a:t>
            </a:r>
            <a:endParaRPr lang="pt-BR" sz="1100" i="1" dirty="0"/>
          </a:p>
        </p:txBody>
      </p:sp>
    </p:spTree>
    <p:extLst>
      <p:ext uri="{BB962C8B-B14F-4D97-AF65-F5344CB8AC3E}">
        <p14:creationId xmlns:p14="http://schemas.microsoft.com/office/powerpoint/2010/main" val="277831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4" grpId="0"/>
      <p:bldP spid="15" grpId="0"/>
      <p:bldP spid="16" grpId="0"/>
      <p:bldP spid="6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4845</TotalTime>
  <Words>1574</Words>
  <Application>Microsoft Office PowerPoint</Application>
  <PresentationFormat>Apresentação na tela (4:3)</PresentationFormat>
  <Paragraphs>228</Paragraphs>
  <Slides>26</Slides>
  <Notes>19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Calibri</vt:lpstr>
      <vt:lpstr>Helvetica</vt:lpstr>
      <vt:lpstr>Tahoma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 Clara Gusmão</dc:creator>
  <cp:lastModifiedBy>Renato Ventura</cp:lastModifiedBy>
  <cp:revision>321</cp:revision>
  <dcterms:created xsi:type="dcterms:W3CDTF">2013-08-23T14:36:15Z</dcterms:created>
  <dcterms:modified xsi:type="dcterms:W3CDTF">2013-12-09T09:50:46Z</dcterms:modified>
</cp:coreProperties>
</file>