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81" r:id="rId2"/>
    <p:sldId id="720" r:id="rId3"/>
    <p:sldId id="1156" r:id="rId4"/>
    <p:sldId id="1307" r:id="rId5"/>
    <p:sldId id="1177" r:id="rId6"/>
    <p:sldId id="1311" r:id="rId7"/>
    <p:sldId id="1308" r:id="rId8"/>
    <p:sldId id="1314" r:id="rId9"/>
    <p:sldId id="1267" r:id="rId10"/>
    <p:sldId id="1284" r:id="rId11"/>
    <p:sldId id="1285" r:id="rId12"/>
    <p:sldId id="1309" r:id="rId13"/>
    <p:sldId id="1263" r:id="rId14"/>
    <p:sldId id="1283" r:id="rId15"/>
    <p:sldId id="1270" r:id="rId16"/>
    <p:sldId id="1271" r:id="rId17"/>
    <p:sldId id="1273" r:id="rId18"/>
    <p:sldId id="1274" r:id="rId19"/>
    <p:sldId id="1194" r:id="rId20"/>
    <p:sldId id="1320" r:id="rId21"/>
    <p:sldId id="1321" r:id="rId22"/>
    <p:sldId id="1226" r:id="rId23"/>
    <p:sldId id="1300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07/12/2013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07/12/2013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limpa.org.br/index.php/empresa-limpa/pacto-contra-a-corrupcao/o-pac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limpa.org.br/index.php/empresa-limpa/pacto-contra-a-corrupcao/o-pac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ovi.com.br/campanhas/secovi/2013/arquivos/7-video-admi-niteroi.zip" TargetMode="External"/><Relationship Id="rId2" Type="http://schemas.openxmlformats.org/officeDocument/2006/relationships/hyperlink" Target="http://youtu.be/c1Yti6IxfH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06/12/2013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28575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 smtClean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1154260"/>
            <a:ext cx="7697787" cy="522706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1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Comitê de Incorporação - 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O </a:t>
            </a:r>
            <a:r>
              <a:rPr lang="pt-BR" b="1" dirty="0"/>
              <a:t>modelo de corretagem </a:t>
            </a:r>
            <a:r>
              <a:rPr lang="pt-BR" b="1" dirty="0" smtClean="0"/>
              <a:t>não apartado, </a:t>
            </a:r>
            <a:r>
              <a:rPr lang="pt-BR" b="1" dirty="0"/>
              <a:t>apesar de carregar maiores custos iniciais, tem reflexos positivos no </a:t>
            </a:r>
            <a:r>
              <a:rPr lang="pt-BR" b="1" dirty="0" smtClean="0"/>
              <a:t>médio e longo </a:t>
            </a:r>
            <a:r>
              <a:rPr lang="pt-BR" b="1" dirty="0"/>
              <a:t>prazo </a:t>
            </a:r>
            <a:r>
              <a:rPr lang="pt-BR" b="1" dirty="0" smtClean="0"/>
              <a:t>p/ associadas e </a:t>
            </a:r>
            <a:r>
              <a:rPr lang="pt-BR" b="1" dirty="0"/>
              <a:t>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/>
          </a:p>
          <a:p>
            <a:pPr lvl="0"/>
            <a:r>
              <a:rPr lang="pt-BR" b="1" dirty="0"/>
              <a:t>Imobiliárias</a:t>
            </a:r>
            <a:r>
              <a:rPr lang="pt-BR" dirty="0"/>
              <a:t> - reunião com Imobiliárias (VP </a:t>
            </a:r>
            <a:r>
              <a:rPr lang="pt-BR" dirty="0" smtClean="0"/>
              <a:t>Secovi) </a:t>
            </a:r>
            <a:r>
              <a:rPr lang="pt-BR" dirty="0"/>
              <a:t>para relato de questão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VP Comercialização Secovi </a:t>
            </a:r>
            <a:r>
              <a:rPr lang="pt-BR" dirty="0"/>
              <a:t>- Corretores Associados </a:t>
            </a:r>
            <a:r>
              <a:rPr lang="pt-BR" dirty="0" smtClean="0"/>
              <a:t>- </a:t>
            </a:r>
            <a:r>
              <a:rPr lang="pt-BR" dirty="0" err="1" smtClean="0"/>
              <a:t>Appy</a:t>
            </a:r>
            <a:r>
              <a:rPr lang="pt-BR" dirty="0" smtClean="0"/>
              <a:t>&amp; </a:t>
            </a:r>
            <a:r>
              <a:rPr lang="pt-BR" dirty="0" err="1" smtClean="0"/>
              <a:t>Klepacz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 na contratação – médio prazo – Receita, INSS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Apoio - formalização via Corretores Associados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Curto prazo – definições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Negociações</a:t>
            </a:r>
            <a:r>
              <a:rPr lang="pt-BR" dirty="0"/>
              <a:t> por cada empresa com suas imobiliárias. Convite para diálogo por representantes ABRAINC</a:t>
            </a:r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CLT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Acesso ao MP, </a:t>
            </a:r>
            <a:r>
              <a:rPr lang="pt-BR" b="1" dirty="0" err="1"/>
              <a:t>Procons</a:t>
            </a:r>
            <a:r>
              <a:rPr lang="pt-BR" b="1" dirty="0"/>
              <a:t> e </a:t>
            </a:r>
            <a:r>
              <a:rPr lang="pt-BR" b="1" dirty="0" smtClean="0"/>
              <a:t>SENACON - </a:t>
            </a:r>
            <a:r>
              <a:rPr lang="pt-BR" dirty="0" smtClean="0"/>
              <a:t>eventual </a:t>
            </a:r>
            <a:r>
              <a:rPr lang="pt-BR" dirty="0"/>
              <a:t>resposta a Ação em </a:t>
            </a:r>
            <a:r>
              <a:rPr lang="pt-BR" dirty="0" smtClean="0"/>
              <a:t>curso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3247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Comitês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Incorporação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Técnico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Financeiro 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Jurídico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de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pré-vendas, repasses antecipados</a:t>
            </a:r>
          </a:p>
          <a:p>
            <a:endParaRPr lang="pt-BR" b="1" dirty="0" smtClean="0"/>
          </a:p>
          <a:p>
            <a:r>
              <a:rPr lang="pt-BR" b="1" dirty="0" smtClean="0"/>
              <a:t>Alinhamento </a:t>
            </a:r>
            <a:r>
              <a:rPr lang="pt-BR" b="1" dirty="0"/>
              <a:t>banco-incorporadora pela qualidade da carteira</a:t>
            </a:r>
            <a:r>
              <a:rPr lang="pt-BR" b="1" dirty="0" smtClean="0"/>
              <a:t>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Garantia do repasse atrai bancos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Questões a serem resolvidas: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</a:t>
            </a:r>
            <a:r>
              <a:rPr lang="pt-BR" dirty="0"/>
              <a:t>– 24/9, 17/10; </a:t>
            </a:r>
            <a:r>
              <a:rPr lang="pt-BR" dirty="0" smtClean="0"/>
              <a:t>27/11; Bradesco </a:t>
            </a:r>
            <a:r>
              <a:rPr lang="pt-BR" dirty="0"/>
              <a:t>– </a:t>
            </a:r>
            <a:r>
              <a:rPr lang="pt-BR" dirty="0" smtClean="0"/>
              <a:t>10/10; Itaú </a:t>
            </a:r>
            <a:r>
              <a:rPr lang="pt-BR" dirty="0"/>
              <a:t>– </a:t>
            </a:r>
            <a:r>
              <a:rPr lang="pt-BR" dirty="0" smtClean="0"/>
              <a:t>5/11;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INCC</a:t>
            </a:r>
            <a:r>
              <a:rPr lang="pt-BR" i="1" dirty="0" smtClean="0"/>
              <a:t> </a:t>
            </a:r>
            <a:r>
              <a:rPr lang="pt-BR" i="1" dirty="0"/>
              <a:t>- </a:t>
            </a:r>
            <a:r>
              <a:rPr lang="pt-BR" dirty="0"/>
              <a:t>redução de prazo possível com entrada FGTS </a:t>
            </a:r>
            <a:r>
              <a:rPr lang="pt-BR" b="1" dirty="0" smtClean="0"/>
              <a:t>- </a:t>
            </a:r>
            <a:r>
              <a:rPr lang="pt-BR" dirty="0" smtClean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jurídicas; discussão institucional vs. caso a caso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Riscos adicionais: relação com compradores, </a:t>
            </a:r>
            <a:r>
              <a:rPr lang="pt-BR" dirty="0" smtClean="0"/>
              <a:t>responsabilidades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Portabilidade</a:t>
            </a:r>
          </a:p>
          <a:p>
            <a:endParaRPr lang="pt-BR" dirty="0"/>
          </a:p>
          <a:p>
            <a:r>
              <a:rPr lang="pt-BR" b="1" dirty="0" smtClean="0"/>
              <a:t>Min. Fazenda e Justiça </a:t>
            </a:r>
            <a:r>
              <a:rPr lang="pt-BR" b="1" dirty="0"/>
              <a:t>e Encontros </a:t>
            </a:r>
            <a:r>
              <a:rPr lang="pt-BR" b="1" dirty="0" smtClean="0"/>
              <a:t>Magistratura </a:t>
            </a:r>
            <a:r>
              <a:rPr lang="pt-BR" b="1" dirty="0"/>
              <a:t>- devolução de </a:t>
            </a:r>
            <a:r>
              <a:rPr lang="pt-BR" b="1" dirty="0" smtClean="0"/>
              <a:t>recursos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Retomar discussão bem de encomenda vs. bem de 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Exemplos internacionais - gradações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5437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Ministérios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Bancos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(7/11), Min.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Mantega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(11/11), Min.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Fazenda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(13/11)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Terceirização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PMCMV3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38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115295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Comitês Jurídico e de RH - Relações </a:t>
            </a:r>
            <a:r>
              <a:rPr lang="pt-BR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1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Trabalho</a:t>
            </a:r>
            <a:r>
              <a:rPr lang="en-US" sz="1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Terceirização - PL </a:t>
            </a:r>
            <a:r>
              <a:rPr lang="pt-BR" b="1" dirty="0"/>
              <a:t>4330 </a:t>
            </a:r>
            <a:endParaRPr lang="pt-BR" b="1" dirty="0" smtClean="0"/>
          </a:p>
          <a:p>
            <a:pPr>
              <a:defRPr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V</a:t>
            </a:r>
            <a:r>
              <a:rPr lang="pt-BR" dirty="0" smtClean="0"/>
              <a:t>otação após as eleições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Campanha CNI -  defesa dos direitos do empreiteiro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Desoneração </a:t>
            </a:r>
            <a:r>
              <a:rPr lang="pt-BR" b="1" dirty="0"/>
              <a:t>da Folha </a:t>
            </a:r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úvidas </a:t>
            </a:r>
            <a:r>
              <a:rPr lang="pt-BR" dirty="0"/>
              <a:t>sobre CND, fiscalização futura, não remissão à CEI – caderno a ser enviado à </a:t>
            </a:r>
            <a:r>
              <a:rPr lang="pt-BR" dirty="0" smtClean="0"/>
              <a:t>RFB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Desoneração completa – comitê de RH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Outros assuntos importantes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E-social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RET </a:t>
            </a:r>
            <a:r>
              <a:rPr lang="pt-BR" dirty="0"/>
              <a:t>4% para estoque vendido após conclusão da </a:t>
            </a:r>
            <a:r>
              <a:rPr lang="pt-BR" dirty="0" smtClean="0"/>
              <a:t>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Quotas </a:t>
            </a:r>
            <a:r>
              <a:rPr lang="pt-BR" dirty="0"/>
              <a:t>- </a:t>
            </a:r>
            <a:r>
              <a:rPr lang="pt-BR" dirty="0" smtClean="0"/>
              <a:t>PCD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4164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443912" cy="281831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Financeiro -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Registros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Bloqueio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dos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pt-BR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Ministérios </a:t>
            </a:r>
            <a:r>
              <a:rPr lang="pt-BR" sz="18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7/11</a:t>
            </a:r>
            <a:endParaRPr lang="en-US" sz="1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Registros </a:t>
            </a:r>
            <a:r>
              <a:rPr lang="pt-BR" dirty="0" smtClean="0"/>
              <a:t>- Min</a:t>
            </a:r>
            <a:r>
              <a:rPr lang="pt-BR" dirty="0"/>
              <a:t>. </a:t>
            </a:r>
            <a:r>
              <a:rPr lang="pt-BR" dirty="0" err="1" smtClean="0"/>
              <a:t>Plan</a:t>
            </a:r>
            <a:r>
              <a:rPr lang="pt-BR" dirty="0" smtClean="0"/>
              <a:t>., </a:t>
            </a:r>
            <a:r>
              <a:rPr lang="pt-BR" dirty="0"/>
              <a:t>Casa Civil, Caixa, </a:t>
            </a:r>
            <a:r>
              <a:rPr lang="pt-BR" dirty="0" smtClean="0"/>
              <a:t>BB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</a:t>
            </a:r>
            <a:r>
              <a:rPr lang="pt-BR" b="1" dirty="0"/>
              <a:t>Eletrônico e </a:t>
            </a:r>
            <a:r>
              <a:rPr lang="pt-BR" b="1" dirty="0" smtClean="0"/>
              <a:t>Desbloqueios</a:t>
            </a:r>
            <a:r>
              <a:rPr lang="pt-BR" dirty="0" smtClean="0"/>
              <a:t> – Piloto Caixa – 1º tri 2014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Regulamentação </a:t>
            </a:r>
            <a:r>
              <a:rPr lang="pt-BR" b="1" dirty="0"/>
              <a:t>Res. 4088/12 CMN - </a:t>
            </a:r>
            <a:r>
              <a:rPr lang="pt-BR" dirty="0"/>
              <a:t>integrar informações de Cartórios e Sistema Público de Garantias de </a:t>
            </a:r>
            <a:r>
              <a:rPr lang="pt-BR" dirty="0" smtClean="0"/>
              <a:t>Crédito - operações </a:t>
            </a:r>
            <a:r>
              <a:rPr lang="pt-BR" dirty="0"/>
              <a:t>com base neste </a:t>
            </a:r>
            <a:r>
              <a:rPr lang="pt-BR" dirty="0" smtClean="0"/>
              <a:t>Sistema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MP ou Lei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b="1" dirty="0" smtClean="0"/>
              <a:t>Possível </a:t>
            </a:r>
            <a:r>
              <a:rPr lang="pt-BR" b="1" dirty="0"/>
              <a:t>ação de </a:t>
            </a:r>
            <a:r>
              <a:rPr lang="pt-BR" b="1" dirty="0" smtClean="0"/>
              <a:t>comunicação </a:t>
            </a:r>
            <a:r>
              <a:rPr lang="pt-BR" b="1" dirty="0"/>
              <a:t>sobre o tema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 </a:t>
            </a:r>
            <a:r>
              <a:rPr lang="pt-BR" b="1" dirty="0" smtClean="0"/>
              <a:t>Banco </a:t>
            </a:r>
            <a:r>
              <a:rPr lang="pt-BR" b="1" dirty="0"/>
              <a:t>Central </a:t>
            </a:r>
            <a:r>
              <a:rPr lang="pt-BR" dirty="0"/>
              <a:t>– </a:t>
            </a:r>
            <a:r>
              <a:rPr lang="pt-BR" dirty="0" smtClean="0"/>
              <a:t>proposta </a:t>
            </a:r>
            <a:r>
              <a:rPr lang="pt-BR" dirty="0"/>
              <a:t>de pagamento de 90% do valor no protocolo do </a:t>
            </a:r>
            <a:r>
              <a:rPr lang="pt-BR" dirty="0" smtClean="0"/>
              <a:t>RI</a:t>
            </a:r>
          </a:p>
          <a:p>
            <a:endParaRPr lang="pt-BR" dirty="0"/>
          </a:p>
          <a:p>
            <a:pPr lvl="0"/>
            <a:r>
              <a:rPr lang="pt-BR" b="1" dirty="0" smtClean="0"/>
              <a:t>PMCMV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Atendimento </a:t>
            </a:r>
            <a:r>
              <a:rPr lang="pt-BR" dirty="0"/>
              <a:t>às Faixas não atendidas -  Renda </a:t>
            </a:r>
            <a:r>
              <a:rPr lang="pt-BR" dirty="0" smtClean="0"/>
              <a:t> - R</a:t>
            </a:r>
            <a:r>
              <a:rPr lang="pt-BR" dirty="0"/>
              <a:t>$ 1.600 e R$ 3.000 </a:t>
            </a:r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Ajustes nos subsídios e/ou: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Adoção da tabela PRICE com LTV de 90% - alternativa que pode ser viável e menos custosa, mesmo com inadimplência. 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Alteração nas taxas de juros e </a:t>
            </a:r>
            <a:r>
              <a:rPr lang="pt-BR" dirty="0" smtClean="0"/>
              <a:t>prazos</a:t>
            </a:r>
          </a:p>
          <a:p>
            <a:pPr lvl="1"/>
            <a:endParaRPr lang="pt-BR" b="1" dirty="0" smtClean="0"/>
          </a:p>
          <a:p>
            <a:r>
              <a:rPr lang="pt-BR" b="1" dirty="0" smtClean="0"/>
              <a:t>Indicadores</a:t>
            </a:r>
          </a:p>
          <a:p>
            <a:endParaRPr lang="pt-BR" b="1" dirty="0"/>
          </a:p>
          <a:p>
            <a:pPr lvl="0"/>
            <a:endParaRPr lang="pt-BR" b="1" dirty="0"/>
          </a:p>
          <a:p>
            <a:pPr lvl="0"/>
            <a:r>
              <a:rPr lang="pt-BR" b="1" dirty="0"/>
              <a:t>GT para cada um destes encaminhamentos – reuniões 12/11</a:t>
            </a:r>
          </a:p>
          <a:p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7158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Governo de S. Paulo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29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20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Incorporação</a:t>
            </a:r>
            <a:r>
              <a:rPr lang="en-US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– </a:t>
            </a:r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Prefeitura e Governo de São Paulo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Acompanhamento </a:t>
            </a:r>
            <a:r>
              <a:rPr lang="pt-BR" b="1" dirty="0"/>
              <a:t>mensal </a:t>
            </a:r>
            <a:r>
              <a:rPr lang="pt-BR" b="1" dirty="0" smtClean="0"/>
              <a:t>Prefeito </a:t>
            </a:r>
            <a:r>
              <a:rPr lang="pt-BR" dirty="0"/>
              <a:t>– </a:t>
            </a: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25/6, 29/7, 16/9 e 30/10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Faixa 1</a:t>
            </a:r>
          </a:p>
          <a:p>
            <a:r>
              <a:rPr lang="pt-BR" sz="2000" dirty="0" smtClean="0"/>
              <a:t>Próximas prioridades: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Convênio CETESB/SVMA </a:t>
            </a:r>
            <a:r>
              <a:rPr lang="pt-BR" dirty="0" smtClean="0"/>
              <a:t>- duplicidade </a:t>
            </a:r>
            <a:r>
              <a:rPr lang="pt-BR" dirty="0"/>
              <a:t>e superposições nas </a:t>
            </a:r>
            <a:r>
              <a:rPr lang="pt-BR" dirty="0" smtClean="0"/>
              <a:t>análises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Retrofit</a:t>
            </a:r>
            <a:r>
              <a:rPr lang="pt-BR" dirty="0"/>
              <a:t>: propostas por </a:t>
            </a:r>
            <a:r>
              <a:rPr lang="pt-BR" dirty="0" smtClean="0"/>
              <a:t>viabilização – bombeiros, acessibilidade. MC 4/12: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Port. 168 </a:t>
            </a:r>
            <a:r>
              <a:rPr lang="pt-BR" dirty="0" err="1" smtClean="0"/>
              <a:t>excepcionaliza</a:t>
            </a:r>
            <a:r>
              <a:rPr lang="pt-BR" dirty="0" smtClean="0"/>
              <a:t> espec., inclusive planta e acessibilidade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Port. Interministerial com valor teto (RJ, SP). Proposta: quanto, porquê?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en-US" b="1" dirty="0" err="1">
                <a:cs typeface="Arial" pitchFamily="34" charset="0"/>
                <a:sym typeface="Arial" pitchFamily="34" charset="0"/>
              </a:rPr>
              <a:t>Aprovações</a:t>
            </a:r>
            <a:r>
              <a:rPr lang="en-US" b="1" dirty="0">
                <a:cs typeface="Arial" pitchFamily="34" charset="0"/>
                <a:sym typeface="Arial" pitchFamily="34" charset="0"/>
              </a:rPr>
              <a:t> – </a:t>
            </a:r>
            <a:r>
              <a:rPr lang="en-US" b="1" dirty="0" err="1">
                <a:cs typeface="Arial" pitchFamily="34" charset="0"/>
                <a:sym typeface="Arial" pitchFamily="34" charset="0"/>
              </a:rPr>
              <a:t>Prefeitura</a:t>
            </a:r>
            <a:r>
              <a:rPr lang="en-US" b="1" dirty="0">
                <a:cs typeface="Arial" pitchFamily="34" charset="0"/>
                <a:sym typeface="Arial" pitchFamily="34" charset="0"/>
              </a:rPr>
              <a:t> de São Paulo- </a:t>
            </a:r>
            <a:r>
              <a:rPr lang="pt-BR" b="1" dirty="0">
                <a:cs typeface="Arial" pitchFamily="34" charset="0"/>
              </a:rPr>
              <a:t>Projeto MBC/ Consultoria </a:t>
            </a:r>
            <a:r>
              <a:rPr lang="pt-BR" b="1" dirty="0" err="1" smtClean="0">
                <a:cs typeface="Arial" pitchFamily="34" charset="0"/>
              </a:rPr>
              <a:t>Falconi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nvolvimento de secretarias que participam dos processos NR3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SLC e Cadastros Integrados 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Equacionamento de alçada da Secretária + entregas </a:t>
            </a:r>
            <a:r>
              <a:rPr lang="pt-BR" dirty="0" err="1" smtClean="0"/>
              <a:t>Falconi</a:t>
            </a:r>
            <a:r>
              <a:rPr lang="pt-BR" dirty="0" smtClean="0"/>
              <a:t> + participação do Prefeito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Governador</a:t>
            </a:r>
            <a:r>
              <a:rPr lang="pt-BR" dirty="0" smtClean="0"/>
              <a:t> – envolvimento – Sílvio Torres, construção de agenda (Ricardo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Casa Paulista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Cetesb e outras autarquias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Construção com ADEMI e entidades de contribuição com Rio de Janeiro e outras prefeitura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9488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207858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20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Incorporação</a:t>
            </a:r>
            <a:r>
              <a:rPr lang="en-US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Plano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Diretor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pontos </a:t>
            </a:r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p/ Secovi </a:t>
            </a:r>
            <a:r>
              <a:rPr lang="pt-BR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em 11/11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Insegurança </a:t>
            </a:r>
            <a:r>
              <a:rPr lang="pt-BR" b="1" dirty="0"/>
              <a:t>Jurídica </a:t>
            </a:r>
            <a:r>
              <a:rPr lang="pt-BR" b="1" dirty="0" smtClean="0"/>
              <a:t>- </a:t>
            </a:r>
            <a:r>
              <a:rPr lang="pt-BR" dirty="0"/>
              <a:t>D</a:t>
            </a:r>
            <a:r>
              <a:rPr lang="pt-BR" dirty="0" smtClean="0"/>
              <a:t>ireito </a:t>
            </a:r>
            <a:r>
              <a:rPr lang="pt-BR" dirty="0"/>
              <a:t>de </a:t>
            </a:r>
            <a:r>
              <a:rPr lang="pt-BR" dirty="0" smtClean="0"/>
              <a:t>protocolo, Medidas </a:t>
            </a:r>
            <a:r>
              <a:rPr lang="pt-BR" dirty="0"/>
              <a:t>Cautelares e </a:t>
            </a:r>
            <a:r>
              <a:rPr lang="pt-BR" dirty="0" smtClean="0"/>
              <a:t>Prévias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Eixos – </a:t>
            </a:r>
            <a:r>
              <a:rPr lang="pt-BR" dirty="0" smtClean="0"/>
              <a:t>esclarecimentos, confirmação </a:t>
            </a:r>
            <a:r>
              <a:rPr lang="pt-BR" dirty="0"/>
              <a:t>de dispensa de gabaritos máximos </a:t>
            </a:r>
            <a:endParaRPr lang="pt-BR" dirty="0" smtClean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Outorgas </a:t>
            </a:r>
            <a:r>
              <a:rPr lang="pt-BR" dirty="0" smtClean="0"/>
              <a:t>- destinação -  transporte </a:t>
            </a:r>
            <a:r>
              <a:rPr lang="pt-BR" dirty="0"/>
              <a:t>público e infra </a:t>
            </a:r>
            <a:r>
              <a:rPr lang="pt-BR" dirty="0" smtClean="0"/>
              <a:t>estrutura; valores (PGV)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Estoques </a:t>
            </a:r>
            <a:r>
              <a:rPr lang="pt-BR" dirty="0" smtClean="0"/>
              <a:t>deixam </a:t>
            </a:r>
            <a:r>
              <a:rPr lang="pt-BR" dirty="0"/>
              <a:t>de valer nos Eixos e no Remansos </a:t>
            </a:r>
            <a:r>
              <a:rPr lang="pt-BR" dirty="0" smtClean="0"/>
              <a:t>a partir da Lei </a:t>
            </a:r>
            <a:r>
              <a:rPr lang="pt-BR" dirty="0"/>
              <a:t>do </a:t>
            </a:r>
            <a:r>
              <a:rPr lang="pt-BR" dirty="0" smtClean="0"/>
              <a:t>PDE?</a:t>
            </a:r>
          </a:p>
          <a:p>
            <a:pPr lvl="0"/>
            <a:endParaRPr lang="pt-BR" dirty="0"/>
          </a:p>
          <a:p>
            <a:r>
              <a:rPr lang="pt-BR" b="1" dirty="0"/>
              <a:t>Operações urbanas - </a:t>
            </a:r>
            <a:r>
              <a:rPr lang="pt-BR" dirty="0"/>
              <a:t>alternativas para o esgotamento de estoques, confirmando-se a possibilidade de compra de outorga em operações urbanas p/ se atingir CA </a:t>
            </a:r>
            <a:r>
              <a:rPr lang="pt-BR" dirty="0" smtClean="0"/>
              <a:t>2</a:t>
            </a:r>
          </a:p>
          <a:p>
            <a:endParaRPr lang="pt-BR" dirty="0"/>
          </a:p>
          <a:p>
            <a:r>
              <a:rPr lang="pt-BR" b="1" dirty="0"/>
              <a:t>HIS - HMP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Cota de solidariedade – regras claras, viáveis e sem amarrações burocráticas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de potencial HIS/ZEIS para qualquer local da cidade ou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Contribuição para Fundo em vez de HIS-1</a:t>
            </a:r>
          </a:p>
          <a:p>
            <a:r>
              <a:rPr lang="pt-BR" b="1" dirty="0"/>
              <a:t> </a:t>
            </a:r>
            <a:endParaRPr lang="pt-BR" dirty="0"/>
          </a:p>
          <a:p>
            <a:pPr lvl="0"/>
            <a:r>
              <a:rPr lang="pt-BR" dirty="0"/>
              <a:t>Ampliação da possibilidade de participação da iniciativa privada no CMPU.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Alteração de CA no centro de bairro de 2 para 2,5 – infraestrutura existente. 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dirty="0" smtClean="0"/>
              <a:t>Número </a:t>
            </a:r>
            <a:r>
              <a:rPr lang="pt-BR" dirty="0"/>
              <a:t>mínimo de vagas nas áreas de remanso – por que mantê-las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23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0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08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Pauta estratégica – das 9:30h às 11h</a:t>
            </a:r>
            <a:endParaRPr lang="pt-BR" dirty="0"/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</a:t>
            </a:r>
            <a:r>
              <a:rPr lang="pt-BR" dirty="0" err="1"/>
              <a:t>Booz</a:t>
            </a:r>
            <a:r>
              <a:rPr lang="pt-BR" dirty="0"/>
              <a:t> &amp; </a:t>
            </a:r>
            <a:r>
              <a:rPr lang="pt-BR" dirty="0" err="1"/>
              <a:t>Company</a:t>
            </a:r>
            <a:r>
              <a:rPr lang="pt-BR" dirty="0"/>
              <a:t> – “Principais Barreiras Regulatórias e Burocráticas no Desenvolvimento do Setor Imobiliário Brasileiro”   – 9:30h às </a:t>
            </a:r>
            <a:r>
              <a:rPr lang="pt-BR" dirty="0" smtClean="0"/>
              <a:t>10:30h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ABRAINC </a:t>
            </a:r>
            <a:r>
              <a:rPr lang="pt-BR" dirty="0"/>
              <a:t>– posicionamento, estrutura, estudos – 10:30h às 11h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Pauta </a:t>
            </a:r>
            <a:r>
              <a:rPr lang="pt-BR" b="1" dirty="0"/>
              <a:t>de atualizações – das 11h às </a:t>
            </a:r>
            <a:r>
              <a:rPr lang="pt-BR" b="1" dirty="0" smtClean="0"/>
              <a:t>12h</a:t>
            </a:r>
          </a:p>
          <a:p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Corretagem  – </a:t>
            </a:r>
            <a:r>
              <a:rPr lang="pt-BR" dirty="0" smtClean="0"/>
              <a:t>acompanhamento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Outras atualizações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Incorporação, Comitê Técnico, Comitê Financeiro: Modelo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Jurídico: Terceirização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Financeiro: Cartórios/Registros Eletrônicos, Desbloqueios, PMCMV3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Incorporação: Plano </a:t>
            </a:r>
            <a:r>
              <a:rPr lang="pt-BR" dirty="0"/>
              <a:t>Diretor</a:t>
            </a:r>
          </a:p>
          <a:p>
            <a:endParaRPr 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000" b="1" dirty="0" smtClean="0"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4904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000" b="1" dirty="0" smtClean="0"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3188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Contribuições Ordinárias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Pendências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/>
              <a:t>1ª Contribuição </a:t>
            </a:r>
            <a:r>
              <a:rPr lang="pt-BR" dirty="0" smtClean="0"/>
              <a:t>- Carvalho </a:t>
            </a:r>
            <a:r>
              <a:rPr lang="pt-BR" dirty="0" err="1" smtClean="0"/>
              <a:t>Hosken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Homex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Projetos: Carvalho </a:t>
            </a:r>
            <a:r>
              <a:rPr lang="pt-BR" dirty="0" err="1" smtClean="0"/>
              <a:t>Hosken</a:t>
            </a:r>
            <a:r>
              <a:rPr lang="pt-BR" dirty="0" smtClean="0"/>
              <a:t> e João Fortes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</a:t>
            </a:r>
            <a:r>
              <a:rPr lang="pt-BR" dirty="0" smtClean="0"/>
              <a:t>a Contribuição: Carvalho </a:t>
            </a:r>
            <a:r>
              <a:rPr lang="pt-BR" dirty="0" err="1"/>
              <a:t>Hosken</a:t>
            </a:r>
            <a:r>
              <a:rPr lang="pt-BR" dirty="0"/>
              <a:t> </a:t>
            </a:r>
            <a:r>
              <a:rPr lang="pt-BR" dirty="0" smtClean="0"/>
              <a:t>e João Fortes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Saldo </a:t>
            </a:r>
            <a:r>
              <a:rPr lang="pt-BR" dirty="0"/>
              <a:t>– </a:t>
            </a:r>
            <a:r>
              <a:rPr lang="pt-BR" dirty="0" smtClean="0"/>
              <a:t>27/11 </a:t>
            </a:r>
            <a:r>
              <a:rPr lang="pt-BR" dirty="0"/>
              <a:t>– R$ </a:t>
            </a:r>
            <a:r>
              <a:rPr lang="pt-BR" dirty="0" smtClean="0"/>
              <a:t>473.139,81 </a:t>
            </a:r>
            <a:r>
              <a:rPr lang="pt-BR" dirty="0"/>
              <a:t>+ R$ </a:t>
            </a:r>
            <a:r>
              <a:rPr lang="pt-BR" dirty="0" smtClean="0"/>
              <a:t>1.704.540 </a:t>
            </a:r>
            <a:r>
              <a:rPr lang="pt-BR" dirty="0"/>
              <a:t>(aplicados, 100% CDI</a:t>
            </a:r>
            <a:r>
              <a:rPr lang="pt-BR" dirty="0" smtClean="0"/>
              <a:t>)</a:t>
            </a:r>
          </a:p>
          <a:p>
            <a:endParaRPr lang="pt-BR" b="1" dirty="0" smtClean="0"/>
          </a:p>
          <a:p>
            <a:r>
              <a:rPr lang="pt-BR" b="1" dirty="0" smtClean="0"/>
              <a:t>Reuniões </a:t>
            </a:r>
            <a:r>
              <a:rPr lang="pt-BR" b="1" dirty="0"/>
              <a:t>Diretoria - </a:t>
            </a:r>
            <a:r>
              <a:rPr lang="pt-BR" dirty="0" smtClean="0"/>
              <a:t>19/12</a:t>
            </a:r>
          </a:p>
          <a:p>
            <a:endParaRPr lang="pt-BR" dirty="0"/>
          </a:p>
          <a:p>
            <a:pPr lvl="0"/>
            <a:r>
              <a:rPr lang="pt-BR" b="1" dirty="0"/>
              <a:t>Início Fábio Barbagallo </a:t>
            </a:r>
            <a:r>
              <a:rPr lang="pt-BR" dirty="0"/>
              <a:t>– 24/11</a:t>
            </a:r>
          </a:p>
          <a:p>
            <a:endParaRPr lang="pt-BR" b="1" dirty="0" smtClean="0"/>
          </a:p>
          <a:p>
            <a:r>
              <a:rPr lang="pt-BR" b="1" dirty="0" smtClean="0"/>
              <a:t>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65617"/>
              </p:ext>
            </p:extLst>
          </p:nvPr>
        </p:nvGraphicFramePr>
        <p:xfrm>
          <a:off x="206375" y="4345906"/>
          <a:ext cx="870108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1" name="Worksheet" r:id="rId5" imgW="8700409" imgH="1274086" progId="Excel.Sheet.8">
                  <p:embed/>
                </p:oleObj>
              </mc:Choice>
              <mc:Fallback>
                <p:oleObj name="Worksheet" r:id="rId5" imgW="8700409" imgH="1274086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75" y="4345906"/>
                        <a:ext cx="8701088" cy="127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37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1306" y="228541"/>
            <a:ext cx="8667907" cy="320733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posicionamento</a:t>
            </a:r>
            <a:r>
              <a:rPr lang="pt-BR" sz="1800" dirty="0" smtClean="0"/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– Comitê de Responsabilidade Social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Pacto Empresarial pela Integridade e Contra a Corrupçã</a:t>
            </a:r>
            <a:r>
              <a:rPr lang="pt-BR" dirty="0"/>
              <a:t>o </a:t>
            </a:r>
            <a:r>
              <a:rPr lang="pt-BR" dirty="0" smtClean="0"/>
              <a:t>– </a:t>
            </a:r>
            <a:r>
              <a:rPr lang="pt-BR" dirty="0"/>
              <a:t>Instituto </a:t>
            </a:r>
            <a:r>
              <a:rPr lang="pt-BR" dirty="0" smtClean="0"/>
              <a:t>Ethos</a:t>
            </a:r>
            <a:endParaRPr lang="pt-BR" dirty="0"/>
          </a:p>
          <a:p>
            <a:r>
              <a:rPr lang="pt-BR" b="1" dirty="0" smtClean="0"/>
              <a:t> </a:t>
            </a:r>
            <a:r>
              <a:rPr lang="pt-BR" dirty="0">
                <a:hlinkClick r:id="rId2"/>
              </a:rPr>
              <a:t>http://www.empresalimpa.org.br/index.php/empresa-limpa/pacto-contra-a-corrupcao/o-pacto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Informação </a:t>
            </a:r>
            <a:r>
              <a:rPr lang="pt-BR" dirty="0"/>
              <a:t>sobre legislação: leis devem ser conhecidas internamente para serem cumpridas </a:t>
            </a:r>
            <a:r>
              <a:rPr lang="pt-BR" dirty="0" smtClean="0"/>
              <a:t>integralmente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Divulgação</a:t>
            </a:r>
            <a:r>
              <a:rPr lang="pt-BR" dirty="0"/>
              <a:t>, orientação e respostas sobre princípios legais aplicáveis às suas </a:t>
            </a:r>
            <a:r>
              <a:rPr lang="pt-BR" dirty="0" smtClean="0"/>
              <a:t>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Vedação </a:t>
            </a:r>
            <a:r>
              <a:rPr lang="pt-BR" dirty="0"/>
              <a:t>ao </a:t>
            </a:r>
            <a:r>
              <a:rPr lang="pt-BR" dirty="0" smtClean="0"/>
              <a:t>suborno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Contribuição </a:t>
            </a:r>
            <a:r>
              <a:rPr lang="pt-BR" dirty="0"/>
              <a:t>transparente e lícita a campanhas </a:t>
            </a:r>
            <a:r>
              <a:rPr lang="pt-BR" dirty="0" smtClean="0"/>
              <a:t>políticas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Propagação </a:t>
            </a:r>
            <a:r>
              <a:rPr lang="pt-BR" dirty="0"/>
              <a:t>de princípios do Pacto entre seus </a:t>
            </a:r>
            <a:r>
              <a:rPr lang="pt-BR" dirty="0" smtClean="0"/>
              <a:t>públicos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Investigações </a:t>
            </a:r>
            <a:r>
              <a:rPr lang="pt-BR" dirty="0"/>
              <a:t>abertas e </a:t>
            </a:r>
            <a:r>
              <a:rPr lang="pt-BR" dirty="0" smtClean="0"/>
              <a:t>transparentes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Atuação junto à cadeia produtiva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Porque Assinar</a:t>
            </a:r>
          </a:p>
          <a:p>
            <a:r>
              <a:rPr lang="pt-BR" sz="1600" dirty="0"/>
              <a:t>Organizações assinam o Pacto para </a:t>
            </a:r>
            <a:r>
              <a:rPr lang="pt-BR" sz="1600" dirty="0" smtClean="0"/>
              <a:t>assumir </a:t>
            </a:r>
            <a:r>
              <a:rPr lang="pt-BR" sz="1600" dirty="0"/>
              <a:t>um compromisso público </a:t>
            </a:r>
            <a:r>
              <a:rPr lang="pt-BR" sz="1600" dirty="0" smtClean="0"/>
              <a:t>(pela) ... integridade </a:t>
            </a:r>
            <a:r>
              <a:rPr lang="pt-BR" sz="1600" dirty="0"/>
              <a:t>no ambiente dos </a:t>
            </a:r>
            <a:r>
              <a:rPr lang="pt-BR" sz="1600" dirty="0" smtClean="0"/>
              <a:t>negócios. A </a:t>
            </a:r>
            <a:r>
              <a:rPr lang="pt-BR" sz="1600" dirty="0"/>
              <a:t>partir das orientações explícitas no texto do Pacto, as organizações são capazes de direcionar, de forma compartilhada, </a:t>
            </a:r>
            <a:r>
              <a:rPr lang="pt-BR" sz="1600" dirty="0" smtClean="0"/>
              <a:t>... </a:t>
            </a:r>
            <a:r>
              <a:rPr lang="pt-BR" sz="1600" dirty="0"/>
              <a:t>esforço pela criação e manutenção de políticas e processos de promoção de integridade, </a:t>
            </a:r>
            <a:r>
              <a:rPr lang="pt-BR" sz="1600" dirty="0" smtClean="0"/>
              <a:t>...e </a:t>
            </a:r>
            <a:r>
              <a:rPr lang="pt-BR" sz="1600" dirty="0"/>
              <a:t>prevenção e combate à </a:t>
            </a:r>
            <a:r>
              <a:rPr lang="pt-BR" sz="1600" dirty="0" smtClean="0"/>
              <a:t>corrupção. Entre (as)... </a:t>
            </a:r>
            <a:r>
              <a:rPr lang="pt-BR" sz="1600" dirty="0"/>
              <a:t>signatárias, há um ambiente favorável ao posicionamento conjunto para incidir sobre políticas públicas, à troca de experiências e ao diálogo em práticas de gestão. Há ainda a possibilidade de, a partir da divulgação de </a:t>
            </a:r>
            <a:r>
              <a:rPr lang="pt-BR" sz="1600" dirty="0" smtClean="0"/>
              <a:t>adesão..., </a:t>
            </a:r>
            <a:r>
              <a:rPr lang="pt-BR" sz="1600" dirty="0"/>
              <a:t>influir sobre o comportamento de </a:t>
            </a:r>
            <a:r>
              <a:rPr lang="pt-BR" sz="1600" dirty="0" smtClean="0"/>
              <a:t>... </a:t>
            </a:r>
            <a:r>
              <a:rPr lang="pt-BR" sz="1600" dirty="0"/>
              <a:t>cadeia de valor, </a:t>
            </a:r>
            <a:r>
              <a:rPr lang="pt-BR" sz="1600" dirty="0" smtClean="0"/>
              <a:t>... </a:t>
            </a:r>
            <a:r>
              <a:rPr lang="pt-BR" sz="1600" dirty="0"/>
              <a:t>setor e </a:t>
            </a:r>
            <a:r>
              <a:rPr lang="pt-BR" sz="1600" dirty="0" smtClean="0"/>
              <a:t>... </a:t>
            </a:r>
            <a:r>
              <a:rPr lang="pt-BR" sz="1600" dirty="0"/>
              <a:t>públicos de interesse em relação ao </a:t>
            </a:r>
            <a:r>
              <a:rPr lang="pt-BR" sz="1600" dirty="0" smtClean="0"/>
              <a:t>tema;</a:t>
            </a:r>
          </a:p>
          <a:p>
            <a:endParaRPr lang="pt-BR" sz="1600" dirty="0" smtClean="0"/>
          </a:p>
          <a:p>
            <a:r>
              <a:rPr lang="pt-BR" b="1" dirty="0"/>
              <a:t>Discussão por possível adesão ABRAINC, Secovi, </a:t>
            </a:r>
            <a:r>
              <a:rPr lang="pt-BR" b="1" dirty="0" err="1"/>
              <a:t>Sinduscon</a:t>
            </a:r>
            <a:r>
              <a:rPr lang="pt-BR" b="1" dirty="0"/>
              <a:t>, Prefeitura </a:t>
            </a:r>
            <a:r>
              <a:rPr lang="pt-BR" b="1" dirty="0" smtClean="0"/>
              <a:t>SP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6724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Apresentação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Booz&amp;Company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0" algn="ctr" defTabSz="914145" hangingPunct="0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“Principais Barreiras Regulatórias e Burocráticas no Desenvolvimento do Setor Imobiliário Brasileiro”  </a:t>
            </a:r>
            <a:r>
              <a:rPr lang="pt-BR" dirty="0"/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1649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0" algn="ctr" defTabSz="914145" hangingPunct="0">
              <a:defRPr/>
            </a:pPr>
            <a:r>
              <a:rPr lang="pt-BR" sz="2800" dirty="0" smtClean="0"/>
              <a:t>Posicionamento</a:t>
            </a:r>
            <a:r>
              <a:rPr lang="pt-BR" sz="2800" dirty="0"/>
              <a:t>, estrutura, </a:t>
            </a:r>
            <a:r>
              <a:rPr lang="pt-BR" sz="2800" dirty="0" smtClean="0"/>
              <a:t>estudos</a:t>
            </a: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  </a:t>
            </a:r>
            <a:r>
              <a:rPr lang="pt-BR" dirty="0"/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05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Posicionamento e estrutura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Posicionamento ABRAINC – Comitê de Comunicação/Diretoria</a:t>
            </a:r>
          </a:p>
          <a:p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Desburocratização</a:t>
            </a:r>
            <a:r>
              <a:rPr lang="pt-BR" dirty="0" smtClean="0"/>
              <a:t> </a:t>
            </a:r>
            <a:r>
              <a:rPr lang="pt-BR" dirty="0"/>
              <a:t>– processos claros, transparentes, sem </a:t>
            </a:r>
            <a:r>
              <a:rPr lang="pt-BR" dirty="0" smtClean="0"/>
              <a:t>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Diagnósticos, propostas, implementação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Construção de compromissos do setor e de seus participantes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Ciclo de negócios e produtividade</a:t>
            </a:r>
            <a:r>
              <a:rPr lang="pt-BR" dirty="0" smtClean="0"/>
              <a:t> 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empresas, o setor e o aprimoramento de sua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Qualidade</a:t>
            </a:r>
            <a:r>
              <a:rPr lang="pt-BR" dirty="0"/>
              <a:t>, inovação, </a:t>
            </a:r>
            <a:r>
              <a:rPr lang="pt-BR" dirty="0" smtClean="0"/>
              <a:t>qualidade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Estudos, propostas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Repensar </a:t>
            </a:r>
            <a:r>
              <a:rPr lang="pt-BR" b="1" dirty="0"/>
              <a:t>a cidade </a:t>
            </a:r>
            <a:r>
              <a:rPr lang="pt-BR" dirty="0"/>
              <a:t>-  mobilidade, planejamento urbano, </a:t>
            </a:r>
            <a:r>
              <a:rPr lang="pt-BR" dirty="0" smtClean="0"/>
              <a:t>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Debates, propostas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Motivador interno</a:t>
            </a:r>
            <a:r>
              <a:rPr lang="pt-BR" dirty="0" smtClean="0"/>
              <a:t>: a </a:t>
            </a:r>
            <a:r>
              <a:rPr lang="pt-BR" dirty="0"/>
              <a:t>boa reputação </a:t>
            </a:r>
            <a:r>
              <a:rPr lang="pt-BR" dirty="0" smtClean="0"/>
              <a:t>das empresas e de sua atividade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7925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e transparência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1 - Trabalhos </a:t>
            </a:r>
            <a:r>
              <a:rPr lang="pt-BR" b="1" dirty="0"/>
              <a:t>MBC/</a:t>
            </a:r>
            <a:r>
              <a:rPr lang="pt-BR" b="1" dirty="0" err="1"/>
              <a:t>Booz</a:t>
            </a:r>
            <a:r>
              <a:rPr lang="pt-BR" b="1" dirty="0"/>
              <a:t>, MBC/</a:t>
            </a:r>
            <a:r>
              <a:rPr lang="pt-BR" b="1" dirty="0" err="1"/>
              <a:t>Falconi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2 - Pacto </a:t>
            </a:r>
            <a:r>
              <a:rPr lang="pt-BR" b="1" dirty="0"/>
              <a:t>Empresarial pela Integridade e Contra a Corrupçã</a:t>
            </a:r>
            <a:r>
              <a:rPr lang="pt-BR" dirty="0"/>
              <a:t>o – Instituto Ethos</a:t>
            </a:r>
          </a:p>
          <a:p>
            <a:r>
              <a:rPr lang="pt-BR" b="1" dirty="0"/>
              <a:t>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www.empresalimpa.org.br/index.php/empresa-limpa/pacto-contra-a-corrupcao/o-pacto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Informação sobre legislação: leis </a:t>
            </a:r>
            <a:r>
              <a:rPr lang="pt-BR" dirty="0" smtClean="0"/>
              <a:t>conhecidas para seu cumprimento integral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Divulgação, orientação e respostas sobre princípios legais </a:t>
            </a:r>
            <a:r>
              <a:rPr lang="pt-BR" dirty="0" smtClean="0"/>
              <a:t>aplicáveis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Vedação ao suborno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Contribuição transparente e lícita a campanhas políticas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Propagação de princípios do Pacto entre seus públicos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Investigações abertas e </a:t>
            </a:r>
            <a:r>
              <a:rPr lang="pt-BR" dirty="0" smtClean="0"/>
              <a:t>transparentes – apoio e colaboração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Atuação junto à cadeia </a:t>
            </a:r>
            <a:r>
              <a:rPr lang="pt-BR" dirty="0" smtClean="0"/>
              <a:t>produtiva</a:t>
            </a:r>
            <a:endParaRPr lang="pt-BR" dirty="0"/>
          </a:p>
          <a:p>
            <a:r>
              <a:rPr lang="pt-BR" b="1" dirty="0"/>
              <a:t>Discussão por possível adesão ABRAINC, Secovi, </a:t>
            </a:r>
            <a:r>
              <a:rPr lang="pt-BR" b="1" dirty="0" err="1"/>
              <a:t>Sinduscon</a:t>
            </a:r>
            <a:r>
              <a:rPr lang="pt-BR" b="1" dirty="0"/>
              <a:t>, Prefeitura SP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3 - Cód</a:t>
            </a:r>
            <a:r>
              <a:rPr lang="pt-BR" b="1" dirty="0"/>
              <a:t>. Conduta </a:t>
            </a:r>
            <a:r>
              <a:rPr lang="pt-BR" dirty="0"/>
              <a:t>-  relações ente membros, órgãos governamentais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Lei </a:t>
            </a:r>
            <a:r>
              <a:rPr lang="pt-BR" b="1" dirty="0"/>
              <a:t>12.846/2013 </a:t>
            </a:r>
            <a:r>
              <a:rPr lang="pt-BR" dirty="0"/>
              <a:t>– Machado Meyer – Comitê Jurídico de </a:t>
            </a:r>
            <a:r>
              <a:rPr lang="pt-BR" dirty="0" smtClean="0"/>
              <a:t>12/12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Regulação em </a:t>
            </a:r>
            <a:r>
              <a:rPr lang="pt-BR" dirty="0" smtClean="0"/>
              <a:t>curso – foco em </a:t>
            </a:r>
            <a:r>
              <a:rPr lang="pt-BR" i="1" dirty="0" err="1" smtClean="0"/>
              <a:t>compliance</a:t>
            </a:r>
            <a:endParaRPr lang="pt-BR" i="1" dirty="0" smtClean="0"/>
          </a:p>
          <a:p>
            <a:endParaRPr lang="pt-BR" dirty="0"/>
          </a:p>
          <a:p>
            <a:r>
              <a:rPr lang="pt-BR" b="1" dirty="0" smtClean="0"/>
              <a:t>4 - Reforço </a:t>
            </a:r>
            <a:r>
              <a:rPr lang="pt-BR" b="1" dirty="0"/>
              <a:t>na estrutura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Profissional </a:t>
            </a:r>
            <a:r>
              <a:rPr lang="pt-BR" b="1" dirty="0"/>
              <a:t>de comunicação </a:t>
            </a:r>
            <a:r>
              <a:rPr lang="pt-BR" dirty="0"/>
              <a:t>- alavancar presença do setor e da </a:t>
            </a:r>
            <a:r>
              <a:rPr lang="pt-BR" dirty="0" smtClean="0"/>
              <a:t>Associação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3273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76470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– Ciclo e produtividade – as empresas, o setor e o aprimoramento de sua contribuição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7292" y="78924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Estudo MBC/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/CBIC -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Principais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Barreiras Regulatórias e Burocráticas no Desenvolvimento do Setor Imobiliário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Brasileiro – evento 19/2/2014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/>
              <a:t>Estudo FGV </a:t>
            </a:r>
            <a:r>
              <a:rPr lang="pt-BR" dirty="0"/>
              <a:t>– empregos e impostos gerados - desoneração</a:t>
            </a:r>
          </a:p>
          <a:p>
            <a:endParaRPr lang="pt-BR" b="1" dirty="0" smtClean="0"/>
          </a:p>
          <a:p>
            <a:r>
              <a:rPr lang="pt-BR" b="1" dirty="0" smtClean="0"/>
              <a:t>Coleta </a:t>
            </a:r>
            <a:r>
              <a:rPr lang="pt-BR" b="1" dirty="0"/>
              <a:t>de dados FIPE </a:t>
            </a:r>
            <a:r>
              <a:rPr lang="pt-BR" b="1" dirty="0" smtClean="0"/>
              <a:t>- </a:t>
            </a:r>
            <a:r>
              <a:rPr lang="pt-BR" dirty="0" smtClean="0"/>
              <a:t>indicadores </a:t>
            </a:r>
            <a:r>
              <a:rPr lang="pt-BR" dirty="0"/>
              <a:t>de emprego, lançamentos, vendas, estoque, </a:t>
            </a:r>
            <a:r>
              <a:rPr lang="pt-BR" dirty="0" err="1"/>
              <a:t>distratos</a:t>
            </a:r>
            <a:r>
              <a:rPr lang="pt-BR" dirty="0"/>
              <a:t>, entrega, </a:t>
            </a:r>
            <a:r>
              <a:rPr lang="pt-BR" i="1" dirty="0" err="1"/>
              <a:t>land-bank</a:t>
            </a:r>
            <a:r>
              <a:rPr lang="pt-BR" dirty="0"/>
              <a:t>, repasses, inadimplência, informações </a:t>
            </a:r>
            <a:r>
              <a:rPr lang="pt-BR" dirty="0" smtClean="0"/>
              <a:t>financeiras, </a:t>
            </a:r>
            <a:r>
              <a:rPr lang="pt-BR" dirty="0"/>
              <a:t>alvarás. Reunião GT Indicadores com Governo em 12/12</a:t>
            </a:r>
          </a:p>
          <a:p>
            <a:endParaRPr lang="pt-BR" dirty="0"/>
          </a:p>
          <a:p>
            <a:r>
              <a:rPr lang="pt-BR" b="1" dirty="0" smtClean="0"/>
              <a:t>Propostas Segmento Econômico </a:t>
            </a:r>
            <a:r>
              <a:rPr lang="pt-BR" dirty="0" smtClean="0"/>
              <a:t>– PMCMV3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Ideia Brasil </a:t>
            </a:r>
            <a:r>
              <a:rPr lang="pt-BR" dirty="0"/>
              <a:t>– Relações de Trabalho –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Melhores práticas, sinergias, proposta de incentivos, processos atuais e melhorias, redução de encargos</a:t>
            </a:r>
          </a:p>
          <a:p>
            <a:endParaRPr lang="pt-BR" dirty="0" smtClean="0"/>
          </a:p>
          <a:p>
            <a:r>
              <a:rPr lang="pt-BR" b="1" dirty="0" smtClean="0"/>
              <a:t>Responsabilidade </a:t>
            </a:r>
            <a:r>
              <a:rPr lang="pt-BR" b="1" dirty="0"/>
              <a:t>Social – </a:t>
            </a:r>
            <a:r>
              <a:rPr lang="pt-BR" dirty="0"/>
              <a:t>questionário </a:t>
            </a:r>
            <a:r>
              <a:rPr lang="pt-BR" dirty="0" smtClean="0"/>
              <a:t>Comitê de Responsabilidade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</a:p>
          <a:p>
            <a:endParaRPr lang="pt-BR" dirty="0"/>
          </a:p>
          <a:p>
            <a:r>
              <a:rPr lang="pt-BR" b="1" dirty="0" smtClean="0"/>
              <a:t>Reforço na estrutura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Analista </a:t>
            </a:r>
            <a:r>
              <a:rPr lang="pt-BR" b="1" dirty="0"/>
              <a:t>econômico </a:t>
            </a:r>
            <a:r>
              <a:rPr lang="pt-BR" dirty="0" smtClean="0"/>
              <a:t>- formação </a:t>
            </a:r>
            <a:r>
              <a:rPr lang="pt-BR" dirty="0"/>
              <a:t>de dados, em conjunto com </a:t>
            </a:r>
            <a:r>
              <a:rPr lang="pt-BR" dirty="0" smtClean="0"/>
              <a:t>FIPE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9280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8"/>
            <a:ext cx="8901113" cy="216619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Repensar a cidade – o setor e seus impactos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Mobilidade, planejamento urbano, integração</a:t>
            </a:r>
          </a:p>
          <a:p>
            <a:pPr lvl="0"/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Projeto Gentilezas Urbanas – Secovi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Outros estudos, projetos, benchmarks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Arq. Futuro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Casa do Saber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MIPIM</a:t>
            </a: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pt-BR" sz="1600" u="sng" dirty="0">
                <a:hlinkClick r:id="rId2"/>
              </a:rPr>
              <a:t>http://</a:t>
            </a:r>
            <a:r>
              <a:rPr lang="pt-BR" sz="1600" u="sng" dirty="0" smtClean="0">
                <a:hlinkClick r:id="rId2"/>
              </a:rPr>
              <a:t>youtu.be/c1Yti6IxfHY</a:t>
            </a:r>
            <a:r>
              <a:rPr lang="pt-BR" sz="1600" u="sng" dirty="0" smtClean="0"/>
              <a:t> </a:t>
            </a:r>
            <a:r>
              <a:rPr lang="pt-B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1600" dirty="0"/>
              <a:t> </a:t>
            </a:r>
            <a:r>
              <a:rPr lang="pt-BR" sz="1600" u="sng" dirty="0" smtClean="0">
                <a:hlinkClick r:id="rId3"/>
              </a:rPr>
              <a:t>http</a:t>
            </a:r>
            <a:r>
              <a:rPr lang="pt-BR" sz="1600" u="sng" dirty="0">
                <a:hlinkClick r:id="rId3"/>
              </a:rPr>
              <a:t>://</a:t>
            </a:r>
            <a:r>
              <a:rPr lang="pt-BR" sz="1600" u="sng" dirty="0" smtClean="0">
                <a:hlinkClick r:id="rId3"/>
              </a:rPr>
              <a:t>www.secovi.com.br/campanhas/secovi/2013/arquivos/7-video-admi-niteroi.zip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7537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Regras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Relacionamento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4193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28470</TotalTime>
  <Words>1717</Words>
  <Application>Microsoft Office PowerPoint</Application>
  <PresentationFormat>Apresentação na tela (4:3)</PresentationFormat>
  <Paragraphs>336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Pauta</vt:lpstr>
      <vt:lpstr>Apresentação do PowerPoint</vt:lpstr>
      <vt:lpstr>Apresentação do PowerPoint</vt:lpstr>
      <vt:lpstr>ABRAINC – Posicionamento e estrutura  </vt:lpstr>
      <vt:lpstr>1 - Desburocratização e transparência  </vt:lpstr>
      <vt:lpstr>2 – Ciclo e produtividade – as empresas, o setor e o aprimoramento de sua contribuição  </vt:lpstr>
      <vt:lpstr>3 – Repensar a cidade – o setor e seus impactos  </vt:lpstr>
      <vt:lpstr>Regras de Relacionamento ABRAINC – Comitê de Resp. Social </vt:lpstr>
      <vt:lpstr>Apresentação do PowerPoint</vt:lpstr>
      <vt:lpstr>Comitê de Incorporação - Modelo de Vendas  </vt:lpstr>
      <vt:lpstr>Comitês de Incorporação, Técnico, Financeiro , Jurídico - Modelo de Negócios</vt:lpstr>
      <vt:lpstr>Apresentação do PowerPoint</vt:lpstr>
      <vt:lpstr>Comitês Jurídico e de RH - Relações de Trabalho </vt:lpstr>
      <vt:lpstr>Comitê Financeiro - Registros,  Bloqueio dos Recursos - Ministérios 7/11</vt:lpstr>
      <vt:lpstr>Apresentação do PowerPoint</vt:lpstr>
      <vt:lpstr>Comitê de Incorporação – Prefeitura e Governo de São Paulo </vt:lpstr>
      <vt:lpstr>Comitê de Incorporação - Plano Diretor – pontos p/ Secovi em 11/11 </vt:lpstr>
      <vt:lpstr>Apresentação do PowerPoint</vt:lpstr>
      <vt:lpstr>Esclarecimento aos Associados e Proposta de Acompanhamento   </vt:lpstr>
      <vt:lpstr>Esclarecimento aos Associados e Proposta de Acompanhamento   </vt:lpstr>
      <vt:lpstr>Atualizações ABRAINC </vt:lpstr>
      <vt:lpstr>ABRAINC – posicionamento – Comitê de Responsabilidade Social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3089</cp:revision>
  <dcterms:created xsi:type="dcterms:W3CDTF">2009-08-13T21:08:28Z</dcterms:created>
  <dcterms:modified xsi:type="dcterms:W3CDTF">2013-12-07T18:02:24Z</dcterms:modified>
</cp:coreProperties>
</file>