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481" r:id="rId2"/>
    <p:sldId id="1292" r:id="rId3"/>
    <p:sldId id="1263" r:id="rId4"/>
    <p:sldId id="1265" r:id="rId5"/>
    <p:sldId id="1264" r:id="rId6"/>
    <p:sldId id="1294" r:id="rId7"/>
    <p:sldId id="1266" r:id="rId8"/>
    <p:sldId id="1267" r:id="rId9"/>
    <p:sldId id="1268" r:id="rId10"/>
    <p:sldId id="1270" r:id="rId11"/>
    <p:sldId id="1271" r:id="rId12"/>
    <p:sldId id="1272" r:id="rId13"/>
    <p:sldId id="1273" r:id="rId14"/>
    <p:sldId id="1275" r:id="rId15"/>
    <p:sldId id="1274" r:id="rId16"/>
    <p:sldId id="1262" r:id="rId17"/>
    <p:sldId id="1296" r:id="rId18"/>
    <p:sldId id="1295" r:id="rId19"/>
    <p:sldId id="1205" r:id="rId20"/>
    <p:sldId id="1293" r:id="rId21"/>
    <p:sldId id="1280" r:id="rId22"/>
    <p:sldId id="1291" r:id="rId23"/>
    <p:sldId id="1283" r:id="rId24"/>
    <p:sldId id="1248" r:id="rId25"/>
    <p:sldId id="1288" r:id="rId26"/>
    <p:sldId id="1289" r:id="rId27"/>
    <p:sldId id="1290" r:id="rId28"/>
    <p:sldId id="1209" r:id="rId29"/>
    <p:sldId id="1285" r:id="rId30"/>
    <p:sldId id="1286" r:id="rId31"/>
    <p:sldId id="1234" r:id="rId32"/>
    <p:sldId id="1244" r:id="rId33"/>
    <p:sldId id="1281" r:id="rId34"/>
    <p:sldId id="1282" r:id="rId3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86441" autoAdjust="0"/>
  </p:normalViewPr>
  <p:slideViewPr>
    <p:cSldViewPr>
      <p:cViewPr varScale="1">
        <p:scale>
          <a:sx n="64" d="100"/>
          <a:sy n="64" d="100"/>
        </p:scale>
        <p:origin x="17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08/01/2014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89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611AE50-67A6-4821-8835-A1EFB7DBDC65}" type="slidenum">
              <a:rPr lang="pt-BR" smtClean="0"/>
              <a:pPr/>
              <a:t>25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38723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149E928-6522-4036-B6BB-BC9F18EAC5B0}" type="slidenum">
              <a:rPr lang="pt-BR" smtClean="0"/>
              <a:pPr/>
              <a:t>26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19524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07/1/2014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– Burocracia,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Licenciamentos – Comitê de Incorporação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161567" y="620688"/>
            <a:ext cx="8624887" cy="560489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Insegurança Funcionário Público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Definição clara de responsabilidades –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pt-B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resp.registral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vs. da prefeitura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Seguro para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Func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. Público p/ ações de boa-fé–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EUA 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-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Comitê 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/>
              <a:t>P</a:t>
            </a:r>
            <a:r>
              <a:rPr lang="pt-BR" b="1" i="1" dirty="0" smtClean="0"/>
              <a:t>rocesso </a:t>
            </a:r>
            <a:r>
              <a:rPr lang="pt-BR" b="1" i="1" dirty="0"/>
              <a:t>declaratório com fiscalização na execução e </a:t>
            </a:r>
            <a:r>
              <a:rPr lang="pt-BR" b="1" i="1" dirty="0" smtClean="0"/>
              <a:t>entrega (MM)</a:t>
            </a:r>
            <a:endParaRPr lang="pt-BR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Segurança Jurídica 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pt-BR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- slides 16 e 17)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Reunir </a:t>
            </a:r>
            <a:r>
              <a:rPr lang="pt-B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stakeholders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para alinhamento de regras não escritas (</a:t>
            </a:r>
            <a:r>
              <a:rPr lang="pt-B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prefeituras, MP, CETESB, IPHAM) – entendimento mais amplo de requisitos e critérios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Exemplos - coordenação de ações locais para resolução de conflitos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No RJ, Prefeitura, Estado e MP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Curitiba: ADEMI, Prefeitura e incorporadoras para critérios e processos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COMPUR – RJ: Códigos de Obras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Revisar legislações municipais por objetividade nas contrapartidas</a:t>
            </a:r>
            <a:endParaRPr lang="pt-BR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Criação de agências municipais que superem mandatos de 4 anos</a:t>
            </a:r>
          </a:p>
          <a:p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Outras ações de prazo mais longo: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Alinhamento de legislações entre diversos níveis de governo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Garantir legislação clara sem subjetividade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Padronizar legislações (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códigos de obras/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tipologias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Possíveis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pilotos: 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859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2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2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- r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euniões para discussão e posicionamento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Comitê </a:t>
            </a:r>
            <a:r>
              <a:rPr lang="pt-BR" b="1" dirty="0"/>
              <a:t>Jurídico </a:t>
            </a:r>
            <a:r>
              <a:rPr lang="pt-BR" dirty="0"/>
              <a:t>– </a:t>
            </a:r>
            <a:r>
              <a:rPr lang="pt-BR" dirty="0" smtClean="0"/>
              <a:t>12 reuniões de 2013 -11/04</a:t>
            </a:r>
            <a:r>
              <a:rPr lang="pt-BR" dirty="0"/>
              <a:t>, </a:t>
            </a:r>
            <a:r>
              <a:rPr lang="pt-BR" dirty="0" smtClean="0"/>
              <a:t>4/06</a:t>
            </a:r>
            <a:r>
              <a:rPr lang="pt-BR" dirty="0"/>
              <a:t>, 11/07, </a:t>
            </a:r>
            <a:r>
              <a:rPr lang="pt-BR" dirty="0" smtClean="0"/>
              <a:t>8/08</a:t>
            </a:r>
            <a:r>
              <a:rPr lang="pt-BR" dirty="0"/>
              <a:t>, </a:t>
            </a:r>
            <a:r>
              <a:rPr lang="pt-BR" dirty="0" smtClean="0"/>
              <a:t>5/09</a:t>
            </a:r>
            <a:r>
              <a:rPr lang="pt-BR" dirty="0"/>
              <a:t>, 12/09, 10/10 (com BMA)  14/11, </a:t>
            </a:r>
            <a:r>
              <a:rPr lang="pt-BR" dirty="0" smtClean="0"/>
              <a:t>4/12; reuniões específicas em </a:t>
            </a:r>
            <a:r>
              <a:rPr lang="pt-BR" dirty="0"/>
              <a:t>3/07, 5/09, 4/12 (</a:t>
            </a:r>
            <a:r>
              <a:rPr lang="pt-BR" dirty="0" err="1"/>
              <a:t>Houses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</a:t>
            </a:r>
            <a:r>
              <a:rPr lang="pt-BR" dirty="0" smtClean="0"/>
              <a:t>onsistência, comercial, contencioso, fiscal, financiamentos, reputação, defesa da concorrência - posicionamento a </a:t>
            </a:r>
            <a:r>
              <a:rPr lang="pt-BR" dirty="0"/>
              <a:t>partir de </a:t>
            </a:r>
            <a:r>
              <a:rPr lang="pt-BR" dirty="0" smtClean="0"/>
              <a:t>11/7</a:t>
            </a:r>
            <a:endParaRPr lang="pt-BR" dirty="0"/>
          </a:p>
          <a:p>
            <a:r>
              <a:rPr lang="pt-BR" b="1" dirty="0" smtClean="0"/>
              <a:t>Comitê </a:t>
            </a:r>
            <a:r>
              <a:rPr lang="pt-BR" b="1" dirty="0"/>
              <a:t>de </a:t>
            </a:r>
            <a:r>
              <a:rPr lang="pt-BR" b="1" dirty="0" smtClean="0"/>
              <a:t>Incorporação - </a:t>
            </a:r>
            <a:r>
              <a:rPr lang="pt-BR" dirty="0"/>
              <a:t>7</a:t>
            </a:r>
            <a:r>
              <a:rPr lang="pt-BR" dirty="0" smtClean="0"/>
              <a:t> </a:t>
            </a:r>
            <a:r>
              <a:rPr lang="pt-BR" dirty="0"/>
              <a:t>reuniões </a:t>
            </a:r>
            <a:r>
              <a:rPr lang="pt-BR" dirty="0" smtClean="0"/>
              <a:t>–: 22/3, 4/7, 1/8, 12/09</a:t>
            </a:r>
            <a:r>
              <a:rPr lang="pt-BR" dirty="0"/>
              <a:t>, 10/10, 14/11, </a:t>
            </a:r>
            <a:r>
              <a:rPr lang="pt-BR" dirty="0" smtClean="0"/>
              <a:t>05/12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Recomendações p/  Diretoria e C. Deliberativo: CD </a:t>
            </a:r>
            <a:r>
              <a:rPr lang="pt-BR" b="1" dirty="0"/>
              <a:t>-  </a:t>
            </a:r>
            <a:r>
              <a:rPr lang="pt-BR" b="1" dirty="0" smtClean="0"/>
              <a:t>2/8, 11/10, 6/12 e 13/12</a:t>
            </a:r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Diretoria -</a:t>
            </a:r>
            <a:r>
              <a:rPr lang="pt-BR" dirty="0" smtClean="0"/>
              <a:t> 19/12 - novo </a:t>
            </a:r>
            <a:r>
              <a:rPr lang="pt-BR" dirty="0"/>
              <a:t>agendamento de reunião com Imobiliárias </a:t>
            </a:r>
            <a:r>
              <a:rPr lang="pt-BR" dirty="0" smtClean="0"/>
              <a:t>com a presença </a:t>
            </a:r>
            <a:r>
              <a:rPr lang="pt-BR" dirty="0"/>
              <a:t>de </a:t>
            </a:r>
            <a:r>
              <a:rPr lang="pt-BR" dirty="0" smtClean="0"/>
              <a:t>Comitê </a:t>
            </a:r>
            <a:r>
              <a:rPr lang="pt-BR" dirty="0"/>
              <a:t>Jurídico e dos </a:t>
            </a:r>
            <a:r>
              <a:rPr lang="pt-BR" dirty="0" err="1"/>
              <a:t>decisores</a:t>
            </a:r>
            <a:r>
              <a:rPr lang="pt-BR" dirty="0"/>
              <a:t> das </a:t>
            </a:r>
            <a:r>
              <a:rPr lang="pt-BR" dirty="0" smtClean="0"/>
              <a:t>empresas – possivelmente após 29/1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Não necessária </a:t>
            </a:r>
            <a:r>
              <a:rPr lang="pt-BR" dirty="0"/>
              <a:t>reunião prévia com Jurídicos e </a:t>
            </a:r>
            <a:r>
              <a:rPr lang="pt-BR" dirty="0" smtClean="0"/>
              <a:t>imobiliárias: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Corretagem Apartada – apoio - questão trabalhista, não Consumerista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Incorporadoras: questões </a:t>
            </a:r>
            <a:r>
              <a:rPr lang="pt-BR" dirty="0"/>
              <a:t>consumeristas 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31241" y="2647706"/>
            <a:ext cx="8624887" cy="20039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 smtClean="0"/>
              <a:t>O </a:t>
            </a:r>
            <a:r>
              <a:rPr lang="pt-BR" b="1" dirty="0"/>
              <a:t>modelo de corretagem </a:t>
            </a:r>
            <a:r>
              <a:rPr lang="pt-BR" b="1" dirty="0" smtClean="0"/>
              <a:t>com contratação pela empresa, </a:t>
            </a:r>
            <a:r>
              <a:rPr lang="pt-BR" b="1" dirty="0"/>
              <a:t>apesar de carregar maiores custos iniciais, tem reflexos positivos no médio e longo prazo para suas associadas 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Associados</a:t>
            </a:r>
          </a:p>
        </p:txBody>
      </p:sp>
    </p:spTree>
    <p:extLst>
      <p:ext uri="{BB962C8B-B14F-4D97-AF65-F5344CB8AC3E}">
        <p14:creationId xmlns:p14="http://schemas.microsoft.com/office/powerpoint/2010/main" val="3142184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94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 smtClean="0"/>
              <a:t>Proposta decorrente deste entendimento (CD, 12/10):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 e acompanhamento – data de início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perfeiçoamento das práticas, sempre com defesa da concorrência</a:t>
            </a:r>
          </a:p>
          <a:p>
            <a:pPr marL="0" lvl="1"/>
            <a:endParaRPr lang="pt-BR" sz="2000" dirty="0" smtClean="0"/>
          </a:p>
          <a:p>
            <a:pPr marL="0" lvl="1"/>
            <a:r>
              <a:rPr lang="pt-BR" b="1" dirty="0"/>
              <a:t>Discussão sobre passado: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/>
              <a:t>Corretagem apartada e não apartada tem respaldo legal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/>
              <a:t>Posicionamento em eventual resposta a Ação em curso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0"/>
            <a:r>
              <a:rPr lang="pt-BR" b="1" dirty="0" smtClean="0"/>
              <a:t>Imobiliárias</a:t>
            </a:r>
            <a:r>
              <a:rPr lang="pt-BR" dirty="0" smtClean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Corretagem Apartada – apoio - questão trabalhista, não impacta conflitos com Consumidores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Incorporadoras: questões consumeristas </a:t>
            </a:r>
          </a:p>
          <a:p>
            <a:pPr lvl="0"/>
            <a:endParaRPr lang="pt-BR" dirty="0" smtClean="0"/>
          </a:p>
          <a:p>
            <a:r>
              <a:rPr lang="pt-BR" b="1" dirty="0" smtClean="0"/>
              <a:t>Negociações</a:t>
            </a:r>
            <a:r>
              <a:rPr lang="pt-BR" dirty="0" smtClean="0"/>
              <a:t> </a:t>
            </a:r>
            <a:r>
              <a:rPr lang="pt-BR" dirty="0"/>
              <a:t>por cada empresa com suas imobiliárias. Convite para diálogo por representantes ABRAINC</a:t>
            </a:r>
          </a:p>
          <a:p>
            <a:pPr lvl="0"/>
            <a:endParaRPr lang="pt-BR" b="1" dirty="0"/>
          </a:p>
          <a:p>
            <a:r>
              <a:rPr lang="pt-BR" b="1" dirty="0" err="1"/>
              <a:t>Houses</a:t>
            </a:r>
            <a:r>
              <a:rPr lang="pt-BR" dirty="0"/>
              <a:t> -  definições por cada empresa; acompanhamento – reunião </a:t>
            </a:r>
            <a:r>
              <a:rPr lang="pt-BR" dirty="0" smtClean="0"/>
              <a:t>4/12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Incentivos adequados, estruturas várias, autônomo, PJ ou </a:t>
            </a:r>
            <a:r>
              <a:rPr lang="pt-BR" dirty="0" smtClean="0"/>
              <a:t>CLT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Comunicação</a:t>
            </a:r>
            <a:r>
              <a:rPr lang="pt-BR" dirty="0" smtClean="0"/>
              <a:t> - consenso </a:t>
            </a:r>
            <a:r>
              <a:rPr lang="pt-BR" dirty="0"/>
              <a:t>sobre comunicação institucional pelas </a:t>
            </a:r>
            <a:r>
              <a:rPr lang="pt-BR" dirty="0" smtClean="0"/>
              <a:t>entidade~; discussão em aberto sobre abordagem </a:t>
            </a:r>
            <a:r>
              <a:rPr lang="pt-BR" dirty="0"/>
              <a:t>específica sobre modelo de </a:t>
            </a:r>
            <a:r>
              <a:rPr lang="pt-BR" dirty="0" smtClean="0"/>
              <a:t>corretagem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44874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3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55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Modelo de Vendas, Equilíbrio,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Distratos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–Com. de Incorporação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826253"/>
            <a:ext cx="8624887" cy="5327899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/>
              <a:t>Modelo de Negócios </a:t>
            </a:r>
            <a:r>
              <a:rPr lang="pt-BR" b="1" dirty="0" smtClean="0"/>
              <a:t>- vendas </a:t>
            </a:r>
            <a:r>
              <a:rPr lang="pt-BR" b="1" dirty="0"/>
              <a:t>definitivas – pré-vendas, repasses antecipados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0"/>
            <a:r>
              <a:rPr lang="pt-BR" b="1" dirty="0" smtClean="0"/>
              <a:t>Estruturar produtos com Bancos para aumento de compromisso jurídico e financeiro</a:t>
            </a:r>
          </a:p>
          <a:p>
            <a:pPr lvl="0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Uso do FGTS antes do Habite-se pelos compradores – ok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INCC</a:t>
            </a:r>
            <a:r>
              <a:rPr lang="pt-BR" i="1" dirty="0"/>
              <a:t> - </a:t>
            </a:r>
            <a:r>
              <a:rPr lang="pt-BR" dirty="0"/>
              <a:t>redução de prazo possível com entrada FGTS </a:t>
            </a:r>
            <a:r>
              <a:rPr lang="pt-BR" b="1" dirty="0"/>
              <a:t>- </a:t>
            </a:r>
            <a:r>
              <a:rPr lang="pt-BR" dirty="0"/>
              <a:t>Comitê 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ABECIP  - 4/12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Questões jurídicas; discussão institucional vs. caso a caso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Riscos adicionais: relação com compradores, responsabilidades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Portabilidade</a:t>
            </a:r>
          </a:p>
          <a:p>
            <a:endParaRPr lang="pt-BR" b="1" dirty="0" smtClean="0"/>
          </a:p>
          <a:p>
            <a:r>
              <a:rPr lang="pt-BR" b="1" dirty="0" smtClean="0"/>
              <a:t>Min</a:t>
            </a:r>
            <a:r>
              <a:rPr lang="pt-BR" b="1" dirty="0"/>
              <a:t>. Fazenda e Justiça e Encontros Magistratura - devolução de </a:t>
            </a:r>
            <a:r>
              <a:rPr lang="pt-BR" b="1" dirty="0" smtClean="0"/>
              <a:t>recursos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A noção de opção e os desequilíbrios no setor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Retomar discussão bem de encomenda vs. bem de consumo.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Exemplos internacionais - gradações?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 smtClean="0">
                <a:solidFill>
                  <a:srgbClr val="002060"/>
                </a:solidFill>
              </a:rPr>
              <a:t>Parecer para defesa de tese – escritórios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Código de Conduta – direitos e deveres incorporadores e compradores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1110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08379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Questões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ABECIP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250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1- Este projeto deve ser tratado institucionalmente ou caso a caso?</a:t>
            </a:r>
          </a:p>
          <a:p>
            <a:r>
              <a:rPr lang="pt-BR" dirty="0" smtClean="0"/>
              <a:t>R: Questões são gerais: parâmetros de crédito, riscos. Escala de abordagem geral traz mais conforto p/ desenvolvimentos de TI. Naturalmente, flexibilidade dos bancos para tratar empresas e casos de forma independente e apoio para condução de Pilotos. </a:t>
            </a:r>
          </a:p>
          <a:p>
            <a:endParaRPr lang="pt-BR" dirty="0"/>
          </a:p>
          <a:p>
            <a:r>
              <a:rPr lang="pt-BR" b="1" dirty="0" smtClean="0"/>
              <a:t>2 – Riscos jurídicos crescem muito para os bancos, e precificação não acompanha. </a:t>
            </a:r>
            <a:r>
              <a:rPr lang="pt-BR" b="1" dirty="0" err="1" smtClean="0"/>
              <a:t>Ex</a:t>
            </a:r>
            <a:r>
              <a:rPr lang="pt-BR" b="1" dirty="0" smtClean="0"/>
              <a:t>: responsabilidade perante compradores, materiais usados, </a:t>
            </a:r>
            <a:r>
              <a:rPr lang="pt-BR" b="1" dirty="0" err="1" smtClean="0"/>
              <a:t>distratos</a:t>
            </a:r>
            <a:r>
              <a:rPr lang="pt-BR" b="1" dirty="0" smtClean="0"/>
              <a:t>. Histórico de problemas nesta direção</a:t>
            </a:r>
          </a:p>
          <a:p>
            <a:r>
              <a:rPr lang="pt-BR" dirty="0" smtClean="0"/>
              <a:t>R: O intuito do trabalho não é transferir riscos mas sim trazer mais eficiência ao processo.  A estrutura prevista deve trazer delimitação de responsabilidades e </a:t>
            </a:r>
            <a:r>
              <a:rPr lang="pt-BR" dirty="0" err="1" smtClean="0"/>
              <a:t>co-obrigações</a:t>
            </a:r>
            <a:r>
              <a:rPr lang="pt-BR" dirty="0" smtClean="0"/>
              <a:t> de forma a dar tranquilidade aos bancos.</a:t>
            </a:r>
          </a:p>
          <a:p>
            <a:endParaRPr lang="pt-BR" dirty="0"/>
          </a:p>
          <a:p>
            <a:r>
              <a:rPr lang="pt-BR" b="1" dirty="0" smtClean="0"/>
              <a:t>3- Papel do incorporador desaparece com 100% de vendas</a:t>
            </a:r>
          </a:p>
          <a:p>
            <a:r>
              <a:rPr lang="pt-BR" dirty="0" smtClean="0"/>
              <a:t>R: Milhares de empreendimentos e centenas de milhares de unidades no PMCMV exemplificam que este não é o caso. O papel do incorporador e sua centralidade nas responsabilidades permanecem.   </a:t>
            </a:r>
          </a:p>
          <a:p>
            <a:endParaRPr lang="pt-BR" sz="1600" dirty="0"/>
          </a:p>
          <a:p>
            <a:endParaRPr lang="pt-BR" sz="1500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9977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08379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Questões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ABECIP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4 – Órgãos de defesa poderiam entender que alteração busca diminuir direitos dos consumidores</a:t>
            </a:r>
          </a:p>
          <a:p>
            <a:r>
              <a:rPr lang="pt-BR" dirty="0"/>
              <a:t>R: Não há este intuito nem procedência para tal entendimento. As alterações trazem eficiência aos processos e vantagens aos compradores das unidades, como menores prazos e maior segurança (</a:t>
            </a:r>
            <a:r>
              <a:rPr lang="pt-BR" dirty="0" err="1"/>
              <a:t>ex</a:t>
            </a:r>
            <a:r>
              <a:rPr lang="pt-BR" dirty="0"/>
              <a:t>: disponibilidade e condições de </a:t>
            </a:r>
            <a:r>
              <a:rPr lang="pt-BR" dirty="0" err="1"/>
              <a:t>financimanto</a:t>
            </a:r>
            <a:r>
              <a:rPr lang="pt-BR" dirty="0"/>
              <a:t>) aos compradores.</a:t>
            </a:r>
          </a:p>
          <a:p>
            <a:endParaRPr lang="pt-BR" b="1" dirty="0" smtClean="0"/>
          </a:p>
          <a:p>
            <a:r>
              <a:rPr lang="pt-BR" b="1" dirty="0" smtClean="0"/>
              <a:t>5– Portabilidade faz com que riscos maiores não garantam fidelização</a:t>
            </a:r>
          </a:p>
          <a:p>
            <a:r>
              <a:rPr lang="pt-BR" dirty="0" smtClean="0"/>
              <a:t>R: A Portabilidade é condição prevista para toda a operação, independentemente do momento da individualização dos créditos. O modelo, no entanto,  traz oportunidade de aproximação e retenção do cliente antes das chaves, permitindo aprofundamento do relacionamento e acesso em outras operações (móveis, eletrodomésticos, venda de outros imóveis, etc.)</a:t>
            </a:r>
          </a:p>
          <a:p>
            <a:endParaRPr lang="pt-BR" dirty="0"/>
          </a:p>
          <a:p>
            <a:r>
              <a:rPr lang="pt-BR" b="1" dirty="0" smtClean="0"/>
              <a:t>6- Outros caminhos menos custosos. </a:t>
            </a:r>
            <a:r>
              <a:rPr lang="pt-BR" b="1" dirty="0" err="1" smtClean="0"/>
              <a:t>Ex</a:t>
            </a:r>
            <a:r>
              <a:rPr lang="pt-BR" b="1" dirty="0" smtClean="0"/>
              <a:t>: aprimoramento da concessão de crédito pelas empresas, defesa de alteração no relacionamento com Min. Justiça e Fazenda</a:t>
            </a:r>
          </a:p>
          <a:p>
            <a:r>
              <a:rPr lang="pt-BR" dirty="0" smtClean="0"/>
              <a:t>R: empresas já aprimoraram seus mecanismos de concessão de crédito, com equipes especializadas e dedicadas. Desequilíbrio no entanto é estrutural. Assim, entendemos que a revisão deste modelo, conforme respostas às questões anteriores, é fundamental para o crescimento sadio das operações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66843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536556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4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Outros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Prefeitura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São Paulo – Plano </a:t>
            </a:r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complementos</a:t>
            </a: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CETESB, Governo SP</a:t>
            </a:r>
          </a:p>
          <a:p>
            <a:pPr defTabSz="914145" hangingPunct="0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PMCMV3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62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Pref. S. Paulo/ Plano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6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7/1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Calendário de reuniões – Comitê de Incorporação</a:t>
            </a:r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Pauta – Reunião 7/1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Melhoria nos processos – Pacto </a:t>
            </a:r>
            <a:r>
              <a:rPr lang="pt-BR" b="1" dirty="0" err="1"/>
              <a:t>anti-corrupção</a:t>
            </a:r>
            <a:r>
              <a:rPr lang="pt-BR" b="1" dirty="0"/>
              <a:t> e Trabalho MBC/</a:t>
            </a:r>
            <a:r>
              <a:rPr lang="pt-BR" b="1" dirty="0" err="1"/>
              <a:t>Booz</a:t>
            </a:r>
            <a:r>
              <a:rPr lang="pt-BR" b="1" dirty="0"/>
              <a:t> - </a:t>
            </a:r>
            <a:r>
              <a:rPr lang="pt-BR" dirty="0"/>
              <a:t>15h às </a:t>
            </a:r>
            <a:r>
              <a:rPr lang="pt-BR" dirty="0" smtClean="0"/>
              <a:t>16h</a:t>
            </a:r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Melhoria nos processos </a:t>
            </a:r>
            <a:r>
              <a:rPr lang="pt-BR" dirty="0" smtClean="0"/>
              <a:t>– Pacto </a:t>
            </a:r>
            <a:r>
              <a:rPr lang="pt-BR" dirty="0" err="1" smtClean="0"/>
              <a:t>anti-corrupção</a:t>
            </a:r>
            <a:r>
              <a:rPr lang="pt-BR" dirty="0" smtClean="0"/>
              <a:t>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Trabalho MBC/</a:t>
            </a:r>
            <a:r>
              <a:rPr lang="pt-BR" b="1" dirty="0" err="1" smtClean="0"/>
              <a:t>Booz</a:t>
            </a:r>
            <a:r>
              <a:rPr lang="pt-BR" b="1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Trabalho MBC/</a:t>
            </a:r>
            <a:r>
              <a:rPr lang="pt-BR" b="1" dirty="0" err="1" smtClean="0"/>
              <a:t>Falconi</a:t>
            </a:r>
            <a:r>
              <a:rPr lang="pt-BR" b="1" dirty="0" smtClean="0"/>
              <a:t> </a:t>
            </a:r>
            <a:r>
              <a:rPr lang="pt-BR" dirty="0" smtClean="0"/>
              <a:t>– Pref. São Paulo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Atualizações - Modelo de Vendas </a:t>
            </a:r>
            <a:r>
              <a:rPr lang="pt-BR" dirty="0" smtClean="0"/>
              <a:t>– Corretagem Não-Apartada </a:t>
            </a:r>
            <a:r>
              <a:rPr lang="pt-BR" dirty="0"/>
              <a:t>- 16h às 16:20h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pt-BR" dirty="0" smtClean="0"/>
              <a:t>–  Vendas </a:t>
            </a:r>
            <a:r>
              <a:rPr lang="pt-BR" dirty="0"/>
              <a:t>definitivas - 16:20h às  16:40h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Atualizações </a:t>
            </a:r>
            <a:r>
              <a:rPr lang="pt-BR" dirty="0" smtClean="0"/>
              <a:t>– Plano Diretor, CETESB, PMCMV3, outros </a:t>
            </a:r>
            <a:r>
              <a:rPr lang="pt-BR" dirty="0"/>
              <a:t>- 16:40h às </a:t>
            </a:r>
            <a:r>
              <a:rPr lang="pt-BR" dirty="0" smtClean="0"/>
              <a:t>17h</a:t>
            </a: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57906"/>
              </p:ext>
            </p:extLst>
          </p:nvPr>
        </p:nvGraphicFramePr>
        <p:xfrm>
          <a:off x="395536" y="1196752"/>
          <a:ext cx="7920880" cy="102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Worksheet" r:id="rId4" imgW="7324858" imgH="590380" progId="Excel.Sheet.12">
                  <p:embed/>
                </p:oleObj>
              </mc:Choice>
              <mc:Fallback>
                <p:oleObj name="Worksheet" r:id="rId4" imgW="7324858" imgH="5903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536" y="1196752"/>
                        <a:ext cx="7920880" cy="1027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7437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Prefeitura de São Paulo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91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Acompanhamento </a:t>
            </a:r>
            <a:r>
              <a:rPr lang="pt-BR" b="1" dirty="0"/>
              <a:t>mensal </a:t>
            </a:r>
            <a:r>
              <a:rPr lang="pt-BR" b="1" dirty="0" smtClean="0"/>
              <a:t>Prefeito </a:t>
            </a:r>
            <a:r>
              <a:rPr lang="pt-BR" dirty="0"/>
              <a:t>– </a:t>
            </a:r>
            <a:r>
              <a:rPr lang="pt-BR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– 25/6, 29/7, 16/9 e 30/10 </a:t>
            </a:r>
            <a:r>
              <a:rPr lang="pt-BR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– Faixa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Alinhamento Secovi, </a:t>
            </a:r>
            <a:r>
              <a:rPr lang="pt-BR" dirty="0" err="1" smtClean="0"/>
              <a:t>Sinduscon</a:t>
            </a:r>
            <a:r>
              <a:rPr lang="pt-BR" dirty="0" smtClean="0"/>
              <a:t> e APEOP. Encaminhamentos::</a:t>
            </a: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Convênio CETESB/SVMA </a:t>
            </a:r>
            <a:r>
              <a:rPr lang="pt-BR" dirty="0" smtClean="0"/>
              <a:t>- duplicidade </a:t>
            </a:r>
            <a:r>
              <a:rPr lang="pt-BR" dirty="0"/>
              <a:t>e superposições nas </a:t>
            </a:r>
            <a:r>
              <a:rPr lang="pt-BR" dirty="0" smtClean="0"/>
              <a:t>análises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CETESB: Lei dos Mananciais </a:t>
            </a:r>
            <a:r>
              <a:rPr lang="pt-BR" dirty="0" smtClean="0"/>
              <a:t>– flexibilização por Governador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Retrofit</a:t>
            </a:r>
            <a:r>
              <a:rPr lang="pt-BR" dirty="0"/>
              <a:t>: propostas por </a:t>
            </a:r>
            <a:r>
              <a:rPr lang="pt-BR" dirty="0" smtClean="0"/>
              <a:t>viabilização – bombeiros, acessibilidade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>
                <a:cs typeface="Arial" pitchFamily="34" charset="0"/>
              </a:rPr>
              <a:t>Projeto </a:t>
            </a:r>
            <a:r>
              <a:rPr lang="pt-BR" b="1" dirty="0">
                <a:cs typeface="Arial" pitchFamily="34" charset="0"/>
              </a:rPr>
              <a:t>MBC/ Consultoria </a:t>
            </a:r>
            <a:r>
              <a:rPr lang="pt-BR" b="1" dirty="0" err="1" smtClean="0">
                <a:cs typeface="Arial" pitchFamily="34" charset="0"/>
              </a:rPr>
              <a:t>Falconi</a:t>
            </a:r>
            <a:endParaRPr lang="pt-BR" b="1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Definição com Secretária Paula sobre Consultoria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Reuniões periódicas com o Prefeito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002060"/>
              </a:solidFill>
            </a:endParaRPr>
          </a:p>
          <a:p>
            <a:r>
              <a:rPr lang="pt-BR" b="1" dirty="0"/>
              <a:t>Proposta técnica</a:t>
            </a:r>
            <a:r>
              <a:rPr lang="pt-BR" dirty="0"/>
              <a:t>. </a:t>
            </a:r>
            <a:r>
              <a:rPr lang="pt-BR" dirty="0" err="1"/>
              <a:t>Sinduscon</a:t>
            </a:r>
            <a:r>
              <a:rPr lang="pt-BR" dirty="0"/>
              <a:t> – </a:t>
            </a:r>
            <a:r>
              <a:rPr lang="pt-BR" dirty="0" smtClean="0"/>
              <a:t>SP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Deixar de condicionar </a:t>
            </a:r>
            <a:r>
              <a:rPr lang="pt-BR" dirty="0" smtClean="0"/>
              <a:t> </a:t>
            </a:r>
            <a:r>
              <a:rPr lang="pt-BR" dirty="0"/>
              <a:t>Habite-se à Certidão de Quitação do 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Respeitar </a:t>
            </a:r>
            <a:r>
              <a:rPr lang="pt-BR" dirty="0"/>
              <a:t>o Código Tributário </a:t>
            </a:r>
            <a:r>
              <a:rPr lang="pt-BR" dirty="0" smtClean="0"/>
              <a:t>Nacional -recolhimento </a:t>
            </a:r>
            <a:r>
              <a:rPr lang="pt-BR" dirty="0"/>
              <a:t>de ISS – 5% sobre mão de obra – eletrônico, como </a:t>
            </a:r>
            <a:r>
              <a:rPr lang="pt-BR" dirty="0" smtClean="0"/>
              <a:t>INSS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Considerar devidamente a contabilidade apresentada pelas 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Pauta </a:t>
            </a:r>
            <a:r>
              <a:rPr lang="pt-BR" dirty="0"/>
              <a:t>fiscal só </a:t>
            </a:r>
            <a:r>
              <a:rPr lang="pt-BR" dirty="0" smtClean="0"/>
              <a:t>por </a:t>
            </a:r>
            <a:r>
              <a:rPr lang="pt-BR" dirty="0"/>
              <a:t>irregularidade - revogar o decreto </a:t>
            </a:r>
            <a:r>
              <a:rPr lang="pt-BR" dirty="0" smtClean="0"/>
              <a:t>por sua aplicação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002060"/>
              </a:solidFill>
            </a:endParaRPr>
          </a:p>
          <a:p>
            <a:r>
              <a:rPr lang="pt-BR" b="1" dirty="0"/>
              <a:t>Plano Diretor, Lei de Uso e Ocupação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Pontos enviados ao Secovi nas próximas 2 páginas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</a:t>
            </a:r>
            <a:r>
              <a:rPr lang="pt-BR" dirty="0" smtClean="0"/>
              <a:t>odelagem</a:t>
            </a:r>
            <a:r>
              <a:rPr lang="pt-BR" dirty="0"/>
              <a:t>, </a:t>
            </a:r>
            <a:r>
              <a:rPr lang="pt-BR" dirty="0" smtClean="0"/>
              <a:t>tendências – PDE e Lei de Zoneamento - acompanhamento</a:t>
            </a:r>
            <a:endParaRPr lang="pt-BR" dirty="0"/>
          </a:p>
          <a:p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2903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Plano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Diretor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pontos enviados ao Secovi em 11/11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 </a:t>
            </a:r>
            <a:r>
              <a:rPr lang="pt-BR" b="1" dirty="0" smtClean="0"/>
              <a:t>Insegurança </a:t>
            </a:r>
            <a:r>
              <a:rPr lang="pt-BR" b="1" dirty="0"/>
              <a:t>Jurídica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Direito </a:t>
            </a:r>
            <a:r>
              <a:rPr lang="pt-BR" dirty="0"/>
              <a:t>de protocolo – até data da publicação da Lei -  acompanhar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Reanálise de Medidas Cautelares e Prévias à </a:t>
            </a:r>
            <a:r>
              <a:rPr lang="pt-BR" dirty="0" smtClean="0"/>
              <a:t>implantação </a:t>
            </a:r>
            <a:r>
              <a:rPr lang="pt-BR" dirty="0"/>
              <a:t>de Planos e Projetos Urbanos </a:t>
            </a:r>
            <a:r>
              <a:rPr lang="pt-BR" dirty="0" smtClean="0"/>
              <a:t>- </a:t>
            </a:r>
            <a:r>
              <a:rPr lang="pt-BR" dirty="0"/>
              <a:t>supressões, proibições por meio de decretos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Eixos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</a:t>
            </a:r>
            <a:r>
              <a:rPr lang="pt-BR" b="1" dirty="0" smtClean="0"/>
              <a:t>ota </a:t>
            </a:r>
            <a:r>
              <a:rPr lang="pt-BR" b="1" dirty="0"/>
              <a:t>de garagem </a:t>
            </a:r>
            <a:r>
              <a:rPr lang="pt-BR" dirty="0" smtClean="0"/>
              <a:t>– </a:t>
            </a:r>
            <a:r>
              <a:rPr lang="pt-BR" dirty="0"/>
              <a:t>revisão para 35 m2. </a:t>
            </a:r>
            <a:r>
              <a:rPr lang="pt-BR" dirty="0" smtClean="0"/>
              <a:t>Texto não inclui rampa </a:t>
            </a:r>
            <a:r>
              <a:rPr lang="pt-BR" dirty="0"/>
              <a:t>de acesso, hall de elevador entre outras coisas. </a:t>
            </a:r>
            <a:r>
              <a:rPr lang="pt-BR" dirty="0" smtClean="0"/>
              <a:t>Sugestão: Área </a:t>
            </a:r>
            <a:r>
              <a:rPr lang="pt-BR" dirty="0"/>
              <a:t>total de subsolo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Cota </a:t>
            </a:r>
            <a:r>
              <a:rPr lang="pt-BR" b="1" dirty="0"/>
              <a:t>parte máxima </a:t>
            </a:r>
            <a:r>
              <a:rPr lang="pt-BR" dirty="0"/>
              <a:t>-  esclarecimento do CP= 25 m2.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sobre omissão </a:t>
            </a:r>
            <a:r>
              <a:rPr lang="pt-BR" dirty="0" smtClean="0"/>
              <a:t>de </a:t>
            </a:r>
            <a:r>
              <a:rPr lang="pt-BR" dirty="0"/>
              <a:t>quadras nos Mapas 3 e 3A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Confirmação de dispensa de gabaritos máximos nestas áreas </a:t>
            </a:r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Outorgas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Destinação</a:t>
            </a:r>
            <a:r>
              <a:rPr lang="pt-BR" dirty="0" smtClean="0"/>
              <a:t> </a:t>
            </a:r>
            <a:r>
              <a:rPr lang="pt-BR" b="1" dirty="0"/>
              <a:t>de uso das </a:t>
            </a:r>
            <a:r>
              <a:rPr lang="pt-BR" b="1" dirty="0" smtClean="0"/>
              <a:t>outorgas </a:t>
            </a:r>
            <a:r>
              <a:rPr lang="pt-BR" dirty="0" smtClean="0"/>
              <a:t>-  transporte </a:t>
            </a:r>
            <a:r>
              <a:rPr lang="pt-BR" dirty="0"/>
              <a:t>público e infra estrutura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Revisão dos </a:t>
            </a:r>
            <a:r>
              <a:rPr lang="pt-BR" b="1" dirty="0" smtClean="0"/>
              <a:t>cálculos/valores -  </a:t>
            </a:r>
            <a:r>
              <a:rPr lang="pt-BR" dirty="0" smtClean="0"/>
              <a:t>Planta </a:t>
            </a:r>
            <a:r>
              <a:rPr lang="pt-BR" dirty="0"/>
              <a:t>Genérica de Valores- </a:t>
            </a:r>
            <a:r>
              <a:rPr lang="pt-BR" dirty="0" smtClean="0"/>
              <a:t>PGV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Estoques </a:t>
            </a:r>
            <a:r>
              <a:rPr lang="pt-BR" dirty="0"/>
              <a:t>– Confirmação de entendimento: </a:t>
            </a:r>
            <a:r>
              <a:rPr lang="pt-BR" dirty="0" smtClean="0"/>
              <a:t>estoques </a:t>
            </a:r>
            <a:r>
              <a:rPr lang="pt-BR" dirty="0"/>
              <a:t>de área construída potencial deixam de valer nos Eixos e no Remansos </a:t>
            </a:r>
            <a:r>
              <a:rPr lang="pt-BR" dirty="0" smtClean="0"/>
              <a:t>a partir da Lei </a:t>
            </a:r>
            <a:r>
              <a:rPr lang="pt-BR" dirty="0"/>
              <a:t>do </a:t>
            </a:r>
            <a:r>
              <a:rPr lang="pt-BR" dirty="0" smtClean="0"/>
              <a:t>PDE</a:t>
            </a:r>
          </a:p>
          <a:p>
            <a:pPr lvl="0"/>
            <a:endParaRPr lang="pt-BR" dirty="0"/>
          </a:p>
          <a:p>
            <a:r>
              <a:rPr lang="pt-BR" b="1" dirty="0"/>
              <a:t>Lei de Uso e Ocupação do Solo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Decreto para pacificar pontos </a:t>
            </a:r>
            <a:r>
              <a:rPr lang="pt-BR" dirty="0"/>
              <a:t>de conflito e não aplicação do PDE por conta de LUOS em </a:t>
            </a:r>
            <a:r>
              <a:rPr lang="pt-BR" dirty="0" smtClean="0"/>
              <a:t>validade. </a:t>
            </a:r>
            <a:r>
              <a:rPr lang="pt-BR" dirty="0"/>
              <a:t>Por exemplo: exclusão de gabarito máximo nos </a:t>
            </a:r>
            <a:r>
              <a:rPr lang="pt-BR" dirty="0" smtClean="0"/>
              <a:t>Eixos.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37450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Plano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Diretor</a:t>
            </a:r>
            <a:r>
              <a:rPr lang="en-US" sz="1800" b="1" kern="1200" dirty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-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pontos enviados ao Secovi em 11/11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 </a:t>
            </a:r>
            <a:r>
              <a:rPr lang="pt-BR" b="1" dirty="0" smtClean="0"/>
              <a:t>HIS - HMP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Subsídios cruzados </a:t>
            </a:r>
            <a:r>
              <a:rPr lang="pt-BR" dirty="0"/>
              <a:t>inviáveis com parâmetros atuais – proposta Secovi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Cota de solidariedade </a:t>
            </a:r>
            <a:r>
              <a:rPr lang="pt-BR" dirty="0"/>
              <a:t>– regulamentação e definição no menor prazo possível – regras claras, viáveis e sem amarrações burocráticas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Transferência de potencial HIS/ZEIS para qualquer local da cidade 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Operações </a:t>
            </a:r>
            <a:r>
              <a:rPr lang="pt-BR" b="1" dirty="0" smtClean="0"/>
              <a:t>urbanas - </a:t>
            </a:r>
            <a:r>
              <a:rPr lang="pt-BR" dirty="0" smtClean="0"/>
              <a:t>alternativas </a:t>
            </a:r>
            <a:r>
              <a:rPr lang="pt-BR" dirty="0"/>
              <a:t>para </a:t>
            </a:r>
            <a:r>
              <a:rPr lang="pt-BR" dirty="0" smtClean="0"/>
              <a:t>o </a:t>
            </a:r>
            <a:r>
              <a:rPr lang="pt-BR" dirty="0"/>
              <a:t>esgotamento de estoques</a:t>
            </a:r>
            <a:r>
              <a:rPr lang="pt-BR" dirty="0" smtClean="0"/>
              <a:t>, </a:t>
            </a:r>
            <a:r>
              <a:rPr lang="pt-BR" dirty="0"/>
              <a:t>confirmando-se a possibilidade de compra de outorga em operações urbanas </a:t>
            </a:r>
            <a:r>
              <a:rPr lang="pt-BR" dirty="0" smtClean="0"/>
              <a:t>p/ </a:t>
            </a:r>
            <a:r>
              <a:rPr lang="pt-BR" dirty="0"/>
              <a:t>se atingir CA 2.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Ampliação da possibilidade de participação da iniciativa privada no CMPU</a:t>
            </a:r>
            <a:r>
              <a:rPr lang="pt-BR" dirty="0" smtClean="0"/>
              <a:t>. 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A</a:t>
            </a:r>
            <a:r>
              <a:rPr lang="pt-BR" dirty="0" smtClean="0"/>
              <a:t>lteração </a:t>
            </a:r>
            <a:r>
              <a:rPr lang="pt-BR" dirty="0"/>
              <a:t>de </a:t>
            </a:r>
            <a:r>
              <a:rPr lang="pt-BR" dirty="0" smtClean="0"/>
              <a:t>CA </a:t>
            </a:r>
            <a:r>
              <a:rPr lang="pt-BR" dirty="0"/>
              <a:t>no centro de bairro de 2 para 2,5 – </a:t>
            </a:r>
            <a:r>
              <a:rPr lang="pt-BR" dirty="0" smtClean="0"/>
              <a:t>infraestrutura existente</a:t>
            </a:r>
          </a:p>
          <a:p>
            <a:pPr lvl="0"/>
            <a:endParaRPr lang="pt-BR" dirty="0"/>
          </a:p>
          <a:p>
            <a:pPr lvl="0"/>
            <a:r>
              <a:rPr lang="pt-BR" dirty="0" smtClean="0"/>
              <a:t>Número </a:t>
            </a:r>
            <a:r>
              <a:rPr lang="pt-BR" dirty="0"/>
              <a:t>mínimo de vagas nas áreas de remanso – por que mantê-las?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0"/>
            <a:r>
              <a:rPr lang="pt-BR" dirty="0" smtClean="0"/>
              <a:t>MA </a:t>
            </a:r>
            <a:r>
              <a:rPr lang="pt-BR" dirty="0"/>
              <a:t>de </a:t>
            </a:r>
            <a:r>
              <a:rPr lang="pt-BR" dirty="0" smtClean="0"/>
              <a:t>Qualif. Urb. </a:t>
            </a:r>
            <a:r>
              <a:rPr lang="pt-BR" dirty="0"/>
              <a:t>Consolidada e de </a:t>
            </a:r>
            <a:r>
              <a:rPr lang="pt-BR" dirty="0" smtClean="0"/>
              <a:t>Estrut. </a:t>
            </a:r>
            <a:r>
              <a:rPr lang="pt-BR" dirty="0" err="1" smtClean="0"/>
              <a:t>Metrop</a:t>
            </a:r>
            <a:r>
              <a:rPr lang="pt-BR" dirty="0" smtClean="0"/>
              <a:t>.-  </a:t>
            </a:r>
            <a:r>
              <a:rPr lang="pt-BR" dirty="0"/>
              <a:t>Art. 19 e Art.20,  Pár3: </a:t>
            </a:r>
            <a:r>
              <a:rPr lang="pt-BR" dirty="0" smtClean="0"/>
              <a:t>aplicam-se , </a:t>
            </a:r>
            <a:r>
              <a:rPr lang="pt-BR" b="1" i="1" dirty="0"/>
              <a:t>no  mínimo</a:t>
            </a:r>
            <a:r>
              <a:rPr lang="pt-BR" dirty="0"/>
              <a:t>, vários instrumentos de política </a:t>
            </a:r>
            <a:r>
              <a:rPr lang="pt-BR" dirty="0" smtClean="0"/>
              <a:t>urbana - indefinição. </a:t>
            </a:r>
          </a:p>
          <a:p>
            <a:pPr lvl="0"/>
            <a:endParaRPr lang="pt-BR" dirty="0"/>
          </a:p>
          <a:p>
            <a:pPr lvl="0"/>
            <a:r>
              <a:rPr lang="pt-BR" dirty="0" smtClean="0"/>
              <a:t>Quadro 5 </a:t>
            </a:r>
            <a:r>
              <a:rPr lang="pt-BR" dirty="0"/>
              <a:t>- valor do FS para unidades menores que 70m² e que não são </a:t>
            </a:r>
            <a:r>
              <a:rPr lang="pt-BR" dirty="0" smtClean="0"/>
              <a:t>HMP</a:t>
            </a:r>
          </a:p>
          <a:p>
            <a:pPr lvl="0"/>
            <a:endParaRPr lang="pt-BR" dirty="0"/>
          </a:p>
          <a:p>
            <a:r>
              <a:rPr lang="pt-BR" b="1" dirty="0"/>
              <a:t>Pergunta:</a:t>
            </a:r>
            <a:r>
              <a:rPr lang="pt-BR" dirty="0"/>
              <a:t> incentivos às unidades pequenas - desequilíbrios?</a:t>
            </a:r>
          </a:p>
          <a:p>
            <a:pPr lvl="0"/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37792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Cetesb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Governo SP, PMCMV3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91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Prefeitura e Governo SP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Casa </a:t>
            </a:r>
            <a:r>
              <a:rPr lang="pt-BR" b="1" dirty="0"/>
              <a:t>Paulista </a:t>
            </a:r>
            <a:r>
              <a:rPr lang="pt-BR" dirty="0"/>
              <a:t>– reunião </a:t>
            </a:r>
            <a:r>
              <a:rPr lang="pt-BR" dirty="0" smtClean="0"/>
              <a:t>PPP</a:t>
            </a:r>
          </a:p>
          <a:p>
            <a:endParaRPr lang="pt-BR" dirty="0"/>
          </a:p>
          <a:p>
            <a:r>
              <a:rPr lang="pt-BR" b="1" dirty="0"/>
              <a:t>Governador</a:t>
            </a:r>
            <a:r>
              <a:rPr lang="pt-BR" dirty="0"/>
              <a:t> – envolvimento – construção de agenda (Ricardo Sales)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Casa Paulista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Cetesb e outras </a:t>
            </a:r>
            <a:r>
              <a:rPr lang="pt-BR" dirty="0" smtClean="0"/>
              <a:t>autarquias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cs typeface="Arial" pitchFamily="34" charset="0"/>
              <a:sym typeface="Arial" pitchFamily="34" charset="0"/>
            </a:endParaRPr>
          </a:p>
          <a:p>
            <a:r>
              <a:rPr lang="pt-BR" b="1" dirty="0" smtClean="0"/>
              <a:t>CETESB: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Recomendação C. Poeta/Queiroz: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Governador </a:t>
            </a:r>
            <a:r>
              <a:rPr lang="pt-BR" dirty="0"/>
              <a:t> </a:t>
            </a:r>
            <a:r>
              <a:rPr lang="pt-BR" dirty="0" smtClean="0"/>
              <a:t>- alteração </a:t>
            </a:r>
            <a:r>
              <a:rPr lang="pt-BR" dirty="0"/>
              <a:t>nas leis das bacias de mananciais.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Reunião com CONAMA para solicitar decreto/alteração na regulação p/ cidades.</a:t>
            </a:r>
          </a:p>
          <a:p>
            <a:endParaRPr lang="pt-BR" b="1" dirty="0"/>
          </a:p>
          <a:p>
            <a:r>
              <a:rPr lang="pt-BR" b="1" dirty="0"/>
              <a:t>Caio Portugal -  AELO/SECOVI – </a:t>
            </a:r>
            <a:r>
              <a:rPr lang="pt-BR" b="1" dirty="0" smtClean="0"/>
              <a:t>29/11 </a:t>
            </a:r>
            <a:endParaRPr lang="pt-BR" b="1" dirty="0"/>
          </a:p>
          <a:p>
            <a:pPr marL="342900" indent="-342900">
              <a:buAutoNum type="alphaLcParenR"/>
            </a:pPr>
            <a:r>
              <a:rPr lang="pt-BR" dirty="0"/>
              <a:t>Procedimento do TCRA e autorizações (supressão de vegetação e Intervenção em APP) somente para Loteamentos e entrará em vigor em 01/02/2014.  </a:t>
            </a:r>
          </a:p>
          <a:p>
            <a:pPr marL="342900" indent="-342900">
              <a:buAutoNum type="alphaLcParenR"/>
            </a:pPr>
            <a:r>
              <a:rPr lang="pt-BR" dirty="0"/>
              <a:t>Procedimento de emissão do TCRA e autorizações juntamente com a emissão do Certificado do GRAPROHAB somente para os empreendimentos de loteamento que </a:t>
            </a:r>
            <a:r>
              <a:rPr lang="pt-BR" b="1" dirty="0"/>
              <a:t>não sejam</a:t>
            </a:r>
            <a:r>
              <a:rPr lang="pt-BR" dirty="0"/>
              <a:t> de interesse social</a:t>
            </a:r>
          </a:p>
          <a:p>
            <a:pPr marL="342900" indent="-342900">
              <a:buAutoNum type="alphaLcParenR"/>
            </a:pPr>
            <a:r>
              <a:rPr lang="pt-BR" dirty="0"/>
              <a:t>Procedimentos para confirmação da conclusão </a:t>
            </a:r>
            <a:r>
              <a:rPr lang="pt-BR" dirty="0" err="1"/>
              <a:t>TCRAs</a:t>
            </a:r>
            <a:r>
              <a:rPr lang="pt-BR" dirty="0"/>
              <a:t> e emissão da LO deverão ser padronizados – </a:t>
            </a:r>
            <a:r>
              <a:rPr lang="pt-BR" b="1" dirty="0"/>
              <a:t>discussão nas Oficinas a partir de Janeiro de 2014</a:t>
            </a:r>
          </a:p>
          <a:p>
            <a:endParaRPr lang="en-US" b="1" dirty="0">
              <a:cs typeface="Arial" pitchFamily="34" charset="0"/>
              <a:sym typeface="Arial" pitchFamily="34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3636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1"/>
          <p:cNvSpPr>
            <a:spLocks noChangeShapeType="1"/>
          </p:cNvSpPr>
          <p:nvPr/>
        </p:nvSpPr>
        <p:spPr bwMode="auto">
          <a:xfrm flipV="1">
            <a:off x="117475" y="6921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696325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tx1"/>
                </a:solidFill>
              </a:rPr>
              <a:t>Cetesb – reunião com Presidência/ Secretário do Meio Ambiente</a:t>
            </a:r>
            <a:r>
              <a:rPr lang="pt-BR" sz="1800" b="1" dirty="0"/>
              <a:t/>
            </a:r>
            <a:br>
              <a:rPr lang="pt-BR" sz="1800" b="1" dirty="0"/>
            </a:b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8437" name="Retângulo 1"/>
          <p:cNvSpPr>
            <a:spLocks noChangeArrowheads="1"/>
          </p:cNvSpPr>
          <p:nvPr/>
        </p:nvSpPr>
        <p:spPr bwMode="auto">
          <a:xfrm>
            <a:off x="323850" y="1079500"/>
            <a:ext cx="869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sz="1800">
              <a:solidFill>
                <a:schemeClr val="tx1"/>
              </a:solidFill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/>
          </p:nvPr>
        </p:nvGraphicFramePr>
        <p:xfrm>
          <a:off x="323850" y="914401"/>
          <a:ext cx="8558213" cy="5394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Worksheet" r:id="rId5" imgW="8353320" imgH="4752990" progId="Excel.Sheet.12">
                  <p:embed/>
                </p:oleObj>
              </mc:Choice>
              <mc:Fallback>
                <p:oleObj name="Worksheet" r:id="rId5" imgW="8353320" imgH="47529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" y="914401"/>
                        <a:ext cx="8558213" cy="5394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13880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1"/>
          <p:cNvSpPr>
            <a:spLocks noChangeShapeType="1"/>
          </p:cNvSpPr>
          <p:nvPr/>
        </p:nvSpPr>
        <p:spPr bwMode="auto">
          <a:xfrm flipV="1">
            <a:off x="117475" y="6921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696325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tx1"/>
                </a:solidFill>
              </a:rPr>
              <a:t>Cetesb – reunião com Presidência/ Secretário do Meio Ambiente</a:t>
            </a:r>
            <a:r>
              <a:rPr lang="pt-BR" sz="1800" b="1" dirty="0"/>
              <a:t/>
            </a:r>
            <a:br>
              <a:rPr lang="pt-BR" sz="1800" b="1" dirty="0"/>
            </a:b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485" name="Retângulo 1"/>
          <p:cNvSpPr>
            <a:spLocks noChangeArrowheads="1"/>
          </p:cNvSpPr>
          <p:nvPr/>
        </p:nvSpPr>
        <p:spPr bwMode="auto">
          <a:xfrm>
            <a:off x="323850" y="1079500"/>
            <a:ext cx="869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sz="1800">
              <a:solidFill>
                <a:schemeClr val="tx1"/>
              </a:solidFill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/>
          </p:nvPr>
        </p:nvGraphicFramePr>
        <p:xfrm>
          <a:off x="323850" y="914402"/>
          <a:ext cx="8558213" cy="5538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Worksheet" r:id="rId5" imgW="8353320" imgH="4171823" progId="Excel.Sheet.12">
                  <p:embed/>
                </p:oleObj>
              </mc:Choice>
              <mc:Fallback>
                <p:oleObj name="Worksheet" r:id="rId5" imgW="8353320" imgH="41718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" y="914402"/>
                        <a:ext cx="8558213" cy="5538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05041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20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Apresentação à caixa em 6/12 e a Min. Planejamento e Cidades em 12/12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Não incremento da carga fiscal - alinhamento com demografia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Busca de solução de mercado sempre que possível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Alteração </a:t>
            </a:r>
            <a:r>
              <a:rPr lang="pt-BR" dirty="0"/>
              <a:t>dos Limites das Cidades </a:t>
            </a:r>
            <a:r>
              <a:rPr lang="pt-BR" dirty="0" smtClean="0"/>
              <a:t>– </a:t>
            </a:r>
            <a:r>
              <a:rPr lang="pt-BR" dirty="0" err="1" smtClean="0"/>
              <a:t>RMs</a:t>
            </a:r>
            <a:r>
              <a:rPr lang="pt-BR" dirty="0" smtClean="0"/>
              <a:t>; ajuste </a:t>
            </a:r>
            <a:r>
              <a:rPr lang="pt-BR" dirty="0"/>
              <a:t>nos subsídios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TP </a:t>
            </a:r>
            <a:r>
              <a:rPr lang="pt-BR" dirty="0"/>
              <a:t>com LTV de 90</a:t>
            </a:r>
            <a:r>
              <a:rPr lang="pt-BR" dirty="0" smtClean="0"/>
              <a:t>%; alteração </a:t>
            </a:r>
            <a:r>
              <a:rPr lang="pt-BR" dirty="0"/>
              <a:t>nas taxas de juros e prazos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Temas levantados pelo Min. </a:t>
            </a:r>
            <a:r>
              <a:rPr lang="pt-BR" b="1" dirty="0" smtClean="0"/>
              <a:t>Planejamento: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Difícil “piora” no </a:t>
            </a:r>
            <a:r>
              <a:rPr lang="pt-BR" dirty="0"/>
              <a:t>Faixa 1: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TP: inclusiva </a:t>
            </a:r>
            <a:r>
              <a:rPr lang="pt-BR" dirty="0"/>
              <a:t>mas </a:t>
            </a:r>
            <a:r>
              <a:rPr lang="pt-BR" dirty="0" smtClean="0"/>
              <a:t>podendo piorar </a:t>
            </a:r>
            <a:r>
              <a:rPr lang="pt-BR" dirty="0"/>
              <a:t>o risco sistêmico. </a:t>
            </a:r>
            <a:r>
              <a:rPr lang="pt-BR" dirty="0" smtClean="0"/>
              <a:t>Sem generalização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RM Capitais </a:t>
            </a:r>
            <a:r>
              <a:rPr lang="pt-BR" dirty="0"/>
              <a:t>x Outras cidades: s</a:t>
            </a:r>
            <a:r>
              <a:rPr lang="pt-BR" dirty="0" smtClean="0"/>
              <a:t>egregar soluções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</a:t>
            </a:r>
            <a:r>
              <a:rPr lang="pt-BR" dirty="0" smtClean="0"/>
              <a:t>igração </a:t>
            </a:r>
            <a:r>
              <a:rPr lang="pt-BR" dirty="0"/>
              <a:t>em massa para Faixa </a:t>
            </a:r>
            <a:r>
              <a:rPr lang="pt-BR" dirty="0" smtClean="0"/>
              <a:t>2 – limites nos recursos do </a:t>
            </a:r>
            <a:r>
              <a:rPr lang="pt-BR" dirty="0"/>
              <a:t>FGTS (empréstimos</a:t>
            </a:r>
            <a:r>
              <a:rPr lang="pt-BR" dirty="0" smtClean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>
                <a:solidFill>
                  <a:srgbClr val="002060"/>
                </a:solidFill>
              </a:rPr>
              <a:t>Mudanças nas práticas Caixa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Diferentemente do combinado, não será possível uso dos recursos em amortizações PF contra assinatura (BACEN?)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Implantação a ser definida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Banco Central </a:t>
            </a:r>
            <a:r>
              <a:rPr lang="pt-BR" dirty="0"/>
              <a:t>– Registros - Desembolsos – reunião DENOR Sergio Odilon – 3/9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Proposta de pagamento de 90% do valor no protocolo do 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Discussão sobre garantias e práticas com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Descruzamento </a:t>
            </a:r>
            <a:r>
              <a:rPr lang="pt-BR" dirty="0"/>
              <a:t>de garantias – </a:t>
            </a:r>
            <a:r>
              <a:rPr lang="pt-BR" dirty="0" smtClean="0"/>
              <a:t>parecer a respeito?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0077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1: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Regras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Relacionamento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512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62935"/>
            <a:ext cx="8561387" cy="335528"/>
          </a:xfrm>
        </p:spPr>
        <p:txBody>
          <a:bodyPr lIns="0" tIns="0" rIns="0" bIns="0" anchor="t">
            <a:normAutofit/>
          </a:bodyPr>
          <a:lstStyle/>
          <a:p>
            <a:pPr algn="l" defTabSz="914145"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de Conduta, Responsabilidade Social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21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179388" y="476672"/>
            <a:ext cx="8624887" cy="366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Comitê de Responsabilidade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Redação do Código de Conduta e estrutura de </a:t>
            </a:r>
            <a:r>
              <a:rPr lang="pt-BR" b="1" i="1" dirty="0" err="1" smtClean="0"/>
              <a:t>compliance</a:t>
            </a:r>
            <a:endParaRPr lang="pt-BR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Questionário e</a:t>
            </a:r>
            <a:r>
              <a:rPr lang="pt-BR" b="1" i="1" dirty="0" smtClean="0"/>
              <a:t> book </a:t>
            </a:r>
            <a:r>
              <a:rPr lang="pt-BR" dirty="0" smtClean="0"/>
              <a:t>– responsabilidade social</a:t>
            </a:r>
          </a:p>
          <a:p>
            <a:endParaRPr lang="pt-BR" b="1" dirty="0"/>
          </a:p>
          <a:p>
            <a:r>
              <a:rPr lang="pt-BR" b="1" dirty="0" smtClean="0"/>
              <a:t>Lei </a:t>
            </a:r>
            <a:r>
              <a:rPr lang="pt-BR" b="1" dirty="0"/>
              <a:t>Anticorrupção – Lei 12.846/2013 – em vigor em 29/1/2014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Regulação </a:t>
            </a:r>
            <a:r>
              <a:rPr lang="pt-BR" dirty="0"/>
              <a:t>em curso – foco em </a:t>
            </a:r>
            <a:r>
              <a:rPr lang="pt-BR" i="1" dirty="0" err="1"/>
              <a:t>compliance</a:t>
            </a: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2060"/>
                </a:solidFill>
              </a:rPr>
              <a:t>Estrutura de </a:t>
            </a:r>
            <a:r>
              <a:rPr lang="pt-BR" b="1" i="1" dirty="0" err="1">
                <a:solidFill>
                  <a:srgbClr val="002060"/>
                </a:solidFill>
              </a:rPr>
              <a:t>Compliance</a:t>
            </a:r>
            <a:r>
              <a:rPr lang="pt-BR" b="1" dirty="0">
                <a:solidFill>
                  <a:srgbClr val="002060"/>
                </a:solidFill>
              </a:rPr>
              <a:t> -  ABRAINC – Comitê de Responsabilidade </a:t>
            </a:r>
            <a:r>
              <a:rPr lang="pt-BR" b="1" dirty="0" smtClean="0">
                <a:solidFill>
                  <a:srgbClr val="002060"/>
                </a:solidFill>
              </a:rPr>
              <a:t>Social</a:t>
            </a:r>
          </a:p>
          <a:p>
            <a:pPr lvl="1"/>
            <a:endParaRPr lang="pt-BR" b="1" dirty="0" smtClean="0"/>
          </a:p>
          <a:p>
            <a:r>
              <a:rPr lang="pt-BR" b="1" dirty="0"/>
              <a:t>Comitê de acompanhamento do Código de Conduta</a:t>
            </a:r>
            <a:r>
              <a:rPr lang="pt-BR" dirty="0"/>
              <a:t>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Atendimento e fiscalização das diretrizes estabelecidas no Código de Princípios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Atualização do código e treinamentos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Apuração de denúncias/irregularidades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Estabelecer e aplicar as sanções previstas no Código de Conduta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14326" y="4377416"/>
            <a:ext cx="8624887" cy="200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 </a:t>
            </a:r>
            <a:r>
              <a:rPr lang="pt-BR" b="1" dirty="0"/>
              <a:t>defesa da livre concorrência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Reuniões com pauta, ata e lista de presença distribuídas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Não discutir questões comerciais nem fazemos reuniões das áreas comerciais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Discussões de melhores práticas com finalidade de benefício do cliente, da atividade de incorporação e da sociedade como um todo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Regras de condutas de conhecimento a todos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Disciplina de coleta e trânsito de informações de empresas- </a:t>
            </a:r>
            <a:r>
              <a:rPr lang="pt-BR" dirty="0" smtClean="0"/>
              <a:t>terceirização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219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51918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</a:t>
            </a:r>
            <a:r>
              <a:rPr lang="pt-BR" sz="2800" b="1" dirty="0"/>
              <a:t>Melhoria nos processos – Pacto </a:t>
            </a:r>
            <a:r>
              <a:rPr lang="pt-BR" sz="2800" b="1" dirty="0" err="1"/>
              <a:t>anti-corrupção</a:t>
            </a:r>
            <a:r>
              <a:rPr lang="pt-BR" sz="2800" b="1" dirty="0"/>
              <a:t> e </a:t>
            </a:r>
            <a:r>
              <a:rPr lang="pt-BR" sz="2800" b="1" dirty="0" smtClean="0"/>
              <a:t>Trabalho </a:t>
            </a:r>
            <a:r>
              <a:rPr lang="pt-BR" sz="2800" b="1" dirty="0"/>
              <a:t>MBC/</a:t>
            </a:r>
            <a:r>
              <a:rPr lang="pt-BR" sz="2800" b="1" dirty="0" err="1"/>
              <a:t>Booz</a:t>
            </a:r>
            <a:r>
              <a:rPr lang="pt-BR" sz="2800" b="1" dirty="0"/>
              <a:t>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*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*com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MBC/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Falconi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9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4625" y="139700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Código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Conduta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Relac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. 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ABRAINC –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Resp. Social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Propostas alinhadas com benefícios para a sociedade, cidades e o setor, buscando o aprimoramento e desenvolvimento da incorporação</a:t>
            </a:r>
          </a:p>
          <a:p>
            <a:endParaRPr lang="pt-BR" dirty="0" smtClean="0"/>
          </a:p>
          <a:p>
            <a:r>
              <a:rPr lang="pt-BR" dirty="0" smtClean="0"/>
              <a:t>Reuniões agendadas </a:t>
            </a:r>
            <a:r>
              <a:rPr lang="pt-BR" dirty="0"/>
              <a:t>e </a:t>
            </a:r>
            <a:r>
              <a:rPr lang="pt-BR" dirty="0" smtClean="0"/>
              <a:t>pautadas </a:t>
            </a:r>
            <a:r>
              <a:rPr lang="pt-BR" dirty="0"/>
              <a:t>de acordo com interesses da </a:t>
            </a:r>
            <a:r>
              <a:rPr lang="pt-BR" dirty="0" smtClean="0"/>
              <a:t>ABRAINC . Opiniões emitidas em linha com estes interesses e definições</a:t>
            </a:r>
          </a:p>
          <a:p>
            <a:endParaRPr lang="pt-BR" dirty="0"/>
          </a:p>
          <a:p>
            <a:r>
              <a:rPr lang="pt-BR" dirty="0" smtClean="0"/>
              <a:t>(</a:t>
            </a:r>
            <a:r>
              <a:rPr lang="pt-BR" dirty="0"/>
              <a:t>1ª) </a:t>
            </a:r>
            <a:r>
              <a:rPr lang="pt-BR" dirty="0" smtClean="0"/>
              <a:t>Reuniões com órgãos </a:t>
            </a:r>
            <a:r>
              <a:rPr lang="pt-BR" dirty="0"/>
              <a:t>de governo </a:t>
            </a:r>
            <a:r>
              <a:rPr lang="pt-BR" dirty="0" smtClean="0"/>
              <a:t>marcadas </a:t>
            </a:r>
            <a:r>
              <a:rPr lang="pt-BR" dirty="0"/>
              <a:t>em linha com definições dos Comitês e Diretoria, com conhecimento do diretor-executivo da associação.</a:t>
            </a:r>
          </a:p>
          <a:p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2ª) </a:t>
            </a:r>
            <a:r>
              <a:rPr lang="pt-BR" dirty="0" smtClean="0"/>
              <a:t>Falam </a:t>
            </a:r>
            <a:r>
              <a:rPr lang="pt-BR" dirty="0"/>
              <a:t>em nome da ABRAINC o presidente e vice-presidente do Conselho, os diretores e o diretor executivo, </a:t>
            </a:r>
            <a:r>
              <a:rPr lang="pt-BR" dirty="0" smtClean="0"/>
              <a:t>sempre em </a:t>
            </a:r>
            <a:r>
              <a:rPr lang="pt-BR" dirty="0"/>
              <a:t>linha com as definições </a:t>
            </a:r>
            <a:r>
              <a:rPr lang="pt-BR" dirty="0" smtClean="0"/>
              <a:t>dos Comitês</a:t>
            </a:r>
            <a:r>
              <a:rPr lang="pt-BR" dirty="0"/>
              <a:t>, Diretoria e Conselho Deliberativo.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(3º) M</a:t>
            </a:r>
            <a:r>
              <a:rPr lang="pt-BR" dirty="0" smtClean="0"/>
              <a:t>anifestações </a:t>
            </a:r>
            <a:r>
              <a:rPr lang="pt-BR" dirty="0"/>
              <a:t>a órgãos de comunicação </a:t>
            </a:r>
            <a:r>
              <a:rPr lang="pt-BR" dirty="0" smtClean="0"/>
              <a:t>em </a:t>
            </a:r>
            <a:r>
              <a:rPr lang="pt-BR" dirty="0"/>
              <a:t>linha com Manual de Comunicação da ABRAINC</a:t>
            </a:r>
          </a:p>
          <a:p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4ª) Em todas as manifestações, </a:t>
            </a:r>
            <a:r>
              <a:rPr lang="pt-BR" dirty="0" smtClean="0"/>
              <a:t>observância </a:t>
            </a:r>
            <a:r>
              <a:rPr lang="pt-BR" dirty="0"/>
              <a:t>das regras de defesa da concorrência.</a:t>
            </a:r>
          </a:p>
          <a:p>
            <a:endParaRPr lang="pt-BR" dirty="0"/>
          </a:p>
          <a:p>
            <a:r>
              <a:rPr lang="pt-BR" dirty="0" smtClean="0"/>
              <a:t>(</a:t>
            </a:r>
            <a:r>
              <a:rPr lang="pt-BR" dirty="0"/>
              <a:t>5º) C</a:t>
            </a:r>
            <a:r>
              <a:rPr lang="pt-BR" dirty="0" smtClean="0"/>
              <a:t>ompromisso com </a:t>
            </a:r>
            <a:r>
              <a:rPr lang="pt-BR" dirty="0"/>
              <a:t>a </a:t>
            </a:r>
            <a:r>
              <a:rPr lang="pt-BR" dirty="0" smtClean="0"/>
              <a:t>qualidade - coerência</a:t>
            </a:r>
            <a:r>
              <a:rPr lang="pt-BR" dirty="0"/>
              <a:t>, </a:t>
            </a:r>
            <a:r>
              <a:rPr lang="pt-BR" dirty="0" smtClean="0"/>
              <a:t>imparcialidade</a:t>
            </a:r>
            <a:r>
              <a:rPr lang="pt-BR" dirty="0"/>
              <a:t>, </a:t>
            </a:r>
            <a:r>
              <a:rPr lang="pt-BR" dirty="0" smtClean="0"/>
              <a:t>rigor </a:t>
            </a:r>
            <a:r>
              <a:rPr lang="pt-BR" dirty="0"/>
              <a:t>e </a:t>
            </a:r>
            <a:r>
              <a:rPr lang="pt-BR" dirty="0" smtClean="0"/>
              <a:t>precisão </a:t>
            </a:r>
            <a:r>
              <a:rPr lang="pt-BR" dirty="0"/>
              <a:t>das informações </a:t>
            </a:r>
            <a:r>
              <a:rPr lang="pt-BR" dirty="0" smtClean="0"/>
              <a:t>nas </a:t>
            </a:r>
            <a:r>
              <a:rPr lang="pt-BR" dirty="0"/>
              <a:t>contribuições </a:t>
            </a:r>
            <a:r>
              <a:rPr lang="pt-BR" dirty="0" smtClean="0"/>
              <a:t>dos associados.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09840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  Gerais ABRAINC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759825" cy="578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Pontos referentes a Princípios e imagem do </a:t>
            </a:r>
            <a:r>
              <a:rPr lang="pt-BR" b="1" dirty="0" smtClean="0"/>
              <a:t>setor</a:t>
            </a:r>
          </a:p>
          <a:p>
            <a:endParaRPr lang="pt-BR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Propostas sempre alinhadas com benefícios </a:t>
            </a:r>
            <a:r>
              <a:rPr lang="pt-BR" dirty="0" smtClean="0"/>
              <a:t>p/ </a:t>
            </a:r>
            <a:r>
              <a:rPr lang="pt-BR" dirty="0"/>
              <a:t>a sociedade, </a:t>
            </a:r>
            <a:r>
              <a:rPr lang="pt-BR" dirty="0" smtClean="0"/>
              <a:t>cidades </a:t>
            </a:r>
            <a:r>
              <a:rPr lang="pt-BR" dirty="0"/>
              <a:t>e </a:t>
            </a:r>
            <a:r>
              <a:rPr lang="pt-BR" dirty="0" smtClean="0"/>
              <a:t>o </a:t>
            </a:r>
            <a:r>
              <a:rPr lang="pt-BR" dirty="0"/>
              <a:t>setor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Compromisso </a:t>
            </a:r>
            <a:r>
              <a:rPr lang="pt-BR" dirty="0" smtClean="0"/>
              <a:t>com aprimoramento/desenvolvimento </a:t>
            </a:r>
            <a:r>
              <a:rPr lang="pt-BR" dirty="0"/>
              <a:t>da atividade de incorporação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Legalidade, formalização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Posicionamento contra </a:t>
            </a:r>
            <a:r>
              <a:rPr lang="pt-BR" dirty="0"/>
              <a:t>todas as formas de corrupção, tendo entre seus principais a melhoria de processos que possam impedir sua ocorrência. A corrupção ativa desde já se mostra como atividade inadmissível para os sócios da Associação.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TACs</a:t>
            </a:r>
            <a:r>
              <a:rPr lang="pt-BR" dirty="0" smtClean="0"/>
              <a:t> com </a:t>
            </a:r>
            <a:r>
              <a:rPr lang="pt-BR" dirty="0"/>
              <a:t>abrangência </a:t>
            </a:r>
            <a:r>
              <a:rPr lang="pt-BR" dirty="0" smtClean="0"/>
              <a:t>geral sempre </a:t>
            </a:r>
            <a:r>
              <a:rPr lang="pt-BR" dirty="0"/>
              <a:t>que possível ser apresentados aos sócios</a:t>
            </a:r>
          </a:p>
          <a:p>
            <a:r>
              <a:rPr lang="pt-BR" dirty="0"/>
              <a:t> </a:t>
            </a:r>
            <a:endParaRPr lang="pt-BR" dirty="0" smtClean="0"/>
          </a:p>
          <a:p>
            <a:r>
              <a:rPr lang="pt-BR" b="1" dirty="0" smtClean="0"/>
              <a:t>A </a:t>
            </a:r>
            <a:r>
              <a:rPr lang="pt-BR" b="1" dirty="0"/>
              <a:t>defesa da livre </a:t>
            </a:r>
            <a:r>
              <a:rPr lang="pt-BR" b="1" dirty="0" smtClean="0"/>
              <a:t>concorrência</a:t>
            </a:r>
          </a:p>
          <a:p>
            <a:endParaRPr lang="pt-BR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Reuniões com pauta, ata e lista de presença distribuídas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Não discutir questões comerciais nem fazemos reuniões das áreas comerciais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Discussões de melhores práticas com finalidade de benefício do cliente, da atividade de incorporação e da sociedade como um todo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Regras de condutas de conhecimento a todos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Disciplina de coleta e trânsito de informações de empresas- terceirização</a:t>
            </a:r>
          </a:p>
          <a:p>
            <a:r>
              <a:rPr lang="pt-BR" dirty="0"/>
              <a:t> </a:t>
            </a:r>
            <a:endParaRPr lang="pt-BR" sz="2800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20550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2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Melhorias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São Paulo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630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Anexo -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Comitê de 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Incorporação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Prospecção e Definição do Projeto</a:t>
            </a:r>
            <a:endParaRPr lang="pt-BR" dirty="0"/>
          </a:p>
          <a:p>
            <a:pPr lvl="0"/>
            <a:r>
              <a:rPr lang="pt-BR" dirty="0"/>
              <a:t>Reuniões técnicas com órgãos envolvidos na aprovação do projeto por diretriz de exigência e restrições (Prefeitura, Condephaat, </a:t>
            </a:r>
            <a:r>
              <a:rPr lang="pt-BR" dirty="0" err="1"/>
              <a:t>Conpresp</a:t>
            </a:r>
            <a:r>
              <a:rPr lang="pt-BR" dirty="0"/>
              <a:t>, </a:t>
            </a:r>
            <a:r>
              <a:rPr lang="pt-BR" dirty="0" err="1"/>
              <a:t>Depave</a:t>
            </a:r>
            <a:r>
              <a:rPr lang="pt-BR" dirty="0"/>
              <a:t>, </a:t>
            </a:r>
            <a:r>
              <a:rPr lang="pt-BR" dirty="0" err="1"/>
              <a:t>Decont</a:t>
            </a:r>
            <a:r>
              <a:rPr lang="pt-BR" dirty="0"/>
              <a:t>, CET, Cetesb, Emurb, no caso de operações urbanas,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Normas e diretrizes claras para futura aprovação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Canal de </a:t>
            </a:r>
            <a:r>
              <a:rPr lang="pt-BR" b="1" dirty="0" err="1"/>
              <a:t>pré</a:t>
            </a:r>
            <a:r>
              <a:rPr lang="pt-BR" b="1" dirty="0"/>
              <a:t>-consulta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Entrada </a:t>
            </a:r>
            <a:r>
              <a:rPr lang="pt-BR" b="1" dirty="0"/>
              <a:t>na prefeitura para aprovação do Projeto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Atendimento de “comunique-se” nos diversos órgãos - influências cruzadas; mudanças de normas se refletem em todo o processo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Aquisição e vinculação de </a:t>
            </a:r>
            <a:r>
              <a:rPr lang="pt-BR" dirty="0" err="1"/>
              <a:t>CEPACs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Definição de contrapartidas junto a outros órgãos (ambientais, trânsito)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Regras claras, sem discricionariedades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Aprovação única, através de colegiados; comunique-se unificados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Prazos e responsabilidades definidas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Solução de sobreposições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Adaptar anuências a datas adequadas (</a:t>
            </a:r>
            <a:r>
              <a:rPr lang="pt-BR" b="1" dirty="0" err="1"/>
              <a:t>Ex</a:t>
            </a:r>
            <a:r>
              <a:rPr lang="pt-BR" b="1" dirty="0"/>
              <a:t>: área ambiental em alvará de execução e não de aprovação) – </a:t>
            </a:r>
            <a:r>
              <a:rPr lang="pt-BR" dirty="0"/>
              <a:t>sugestão Marcelo </a:t>
            </a:r>
            <a:r>
              <a:rPr lang="pt-BR" dirty="0" smtClean="0"/>
              <a:t>Mascagni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2</a:t>
            </a:r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307577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>
              <a:defRPr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Anexo -  Burocracia, Licenciamentos – Comitê de Incorporação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Comercialização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Registro do processo de incorporação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Alvará para stand de vendas – necessidade de projeto aprovado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Tirar cruzamentos indevidos. </a:t>
            </a:r>
            <a:r>
              <a:rPr lang="pt-BR" b="1" dirty="0" err="1"/>
              <a:t>Ex</a:t>
            </a:r>
            <a:r>
              <a:rPr lang="pt-BR" b="1" dirty="0"/>
              <a:t>: alvará de stand só com projeto aprovado - </a:t>
            </a:r>
            <a:r>
              <a:rPr lang="pt-BR" dirty="0"/>
              <a:t>sugestão Marcelo Mascagni</a:t>
            </a:r>
          </a:p>
          <a:p>
            <a:endParaRPr lang="pt-BR" b="1" dirty="0" smtClean="0"/>
          </a:p>
          <a:p>
            <a:r>
              <a:rPr lang="pt-BR" b="1" dirty="0" smtClean="0"/>
              <a:t>Regularização </a:t>
            </a:r>
            <a:r>
              <a:rPr lang="pt-BR" b="1" dirty="0"/>
              <a:t>da Construção e Entrega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Emissão de certidões de quitação: INSS, ISS, FGTS, Receita Federal </a:t>
            </a:r>
            <a:r>
              <a:rPr lang="pt-BR" dirty="0" err="1"/>
              <a:t>etc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Vistoria da prefeitura e outros órgãos para a emissão do Habite-se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Vistoria do Corpo de Bombeiros com emissão de alvará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Alvará de funcionamento dos elevadores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Averbação do auto de conclusão junto ao registro de imóveis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Registro da convenção de condomínio junto ao registro de imóveis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Contratação do seguro de condomínio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Habite-se eletrônico efetivamente automático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Não discricionariedade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Controle automático por critérios claros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Desvinculação do Habite-se quando </a:t>
            </a:r>
            <a:r>
              <a:rPr lang="pt-BR" b="1" dirty="0" smtClean="0"/>
              <a:t>indevida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14389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</a:t>
            </a:r>
            <a:r>
              <a:rPr lang="pt-BR" sz="2000" b="1" dirty="0" smtClean="0">
                <a:solidFill>
                  <a:schemeClr val="tx1"/>
                </a:solidFill>
              </a:rPr>
              <a:t>Trabalho </a:t>
            </a:r>
            <a:r>
              <a:rPr lang="pt-BR" sz="2000" b="1" dirty="0">
                <a:solidFill>
                  <a:schemeClr val="tx1"/>
                </a:solidFill>
              </a:rPr>
              <a:t>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2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174625" y="1467935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2887" y="1484839"/>
            <a:ext cx="87358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ESTRATÉGIA DE TRANSFORMAÇÃO DO TEMA CORRUPÇÃO DO SETOR IMOBILIÁRIO</a:t>
            </a:r>
            <a:endParaRPr lang="pt-BR" sz="16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2011275"/>
            <a:ext cx="1445265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87575" y="2388288"/>
            <a:ext cx="147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Eficiência de processos/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2011275"/>
            <a:ext cx="155481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32185" y="2262856"/>
            <a:ext cx="1431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2041641"/>
            <a:ext cx="156608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1" y="2406872"/>
            <a:ext cx="15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Comunicação Externa e Interna</a:t>
            </a:r>
            <a:endParaRPr lang="pt-BR" sz="1600" b="1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775024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312620" y="376100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775024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4535249"/>
            <a:ext cx="23371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Eliminar gaps onde há possibilidade de pontos de corrupção</a:t>
            </a:r>
          </a:p>
          <a:p>
            <a:endParaRPr lang="pt-BR" sz="1600" b="1" dirty="0"/>
          </a:p>
          <a:p>
            <a:r>
              <a:rPr lang="pt-BR" sz="1600" b="1" dirty="0" smtClean="0"/>
              <a:t>Conjugar com trabalho </a:t>
            </a:r>
            <a:r>
              <a:rPr lang="pt-BR" sz="1600" b="1" dirty="0" err="1" smtClean="0"/>
              <a:t>Falconi</a:t>
            </a:r>
            <a:r>
              <a:rPr lang="pt-BR" sz="1600" b="1" dirty="0" smtClean="0"/>
              <a:t> – Secretária Paula Motta? 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449735" y="4595644"/>
            <a:ext cx="2554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Estabelecer pontos (com transparência) para estimular o poder público (funcionários) a ter comportamento ilibado</a:t>
            </a:r>
            <a:endParaRPr lang="pt-BR" sz="1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05408" y="4614227"/>
            <a:ext cx="2554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Pacto </a:t>
            </a:r>
            <a:r>
              <a:rPr lang="pt-BR" sz="1600" b="1" dirty="0" err="1" smtClean="0"/>
              <a:t>Ant</a:t>
            </a:r>
            <a:r>
              <a:rPr lang="pt-BR" sz="1600" b="1" dirty="0" smtClean="0"/>
              <a:t>-Corrupção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Comitê de Comunicação</a:t>
            </a:r>
            <a:endParaRPr lang="pt-BR" sz="1600" b="1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121425" y="655974"/>
            <a:ext cx="8624887" cy="341919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 algn="ctr"/>
            <a:r>
              <a:rPr lang="pt-BR" b="1" dirty="0" smtClean="0">
                <a:latin typeface="Helvetica" charset="0"/>
                <a:ea typeface="Helvetica" charset="0"/>
                <a:cs typeface="Helvetica" charset="0"/>
              </a:rPr>
              <a:t>´Reunião de 18/12 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824051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</a:t>
            </a:r>
            <a:r>
              <a:rPr lang="pt-BR" sz="2000" b="1" dirty="0" smtClean="0">
                <a:solidFill>
                  <a:schemeClr val="tx1"/>
                </a:solidFill>
              </a:rPr>
              <a:t>Trabalho </a:t>
            </a:r>
            <a:r>
              <a:rPr lang="pt-BR" sz="2000" b="1" dirty="0">
                <a:solidFill>
                  <a:schemeClr val="tx1"/>
                </a:solidFill>
              </a:rPr>
              <a:t>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251520" y="620688"/>
            <a:ext cx="8624887" cy="17269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Trabalho </a:t>
            </a:r>
            <a:r>
              <a:rPr lang="pt-BR" b="1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endParaRPr lang="pt-BR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Redução dos Custos Burocráticos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Aumento da Segurança Jurídica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Maior equilíbrio no Modelo  de Negócio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82782" y="2852936"/>
            <a:ext cx="8624887" cy="36659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smtClean="0">
                <a:latin typeface="Helvetica" charset="0"/>
                <a:cs typeface="Helvetica" charset="0"/>
              </a:rPr>
              <a:t>Encaminhamento:</a:t>
            </a:r>
            <a:endParaRPr lang="pt-BR" b="1" u="sng" dirty="0" smtClean="0">
              <a:latin typeface="Helvetica" charset="0"/>
              <a:cs typeface="Helvetica" charset="0"/>
            </a:endParaRPr>
          </a:p>
          <a:p>
            <a:endParaRPr lang="pt-BR" b="1" dirty="0" smtClean="0">
              <a:latin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Divulgação: Comitê de Comunicação (reunião 9/1)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Acompanhamento (também com CBIC): Bruno </a:t>
            </a:r>
            <a:r>
              <a:rPr lang="pt-BR" dirty="0" err="1"/>
              <a:t>Lascowsky</a:t>
            </a:r>
            <a:r>
              <a:rPr lang="pt-BR" dirty="0"/>
              <a:t>, Leonardo Diniz, Rubens Menin (a </a:t>
            </a:r>
            <a:r>
              <a:rPr lang="pt-BR" dirty="0" smtClean="0"/>
              <a:t>confirmar). </a:t>
            </a:r>
            <a:r>
              <a:rPr lang="pt-BR" dirty="0"/>
              <a:t>Proposta </a:t>
            </a:r>
            <a:r>
              <a:rPr lang="pt-BR" dirty="0" smtClean="0"/>
              <a:t>preliminar: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Escolha de municípios piloto para cada tipo de esforço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Foco na produção de resultados nestes municípios e na sua divulgação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Universo para escopo: </a:t>
            </a:r>
            <a:r>
              <a:rPr lang="pt-BR" dirty="0" err="1"/>
              <a:t>ex</a:t>
            </a:r>
            <a:r>
              <a:rPr lang="pt-BR" dirty="0"/>
              <a:t>: os 100 municípios com &gt; 250 mil habitantes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ABRAINC/CBIC/ Ministério das Cidades/ Planejamento/ Fazenda, com envolvimento de Associações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Criação de mapa de evolução e eventual ranking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Avanço com questões registrais -  Cartórios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Evento de lançamento 19/12 – exclusividade Jornal Nacional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846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7739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/>
              <a:t>Prefeitura de São Paulo</a:t>
            </a:r>
            <a:r>
              <a:rPr lang="pt-BR" dirty="0"/>
              <a:t> – frente importante pelo Trabalho </a:t>
            </a:r>
            <a:r>
              <a:rPr lang="pt-BR" dirty="0" err="1"/>
              <a:t>Falconi</a:t>
            </a:r>
            <a:r>
              <a:rPr lang="pt-BR" dirty="0"/>
              <a:t>, iniciado, e apoio do </a:t>
            </a:r>
            <a:r>
              <a:rPr lang="pt-BR" dirty="0" smtClean="0"/>
              <a:t>Prefeito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</a:t>
            </a:r>
            <a:r>
              <a:rPr lang="pt-BR" dirty="0" smtClean="0"/>
              <a:t>onversa com </a:t>
            </a:r>
            <a:r>
              <a:rPr lang="pt-BR" dirty="0"/>
              <a:t>Secretária Paula e pequeno grupo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Segregação </a:t>
            </a:r>
            <a:r>
              <a:rPr lang="pt-BR" dirty="0"/>
              <a:t>de propostas das empresas e da </a:t>
            </a:r>
            <a:r>
              <a:rPr lang="pt-BR" dirty="0" err="1"/>
              <a:t>Booz</a:t>
            </a:r>
            <a:r>
              <a:rPr lang="pt-BR" dirty="0"/>
              <a:t> </a:t>
            </a:r>
            <a:r>
              <a:rPr lang="pt-BR" dirty="0" smtClean="0"/>
              <a:t>– Município de São Paulo - </a:t>
            </a:r>
            <a:r>
              <a:rPr lang="pt-BR" dirty="0"/>
              <a:t>grupo de acompanhamento do Trabalho </a:t>
            </a:r>
            <a:r>
              <a:rPr lang="pt-BR" dirty="0" err="1"/>
              <a:t>Falconi</a:t>
            </a:r>
            <a:r>
              <a:rPr lang="pt-BR" dirty="0"/>
              <a:t> – </a:t>
            </a:r>
            <a:r>
              <a:rPr lang="pt-BR" dirty="0" err="1"/>
              <a:t>Brookfield</a:t>
            </a:r>
            <a:r>
              <a:rPr lang="pt-BR" dirty="0"/>
              <a:t>, </a:t>
            </a:r>
            <a:r>
              <a:rPr lang="pt-BR" dirty="0" err="1"/>
              <a:t>Cyrela</a:t>
            </a:r>
            <a:r>
              <a:rPr lang="pt-BR" dirty="0"/>
              <a:t>, </a:t>
            </a:r>
            <a:r>
              <a:rPr lang="pt-BR" dirty="0" err="1"/>
              <a:t>Even</a:t>
            </a:r>
            <a:r>
              <a:rPr lang="pt-BR" dirty="0"/>
              <a:t>, Odebrecht, Rossi e </a:t>
            </a:r>
            <a:r>
              <a:rPr lang="pt-BR" dirty="0" err="1"/>
              <a:t>WTorre</a:t>
            </a:r>
            <a:r>
              <a:rPr lang="pt-BR" dirty="0"/>
              <a:t>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Encaminhamentos-  </a:t>
            </a:r>
            <a:r>
              <a:rPr lang="pt-BR" dirty="0"/>
              <a:t>conversas com Secretária Paula e Prefeito </a:t>
            </a:r>
            <a:r>
              <a:rPr lang="pt-BR" dirty="0" smtClean="0"/>
              <a:t>( em </a:t>
            </a:r>
            <a:r>
              <a:rPr lang="pt-BR" dirty="0"/>
              <a:t>dez/13)</a:t>
            </a:r>
          </a:p>
          <a:p>
            <a:r>
              <a:rPr lang="pt-BR" dirty="0"/>
              <a:t> </a:t>
            </a:r>
          </a:p>
          <a:p>
            <a:pPr lvl="0"/>
            <a:r>
              <a:rPr lang="pt-BR" b="1" dirty="0" smtClean="0"/>
              <a:t>Pacto </a:t>
            </a:r>
            <a:r>
              <a:rPr lang="pt-BR" b="1" dirty="0" err="1"/>
              <a:t>Anti-corrupção</a:t>
            </a:r>
            <a:r>
              <a:rPr lang="pt-BR" dirty="0"/>
              <a:t> – conforme definido em 18/12, encaminhamentos </a:t>
            </a:r>
            <a:r>
              <a:rPr lang="pt-BR" dirty="0" smtClean="0"/>
              <a:t>a </a:t>
            </a:r>
            <a:r>
              <a:rPr lang="pt-BR" dirty="0"/>
              <a:t>serem conduzidos pelo Comitê de </a:t>
            </a:r>
            <a:r>
              <a:rPr lang="pt-BR" dirty="0" smtClean="0"/>
              <a:t>Incorporação</a:t>
            </a:r>
          </a:p>
          <a:p>
            <a:pPr lvl="0"/>
            <a:r>
              <a:rPr lang="pt-BR" dirty="0" smtClean="0"/>
              <a:t>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Discussão e proposta de pontos de melhorias e aperfeiçoamentos, com identificação de gaps que gerariam espaço para corrupção.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Negociação e pacto com Poder Público - estabelecer pontos para estimular o poder público (funcionários) a comportamento ilibado.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Comunicação interna e externa- assinatura de Pacto </a:t>
            </a:r>
            <a:r>
              <a:rPr lang="pt-BR" dirty="0" err="1"/>
              <a:t>Anti-Corrupção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42887" y="226525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Melhoria nos processos – </a:t>
            </a:r>
            <a:r>
              <a:rPr lang="pt-BR" sz="2000" b="1" kern="0" dirty="0" smtClean="0">
                <a:solidFill>
                  <a:schemeClr val="tx1"/>
                </a:solidFill>
              </a:rPr>
              <a:t>Prefeitura de São Paulo e Pacto </a:t>
            </a:r>
            <a:r>
              <a:rPr lang="pt-BR" sz="2000" b="1" kern="0" dirty="0" err="1" smtClean="0">
                <a:solidFill>
                  <a:schemeClr val="tx1"/>
                </a:solidFill>
              </a:rPr>
              <a:t>anti-corrupção</a:t>
            </a:r>
            <a:r>
              <a:rPr lang="pt-BR" sz="2000" b="1" kern="0" dirty="0" smtClean="0">
                <a:solidFill>
                  <a:schemeClr val="tx1"/>
                </a:solidFill>
              </a:rPr>
              <a:t> </a:t>
            </a:r>
            <a:r>
              <a:rPr lang="pt-BR" sz="2000" b="1" kern="0" dirty="0" smtClean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997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Trabalho 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5</a:t>
            </a:r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161567" y="620688"/>
            <a:ext cx="8624887" cy="588189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Processos de </a:t>
            </a:r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Licenciamentos -  Modelo </a:t>
            </a:r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 Análise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</a:t>
            </a:r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racionalização</a:t>
            </a:r>
          </a:p>
          <a:p>
            <a:pPr lvl="0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Entrada dos projetos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egmentação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 acordo com complexidade e tipo de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empreendimento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Regras claras e inspeções posteriores - direito prévio de construir de acordo com regras de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zoneamento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definidas (França)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 smtClean="0"/>
              <a:t>Normas </a:t>
            </a:r>
            <a:r>
              <a:rPr lang="pt-BR" b="1" i="1" dirty="0"/>
              <a:t>e diretrizes claras para futura aprovação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/>
              <a:t>Canal de </a:t>
            </a:r>
            <a:r>
              <a:rPr lang="pt-BR" b="1" i="1" dirty="0" err="1"/>
              <a:t>pré</a:t>
            </a:r>
            <a:r>
              <a:rPr lang="pt-BR" b="1" i="1" dirty="0"/>
              <a:t>-consulta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/>
              <a:t>Regras de aprovação claras, sem </a:t>
            </a:r>
            <a:r>
              <a:rPr lang="pt-BR" b="1" i="1" dirty="0" smtClean="0"/>
              <a:t>discricionariedades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 smtClean="0"/>
              <a:t>Digitação única (MM)</a:t>
            </a:r>
          </a:p>
          <a:p>
            <a:pPr lvl="1"/>
            <a:endParaRPr lang="pt-BR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Instância única para documentos, análise, aprovações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Aprovação única, através de colegiados; comunique-se unificados.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Decreto 620-2009 Rio de Janeiro; </a:t>
            </a:r>
            <a:r>
              <a:rPr lang="pt-BR" b="1" dirty="0" err="1"/>
              <a:t>Graprohab</a:t>
            </a:r>
            <a:r>
              <a:rPr lang="pt-BR" b="1" dirty="0"/>
              <a:t> (Estado SP), Hong-Kong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Prazos e responsabilidades definidas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Solução de sobreposições (</a:t>
            </a:r>
            <a:r>
              <a:rPr lang="pt-BR" b="1" i="1" dirty="0" err="1"/>
              <a:t>ex</a:t>
            </a:r>
            <a:r>
              <a:rPr lang="pt-BR" b="1" i="1" dirty="0"/>
              <a:t>: CETESB, </a:t>
            </a:r>
            <a:r>
              <a:rPr lang="pt-BR" b="1" i="1" dirty="0" smtClean="0"/>
              <a:t>SVMA) – Plano de Licenciamento Ambiental Unificado – </a:t>
            </a:r>
            <a:r>
              <a:rPr lang="pt-BR" b="1" i="1" dirty="0" err="1" smtClean="0"/>
              <a:t>ex</a:t>
            </a:r>
            <a:r>
              <a:rPr lang="pt-BR" b="1" i="1" dirty="0" smtClean="0"/>
              <a:t>: Arco do Futuro (MM)</a:t>
            </a:r>
            <a:endParaRPr lang="pt-BR" b="1" i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Gestão de eficácia dos processos: indicadores, metas, incentivos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Prazos máximos para aprovações (Índia, Israel)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152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Trabalho 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767751"/>
            <a:ext cx="8624887" cy="36659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Processos de </a:t>
            </a:r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Licenciamentos -  Modelo </a:t>
            </a:r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 Análise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</a:t>
            </a:r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racionalização - </a:t>
            </a:r>
            <a:r>
              <a:rPr lang="pt-BR" b="1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cont</a:t>
            </a:r>
            <a:endParaRPr lang="pt-BR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Simplificação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 processos (eliminação, redefinição, terceirização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Aprovação por parâmetros construtivos (Curitiba)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/>
              <a:t>Inversão da responsabilidade </a:t>
            </a:r>
            <a:r>
              <a:rPr lang="pt-BR" b="1" i="1" dirty="0" smtClean="0"/>
              <a:t> - processo </a:t>
            </a:r>
            <a:r>
              <a:rPr lang="pt-BR" b="1" i="1" dirty="0"/>
              <a:t>declaratório com fiscalização na execução e </a:t>
            </a:r>
            <a:r>
              <a:rPr lang="pt-BR" b="1" i="1" dirty="0" smtClean="0"/>
              <a:t>entrega</a:t>
            </a:r>
            <a:endParaRPr lang="pt-BR" b="1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 smtClean="0"/>
              <a:t>Adaptar </a:t>
            </a:r>
            <a:r>
              <a:rPr lang="pt-BR" b="1" i="1" dirty="0"/>
              <a:t>anuências a datas adequadas (</a:t>
            </a:r>
            <a:r>
              <a:rPr lang="pt-BR" b="1" i="1" dirty="0" err="1"/>
              <a:t>Ex</a:t>
            </a:r>
            <a:r>
              <a:rPr lang="pt-BR" b="1" i="1" dirty="0"/>
              <a:t>: alvará de execução e não de aprovação)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/>
              <a:t>Tirar cruzamentos indevidos. </a:t>
            </a:r>
            <a:r>
              <a:rPr lang="pt-BR" b="1" i="1" dirty="0" err="1"/>
              <a:t>Ex</a:t>
            </a:r>
            <a:r>
              <a:rPr lang="pt-BR" b="1" i="1" dirty="0"/>
              <a:t>: alvará de stand só com projeto aprovado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b="1" i="1" dirty="0"/>
              <a:t>Habite-se eletrônico efetivamente automático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b="1" i="1" dirty="0"/>
              <a:t>Controles automáticos/ desvinculação do Habite-se quando </a:t>
            </a:r>
            <a:r>
              <a:rPr lang="pt-BR" b="1" i="1" dirty="0" smtClean="0"/>
              <a:t>indevido</a:t>
            </a:r>
            <a:endParaRPr lang="pt-BR" b="1" i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0" lvl="1"/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Possíveis pilotos: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São Paulo (projeto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Falconi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), Rio de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Janeiro</a:t>
            </a:r>
            <a:endParaRPr lang="pt-BR" b="1" i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278605" y="4580695"/>
            <a:ext cx="8624887" cy="17269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Proposta </a:t>
            </a:r>
            <a:r>
              <a:rPr lang="pt-BR" b="1" dirty="0"/>
              <a:t>técnica</a:t>
            </a:r>
            <a:r>
              <a:rPr lang="pt-BR" dirty="0"/>
              <a:t>. </a:t>
            </a:r>
            <a:r>
              <a:rPr lang="pt-BR" dirty="0" err="1"/>
              <a:t>Sinduscon</a:t>
            </a:r>
            <a:r>
              <a:rPr lang="pt-BR" dirty="0"/>
              <a:t> – </a:t>
            </a:r>
            <a:r>
              <a:rPr lang="pt-BR" dirty="0" smtClean="0"/>
              <a:t>SP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Deixar de condicionar </a:t>
            </a:r>
            <a:r>
              <a:rPr lang="pt-BR" dirty="0" smtClean="0"/>
              <a:t> </a:t>
            </a:r>
            <a:r>
              <a:rPr lang="pt-BR" dirty="0"/>
              <a:t>Habite-se à Certidão de Quitação do 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Respeitar </a:t>
            </a:r>
            <a:r>
              <a:rPr lang="pt-BR" dirty="0"/>
              <a:t>o Código Tributário </a:t>
            </a:r>
            <a:r>
              <a:rPr lang="pt-BR" dirty="0" smtClean="0"/>
              <a:t>Nacional -recolhimento </a:t>
            </a:r>
            <a:r>
              <a:rPr lang="pt-BR" dirty="0"/>
              <a:t>de ISS – 5% sobre mão de obra – eletrônico, como </a:t>
            </a:r>
            <a:r>
              <a:rPr lang="pt-BR" dirty="0" smtClean="0"/>
              <a:t>INSS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Considerar devidamente a contabilidade apresentada pelas 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Pauta </a:t>
            </a:r>
            <a:r>
              <a:rPr lang="pt-BR" dirty="0"/>
              <a:t>fiscal só </a:t>
            </a:r>
            <a:r>
              <a:rPr lang="pt-BR" dirty="0" smtClean="0"/>
              <a:t>por </a:t>
            </a:r>
            <a:r>
              <a:rPr lang="pt-BR" dirty="0"/>
              <a:t>irregularidade - revogar o decreto </a:t>
            </a:r>
            <a:r>
              <a:rPr lang="pt-BR" dirty="0" smtClean="0"/>
              <a:t>por sua aplicação</a:t>
            </a:r>
          </a:p>
        </p:txBody>
      </p:sp>
    </p:spTree>
    <p:extLst>
      <p:ext uri="{BB962C8B-B14F-4D97-AF65-F5344CB8AC3E}">
        <p14:creationId xmlns:p14="http://schemas.microsoft.com/office/powerpoint/2010/main" val="1845571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Trabalho 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161567" y="620688"/>
            <a:ext cx="8624887" cy="588189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Processos de Licenciamentos – Prefeituras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pt-BR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- slides 8 a 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14)</a:t>
            </a: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Corpo Técnico e processos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quantidade,capacitação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Modelos de comparação –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benchmarks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Licenciamentos por engenheiros certificados terceirizados (Colômbia, Áustria, Reino Unido)</a:t>
            </a:r>
          </a:p>
          <a:p>
            <a:pPr lvl="0"/>
            <a:endParaRPr lang="pt-BR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Incentivos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análise rápida, legislação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Definição e divulgação de prazos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Redução de custos se prazo supera determinado limite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Premiação de acordo com desempenho (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Filipinas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)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Informatização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pt-BR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– slide 15)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Divulgação de informações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on-line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One</a:t>
            </a:r>
            <a:r>
              <a:rPr lang="pt-BR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-stop shop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plataforma on-line com CAD – integração projetistas, incorporadoras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Submissão e acompanhamento de pedidos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on-line (</a:t>
            </a:r>
            <a:r>
              <a:rPr lang="pt-B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Holanda)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Gestão de capacidade, alocação de recursos, identificação de gargalos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Programa de governo para avanço na gestão dos municípios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Fontes de recursos,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coordenação</a:t>
            </a:r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Possíveis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pilotos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488578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27396</TotalTime>
  <Words>3038</Words>
  <Application>Microsoft Office PowerPoint</Application>
  <PresentationFormat>Apresentação na tela (4:3)</PresentationFormat>
  <Paragraphs>515</Paragraphs>
  <Slides>34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Calibri</vt:lpstr>
      <vt:lpstr>Helvetica</vt:lpstr>
      <vt:lpstr>Verdana</vt:lpstr>
      <vt:lpstr>Design padrão</vt:lpstr>
      <vt:lpstr>Worksheet</vt:lpstr>
      <vt:lpstr>Apresentação do PowerPoint</vt:lpstr>
      <vt:lpstr>Atualizações e Pauta 7/1</vt:lpstr>
      <vt:lpstr>Apresentação do PowerPoint</vt:lpstr>
      <vt:lpstr>Melhoria nos processos – Pacto anti-corrupção e Trabalho MBC/Booz </vt:lpstr>
      <vt:lpstr>Melhoria nos processos – Pacto anti-corrupção e Trabalho MBC/Booz </vt:lpstr>
      <vt:lpstr>Apresentação do PowerPoint</vt:lpstr>
      <vt:lpstr>Melhoria nos processos – Pacto anti-corrupção e Trabalho MBC/Booz   </vt:lpstr>
      <vt:lpstr>Melhoria nos processos – Pacto anti-corrupção e Trabalho MBC/Booz  </vt:lpstr>
      <vt:lpstr>Melhoria nos processos – Pacto anti-corrupção e Trabalho MBC/Booz  </vt:lpstr>
      <vt:lpstr>2 – Burocracia, Licenciamentos – Comitê de Incorporação  </vt:lpstr>
      <vt:lpstr>Apresentação do PowerPoint</vt:lpstr>
      <vt:lpstr>Modelo de vendas - reuniões para discussão e posicionamento  </vt:lpstr>
      <vt:lpstr>Modelo de Vendas </vt:lpstr>
      <vt:lpstr>Apresentação do PowerPoint</vt:lpstr>
      <vt:lpstr>4 – Modelo de Vendas, Equilíbrio, Distratos –Com. de Incorporação  </vt:lpstr>
      <vt:lpstr>Questões ABECIP</vt:lpstr>
      <vt:lpstr>Questões ABECIP</vt:lpstr>
      <vt:lpstr>Apresentação do PowerPoint</vt:lpstr>
      <vt:lpstr>Apresentação do PowerPoint</vt:lpstr>
      <vt:lpstr>Prefeitura de São Paulo   </vt:lpstr>
      <vt:lpstr>Plano Diretor – pontos enviados ao Secovi em 11/11 </vt:lpstr>
      <vt:lpstr>Plano Diretor - pontos enviados ao Secovi em 11/11</vt:lpstr>
      <vt:lpstr>Apresentação do PowerPoint</vt:lpstr>
      <vt:lpstr>Atualizações – Prefeitura e Governo SP  </vt:lpstr>
      <vt:lpstr>Cetesb – reunião com Presidência/ Secretário do Meio Ambiente  </vt:lpstr>
      <vt:lpstr>Cetesb – reunião com Presidência/ Secretário do Meio Ambiente  </vt:lpstr>
      <vt:lpstr>PMCMV3</vt:lpstr>
      <vt:lpstr>Apresentação do PowerPoint</vt:lpstr>
      <vt:lpstr>Código de Conduta, Responsabilidade Social</vt:lpstr>
      <vt:lpstr>Código de Conduta – Relac. ABRAINC – Comitê de Resp. Social </vt:lpstr>
      <vt:lpstr>Princípios  Gerais ABRAINC </vt:lpstr>
      <vt:lpstr>Apresentação do PowerPoint</vt:lpstr>
      <vt:lpstr>Anexo -  Burocracia, Licenciamentos – Comitê de Incorporação  </vt:lpstr>
      <vt:lpstr>Anexo -  Burocracia, Licenciamentos – Comitê de Incorporação  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2853</cp:revision>
  <dcterms:created xsi:type="dcterms:W3CDTF">2009-08-13T21:08:28Z</dcterms:created>
  <dcterms:modified xsi:type="dcterms:W3CDTF">2014-01-08T11:35:19Z</dcterms:modified>
</cp:coreProperties>
</file>