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1" r:id="rId2"/>
    <p:sldId id="720" r:id="rId3"/>
    <p:sldId id="909" r:id="rId4"/>
    <p:sldId id="925" r:id="rId5"/>
    <p:sldId id="981" r:id="rId6"/>
    <p:sldId id="974" r:id="rId7"/>
    <p:sldId id="993" r:id="rId8"/>
    <p:sldId id="989" r:id="rId9"/>
    <p:sldId id="990" r:id="rId10"/>
    <p:sldId id="991" r:id="rId11"/>
    <p:sldId id="992" r:id="rId12"/>
    <p:sldId id="995" r:id="rId13"/>
    <p:sldId id="965" r:id="rId14"/>
    <p:sldId id="996" r:id="rId15"/>
    <p:sldId id="988" r:id="rId16"/>
    <p:sldId id="968" r:id="rId17"/>
    <p:sldId id="977" r:id="rId18"/>
    <p:sldId id="978" r:id="rId19"/>
    <p:sldId id="979" r:id="rId20"/>
    <p:sldId id="994" r:id="rId21"/>
    <p:sldId id="980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66" d="100"/>
          <a:sy n="66" d="100"/>
        </p:scale>
        <p:origin x="-17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07/02/2013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5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Proposta FGV para a </a:t>
            </a:r>
            <a:r>
              <a:rPr lang="pt-BR" sz="1600" b="1" dirty="0" err="1" smtClean="0"/>
              <a:t>Brookfield</a:t>
            </a:r>
            <a:r>
              <a:rPr lang="pt-BR" sz="1600" b="1" dirty="0" smtClean="0"/>
              <a:t> – Importância Socioeconômica da Terceirização na Construção Civil</a:t>
            </a:r>
            <a:r>
              <a:rPr lang="pt-BR" sz="1600" dirty="0" smtClean="0"/>
              <a:t> – Minuta para ajuste de escopo - 14/12/2012</a:t>
            </a:r>
          </a:p>
          <a:p>
            <a:pPr lvl="0"/>
            <a:endParaRPr lang="pt-BR" sz="1600" dirty="0" smtClean="0"/>
          </a:p>
          <a:p>
            <a:pPr lvl="0"/>
            <a:r>
              <a:rPr lang="pt-BR" dirty="0" smtClean="0"/>
              <a:t>1ª Etapa -  Terceirização no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2ª Etapa – Impacto econômico da cadeia construção civil (numérico,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3ª Etapa – Importância social/</a:t>
            </a:r>
            <a:r>
              <a:rPr lang="pt-BR" dirty="0" err="1" smtClean="0"/>
              <a:t>externalidades</a:t>
            </a:r>
            <a:r>
              <a:rPr lang="pt-BR" dirty="0" smtClean="0"/>
              <a:t> do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).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Comentários enviados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Foco no imobiliário (em vez de construção civil como um todo)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Possibilidade de inclusão de:</a:t>
            </a:r>
          </a:p>
          <a:p>
            <a:pPr lvl="1">
              <a:buFont typeface="Arial" pitchFamily="34" charset="0"/>
              <a:buChar char="•"/>
            </a:pPr>
            <a:r>
              <a:rPr lang="pt-BR" i="1" dirty="0" smtClean="0"/>
              <a:t> </a:t>
            </a:r>
            <a:r>
              <a:rPr lang="pt-BR" i="1" dirty="0" err="1" smtClean="0"/>
              <a:t>Turn-over</a:t>
            </a:r>
            <a:r>
              <a:rPr lang="pt-BR" i="1" dirty="0" smtClean="0"/>
              <a:t> </a:t>
            </a:r>
            <a:r>
              <a:rPr lang="pt-BR" dirty="0" smtClean="0"/>
              <a:t>/especialização: efeito negativo se proibição. Indicativos numéricos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Precarização</a:t>
            </a:r>
            <a:r>
              <a:rPr lang="pt-BR" dirty="0" smtClean="0"/>
              <a:t> do trabalho -  CUT: RAIS 2009 (Terceirização: + acidentes, &lt; tempo de trabalho, &gt; jornadas, &lt; salários)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 econômico: arrecadação de impostos e empregos em toda a cadeia para cada m2 produzido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Ligação : Terceirização (ou de sua proibição- Etapa 1) e importância  do Setor (Etapas 2 e 3)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836712"/>
            <a:ext cx="8964612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 - ACP para cada imobiliária – </a:t>
            </a:r>
            <a:r>
              <a:rPr lang="pt-BR" dirty="0" smtClean="0"/>
              <a:t>extensão do TAC </a:t>
            </a:r>
            <a:r>
              <a:rPr lang="pt-BR" dirty="0" err="1" smtClean="0"/>
              <a:t>Abyara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Relatório de fiscalização das imobiliárias de Alagoas – 31/10/2012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Solicitação - Casa Civil -  30 imobiliárias, 300 corretores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Lógica do mercado imobiliário: contratação de imobiliárias e não de corretores pelas incorporadoras. Exclusividade, controle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Não recolhimento </a:t>
            </a:r>
            <a:r>
              <a:rPr lang="pt-BR" dirty="0" err="1" smtClean="0"/>
              <a:t>RPAs</a:t>
            </a:r>
            <a:r>
              <a:rPr lang="pt-BR" dirty="0" smtClean="0"/>
              <a:t>- não recolhimento previdenciário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Exclusividade, plantões e não custeio de despesas – não são sócios, nem cooperados, nem avulsos, nem eventuais, nem autônomos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Vínculo empregatício – pessoa física, pessoalidade, não eventualidade, onerosidade, subordinação – alteridade (transferência de riscos) não seria argumento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Depoimentos: situação reflete a do país</a:t>
            </a:r>
          </a:p>
          <a:p>
            <a:endParaRPr lang="pt-BR" b="1" dirty="0" smtClean="0"/>
          </a:p>
          <a:p>
            <a:r>
              <a:rPr lang="pt-BR" b="1" dirty="0" smtClean="0"/>
              <a:t>Lei Nº 6378 DE 02/01/2013 (Estadual - Rio de Janeiro)</a:t>
            </a:r>
          </a:p>
          <a:p>
            <a:r>
              <a:rPr lang="pt-BR" dirty="0" smtClean="0"/>
              <a:t>São seus direitos na compra de imóvel pelo programa Minha Casa, Minha Vida: </a:t>
            </a:r>
            <a:endParaRPr lang="en-US" dirty="0" smtClean="0"/>
          </a:p>
          <a:p>
            <a:r>
              <a:rPr lang="pt-BR" dirty="0" smtClean="0"/>
              <a:t>I - não pagar taxa de corretagem (procure saber se a taxa está embutida na aquisição)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Ações, posicionamento das empresas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836712"/>
            <a:ext cx="8964612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Parecer Dr. Nelson Nery – viés </a:t>
            </a:r>
            <a:r>
              <a:rPr lang="pt-BR" b="1" dirty="0" err="1" smtClean="0"/>
              <a:t>consumerista</a:t>
            </a:r>
            <a:r>
              <a:rPr lang="pt-BR" b="1" dirty="0" smtClean="0"/>
              <a:t>, em complemento a Pareceres existentes – </a:t>
            </a:r>
            <a:r>
              <a:rPr lang="pt-BR" b="1" dirty="0" err="1" smtClean="0"/>
              <a:t>cívil</a:t>
            </a:r>
            <a:r>
              <a:rPr lang="pt-BR" b="1" dirty="0" smtClean="0"/>
              <a:t>, tributário - </a:t>
            </a:r>
            <a:r>
              <a:rPr lang="pt-BR" dirty="0" smtClean="0"/>
              <a:t>1ª versão enviada ao Secovi em </a:t>
            </a:r>
            <a:r>
              <a:rPr lang="pt-BR" dirty="0" smtClean="0"/>
              <a:t>9/10; versão final a ser enviada assim que se tiverem ajustes nos destinatários </a:t>
            </a:r>
            <a:endParaRPr lang="pt-BR" dirty="0" smtClean="0"/>
          </a:p>
          <a:p>
            <a:pPr lvl="1"/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Imobiliárias – contratação LCA/ BA. Assessoria para aperfeiçoamentos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via Simples/Corretores como Microempreendedores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Atualização das discussões </a:t>
            </a:r>
            <a:r>
              <a:rPr lang="pt-BR" dirty="0" smtClean="0"/>
              <a:t>– custos efetivos; passivos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Discussão junto com Comitê de Incorporação </a:t>
            </a:r>
            <a:r>
              <a:rPr lang="pt-BR" dirty="0" smtClean="0"/>
              <a:t>– modelo de negócios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10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1034265"/>
            <a:ext cx="8784976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Desoneração da Folha; R$ 100 mil para RET 1%; RET 6% para 4%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PIS/COFINS</a:t>
            </a:r>
            <a:r>
              <a:rPr lang="pt-BR" dirty="0" smtClean="0"/>
              <a:t> - intenção de não se promoverem aumentos ao setor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Permuta</a:t>
            </a:r>
            <a:r>
              <a:rPr lang="pt-BR" dirty="0" smtClean="0"/>
              <a:t> - entendimento recente da Receita por dupla compra e venda; revisão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Novas tecnologias/produtividade</a:t>
            </a:r>
            <a:r>
              <a:rPr lang="pt-BR" dirty="0" smtClean="0"/>
              <a:t>: desincentivos fiscais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Cartórios – regulamentação da Res. 4088; outras ações com CNJ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Patrocínios (</a:t>
            </a:r>
            <a:r>
              <a:rPr lang="pt-BR" dirty="0" smtClean="0"/>
              <a:t>ex: aprovações </a:t>
            </a:r>
            <a:r>
              <a:rPr lang="pt-BR" i="1" dirty="0" smtClean="0"/>
              <a:t>on-line</a:t>
            </a:r>
            <a:r>
              <a:rPr lang="pt-BR" dirty="0" smtClean="0"/>
              <a:t> em SP- apoio com Prefeitura, Estado -</a:t>
            </a:r>
            <a:r>
              <a:rPr lang="pt-BR" dirty="0" err="1" smtClean="0"/>
              <a:t>Cetesb</a:t>
            </a:r>
            <a:r>
              <a:rPr lang="pt-B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Acompanhamento - GT com Fazenda, Planejamento, Caixa e outros órgãos; </a:t>
            </a:r>
            <a:r>
              <a:rPr lang="pt-BR" sz="1600" b="1" dirty="0" smtClean="0"/>
              <a:t>Estudo setorial amplo e estruturante para o setor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MP 601, de 28/12/2012</a:t>
            </a:r>
            <a:r>
              <a:rPr lang="pt-BR" dirty="0" smtClean="0"/>
              <a:t> - RET 4% e desoneração da Folha (Grupos CNAE 2.0):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412-Construção Edifícios; 432- Instalações; 433- Acabamento; 439- Outros serviços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Prazo - </a:t>
            </a:r>
            <a:r>
              <a:rPr lang="pt-BR" dirty="0" smtClean="0"/>
              <a:t>abr/2013 até dez/2014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Emendas -  de 4 a 8 de fevereiro -  envio de propostas</a:t>
            </a:r>
          </a:p>
          <a:p>
            <a:endParaRPr lang="pt-BR" b="1" dirty="0" smtClean="0"/>
          </a:p>
          <a:p>
            <a:r>
              <a:rPr lang="pt-BR" b="1" dirty="0" smtClean="0"/>
              <a:t>Envio de contribuições à CBIC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Levantamento de prioridades – questionário enviado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Formalização das dúvidas perante Receita/ respostas às perguntas</a:t>
            </a: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11</a:t>
            </a:r>
            <a:endParaRPr lang="en-US" sz="1000" dirty="0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179512" y="2279154"/>
            <a:ext cx="8602662" cy="2857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3935338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Desoneração da Folha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620688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Reunião Min. </a:t>
            </a:r>
            <a:r>
              <a:rPr lang="pt-BR" sz="1600" b="1" dirty="0" err="1" smtClean="0">
                <a:latin typeface="Verdana" pitchFamily="34" charset="0"/>
              </a:rPr>
              <a:t>Mantega</a:t>
            </a:r>
            <a:r>
              <a:rPr lang="pt-BR" sz="1600" b="1" dirty="0" smtClean="0">
                <a:latin typeface="Verdana" pitchFamily="34" charset="0"/>
              </a:rPr>
              <a:t> 9/</a:t>
            </a:r>
            <a:r>
              <a:rPr lang="pt-BR" sz="1600" b="1" dirty="0" err="1" smtClean="0">
                <a:latin typeface="Verdana" pitchFamily="34" charset="0"/>
              </a:rPr>
              <a:t>nov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discutidos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28/1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1 - Abatimento dos recolhimentos de subempreiteiros vinculados ao CEI da obra  - </a:t>
            </a:r>
            <a:r>
              <a:rPr lang="pt-BR" dirty="0" err="1" smtClean="0"/>
              <a:t>não-cumulatividade</a:t>
            </a:r>
            <a:r>
              <a:rPr lang="pt-BR" dirty="0" smtClean="0"/>
              <a:t> nos recolhimentos, com abatimento dos recolhimentos do Subempreiteiro no valor a ser recolhido pela Construtora. Efetividade, incentivos e não deflação em INCC, CUB (sobre custos diretos)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2 - Enquadramento: 2 ou mais </a:t>
            </a:r>
            <a:r>
              <a:rPr lang="pt-BR" b="1" dirty="0" err="1" smtClean="0"/>
              <a:t>CNAEs</a:t>
            </a:r>
            <a:r>
              <a:rPr lang="pt-BR" b="1" dirty="0" smtClean="0"/>
              <a:t> (construção e incorporação) – </a:t>
            </a:r>
            <a:r>
              <a:rPr lang="pt-BR" dirty="0" smtClean="0"/>
              <a:t>proporcionalidade dos recolhimentos - receitas por atividade, independentemente de atividade primária ou secundária no CNPJ - art. 6º do Decreto nº 7.828/2012.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b="1" dirty="0" smtClean="0"/>
              <a:t>3 - Exigência de CND (recolhimento posterior ao término da obra) – </a:t>
            </a:r>
            <a:r>
              <a:rPr lang="pt-BR" dirty="0" smtClean="0"/>
              <a:t>esclarecimento pelo Governo  e disseminação até a ponta; adaptação nos normativos para abatimento de mão de obra no ISS nos diversos municípios </a:t>
            </a:r>
            <a:endParaRPr lang="en-US" dirty="0" smtClean="0"/>
          </a:p>
          <a:p>
            <a:r>
              <a:rPr lang="pt-BR" b="1" dirty="0" smtClean="0"/>
              <a:t> </a:t>
            </a:r>
            <a:endParaRPr lang="en-US" dirty="0" smtClean="0"/>
          </a:p>
          <a:p>
            <a:r>
              <a:rPr lang="pt-BR" b="1" dirty="0" smtClean="0"/>
              <a:t>4 - Vigência das novas regras </a:t>
            </a:r>
            <a:r>
              <a:rPr lang="pt-BR" dirty="0" smtClean="0"/>
              <a:t>– 1º de abril; sanção MP posterior a isto</a:t>
            </a:r>
          </a:p>
          <a:p>
            <a:endParaRPr lang="pt-BR" b="1" dirty="0" smtClean="0"/>
          </a:p>
          <a:p>
            <a:r>
              <a:rPr lang="pt-BR" b="1" dirty="0" smtClean="0"/>
              <a:t>Proposta de transição – redução de encargos de 20% p/ 10% até jan14 ou 15</a:t>
            </a:r>
          </a:p>
          <a:p>
            <a:r>
              <a:rPr lang="pt-BR" b="1" dirty="0" smtClean="0"/>
              <a:t> </a:t>
            </a:r>
            <a:endParaRPr lang="en-US" dirty="0" smtClean="0"/>
          </a:p>
          <a:p>
            <a:r>
              <a:rPr lang="pt-BR" b="1" dirty="0" smtClean="0"/>
              <a:t>Dúvidas superadas - desonerações em outros setores/outras definições: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Forma - Compulsória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Unidades em estoque, unidades </a:t>
            </a:r>
            <a:r>
              <a:rPr lang="pt-BR" dirty="0" err="1" smtClean="0"/>
              <a:t>distratadas</a:t>
            </a:r>
            <a:r>
              <a:rPr lang="pt-BR" dirty="0" smtClean="0"/>
              <a:t>: não inclusão de incorporação e  definições adequadas de enquadramento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Dupla tributação: RET/ Lucro Real descontados da receita bruta 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12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adicionais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OR – 4/2/2013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 Tratamento nas retenções pelas incorporadoras quando Subempreiteiros no Simples estiverem enquadrados nos </a:t>
            </a:r>
            <a:r>
              <a:rPr lang="pt-BR" dirty="0" err="1" smtClean="0"/>
              <a:t>CNAE’s</a:t>
            </a:r>
            <a:r>
              <a:rPr lang="pt-BR" dirty="0" smtClean="0"/>
              <a:t> especificados na MP 601/13?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Contribuição Previdenciária Patronal  - 13º sal./ verbas rescisórias a partir de 4/2º13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Empresas com receitas de incorporação e construção (</a:t>
            </a:r>
            <a:r>
              <a:rPr lang="pt-BR" dirty="0" err="1" smtClean="0"/>
              <a:t>CNAEs</a:t>
            </a:r>
            <a:r>
              <a:rPr lang="pt-BR" dirty="0" smtClean="0"/>
              <a:t> 411 e 412) - proporcionalidade (receita desonerada/onerada) - receita de incorporação tem tratamento distinto na contab. societária (novas regras contábeis - </a:t>
            </a:r>
            <a:r>
              <a:rPr lang="pt-BR" dirty="0" err="1" smtClean="0"/>
              <a:t>CPCs</a:t>
            </a:r>
            <a:r>
              <a:rPr lang="pt-BR" dirty="0" smtClean="0"/>
              <a:t>) e na fiscal (IN 84/79 da RF)?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GPS x DARF: empresa com receitas desoneradas e oneradas na matriz e filiais. Qual o critério de redução das guias de GPS, emitidas por estabelecimento (</a:t>
            </a:r>
            <a:r>
              <a:rPr lang="pt-BR" dirty="0" err="1" smtClean="0"/>
              <a:t>CNPJs</a:t>
            </a:r>
            <a:r>
              <a:rPr lang="pt-BR" dirty="0" smtClean="0"/>
              <a:t> matriz e filiais), e o recolhimento dos 2% sobre a Receita desonerada (DARF) é efetuada na Matriz? Exemplo: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613277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13</a:t>
            </a:r>
            <a:endParaRPr lang="en-US" sz="1000" dirty="0"/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4653136"/>
            <a:ext cx="5612130" cy="17697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CBIC – 6/2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Fatores positivos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Desoneração efetiva- R$ 3 bi (claro p/ mão de obra própria - &gt; 40% 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Simplificação nos processos – 6% (Simples na Construção Civil) – pagamentos/fiscalização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Adequação no fluxo de caixa</a:t>
            </a:r>
          </a:p>
          <a:p>
            <a:endParaRPr lang="pt-BR" b="1" dirty="0" smtClean="0"/>
          </a:p>
          <a:p>
            <a:r>
              <a:rPr lang="pt-BR" b="1" dirty="0" smtClean="0"/>
              <a:t>Outros pontos – instrumento para negociação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Retenção de empreiteiros – Lei existente: cai de 11% para 3,5%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Antes pagava 100, retinha 11, empreiteiro: 89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Hoje paga 89 e retém 3,5%, conservando a diferença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 Reunião com CBIC/ SPE – Min. Fazenda - 20/2 – Brasília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Comissões CBIC, </a:t>
            </a:r>
            <a:r>
              <a:rPr lang="pt-BR" dirty="0" err="1" smtClean="0"/>
              <a:t>Sinduscon</a:t>
            </a:r>
            <a:r>
              <a:rPr lang="pt-BR" dirty="0" smtClean="0"/>
              <a:t> SP, ABRAINC, FGV, Receita, MF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Discussão de encaminhamento alternativo: </a:t>
            </a:r>
            <a:r>
              <a:rPr lang="pt-BR" dirty="0" smtClean="0"/>
              <a:t>transição até 1º de janeiro de 2015, com redução para 10% do INSS na Folha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Implicações políticas, avanço na solução das dúvidas, simplificação e troca de base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Indicação de continuidade nas discussões na direção indicada (uso de base faturamento), com obtenção das respostas adequadas</a:t>
            </a:r>
          </a:p>
          <a:p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14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Convenção de Condomínio </a:t>
            </a:r>
            <a:r>
              <a:rPr lang="pt-BR" dirty="0" smtClean="0"/>
              <a:t>– assinaturas; </a:t>
            </a:r>
            <a:r>
              <a:rPr lang="pt-BR" b="1" dirty="0" smtClean="0"/>
              <a:t>CND</a:t>
            </a:r>
            <a:r>
              <a:rPr lang="pt-BR" dirty="0" smtClean="0"/>
              <a:t> – renovação, precedência para Habite-se; </a:t>
            </a:r>
            <a:r>
              <a:rPr lang="pt-BR" b="1" dirty="0" smtClean="0"/>
              <a:t>Averbação/individualização</a:t>
            </a:r>
            <a:r>
              <a:rPr lang="pt-BR" dirty="0" smtClean="0"/>
              <a:t> - prazos, custos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b="1" dirty="0" err="1" smtClean="0"/>
              <a:t>Check-list</a:t>
            </a:r>
            <a:r>
              <a:rPr lang="pt-BR" b="1" dirty="0" smtClean="0"/>
              <a:t> único para Registro de Incorporações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Tb aperfeiçoamento na Lei 4.591 - convalidação automática da incorporação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i="1" dirty="0" smtClean="0"/>
              <a:t> </a:t>
            </a:r>
            <a:r>
              <a:rPr lang="pt-BR" b="1" i="1" dirty="0" err="1" smtClean="0"/>
              <a:t>Check-list</a:t>
            </a:r>
            <a:r>
              <a:rPr lang="pt-BR" b="1" dirty="0" smtClean="0"/>
              <a:t> único para Registros de Contratos PF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Controle das Leis e</a:t>
            </a:r>
            <a:r>
              <a:rPr lang="pt-BR" b="1" i="1" dirty="0" smtClean="0"/>
              <a:t> </a:t>
            </a:r>
            <a:r>
              <a:rPr lang="pt-BR" b="1" i="1" dirty="0" err="1" smtClean="0"/>
              <a:t>Check-lists</a:t>
            </a:r>
            <a:r>
              <a:rPr lang="pt-BR" b="1" i="1" dirty="0" smtClean="0"/>
              <a:t> </a:t>
            </a:r>
            <a:r>
              <a:rPr lang="pt-BR" b="1" dirty="0" smtClean="0"/>
              <a:t>propostos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Suscitação de Dúvidas</a:t>
            </a:r>
            <a:r>
              <a:rPr lang="pt-BR" dirty="0" smtClean="0"/>
              <a:t>: estabelecimento de procedimento expedito, flexível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Ouvidoria</a:t>
            </a:r>
            <a:r>
              <a:rPr lang="pt-BR" dirty="0" smtClean="0"/>
              <a:t>; entidades setoriais (ex: IRIB, ARISP ) -  periodicidade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Normas e Procedimentos nos estados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Regulamentação Res. 4088/12 CMN - </a:t>
            </a:r>
            <a:r>
              <a:rPr lang="pt-BR" dirty="0" smtClean="0"/>
              <a:t>integrar informações de Cartórios e Sistema Público de Garantias de Crédito, viabilizando as operações com base neste Sistema.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Alterações nos desembolsos Caixa</a:t>
            </a:r>
            <a:r>
              <a:rPr lang="pt-BR" dirty="0" smtClean="0"/>
              <a:t>: agenda efetiva para melhorias</a:t>
            </a:r>
            <a:endParaRPr lang="en-US" dirty="0" smtClean="0"/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76470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PMCMV - Faixa 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184482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Faixas 2 e 3 (27/11) e demais projetos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 – Rio de Janeiro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16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tângulo 7"/>
          <p:cNvSpPr>
            <a:spLocks noChangeArrowheads="1"/>
          </p:cNvSpPr>
          <p:nvPr/>
        </p:nvSpPr>
        <p:spPr bwMode="auto">
          <a:xfrm>
            <a:off x="179388" y="764704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/RJZ, Cury, Direcional, Emccamp, Gafisa, MRV, PDG, Rossi, Tenda</a:t>
            </a:r>
          </a:p>
          <a:p>
            <a:endParaRPr lang="pt-BR" b="1" dirty="0" smtClean="0"/>
          </a:p>
          <a:p>
            <a:r>
              <a:rPr lang="pt-BR" b="1" dirty="0" smtClean="0"/>
              <a:t>Principais problemas </a:t>
            </a:r>
            <a:r>
              <a:rPr lang="pt-BR" dirty="0" smtClean="0"/>
              <a:t>(exceção: 3º Ofício do RJ)</a:t>
            </a: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Prazos para registro ou averbação superior a 30 dias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Apresentação de exigências em etapas;  prazo entre reapresentação &gt;  30 dias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Custas/emolumentos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Questão é crítica nas negociações pela frente. Diferenças de procedimentos impedem um julgamento mais simplista a respeito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Custas e emolumentos fazem parte da questão e deverão ser discutidos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Para isso, deveremos estar preparados para ouvir a proposta dos Cartórios, analisá-la e nos posicionar a respeito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Definição de </a:t>
            </a:r>
            <a:r>
              <a:rPr lang="pt-BR" i="1" dirty="0" err="1" smtClean="0"/>
              <a:t>Check-lists</a:t>
            </a:r>
            <a:r>
              <a:rPr lang="pt-BR" dirty="0" smtClean="0"/>
              <a:t>  - PF e Memorial de Incorporação - ok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 sobre Tabela e custos pagos a Cartórios – ok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 Acompanhamento de ações ADEMI via ABRAINC</a:t>
            </a:r>
            <a:endParaRPr lang="en-US" b="1" dirty="0" smtClean="0"/>
          </a:p>
          <a:p>
            <a:r>
              <a:rPr lang="pt-BR" dirty="0" smtClean="0"/>
              <a:t> </a:t>
            </a:r>
            <a:endParaRPr lang="en-US" dirty="0" smtClean="0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4293096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17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assuntos</a:t>
            </a:r>
            <a:r>
              <a:rPr lang="pt-BR" sz="1800" b="1" dirty="0" smtClean="0"/>
              <a:t/>
            </a:r>
            <a:br>
              <a:rPr lang="pt-BR" sz="1800" b="1" dirty="0" smtClean="0"/>
            </a:br>
            <a:r>
              <a:rPr lang="pt-BR" sz="1800" b="1" dirty="0" smtClean="0"/>
              <a:t/>
            </a:r>
            <a:br>
              <a:rPr lang="pt-BR" sz="1800" b="1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08720"/>
            <a:ext cx="8624887" cy="465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Desembolsos no Associativo só com Registro PF </a:t>
            </a:r>
            <a:r>
              <a:rPr lang="pt-BR" dirty="0" smtClean="0"/>
              <a:t>-impactos nos </a:t>
            </a:r>
            <a:r>
              <a:rPr lang="pt-BR" dirty="0" err="1" smtClean="0"/>
              <a:t>covenants</a:t>
            </a:r>
            <a:r>
              <a:rPr lang="pt-BR" dirty="0" smtClean="0"/>
              <a:t> (endividamento), contábeis, nos controles</a:t>
            </a:r>
          </a:p>
          <a:p>
            <a:r>
              <a:rPr lang="pt-BR" b="1" dirty="0" smtClean="0"/>
              <a:t>Res. 3706/2009 – BACEN</a:t>
            </a:r>
          </a:p>
          <a:p>
            <a:r>
              <a:rPr lang="pt-BR" sz="1600" i="1" dirty="0" smtClean="0"/>
              <a:t>Art. 2º As instituições financeiras, nas operações de financiamento para aquisição de imóvel, devem aplicar ao valor a ser transferido ao vendedor do imóvel, desde a data da assinatura do respectivo contrato até a data da efetiva liberação ... </a:t>
            </a:r>
            <a:endParaRPr lang="en-US" sz="1600" dirty="0" smtClean="0"/>
          </a:p>
          <a:p>
            <a:r>
              <a:rPr lang="pt-BR" sz="1600" i="1" dirty="0" smtClean="0"/>
              <a:t>Par. único. O valor ...deve ser mantido em conta de controle da própria instituição, vinculada à operação, em nome do vendedor, desde a data da assinatura do contrato de financiamento até a data da efetiva liberação dos recursos. </a:t>
            </a:r>
          </a:p>
          <a:p>
            <a:endParaRPr lang="pt-BR" b="1" dirty="0" smtClean="0"/>
          </a:p>
          <a:p>
            <a:r>
              <a:rPr lang="pt-BR" b="1" dirty="0" smtClean="0"/>
              <a:t>Carta Circular 3391/2009 - COSIF </a:t>
            </a:r>
            <a:endParaRPr lang="en-US" b="1" dirty="0" smtClean="0"/>
          </a:p>
          <a:p>
            <a:r>
              <a:rPr lang="pt-BR" sz="1600" i="1" dirty="0" smtClean="0"/>
              <a:t>II - a função do título 4.9.9.10.00-3 CREDORES POR RECURSOS A LIBERAR passa a ser a de registrar</a:t>
            </a:r>
            <a:endParaRPr lang="en-US" sz="1600" i="1" dirty="0" smtClean="0"/>
          </a:p>
          <a:p>
            <a:r>
              <a:rPr lang="pt-BR" sz="1600" i="1" dirty="0" smtClean="0"/>
              <a:t>b) no subtítulo 4.9.9.10.20-9 Vendedores de Imóveis, as importâncias devidas a pessoas físicas ou jurídicas que venderem imóveis a mutuários financiados pela instituição, inclusive a respectiva remuneração de tais importâncias, cujo recebimento estiver condicionado à formalização da operação como, por exemplo, ao registro da hipoteca no Registro Geral de Imóveis.</a:t>
            </a:r>
            <a:endParaRPr lang="pt-BR" b="1" dirty="0" smtClean="0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72008" y="620688"/>
            <a:ext cx="8964488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 b="1" dirty="0" smtClean="0"/>
              <a:t>Caixa </a:t>
            </a:r>
            <a:endParaRPr lang="pt-BR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5589240"/>
            <a:ext cx="8964488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 b="1" dirty="0" smtClean="0"/>
              <a:t>Entrega</a:t>
            </a:r>
            <a:endParaRPr lang="pt-BR" b="1" dirty="0">
              <a:latin typeface="Verdan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520" y="602128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/>
              <a:t>Prazo após obtenção de financiamento (CD)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381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ABRAINC </a:t>
            </a:r>
            <a:r>
              <a:rPr lang="pt-BR" dirty="0" smtClean="0"/>
              <a:t>– Comitê Jurídico – Coordenadoria/ Subcoordenadorias - </a:t>
            </a:r>
            <a:r>
              <a:rPr lang="pt-BR" b="1" dirty="0" smtClean="0"/>
              <a:t>10h às 10:20h</a:t>
            </a:r>
            <a:r>
              <a:rPr lang="pt-BR" dirty="0" smtClean="0"/>
              <a:t> </a:t>
            </a:r>
            <a:endParaRPr lang="en-US" sz="2000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Terceirização</a:t>
            </a:r>
            <a:r>
              <a:rPr lang="pt-BR" dirty="0" smtClean="0"/>
              <a:t> – Atualizações, MPT – </a:t>
            </a:r>
            <a:r>
              <a:rPr lang="pt-BR" b="1" dirty="0" smtClean="0"/>
              <a:t>10:20h às 10:50h</a:t>
            </a:r>
            <a:endParaRPr lang="en-US" sz="2000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Corretagem Apartada </a:t>
            </a:r>
            <a:r>
              <a:rPr lang="pt-BR" dirty="0" smtClean="0"/>
              <a:t>– </a:t>
            </a:r>
            <a:r>
              <a:rPr lang="pt-BR" b="1" dirty="0" smtClean="0"/>
              <a:t>10:50h às 11:10h</a:t>
            </a:r>
            <a:endParaRPr lang="en-US" sz="2000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Atualizações – Cartórios, Desoneração Folha, outros</a:t>
            </a:r>
            <a:r>
              <a:rPr lang="pt-BR" dirty="0" smtClean="0"/>
              <a:t>– </a:t>
            </a:r>
            <a:r>
              <a:rPr lang="pt-BR" b="1" dirty="0" smtClean="0"/>
              <a:t>11:10h às 11:30h</a:t>
            </a:r>
            <a:endParaRPr lang="en-US" sz="2000" dirty="0" smtClean="0"/>
          </a:p>
          <a:p>
            <a:pPr lvl="0"/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Cadastro Positivo </a:t>
            </a:r>
            <a:r>
              <a:rPr lang="pt-BR" dirty="0" smtClean="0"/>
              <a:t>-  </a:t>
            </a:r>
            <a:r>
              <a:rPr lang="pt-BR" b="1" dirty="0" smtClean="0"/>
              <a:t>das 11:30h às 12:00h</a:t>
            </a:r>
            <a:endParaRPr lang="en-US" sz="2000" dirty="0" smtClean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18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acompanhamentos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360098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/>
              <a:t>COAF - </a:t>
            </a:r>
            <a:r>
              <a:rPr lang="pt-BR" dirty="0" err="1" smtClean="0"/>
              <a:t>COFECI-CRECIs</a:t>
            </a:r>
            <a:r>
              <a:rPr lang="pt-BR" dirty="0" smtClean="0"/>
              <a:t> exercendo fiscalização conforme Lei Federal 9.613/98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Procuradoria Geral - FN  </a:t>
            </a:r>
            <a:r>
              <a:rPr lang="pt-BR" smtClean="0"/>
              <a:t>- desde 2008</a:t>
            </a:r>
            <a:endParaRPr lang="pt-BR" dirty="0" smtClean="0"/>
          </a:p>
          <a:p>
            <a:endParaRPr lang="en-US" b="1" dirty="0" smtClean="0">
              <a:cs typeface="Arial" pitchFamily="34" charset="0"/>
              <a:sym typeface="Arial" pitchFamily="34" charset="0"/>
            </a:endParaRPr>
          </a:p>
          <a:p>
            <a:endParaRPr lang="en-US" b="1" dirty="0" smtClean="0">
              <a:cs typeface="Arial" pitchFamily="34" charset="0"/>
              <a:sym typeface="Arial" pitchFamily="34" charset="0"/>
            </a:endParaRPr>
          </a:p>
          <a:p>
            <a:r>
              <a:rPr lang="en-US" b="1" dirty="0" smtClean="0">
                <a:cs typeface="Arial" pitchFamily="34" charset="0"/>
                <a:sym typeface="Arial" pitchFamily="34" charset="0"/>
              </a:rPr>
              <a:t>PL 178 – </a:t>
            </a:r>
            <a:r>
              <a:rPr lang="en-US" b="1" dirty="0" err="1" smtClean="0">
                <a:cs typeface="Arial" pitchFamily="34" charset="0"/>
                <a:sym typeface="Arial" pitchFamily="34" charset="0"/>
              </a:rPr>
              <a:t>Dep</a:t>
            </a:r>
            <a:r>
              <a:rPr lang="en-US" b="1" dirty="0" smtClean="0">
                <a:cs typeface="Arial" pitchFamily="34" charset="0"/>
                <a:sym typeface="Arial" pitchFamily="34" charset="0"/>
              </a:rPr>
              <a:t> Eli Correa Fo.</a:t>
            </a:r>
            <a:r>
              <a:rPr lang="pt-BR" b="1" dirty="0" smtClean="0">
                <a:cs typeface="Arial" pitchFamily="34" charset="0"/>
                <a:sym typeface="Arial" pitchFamily="34" charset="0"/>
              </a:rPr>
              <a:t> - aprovado no CDU p/ CDC.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Contato com r</a:t>
            </a:r>
            <a:r>
              <a:rPr lang="pt-BR" dirty="0" smtClean="0"/>
              <a:t>elator: Ricardo </a:t>
            </a:r>
            <a:r>
              <a:rPr lang="pt-BR" dirty="0" err="1" smtClean="0"/>
              <a:t>Izar</a:t>
            </a:r>
            <a:r>
              <a:rPr lang="pt-BR" dirty="0" smtClean="0"/>
              <a:t> Filho - </a:t>
            </a:r>
            <a:r>
              <a:rPr lang="pt-BR" dirty="0" err="1" smtClean="0"/>
              <a:t>Trusul</a:t>
            </a:r>
            <a:r>
              <a:rPr lang="pt-BR" dirty="0" smtClean="0"/>
              <a:t>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Art. 48-A. Prazo máximo de 90 dias de atraso para a entrega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§ 1º Se o incorporador não cumprir o prazo, multa de 1% do valor total já pago por mês de atraso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PL 414/2011 -  São Paulo </a:t>
            </a:r>
            <a:r>
              <a:rPr lang="pt-BR" dirty="0" smtClean="0"/>
              <a:t>– impacto vizinhança – acompanhamento Secovi (Eduardo Della Manna)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smtClean="0"/>
              <a:t>19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Serasa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470898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dirty="0" smtClean="0"/>
              <a:t>Reuniões iniciais Serasa </a:t>
            </a:r>
            <a:r>
              <a:rPr lang="pt-BR" dirty="0" err="1" smtClean="0"/>
              <a:t>Experian</a:t>
            </a:r>
            <a:r>
              <a:rPr lang="pt-BR" dirty="0" smtClean="0"/>
              <a:t> com </a:t>
            </a:r>
            <a:r>
              <a:rPr lang="pt-BR" dirty="0" err="1" smtClean="0"/>
              <a:t>Cyrela</a:t>
            </a:r>
            <a:r>
              <a:rPr lang="pt-BR" dirty="0" smtClean="0"/>
              <a:t>, Rossi, </a:t>
            </a:r>
            <a:r>
              <a:rPr lang="pt-BR" dirty="0" err="1" smtClean="0"/>
              <a:t>Even</a:t>
            </a:r>
            <a:r>
              <a:rPr lang="pt-BR" dirty="0" smtClean="0"/>
              <a:t>, Tecnisa, PDG, MRV, </a:t>
            </a:r>
            <a:r>
              <a:rPr lang="pt-BR" dirty="0" err="1" smtClean="0"/>
              <a:t>Brookfield</a:t>
            </a:r>
            <a:r>
              <a:rPr lang="pt-BR" dirty="0" smtClean="0"/>
              <a:t>, Queiroz Galvão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Cadastro Positivo e seu possível uso pelas empresas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Os instrumentos legais que disciplinam a criação do Cadastro Positivo – Lei 12.414/11 e Decreto 7.829/12.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Lei 12.414, Art. 9o , § 1º, que diz que “</a:t>
            </a:r>
            <a:r>
              <a:rPr lang="pt-BR" i="1" dirty="0" smtClean="0"/>
              <a:t>o gestor que receber informações por meio de compartilhamento equipara-se, para todos os efeitos desta Lei, ao gestor que anotou originariamente a informação, inclusive quanto à responsabilidade solidária por eventuais prejuízos causados e ao dever de receber e processar impugnação e realizar retificações</a:t>
            </a:r>
            <a:r>
              <a:rPr lang="pt-BR" dirty="0" smtClean="0"/>
              <a:t>”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Cláusula </a:t>
            </a:r>
            <a:r>
              <a:rPr lang="pt-BR" dirty="0" err="1" smtClean="0"/>
              <a:t>Autorizatória</a:t>
            </a:r>
            <a:r>
              <a:rPr lang="pt-BR" dirty="0" smtClean="0"/>
              <a:t> do Cadastro Positivo (DECRETO) – Para inclusão ou substituição da última versão em suas fichas cadastrais e compromissos de C/V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721600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Nome, logo,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princípios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764705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ABRAINC – </a:t>
            </a:r>
            <a:r>
              <a:rPr lang="pt-BR" dirty="0" smtClean="0"/>
              <a:t>Associação Brasileira de Incorporadoras Imobiliárias</a:t>
            </a:r>
          </a:p>
          <a:p>
            <a:endParaRPr lang="pt-BR" dirty="0" smtClean="0"/>
          </a:p>
          <a:p>
            <a:r>
              <a:rPr lang="pt-BR" b="1" dirty="0" smtClean="0"/>
              <a:t>Missão - </a:t>
            </a:r>
            <a:r>
              <a:rPr lang="pt-BR" dirty="0" smtClean="0"/>
              <a:t>representar as empresas de incorporação imobiliária no âmbito nacional, fortalecendo o setor e contribuindo para o desenvolvimento sustentável do país e de suas cidades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Princípios e Valores - </a:t>
            </a:r>
            <a:r>
              <a:rPr lang="pt-BR" dirty="0" smtClean="0"/>
              <a:t>Responsabilidade Socioambiental, Ética, Integridade, Conformidade técnica, fiscal e urbanística, Competitividade</a:t>
            </a:r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pic>
        <p:nvPicPr>
          <p:cNvPr id="46081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ABRAINC e as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Entidades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Secovi, CBIC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Formalização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Reflexo de existência informal por 4 anos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Presença nacional – questões advindas da dimensão das empresas e geografia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O que se busca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Fortalecimento do setor – colaboração/integração - SECOVI, CII, CBIC e demais entidades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Viabilização de ações: governança, transparência, estudos, propostas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Assertividade e agilidade no encaminhamento das questões comuns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Questões/ propostas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Ampliar o crédito e o financiamento aos empreendimentos e aos compradores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Continuidade e aperfeiçoamentos no PMCMV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Produtividade e inovação tecnológica: redução de custos e aumento de qualidade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Busca por formalização no trabalho, produtividade e aperfeiçoamentos legais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Simplificação da legislação e burocracia nas diversas fases dos empreendimentos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Planejamento urbano sustentável: qualidade urbanística e mobilidade urbana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Integração com entidades do setor, como SECOVI, </a:t>
            </a:r>
            <a:r>
              <a:rPr lang="pt-BR" dirty="0" err="1" smtClean="0"/>
              <a:t>Sinduscons</a:t>
            </a:r>
            <a:r>
              <a:rPr lang="pt-BR" dirty="0" smtClean="0"/>
              <a:t> e CBIC, com trocas e sem duplicidade de estudos e diagnósticos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Desenho estrutural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67544" y="1671191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Conselho Deliberativo</a:t>
            </a:r>
            <a:endParaRPr lang="pt-BR" sz="1400" b="1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95536" y="2996952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Conselho Executivo (ou Diretoria)</a:t>
            </a:r>
            <a:endParaRPr lang="pt-BR" sz="1400" b="1" dirty="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95536" y="4057327"/>
            <a:ext cx="8350250" cy="2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300" b="1" dirty="0" smtClean="0"/>
              <a:t>Comitês</a:t>
            </a:r>
            <a:endParaRPr lang="pt-BR" sz="1300" b="1" dirty="0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51520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Jurídico</a:t>
            </a:r>
            <a:endParaRPr lang="pt-BR" sz="1400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91680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err="1" smtClean="0"/>
              <a:t>Fin</a:t>
            </a:r>
            <a:r>
              <a:rPr lang="pt-BR" sz="1400" b="1" dirty="0" smtClean="0"/>
              <a:t>/Contábi</a:t>
            </a:r>
            <a:r>
              <a:rPr lang="pt-BR" sz="1400" dirty="0" smtClean="0"/>
              <a:t>l</a:t>
            </a:r>
            <a:endParaRPr lang="pt-BR" sz="1400" b="0" dirty="0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7524328" y="5157192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RH</a:t>
            </a:r>
            <a:endParaRPr lang="pt-BR" sz="14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572000" y="5118283"/>
            <a:ext cx="1368152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Comunicação</a:t>
            </a:r>
            <a:endParaRPr lang="pt-BR" sz="1400" b="1" dirty="0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131840" y="5118283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Técnico</a:t>
            </a:r>
            <a:endParaRPr lang="pt-BR" sz="1400" b="1" dirty="0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76256" y="2431921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VP</a:t>
            </a:r>
            <a:endParaRPr lang="pt-BR" sz="1200" b="0" dirty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76256" y="2143889"/>
            <a:ext cx="129614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Presidente</a:t>
            </a:r>
            <a:endParaRPr lang="pt-BR" sz="1200" b="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411760" y="2103239"/>
            <a:ext cx="410445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Responsável pelos assuntos estratégicos  - representantes indicados por 19 empresas*</a:t>
            </a:r>
            <a:endParaRPr lang="pt-BR" sz="1200" b="0" dirty="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9672" y="3399383"/>
            <a:ext cx="547260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Órgão de gestão: 5 membros  (Leonardo Diniz, Marcelo Borges, Meyer Nigri,Nicholas Reade, Rafael Novellino) 1 suplente (Ronaldo Cury)</a:t>
            </a:r>
            <a:endParaRPr lang="pt-BR" sz="1200" b="0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96336" y="5642084"/>
            <a:ext cx="1224136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644008" y="5622920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131840" y="5622920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1691680" y="5642084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251520" y="5622920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619672" y="4479503"/>
            <a:ext cx="54726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Participação de todas as empresas</a:t>
            </a:r>
            <a:endParaRPr lang="pt-BR" sz="1200" b="0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67544" y="1124744"/>
            <a:ext cx="8350250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Assembleia Geral</a:t>
            </a:r>
            <a:endParaRPr lang="pt-BR" sz="1400" b="1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084168" y="5137447"/>
            <a:ext cx="1296144" cy="30777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1" dirty="0" smtClean="0"/>
              <a:t>Jurídico</a:t>
            </a:r>
            <a:endParaRPr lang="pt-BR" sz="1400" b="1" dirty="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84168" y="5642084"/>
            <a:ext cx="129614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400" dirty="0" smtClean="0"/>
              <a:t>1 Coord. </a:t>
            </a:r>
          </a:p>
          <a:p>
            <a:pPr algn="ctr">
              <a:spcBef>
                <a:spcPts val="0"/>
              </a:spcBef>
            </a:pPr>
            <a:r>
              <a:rPr lang="pt-BR" sz="1400" dirty="0" smtClean="0"/>
              <a:t>2 </a:t>
            </a:r>
            <a:r>
              <a:rPr lang="pt-BR" sz="1400" dirty="0" err="1" smtClean="0"/>
              <a:t>Subcoord</a:t>
            </a:r>
            <a:endParaRPr lang="pt-BR" sz="1400" b="0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544" y="6237312"/>
            <a:ext cx="777686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dirty="0" smtClean="0"/>
              <a:t>*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Cury,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Emccamp,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HM, </a:t>
            </a:r>
            <a:r>
              <a:rPr lang="pt-BR" sz="1100" dirty="0" err="1" smtClean="0"/>
              <a:t>Homex</a:t>
            </a:r>
            <a:r>
              <a:rPr lang="pt-BR" sz="1100" dirty="0" smtClean="0"/>
              <a:t>, JHSF, MRV, OR, PDG, Rodobens, Rossi, Tecnisa, Trisul, Viver</a:t>
            </a:r>
            <a:endParaRPr lang="pt-BR" sz="11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271908" y="4462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24</a:t>
            </a:r>
            <a:endParaRPr lang="en-US" sz="10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5496" y="116632"/>
          <a:ext cx="8964488" cy="572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832648"/>
                <a:gridCol w="154766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Comitê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Temas propostos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Focos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810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Jurídico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Terceirização - parecer, estudo FGV; </a:t>
                      </a:r>
                      <a:r>
                        <a:rPr lang="pt-BR" sz="1100" i="1" dirty="0" err="1" smtClean="0"/>
                        <a:t>turn-over</a:t>
                      </a:r>
                      <a:r>
                        <a:rPr lang="pt-BR" sz="1100" dirty="0" smtClean="0"/>
                        <a:t>, </a:t>
                      </a:r>
                      <a:r>
                        <a:rPr lang="pt-BR" sz="1100" dirty="0" err="1" smtClean="0"/>
                        <a:t>precarização</a:t>
                      </a:r>
                      <a:endParaRPr lang="pt-BR" sz="11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Corretagem apartada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Insegurança jurídica – ajustes regulatórios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Registros/cartórios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Modelo de Negócios</a:t>
                      </a:r>
                    </a:p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Trabalhista</a:t>
                      </a:r>
                    </a:p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Tributário</a:t>
                      </a:r>
                    </a:p>
                    <a:p>
                      <a:r>
                        <a:rPr lang="pt-BR" sz="1100" baseline="0" dirty="0" smtClean="0">
                          <a:solidFill>
                            <a:schemeClr val="tx1"/>
                          </a:solidFill>
                        </a:rPr>
                        <a:t>Legislativo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4096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Financeiro/</a:t>
                      </a:r>
                    </a:p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Contábil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Desoneração na Folha de Pagamento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Desembolsos vs. registros</a:t>
                      </a:r>
                      <a:r>
                        <a:rPr lang="pt-BR" sz="1100" baseline="0" dirty="0" smtClean="0"/>
                        <a:t> - contabilização</a:t>
                      </a:r>
                      <a:endParaRPr lang="pt-BR" sz="11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Tabela </a:t>
                      </a:r>
                      <a:r>
                        <a:rPr lang="pt-BR" sz="1100" dirty="0" err="1" smtClean="0"/>
                        <a:t>Price</a:t>
                      </a:r>
                      <a:endParaRPr lang="pt-BR" sz="11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O</a:t>
                      </a:r>
                      <a:r>
                        <a:rPr lang="pt-BR" sz="1100" baseline="0" dirty="0" smtClean="0"/>
                        <a:t> processo de repasses – melhorias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 Legislação tributária – acompanhamento/propostas</a:t>
                      </a:r>
                      <a:endParaRPr lang="pt-BR" sz="11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IFRS – definições finais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i="1" dirty="0" smtClean="0"/>
                        <a:t> </a:t>
                      </a:r>
                      <a:r>
                        <a:rPr lang="pt-BR" sz="1100" i="1" dirty="0" err="1" smtClean="0"/>
                        <a:t>Funding</a:t>
                      </a:r>
                      <a:r>
                        <a:rPr lang="pt-BR" sz="1100" dirty="0" smtClean="0"/>
                        <a:t> de longo prazo para as operações e para os compradores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 Outros pontos: fianças imóvel na planta,</a:t>
                      </a:r>
                      <a:r>
                        <a:rPr lang="pt-BR" sz="1100" baseline="0" dirty="0" smtClean="0"/>
                        <a:t> cadastro positivo</a:t>
                      </a:r>
                      <a:endParaRPr lang="pt-B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Modelo/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</a:rPr>
                        <a:t>funding</a:t>
                      </a:r>
                      <a:endParaRPr lang="pt-B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Fiscal</a:t>
                      </a:r>
                    </a:p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Crédito Imobiliário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810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Técnico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Normas de Desempenho – preparação/adequação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Padronização nas tipologias (Cód. de Obras): racionalidade, escala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Infraestrutura/ Faixa 1 – PMCMV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Sustentabilidade nas construções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Modelos/tecnologia</a:t>
                      </a:r>
                    </a:p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Legalização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04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Comunic.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Reputação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Coordenação com Secovi/entidades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Insegurança jurídica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Equilíbrio nas relações com compradores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Carro vs. elevador; dinamismo das cidades vs. privilégios pontuais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Modelos/urbanização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Comunicação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707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Incorporação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Corretagem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dirty="0" smtClean="0"/>
                        <a:t>Capacidade de compra - Faixas 2 ,</a:t>
                      </a:r>
                      <a:r>
                        <a:rPr lang="pt-BR" sz="1100" baseline="0" dirty="0" smtClean="0"/>
                        <a:t> </a:t>
                      </a:r>
                      <a:r>
                        <a:rPr lang="pt-BR" sz="1100" dirty="0" smtClean="0"/>
                        <a:t>3</a:t>
                      </a:r>
                      <a:r>
                        <a:rPr lang="pt-BR" sz="1100" baseline="0" dirty="0" smtClean="0"/>
                        <a:t> e SBPE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Casa Paulista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dirty="0" smtClean="0"/>
                        <a:t>Geração de impostos/m2 construído (na cadeia)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Modelo de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incorporação/ 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quilíbrio nas relações com compradores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Grandes empreendimentos e sua inserção nas cidades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Sustentabilidade nos projetos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Modelo de Negócios</a:t>
                      </a:r>
                    </a:p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Aperfeiçoamentos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7504" y="5904656"/>
          <a:ext cx="8964488" cy="69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832648"/>
                <a:gridCol w="1547664"/>
              </a:tblGrid>
              <a:tr h="6926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Mão de Obra- formação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Terceirização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Desoneração da Folha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Modelos/tecnologia</a:t>
                      </a: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Formação/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aperfeic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Focos 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Trabalhista – interface com Comitê de RH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Tributário – interface com Comitê Financeiro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Negocial</a:t>
            </a:r>
            <a:r>
              <a:rPr lang="pt-BR" dirty="0" smtClean="0"/>
              <a:t> (contratos/modelos de negócios) – interface com Incorporações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Acompanhamento legislativo – interface com CBIC/Secovi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Coordenação e Subcoordenação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Representação adequada dos focos definidos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Definições de prioridades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Curto prazo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Estruturais – médio e longo prazo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Forma de atuação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Calendário de reuniões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Grupos menores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Relacionamento com entidades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Acompanhamento pela Diretoria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 </a:t>
            </a:r>
            <a:r>
              <a:rPr lang="pt-BR" b="1" dirty="0"/>
              <a:t>4330/04 </a:t>
            </a:r>
            <a:r>
              <a:rPr lang="pt-BR" dirty="0"/>
              <a:t>– S. Mabel/ Arthur Maia – </a:t>
            </a:r>
            <a:r>
              <a:rPr lang="pt-BR" dirty="0" smtClean="0"/>
              <a:t>relator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Sem distinção entre atividade-meio e atividade-fim (conceito indeterminado)</a:t>
            </a:r>
          </a:p>
          <a:p>
            <a:pPr>
              <a:buFont typeface="Arial" charset="0"/>
              <a:buChar char="•"/>
            </a:pPr>
            <a:r>
              <a:rPr lang="pt-BR" dirty="0"/>
              <a:t> Responsabilidade subsidiária com fiscalização pelo contratante – senão, </a:t>
            </a:r>
            <a:r>
              <a:rPr lang="pt-BR" dirty="0" smtClean="0"/>
              <a:t>solidária</a:t>
            </a:r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Parecer Dr.  Almir </a:t>
            </a:r>
            <a:r>
              <a:rPr lang="pt-BR" b="1" dirty="0" err="1" smtClean="0"/>
              <a:t>Pazzianotto</a:t>
            </a:r>
            <a:r>
              <a:rPr lang="pt-BR" b="1" dirty="0" smtClean="0"/>
              <a:t> – </a:t>
            </a:r>
            <a:r>
              <a:rPr lang="pt-BR" dirty="0" smtClean="0"/>
              <a:t>Cury, </a:t>
            </a:r>
            <a:r>
              <a:rPr lang="pt-BR" dirty="0" err="1" smtClean="0"/>
              <a:t>Cyrela</a:t>
            </a:r>
            <a:r>
              <a:rPr lang="pt-BR" dirty="0" smtClean="0"/>
              <a:t>, Emccamp, Gafisa, </a:t>
            </a:r>
            <a:r>
              <a:rPr lang="pt-BR" dirty="0" err="1" smtClean="0"/>
              <a:t>Homex</a:t>
            </a:r>
            <a:r>
              <a:rPr lang="pt-BR" dirty="0" smtClean="0"/>
              <a:t>, MRV, Odebrecht, PDG, Rodobens e Rossi. Uso das empresas/setor</a:t>
            </a: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r>
              <a:rPr lang="pt-BR" b="1" dirty="0" smtClean="0"/>
              <a:t>Diários Associados – </a:t>
            </a:r>
            <a:r>
              <a:rPr lang="pt-BR" dirty="0" smtClean="0"/>
              <a:t>Workshop 7/12 “</a:t>
            </a:r>
            <a:r>
              <a:rPr lang="pt-BR" i="1" dirty="0" smtClean="0"/>
              <a:t>Relações trabalhistas -Brasil século XXI”</a:t>
            </a:r>
          </a:p>
          <a:p>
            <a:pPr>
              <a:buFontTx/>
              <a:buChar char="-"/>
            </a:pPr>
            <a:r>
              <a:rPr lang="pt-BR" dirty="0" smtClean="0"/>
              <a:t>MRV, </a:t>
            </a:r>
            <a:r>
              <a:rPr lang="pt-BR" dirty="0" err="1" smtClean="0"/>
              <a:t>Brookfield</a:t>
            </a:r>
            <a:r>
              <a:rPr lang="pt-BR" dirty="0" smtClean="0"/>
              <a:t>, Rodobens, Tenda</a:t>
            </a:r>
          </a:p>
          <a:p>
            <a:pPr>
              <a:buFontTx/>
              <a:buChar char="-"/>
            </a:pPr>
            <a:endParaRPr lang="pt-BR" i="1" dirty="0" smtClean="0"/>
          </a:p>
          <a:p>
            <a:pPr lvl="0"/>
            <a:r>
              <a:rPr lang="pt-BR" b="1" dirty="0" smtClean="0"/>
              <a:t>MPT – 15ª Região </a:t>
            </a:r>
            <a:r>
              <a:rPr lang="pt-BR" dirty="0" smtClean="0"/>
              <a:t>– proposta de TAC 10/12 -PDG, MRV, Direcional, </a:t>
            </a:r>
            <a:r>
              <a:rPr lang="pt-BR" dirty="0" err="1" smtClean="0"/>
              <a:t>Brookfield</a:t>
            </a:r>
            <a:r>
              <a:rPr lang="pt-BR" dirty="0" smtClean="0"/>
              <a:t> , Rossi, Gafisa, </a:t>
            </a:r>
            <a:r>
              <a:rPr lang="pt-BR" dirty="0" err="1" smtClean="0"/>
              <a:t>Cyrela</a:t>
            </a:r>
            <a:r>
              <a:rPr lang="pt-BR" dirty="0" smtClean="0"/>
              <a:t> e Odebrecht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Sinduscon</a:t>
            </a:r>
            <a:r>
              <a:rPr lang="pt-BR" dirty="0" smtClean="0"/>
              <a:t> SP – reunião 28/1 com Procurador Mário Gomes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Foco nacional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Envolvimento engenharias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PL </a:t>
            </a:r>
            <a:r>
              <a:rPr lang="en-US" b="1" dirty="0" smtClean="0"/>
              <a:t>1.034/13-SP</a:t>
            </a:r>
            <a:r>
              <a:rPr lang="en-US" dirty="0" smtClean="0"/>
              <a:t>- </a:t>
            </a:r>
            <a:r>
              <a:rPr lang="pt-BR" dirty="0" smtClean="0"/>
              <a:t>sancionado em 28/1- restrições por 10 anos (cadastro ICMS)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Foco CPRT – busca de especialista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NT 394 - revogação NT 88 </a:t>
            </a:r>
            <a:r>
              <a:rPr lang="pt-BR" dirty="0" smtClean="0"/>
              <a:t>– remete a Enunciado 331 –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Terceirização estrita a atividades meio definidas</a:t>
            </a:r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148478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Eventos e ações recentes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2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CPRT - CBIC  </a:t>
            </a:r>
            <a:r>
              <a:rPr lang="pt-BR" dirty="0" smtClean="0"/>
              <a:t>acompanhamento </a:t>
            </a:r>
            <a:r>
              <a:rPr lang="pt-BR" b="1" dirty="0" smtClean="0"/>
              <a:t>-</a:t>
            </a:r>
            <a:r>
              <a:rPr lang="pt-BR" dirty="0" smtClean="0"/>
              <a:t> com Maria Fernanda (MRV), Ana Medina (Gafisa), Wilson (</a:t>
            </a:r>
            <a:r>
              <a:rPr lang="pt-BR" dirty="0" err="1" smtClean="0"/>
              <a:t>Brookfield</a:t>
            </a:r>
            <a:r>
              <a:rPr lang="pt-BR" dirty="0" smtClean="0"/>
              <a:t>), Marisa (</a:t>
            </a:r>
            <a:r>
              <a:rPr lang="pt-BR" dirty="0" err="1" smtClean="0"/>
              <a:t>Cyrela</a:t>
            </a:r>
            <a:r>
              <a:rPr lang="pt-BR" dirty="0" smtClean="0"/>
              <a:t>) </a:t>
            </a:r>
            <a:endParaRPr lang="pt-BR" b="1" dirty="0" smtClean="0"/>
          </a:p>
          <a:p>
            <a:r>
              <a:rPr lang="pt-BR" b="1" dirty="0" smtClean="0"/>
              <a:t>5/2:</a:t>
            </a:r>
            <a:r>
              <a:rPr lang="pt-BR" dirty="0" smtClean="0"/>
              <a:t> recomendação de retirada da Mesa Nacional. Razões (19/12/2012):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Centrais Sindicais: proposta de contrato unificado: benefícios/direitos – Planalto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NT 394 – equaliza Const. Civil a outras atividades</a:t>
            </a:r>
          </a:p>
          <a:p>
            <a:pPr lvl="0"/>
            <a:r>
              <a:rPr lang="pt-BR" b="1" dirty="0" smtClean="0"/>
              <a:t>Outros assuntos: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Súmula 277 TST – retira período de validade de Convenção Coletiva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Pendência - Evento Diários Assoc.: entrega de material - Min. Brizola/Presid.  TST </a:t>
            </a:r>
            <a:endParaRPr lang="en-US" sz="2000" dirty="0" smtClean="0"/>
          </a:p>
          <a:p>
            <a:pPr lvl="0"/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Condições análogas ao trabalho escravo </a:t>
            </a:r>
            <a:r>
              <a:rPr lang="pt-BR" dirty="0" smtClean="0"/>
              <a:t>– ação e comunicação  </a:t>
            </a:r>
          </a:p>
          <a:p>
            <a:endParaRPr lang="pt-BR" b="1" dirty="0" smtClean="0"/>
          </a:p>
          <a:p>
            <a:r>
              <a:rPr lang="pt-BR" b="1" dirty="0" smtClean="0"/>
              <a:t>FIESP</a:t>
            </a:r>
            <a:r>
              <a:rPr lang="pt-BR" dirty="0" smtClean="0"/>
              <a:t> – 4/12 (com Ana Medina) – novos eventos </a:t>
            </a:r>
            <a:r>
              <a:rPr lang="pt-BR" dirty="0" err="1" smtClean="0"/>
              <a:t>multisetoriais</a:t>
            </a:r>
            <a:r>
              <a:rPr lang="pt-BR" dirty="0" smtClean="0"/>
              <a:t>; </a:t>
            </a:r>
            <a:r>
              <a:rPr lang="pt-BR" dirty="0" err="1" smtClean="0"/>
              <a:t>midia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Discussão com centrais sindicais - </a:t>
            </a:r>
            <a:r>
              <a:rPr lang="pt-BR" dirty="0" smtClean="0"/>
              <a:t>obtenção de dados sobre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Terceirização vs. </a:t>
            </a:r>
            <a:r>
              <a:rPr lang="pt-BR" dirty="0" err="1" smtClean="0"/>
              <a:t>Precarização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i="1" dirty="0" smtClean="0"/>
              <a:t> </a:t>
            </a:r>
            <a:r>
              <a:rPr lang="pt-BR" i="1" dirty="0" err="1" smtClean="0"/>
              <a:t>Turn</a:t>
            </a:r>
            <a:r>
              <a:rPr lang="pt-BR" i="1" dirty="0" smtClean="0"/>
              <a:t> Over </a:t>
            </a:r>
            <a:r>
              <a:rPr lang="pt-BR" dirty="0" smtClean="0"/>
              <a:t>no setor  dados</a:t>
            </a:r>
          </a:p>
          <a:p>
            <a:pPr>
              <a:buFont typeface="Arial" pitchFamily="34" charset="0"/>
              <a:buChar char="•"/>
            </a:pPr>
            <a:endParaRPr lang="pt-BR" sz="1700" dirty="0" smtClean="0"/>
          </a:p>
          <a:p>
            <a:r>
              <a:rPr lang="pt-BR" b="1" dirty="0" smtClean="0"/>
              <a:t>Proposta de estudo econômico </a:t>
            </a:r>
            <a:r>
              <a:rPr lang="pt-BR" dirty="0" smtClean="0"/>
              <a:t>(FGV) mostrando riscos/custos de eventuais restrições – </a:t>
            </a:r>
            <a:r>
              <a:rPr lang="pt-BR" dirty="0" err="1" smtClean="0"/>
              <a:t>Brookfield</a:t>
            </a:r>
            <a:endParaRPr lang="en-US" sz="1700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179512" y="2852936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Propostas/ ações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23928</TotalTime>
  <Words>2371</Words>
  <Application>Microsoft Office PowerPoint</Application>
  <PresentationFormat>Apresentação na tela (4:3)</PresentationFormat>
  <Paragraphs>417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Design padrão</vt:lpstr>
      <vt:lpstr>Slide 1</vt:lpstr>
      <vt:lpstr>Pauta</vt:lpstr>
      <vt:lpstr>Nome, logo, princípios, reuniões</vt:lpstr>
      <vt:lpstr>ABRAINC e as Entidades – Secovi, CBIC</vt:lpstr>
      <vt:lpstr>Desenho estrutural</vt:lpstr>
      <vt:lpstr>Slide 6</vt:lpstr>
      <vt:lpstr>Comitê Jurídico</vt:lpstr>
      <vt:lpstr>Terceirização </vt:lpstr>
      <vt:lpstr>Terceirização   </vt:lpstr>
      <vt:lpstr>Estudo FGV – Terceirização -  Brookfield</vt:lpstr>
      <vt:lpstr>Corretagem Apartada</vt:lpstr>
      <vt:lpstr>Corretagem Apartada</vt:lpstr>
      <vt:lpstr>Desoneração da Folha</vt:lpstr>
      <vt:lpstr>Desoneração da Folha – pontos discutidos – 28/1</vt:lpstr>
      <vt:lpstr>Desoneração da Folha – questões adicionais OR – 4/2/2013</vt:lpstr>
      <vt:lpstr>Desoneração da Folha – reunião CBIC – 6/2</vt:lpstr>
      <vt:lpstr>Cartórios – Atualizações</vt:lpstr>
      <vt:lpstr>Cartórios – Atualizações – Rio de Janeiro</vt:lpstr>
      <vt:lpstr>Outros assuntos  </vt:lpstr>
      <vt:lpstr>Outras atualizações – acompanhamentos  </vt:lpstr>
      <vt:lpstr>Cadastro Positivo - Serasa 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2463</cp:revision>
  <dcterms:created xsi:type="dcterms:W3CDTF">2009-08-13T21:08:28Z</dcterms:created>
  <dcterms:modified xsi:type="dcterms:W3CDTF">2013-02-07T23:37:10Z</dcterms:modified>
</cp:coreProperties>
</file>