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81" r:id="rId2"/>
    <p:sldId id="720" r:id="rId3"/>
    <p:sldId id="1307" r:id="rId4"/>
    <p:sldId id="1341" r:id="rId5"/>
    <p:sldId id="1323" r:id="rId6"/>
    <p:sldId id="1342" r:id="rId7"/>
    <p:sldId id="1324" r:id="rId8"/>
    <p:sldId id="1326" r:id="rId9"/>
    <p:sldId id="1330" r:id="rId10"/>
    <p:sldId id="1365" r:id="rId11"/>
    <p:sldId id="1368" r:id="rId12"/>
    <p:sldId id="1346" r:id="rId13"/>
    <p:sldId id="1371" r:id="rId14"/>
    <p:sldId id="1338" r:id="rId15"/>
    <p:sldId id="1373" r:id="rId16"/>
    <p:sldId id="1374" r:id="rId17"/>
    <p:sldId id="1388" r:id="rId18"/>
    <p:sldId id="1389" r:id="rId19"/>
    <p:sldId id="1376" r:id="rId20"/>
    <p:sldId id="1378" r:id="rId21"/>
    <p:sldId id="1380" r:id="rId22"/>
    <p:sldId id="1352" r:id="rId23"/>
    <p:sldId id="1390" r:id="rId24"/>
    <p:sldId id="1391" r:id="rId25"/>
    <p:sldId id="1392" r:id="rId26"/>
    <p:sldId id="1393" r:id="rId27"/>
    <p:sldId id="1394" r:id="rId28"/>
    <p:sldId id="1395" r:id="rId29"/>
    <p:sldId id="1194" r:id="rId30"/>
    <p:sldId id="138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10/02/2014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0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54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05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2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.xlsx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6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8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9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7/2/2014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entre 9 e 24%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com CBIC. Proposta: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59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77281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165955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77281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2060848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772816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132856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573016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64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Trabalho </a:t>
            </a:r>
            <a:r>
              <a:rPr lang="pt-BR" sz="1600" b="1" dirty="0" err="1" smtClean="0"/>
              <a:t>Falconi</a:t>
            </a:r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Listagem de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Acompanhamento SEL/Prefeito (SP)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273233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4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050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</a:p>
        </p:txBody>
      </p:sp>
    </p:spTree>
    <p:extLst>
      <p:ext uri="{BB962C8B-B14F-4D97-AF65-F5344CB8AC3E}">
        <p14:creationId xmlns:p14="http://schemas.microsoft.com/office/powerpoint/2010/main" val="193318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6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Bloqueio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/>
              <a:t>PMCMV3</a:t>
            </a:r>
            <a:endParaRPr lang="pt-BR" b="1" dirty="0"/>
          </a:p>
          <a:p>
            <a:pPr lvl="0"/>
            <a:endParaRPr lang="pt-BR" dirty="0"/>
          </a:p>
          <a:p>
            <a:r>
              <a:rPr lang="pt-BR" b="1" dirty="0" smtClean="0"/>
              <a:t>Diretrizes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Expandir </a:t>
            </a:r>
            <a:r>
              <a:rPr lang="pt-BR" dirty="0"/>
              <a:t>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2 </a:t>
            </a:r>
            <a:endParaRPr lang="pt-BR" dirty="0" smtClean="0"/>
          </a:p>
          <a:p>
            <a:endParaRPr lang="pt-BR" dirty="0"/>
          </a:p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social</a:t>
            </a:r>
          </a:p>
          <a:p>
            <a:pPr marL="0" lvl="1"/>
            <a:endParaRPr lang="pt-BR" dirty="0"/>
          </a:p>
          <a:p>
            <a:pPr lvl="0"/>
            <a:r>
              <a:rPr lang="pt-BR" b="1" dirty="0"/>
              <a:t>Apresentação a CBIC, Secovi e </a:t>
            </a:r>
            <a:r>
              <a:rPr lang="pt-BR" b="1" dirty="0" err="1"/>
              <a:t>Sinduscons</a:t>
            </a:r>
            <a:r>
              <a:rPr lang="pt-BR" b="1" dirty="0"/>
              <a:t> – </a:t>
            </a:r>
            <a:r>
              <a:rPr lang="pt-BR" b="1" dirty="0" smtClean="0"/>
              <a:t>4/2. Book PMCMV?</a:t>
            </a:r>
          </a:p>
          <a:p>
            <a:pPr lvl="0"/>
            <a:endParaRPr lang="pt-BR" b="1" dirty="0"/>
          </a:p>
          <a:p>
            <a:pPr lvl="0"/>
            <a:r>
              <a:rPr lang="pt-BR" b="1" u="sng" dirty="0" smtClean="0"/>
              <a:t>Bloqueio de recursos 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BACEN/ suspensão de alterações Caixa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712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51520" y="762000"/>
            <a:ext cx="8424936" cy="485773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Falconi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Prefeitura de São </a:t>
            </a: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Paulo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Relações de Trabalho/ MPT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 </a:t>
            </a: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Terceirização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assuntos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90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6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sobre o tema em 2013 (inclusive </a:t>
            </a:r>
            <a:r>
              <a:rPr lang="pt-BR" dirty="0" err="1" smtClean="0"/>
              <a:t>Houses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Comitê </a:t>
            </a:r>
            <a:r>
              <a:rPr lang="pt-BR" b="1" dirty="0"/>
              <a:t>de Incorporação - </a:t>
            </a:r>
            <a:r>
              <a:rPr lang="pt-BR" dirty="0"/>
              <a:t>7 </a:t>
            </a:r>
            <a:r>
              <a:rPr lang="pt-BR" dirty="0" smtClean="0"/>
              <a:t>reuniões</a:t>
            </a:r>
          </a:p>
          <a:p>
            <a:r>
              <a:rPr lang="pt-BR" b="1" dirty="0" smtClean="0"/>
              <a:t>Diretoria e C. Deliberativo </a:t>
            </a:r>
            <a:r>
              <a:rPr lang="pt-BR" dirty="0" smtClean="0"/>
              <a:t>– 6 reuniões</a:t>
            </a:r>
            <a:endParaRPr lang="pt-BR" dirty="0"/>
          </a:p>
          <a:p>
            <a:r>
              <a:rPr lang="pt-BR" dirty="0" smtClean="0"/>
              <a:t>Consistência,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11/7/2013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Atualizações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MP: esclarecimentos sobre legalidade de ambas as práticas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Houses</a:t>
            </a:r>
            <a:r>
              <a:rPr lang="pt-BR" dirty="0" smtClean="0"/>
              <a:t> – reunião 4/12, acompanhamento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Redefinir </a:t>
            </a:r>
            <a:r>
              <a:rPr lang="pt-BR" b="1" dirty="0"/>
              <a:t>consensos e </a:t>
            </a:r>
            <a:r>
              <a:rPr lang="pt-BR" b="1" dirty="0" smtClean="0"/>
              <a:t>encaminhamento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2422167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316888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trabalho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Falconi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175197" y="764704"/>
            <a:ext cx="8624887" cy="4773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Convênio para formalização de trabalho MBC/</a:t>
            </a:r>
            <a:r>
              <a:rPr lang="pt-BR" b="1" dirty="0" err="1" smtClean="0"/>
              <a:t>Falconi</a:t>
            </a:r>
            <a:r>
              <a:rPr lang="pt-BR" b="1" dirty="0" smtClean="0"/>
              <a:t> não se efetivou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Conversa com </a:t>
            </a:r>
            <a:r>
              <a:rPr lang="pt-BR" b="1" dirty="0"/>
              <a:t>Secretária Paula </a:t>
            </a:r>
            <a:r>
              <a:rPr lang="pt-BR" b="1" dirty="0" smtClean="0"/>
              <a:t>em 21/2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Contratação FUNDAP para a SEL pela Secretária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novo papel - 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  <a:r>
              <a:rPr lang="pt-BR" dirty="0"/>
              <a:t>e MBC </a:t>
            </a:r>
            <a:r>
              <a:rPr lang="pt-BR" dirty="0" smtClean="0"/>
              <a:t>– interface </a:t>
            </a:r>
            <a:r>
              <a:rPr lang="pt-BR" dirty="0"/>
              <a:t>com as demais </a:t>
            </a:r>
            <a:r>
              <a:rPr lang="pt-BR" dirty="0" smtClean="0"/>
              <a:t>Secretarias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Agenda com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na SEL, necessária complementação/envolvimento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MBC/</a:t>
            </a:r>
            <a:r>
              <a:rPr lang="pt-BR" dirty="0" err="1" smtClean="0"/>
              <a:t>Booz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Hardware/ melhorias necessárias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Melhorias imediatas – stands de venda</a:t>
            </a:r>
          </a:p>
        </p:txBody>
      </p:sp>
    </p:spTree>
    <p:extLst>
      <p:ext uri="{BB962C8B-B14F-4D97-AF65-F5344CB8AC3E}">
        <p14:creationId xmlns:p14="http://schemas.microsoft.com/office/powerpoint/2010/main" val="2028474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ABRAINC </a:t>
            </a:r>
            <a:r>
              <a:rPr lang="pt-BR" b="1" dirty="0" smtClean="0"/>
              <a:t>– </a:t>
            </a:r>
            <a:r>
              <a:rPr lang="pt-BR" dirty="0"/>
              <a:t>9:30h às 9:50h</a:t>
            </a:r>
            <a:r>
              <a:rPr lang="pt-BR" b="1" dirty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e Plano de Trabalho 2014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Temas </a:t>
            </a:r>
            <a:r>
              <a:rPr lang="pt-BR" dirty="0"/>
              <a:t>prioritários e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Reputação/Comunicação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Pauta estratégica - </a:t>
            </a:r>
            <a:r>
              <a:rPr lang="pt-BR" dirty="0"/>
              <a:t>9:50h às 10:50h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Burocracia, </a:t>
            </a:r>
            <a:r>
              <a:rPr lang="pt-BR" dirty="0" smtClean="0"/>
              <a:t>Licenciamentos </a:t>
            </a:r>
            <a:r>
              <a:rPr lang="pt-BR" dirty="0"/>
              <a:t>- Trabalho MBC/ </a:t>
            </a:r>
            <a:r>
              <a:rPr lang="pt-BR" dirty="0" err="1"/>
              <a:t>Booz</a:t>
            </a:r>
            <a:r>
              <a:rPr lang="pt-BR" dirty="0"/>
              <a:t> e seu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Negócios/ vendas definitivas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Pauta de atualizações – </a:t>
            </a:r>
            <a:r>
              <a:rPr lang="pt-BR" dirty="0"/>
              <a:t>10:50h às 11:15h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/>
              <a:t>Falconi</a:t>
            </a:r>
            <a:r>
              <a:rPr lang="pt-BR" dirty="0"/>
              <a:t> - Prefeitura de São Paulo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MPT/ Terceirização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Cartórios, Recursos Bloqueados, outros </a:t>
            </a:r>
            <a:r>
              <a:rPr lang="pt-BR" dirty="0"/>
              <a:t>assuntos </a:t>
            </a:r>
            <a:endParaRPr lang="pt-BR" dirty="0" smtClean="0"/>
          </a:p>
          <a:p>
            <a:pPr lvl="0"/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Orçamento e Contribuições 2014  -</a:t>
            </a:r>
            <a:r>
              <a:rPr lang="pt-BR" dirty="0"/>
              <a:t>11:15h às 11:30h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Banco de Ideias – </a:t>
            </a:r>
            <a:r>
              <a:rPr lang="pt-BR" dirty="0"/>
              <a:t>11:30h às </a:t>
            </a:r>
            <a:r>
              <a:rPr lang="pt-BR" dirty="0" smtClean="0"/>
              <a:t>12h</a:t>
            </a:r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Trabalho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Terceirização - PL 4330/ MPT 15ª Região</a:t>
            </a:r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</a:t>
            </a:r>
            <a:r>
              <a:rPr lang="pt-BR" dirty="0" smtClean="0"/>
              <a:t>efesa dos direitos de livre-iniciativa (empreiteiros)</a:t>
            </a:r>
          </a:p>
          <a:p>
            <a:pPr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Decisões recentes: legalidade das práticas adotadas, que se alinham à produtividade, especialização e 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Entendimentos controversos  - questões pontuais de práticas superadas.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ACPs</a:t>
            </a:r>
            <a:r>
              <a:rPr lang="pt-BR" dirty="0"/>
              <a:t> na 18ª Região.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Dissídio </a:t>
            </a:r>
            <a:r>
              <a:rPr lang="pt-BR" b="1" dirty="0"/>
              <a:t>– </a:t>
            </a:r>
            <a:r>
              <a:rPr lang="pt-BR" b="1" dirty="0" err="1"/>
              <a:t>Sinduscon</a:t>
            </a:r>
            <a:r>
              <a:rPr lang="pt-BR" b="1" dirty="0"/>
              <a:t> </a:t>
            </a:r>
            <a:r>
              <a:rPr lang="pt-BR" b="1" dirty="0" smtClean="0"/>
              <a:t>21/1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Representação CPN e Núcleo de Negociação </a:t>
            </a:r>
            <a:endParaRPr lang="pt-BR" dirty="0" smtClean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Carta por indicação de nome ABRAINC -  Comitê de RH</a:t>
            </a:r>
            <a:endParaRPr lang="pt-BR" dirty="0"/>
          </a:p>
          <a:p>
            <a:pPr lvl="0">
              <a:defRPr/>
            </a:pPr>
            <a:endParaRPr lang="pt-BR" b="1" dirty="0" smtClean="0"/>
          </a:p>
          <a:p>
            <a:pPr lvl="0">
              <a:defRPr/>
            </a:pPr>
            <a:r>
              <a:rPr lang="pt-BR" b="1" dirty="0" smtClean="0"/>
              <a:t>Quotas – Pessoas com Deficiência </a:t>
            </a:r>
          </a:p>
          <a:p>
            <a:pPr lvl="0">
              <a:defRPr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Painel </a:t>
            </a:r>
            <a:r>
              <a:rPr lang="pt-BR" dirty="0"/>
              <a:t>com </a:t>
            </a:r>
            <a:r>
              <a:rPr lang="pt-BR" dirty="0" err="1"/>
              <a:t>Sinduscon</a:t>
            </a:r>
            <a:r>
              <a:rPr lang="pt-BR" dirty="0"/>
              <a:t> SP para tratar o </a:t>
            </a:r>
            <a:r>
              <a:rPr lang="pt-BR" dirty="0" smtClean="0"/>
              <a:t>assunto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71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Registros - Cartórios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</a:t>
            </a:r>
            <a:r>
              <a:rPr lang="pt-BR" b="1" dirty="0"/>
              <a:t>12/12 – </a:t>
            </a:r>
            <a:r>
              <a:rPr lang="pt-BR" b="1" dirty="0" smtClean="0"/>
              <a:t>Brasília. Min. Planejamento</a:t>
            </a:r>
            <a:r>
              <a:rPr lang="pt-BR" dirty="0"/>
              <a:t>  </a:t>
            </a:r>
            <a:endParaRPr lang="pt-BR" dirty="0" smtClean="0"/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</a:t>
            </a:r>
            <a:r>
              <a:rPr lang="pt-BR" dirty="0"/>
              <a:t>– atualização de medidas para informatização dos </a:t>
            </a:r>
            <a:r>
              <a:rPr lang="pt-BR" dirty="0" smtClean="0"/>
              <a:t>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Cobrança parcelada, com porcentual expressivo no </a:t>
            </a:r>
            <a:r>
              <a:rPr lang="pt-BR" b="1" dirty="0" smtClean="0"/>
              <a:t>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Ajustes na penalização </a:t>
            </a:r>
            <a:r>
              <a:rPr lang="pt-BR" dirty="0"/>
              <a:t>pelo não cumprimento de definição </a:t>
            </a:r>
            <a:r>
              <a:rPr lang="pt-BR" dirty="0" smtClean="0"/>
              <a:t>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Proposta de </a:t>
            </a:r>
            <a:r>
              <a:rPr lang="pt-BR" b="1" i="1" dirty="0" err="1"/>
              <a:t>check-list</a:t>
            </a:r>
            <a:r>
              <a:rPr lang="pt-BR" b="1" dirty="0"/>
              <a:t> </a:t>
            </a:r>
            <a:r>
              <a:rPr lang="pt-BR" b="1" dirty="0" smtClean="0"/>
              <a:t>unificado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</a:t>
            </a:r>
            <a:r>
              <a:rPr lang="pt-BR" b="1" dirty="0" smtClean="0"/>
              <a:t>uia ITBI </a:t>
            </a:r>
            <a:r>
              <a:rPr lang="pt-BR" b="1" dirty="0"/>
              <a:t>por Prefeituras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pPr lvl="0"/>
            <a:endParaRPr lang="pt-BR" dirty="0"/>
          </a:p>
          <a:p>
            <a:pPr>
              <a:defRPr/>
            </a:pPr>
            <a:r>
              <a:rPr lang="pt-BR" b="1" dirty="0"/>
              <a:t>Registro Eletrônico – Piloto Caixa </a:t>
            </a:r>
            <a:r>
              <a:rPr lang="pt-BR" b="1" dirty="0" smtClean="0"/>
              <a:t>– acompanhar</a:t>
            </a:r>
          </a:p>
          <a:p>
            <a:pPr>
              <a:defRPr/>
            </a:pPr>
            <a:endParaRPr lang="pt-BR" b="1" dirty="0"/>
          </a:p>
          <a:p>
            <a:r>
              <a:rPr lang="pt-BR" b="1" dirty="0" smtClean="0"/>
              <a:t>Acompanhamento ARISP </a:t>
            </a:r>
            <a:r>
              <a:rPr lang="pt-BR" dirty="0" smtClean="0"/>
              <a:t>- ações </a:t>
            </a:r>
            <a:r>
              <a:rPr lang="pt-BR" dirty="0"/>
              <a:t>por nossa parte </a:t>
            </a:r>
            <a:r>
              <a:rPr lang="pt-BR" dirty="0" smtClean="0"/>
              <a:t>com aa </a:t>
            </a:r>
            <a:r>
              <a:rPr lang="pt-BR" dirty="0"/>
              <a:t>aprovação de XML</a:t>
            </a:r>
          </a:p>
          <a:p>
            <a:endParaRPr lang="pt-BR" dirty="0" smtClean="0"/>
          </a:p>
          <a:p>
            <a:r>
              <a:rPr lang="pt-BR" b="1" dirty="0" smtClean="0"/>
              <a:t>Agendamento </a:t>
            </a:r>
            <a:r>
              <a:rPr lang="pt-BR" b="1" dirty="0"/>
              <a:t>CETIP</a:t>
            </a:r>
            <a:endParaRPr lang="pt-BR" b="1" i="1" dirty="0"/>
          </a:p>
          <a:p>
            <a:pPr lvl="0"/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8410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41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8252" y="846004"/>
            <a:ext cx="809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RECURSOS </a:t>
            </a:r>
            <a:r>
              <a:rPr lang="pt-BR" b="1" dirty="0" smtClean="0"/>
              <a:t>FINANCEIROS ORDINÁRIOS </a:t>
            </a:r>
            <a:r>
              <a:rPr lang="pt-BR" b="1" dirty="0"/>
              <a:t>– ABRAINC DEZ/2013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/>
          </p:nvPr>
        </p:nvGraphicFramePr>
        <p:xfrm>
          <a:off x="412225" y="3573016"/>
          <a:ext cx="8263360" cy="230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Worksheet" r:id="rId5" imgW="4457788" imgH="1228523" progId="Excel.Sheet.12">
                  <p:embed/>
                </p:oleObj>
              </mc:Choice>
              <mc:Fallback>
                <p:oleObj name="Worksheet" r:id="rId5" imgW="4457788" imgH="122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225" y="3573016"/>
                        <a:ext cx="8263360" cy="230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438252" y="6165304"/>
            <a:ext cx="8705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* Previdência </a:t>
            </a:r>
            <a:r>
              <a:rPr lang="pt-BR" b="1" dirty="0"/>
              <a:t>Privada </a:t>
            </a:r>
            <a:r>
              <a:rPr lang="pt-BR" b="1" dirty="0" smtClean="0"/>
              <a:t> - </a:t>
            </a:r>
            <a:r>
              <a:rPr lang="pt-BR" dirty="0" smtClean="0"/>
              <a:t>Intuito </a:t>
            </a:r>
            <a:r>
              <a:rPr lang="pt-BR" dirty="0"/>
              <a:t>de retenção (aos moldes de </a:t>
            </a:r>
            <a:r>
              <a:rPr lang="pt-BR" i="1" dirty="0"/>
              <a:t>stock-</a:t>
            </a:r>
            <a:r>
              <a:rPr lang="pt-BR" i="1" dirty="0" err="1"/>
              <a:t>options</a:t>
            </a:r>
            <a:r>
              <a:rPr lang="pt-BR" dirty="0"/>
              <a:t>, </a:t>
            </a:r>
            <a:r>
              <a:rPr lang="pt-BR" i="1" dirty="0" err="1"/>
              <a:t>carry</a:t>
            </a:r>
            <a:r>
              <a:rPr lang="pt-BR" dirty="0"/>
              <a:t> em fundos</a:t>
            </a:r>
            <a:r>
              <a:rPr lang="pt-BR" dirty="0" smtClean="0"/>
              <a:t>) - comentários </a:t>
            </a:r>
            <a:r>
              <a:rPr lang="pt-BR" dirty="0"/>
              <a:t>sobre proposta apresentada </a:t>
            </a:r>
            <a:r>
              <a:rPr lang="pt-BR" dirty="0" smtClean="0"/>
              <a:t>			I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38252" y="1462785"/>
          <a:ext cx="8234604" cy="182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Worksheet" r:id="rId8" imgW="4343206" imgH="962164" progId="Excel.Sheet.12">
                  <p:embed/>
                </p:oleObj>
              </mc:Choice>
              <mc:Fallback>
                <p:oleObj name="Worksheet" r:id="rId8" imgW="4343206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252" y="1462785"/>
                        <a:ext cx="8234604" cy="182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90058" y="1268760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PROJETOS ABRAINC - 2013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7311" y="4953942"/>
            <a:ext cx="328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Pagamentos </a:t>
            </a:r>
            <a:r>
              <a:rPr lang="pt-BR" dirty="0"/>
              <a:t>p</a:t>
            </a:r>
            <a:r>
              <a:rPr lang="pt-BR" dirty="0" smtClean="0"/>
              <a:t>endentes de cotas de projeto:</a:t>
            </a:r>
          </a:p>
          <a:p>
            <a:r>
              <a:rPr lang="pt-BR" dirty="0" smtClean="0"/>
              <a:t>CH =&gt; 19.550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7311" y="3660547"/>
            <a:ext cx="4237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  Com impostos</a:t>
            </a:r>
          </a:p>
          <a:p>
            <a:r>
              <a:rPr lang="pt-BR" dirty="0" smtClean="0"/>
              <a:t>**  Faturado direto para Empresas</a:t>
            </a:r>
          </a:p>
          <a:p>
            <a:r>
              <a:rPr lang="pt-BR" dirty="0" smtClean="0"/>
              <a:t>*** Recursos Provisionados</a:t>
            </a:r>
            <a:endParaRPr lang="pt-BR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2013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07504" y="1904608"/>
          <a:ext cx="8911071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Worksheet" r:id="rId4" imgW="7496101" imgH="962164" progId="Excel.Sheet.12">
                  <p:embed/>
                </p:oleObj>
              </mc:Choice>
              <mc:Fallback>
                <p:oleObj name="Worksheet" r:id="rId4" imgW="7496101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1904608"/>
                        <a:ext cx="8911071" cy="118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58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2014: PREMISSAS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7584" y="1633552"/>
            <a:ext cx="7776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Reajuste pelo INCC últimos 12 meses: 8,07%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Gasto Mensal Médio considerado sobre os últimos 4 meses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Orçamento não utilizado em 2013, passa a ser verba de contingência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807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755411"/>
            <a:ext cx="66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PROPOSTA ORÇAMENTO </a:t>
            </a:r>
            <a:r>
              <a:rPr lang="pt-BR" b="1" dirty="0" smtClean="0"/>
              <a:t>DESPESAS ORDINÁRIAS 2014</a:t>
            </a:r>
            <a:endParaRPr lang="pt-BR" b="1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34825" y="1628800"/>
          <a:ext cx="8244188" cy="156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Worksheet" r:id="rId4" imgW="4457788" imgH="847703" progId="Excel.Sheet.12">
                  <p:embed/>
                </p:oleObj>
              </mc:Choice>
              <mc:Fallback>
                <p:oleObj name="Worksheet" r:id="rId4" imgW="4457788" imgH="8477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825" y="1628800"/>
                        <a:ext cx="8244188" cy="156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34825" y="3700662"/>
          <a:ext cx="8244188" cy="229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Worksheet" r:id="rId7" imgW="4343206" imgH="1228523" progId="Excel.Sheet.12">
                  <p:embed/>
                </p:oleObj>
              </mc:Choice>
              <mc:Fallback>
                <p:oleObj name="Worksheet" r:id="rId7" imgW="4343206" imgH="122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825" y="3700662"/>
                        <a:ext cx="8244188" cy="229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IV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67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7784" y="1012086"/>
            <a:ext cx="341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RECEITA x DESPESAS *</a:t>
            </a:r>
            <a:endParaRPr lang="pt-BR" sz="2000" b="1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71406" y="107340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Resumo Orçamento Ordinário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9219" y="5085184"/>
            <a:ext cx="85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Não será necessário aumento do valor da cota acima do % de INCC (caso seja necessário será utilizado o saldo de contingência).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Plano de Retenção não está previsto no orçamento.</a:t>
            </a:r>
            <a:endParaRPr lang="pt-BR" i="1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632483" y="1700808"/>
          <a:ext cx="7848872" cy="273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Worksheet" r:id="rId4" imgW="2485969" imgH="962164" progId="Excel.Sheet.12">
                  <p:embed/>
                </p:oleObj>
              </mc:Choice>
              <mc:Fallback>
                <p:oleObj name="Worksheet" r:id="rId4" imgW="2485969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83" y="1700808"/>
                        <a:ext cx="7848872" cy="2737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5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Worksheet" r:id="rId4" imgW="4914857" imgH="2752667" progId="Excel.Sheet.12">
                  <p:embed/>
                </p:oleObj>
              </mc:Choice>
              <mc:Fallback>
                <p:oleObj name="Worksheet" r:id="rId4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0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037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Atualizações e Plano de Trabalho 2014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Temas prioritários e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Reputação/Comunicação</a:t>
            </a:r>
          </a:p>
          <a:p>
            <a:pPr lvl="0" algn="ctr" defTabSz="914145" hangingPunct="0">
              <a:defRPr/>
            </a:pPr>
            <a:r>
              <a:rPr lang="pt-BR" smtClean="0"/>
              <a:t> </a:t>
            </a:r>
            <a:endParaRPr lang="pt-BR" dirty="0"/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05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 transparência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cont.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Cód</a:t>
            </a:r>
            <a:r>
              <a:rPr lang="pt-BR" b="1" u="sng" dirty="0"/>
              <a:t>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Estrutura de </a:t>
            </a:r>
            <a:r>
              <a:rPr lang="pt-BR" i="1" dirty="0" err="1"/>
              <a:t>Compliance</a:t>
            </a:r>
            <a:r>
              <a:rPr lang="pt-BR" dirty="0"/>
              <a:t> -  ABRAINC – Comitê de Responsabilidade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Definição de data</a:t>
            </a:r>
          </a:p>
          <a:p>
            <a:endParaRPr lang="pt-BR" b="1" dirty="0" smtClean="0"/>
          </a:p>
          <a:p>
            <a:r>
              <a:rPr lang="pt-BR" b="1" dirty="0"/>
              <a:t>Comitê de acompanhamento do Código de </a:t>
            </a:r>
            <a:r>
              <a:rPr lang="pt-BR" b="1" dirty="0" smtClean="0"/>
              <a:t>Conduta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115893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991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e Plano de Trabalho 2014 -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Geração de conteúdo – reforço no posicionamento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Associados – atualizações – </a:t>
            </a:r>
            <a:r>
              <a:rPr lang="pt-BR" dirty="0" smtClean="0"/>
              <a:t>desligamento Carvalho </a:t>
            </a:r>
            <a:r>
              <a:rPr lang="pt-BR" dirty="0" err="1" smtClean="0"/>
              <a:t>Hosken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4773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pontuais por redução do </a:t>
            </a:r>
            <a:r>
              <a:rPr lang="pt-BR" dirty="0" smtClean="0"/>
              <a:t>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NDA/acesso pelos contribuintes de forma consolidada.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Lançamentos, vendas, </a:t>
            </a:r>
            <a:r>
              <a:rPr lang="pt-BR" dirty="0" err="1" smtClean="0"/>
              <a:t>distratos</a:t>
            </a:r>
            <a:r>
              <a:rPr lang="pt-BR" dirty="0" smtClean="0"/>
              <a:t>, estoque, entregas, repasses, quitações, carteira, </a:t>
            </a:r>
            <a:r>
              <a:rPr lang="pt-BR" i="1" dirty="0" err="1" smtClean="0"/>
              <a:t>land-bank</a:t>
            </a:r>
            <a:r>
              <a:rPr lang="pt-BR" dirty="0" smtClean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3ª-f, 11/2, </a:t>
            </a:r>
            <a:r>
              <a:rPr lang="pt-BR" dirty="0" smtClean="0"/>
              <a:t>9h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Estudo </a:t>
            </a:r>
            <a:r>
              <a:rPr lang="pt-BR" b="1" dirty="0" err="1" smtClean="0"/>
              <a:t>Booz</a:t>
            </a:r>
            <a:r>
              <a:rPr lang="pt-BR" b="1" dirty="0" smtClean="0"/>
              <a:t> – </a:t>
            </a:r>
            <a:r>
              <a:rPr lang="pt-BR" dirty="0" smtClean="0"/>
              <a:t>burocracia, licenciamentos, modelo de negócio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</a:t>
            </a:r>
            <a:r>
              <a:rPr lang="pt-BR" dirty="0" smtClean="0"/>
              <a:t>proposta </a:t>
            </a:r>
            <a:r>
              <a:rPr lang="pt-BR" dirty="0"/>
              <a:t>de incentivos,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encargos</a:t>
            </a:r>
          </a:p>
          <a:p>
            <a:endParaRPr lang="pt-BR" dirty="0"/>
          </a:p>
          <a:p>
            <a:r>
              <a:rPr lang="pt-BR" b="1" dirty="0"/>
              <a:t>Responsabilidade Social – </a:t>
            </a:r>
            <a:r>
              <a:rPr lang="pt-BR" dirty="0"/>
              <a:t>questionário </a:t>
            </a:r>
            <a:r>
              <a:rPr lang="pt-BR" dirty="0" smtClean="0"/>
              <a:t>Com. Resp.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98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Temas prioritários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pPr algn="ctr"/>
            <a:r>
              <a:rPr lang="pt-BR" sz="1600" b="1" dirty="0"/>
              <a:t> </a:t>
            </a:r>
            <a:r>
              <a:rPr lang="pt-BR" sz="1600" b="1" dirty="0" smtClean="0"/>
              <a:t> Reforço na </a:t>
            </a:r>
            <a:r>
              <a:rPr lang="pt-BR" sz="1600" b="1" dirty="0" err="1" smtClean="0"/>
              <a:t>estutura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Worksheet" r:id="rId5" imgW="8648912" imgH="3085969" progId="Excel.Sheet.12">
                  <p:embed/>
                </p:oleObj>
              </mc:Choice>
              <mc:Fallback>
                <p:oleObj name="Worksheet" r:id="rId5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223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 ABRAINC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14325" y="1968500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Desburocratização</a:t>
            </a:r>
            <a:r>
              <a:rPr lang="pt-BR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 </a:t>
            </a:r>
            <a:r>
              <a:rPr lang="pt-BR" dirty="0" err="1" smtClean="0"/>
              <a:t>Booz</a:t>
            </a:r>
            <a:r>
              <a:rPr lang="pt-BR" dirty="0" smtClean="0"/>
              <a:t>, </a:t>
            </a:r>
            <a:r>
              <a:rPr lang="pt-BR" dirty="0" err="1" smtClean="0"/>
              <a:t>Falconi</a:t>
            </a:r>
            <a:r>
              <a:rPr lang="pt-BR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mediante propostas e acordo Prefeituras</a:t>
            </a:r>
          </a:p>
          <a:p>
            <a:endParaRPr lang="pt-BR" b="1" dirty="0" smtClean="0"/>
          </a:p>
          <a:p>
            <a:r>
              <a:rPr lang="pt-BR" b="1" dirty="0" smtClean="0"/>
              <a:t>Ciclo de negócios e produtividade</a:t>
            </a:r>
            <a:r>
              <a:rPr lang="pt-B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Dados FIPE, RH,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Repensar a cidade </a:t>
            </a:r>
            <a:r>
              <a:rPr lang="pt-BR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Eventos, </a:t>
            </a:r>
            <a:r>
              <a:rPr lang="pt-BR" dirty="0" err="1" smtClean="0"/>
              <a:t>Arq.Futuro</a:t>
            </a:r>
            <a:r>
              <a:rPr lang="pt-BR" dirty="0" smtClean="0"/>
              <a:t>, Casa do Saber – MIPIM?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553362"/>
            <a:ext cx="8624887" cy="11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Avanço na defesa ativa do setor e da atividade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Eventos – </a:t>
            </a:r>
            <a:r>
              <a:rPr lang="pt-BR" dirty="0" err="1" smtClean="0"/>
              <a:t>Booz</a:t>
            </a:r>
            <a:r>
              <a:rPr lang="pt-BR" dirty="0" smtClean="0"/>
              <a:t>, ABRAINC e outros (Judiciário, RH)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Encontros com Presidenciáveis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Elencar bandeiras - ABRAINC como referência quando temas na </a:t>
            </a:r>
            <a:r>
              <a:rPr lang="pt-BR" dirty="0" smtClean="0"/>
              <a:t>imprensa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170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Calendário de reuniões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776280"/>
              </p:ext>
            </p:extLst>
          </p:nvPr>
        </p:nvGraphicFramePr>
        <p:xfrm>
          <a:off x="174625" y="692696"/>
          <a:ext cx="8512175" cy="587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Worksheet" r:id="rId5" imgW="7324777" imgH="7010574" progId="Excel.Sheet.12">
                  <p:embed/>
                </p:oleObj>
              </mc:Choice>
              <mc:Fallback>
                <p:oleObj name="Worksheet" r:id="rId5" imgW="7324777" imgH="70105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25" y="692696"/>
                        <a:ext cx="8512175" cy="587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459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51520" y="762000"/>
            <a:ext cx="8424936" cy="362663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Estratégica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Burocracia, </a:t>
            </a: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 Trabalho MBC/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 -</a:t>
            </a: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Negócios/ vendas definitivas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PMCMV3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8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e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alconi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4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28766</TotalTime>
  <Words>1449</Words>
  <Application>Microsoft Office PowerPoint</Application>
  <PresentationFormat>Apresentação na tela (4:3)</PresentationFormat>
  <Paragraphs>385</Paragraphs>
  <Slides>30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Verdana</vt:lpstr>
      <vt:lpstr>Wingdings</vt:lpstr>
      <vt:lpstr>Tema do Office</vt:lpstr>
      <vt:lpstr>Worksheet</vt:lpstr>
      <vt:lpstr>Apresentação do PowerPoint</vt:lpstr>
      <vt:lpstr>Pauta</vt:lpstr>
      <vt:lpstr>Apresentação do PowerPoint</vt:lpstr>
      <vt:lpstr>Atualizações e Plano de Trabalho 2014 - ABRAINC </vt:lpstr>
      <vt:lpstr>ABRAINC – Temas prioritários  </vt:lpstr>
      <vt:lpstr>Comunicação ABRAINC</vt:lpstr>
      <vt:lpstr>ABRAINC – Calendário de reuniões  </vt:lpstr>
      <vt:lpstr>Apresentação do PowerPoint</vt:lpstr>
      <vt:lpstr>Apresentação do PowerPoint</vt:lpstr>
      <vt:lpstr>Burocracia, Licenciamentos </vt:lpstr>
      <vt:lpstr>Melhoria nos processos – Pacto anti-corrupção e Trabalho MBC/Booz </vt:lpstr>
      <vt:lpstr>Apresentação do PowerPoint</vt:lpstr>
      <vt:lpstr>Modelo de Negócios - - vendas definitivas , equilíbrio nas relações  </vt:lpstr>
      <vt:lpstr>Apresentação do PowerPoint</vt:lpstr>
      <vt:lpstr>PMCMV3 e Bloqueio de Recursos</vt:lpstr>
      <vt:lpstr>Apresentação do PowerPoint</vt:lpstr>
      <vt:lpstr>Apresentação do PowerPoint</vt:lpstr>
      <vt:lpstr>Modelo de vendas - reuniões para discussão e posicionamento  </vt:lpstr>
      <vt:lpstr>Prefeitura de São Paulo – trabalho Falconi</vt:lpstr>
      <vt:lpstr>Relações de Trabalho  </vt:lpstr>
      <vt:lpstr>Registros - Cartórios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1 - Desburocratização e transparência  - cont. - Código de Conduta ABRAINC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3147</cp:revision>
  <dcterms:created xsi:type="dcterms:W3CDTF">2009-08-13T21:08:28Z</dcterms:created>
  <dcterms:modified xsi:type="dcterms:W3CDTF">2014-02-10T12:48:11Z</dcterms:modified>
</cp:coreProperties>
</file>