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76" r:id="rId3"/>
  </p:sldMasterIdLst>
  <p:notesMasterIdLst>
    <p:notesMasterId r:id="rId57"/>
  </p:notesMasterIdLst>
  <p:handoutMasterIdLst>
    <p:handoutMasterId r:id="rId58"/>
  </p:handoutMasterIdLst>
  <p:sldIdLst>
    <p:sldId id="481" r:id="rId4"/>
    <p:sldId id="1179" r:id="rId5"/>
    <p:sldId id="1180" r:id="rId6"/>
    <p:sldId id="1146" r:id="rId7"/>
    <p:sldId id="1372" r:id="rId8"/>
    <p:sldId id="1425" r:id="rId9"/>
    <p:sldId id="1429" r:id="rId10"/>
    <p:sldId id="1387" r:id="rId11"/>
    <p:sldId id="1432" r:id="rId12"/>
    <p:sldId id="1428" r:id="rId13"/>
    <p:sldId id="1371" r:id="rId14"/>
    <p:sldId id="1375" r:id="rId15"/>
    <p:sldId id="1422" r:id="rId16"/>
    <p:sldId id="1423" r:id="rId17"/>
    <p:sldId id="1424" r:id="rId18"/>
    <p:sldId id="1417" r:id="rId19"/>
    <p:sldId id="1381" r:id="rId20"/>
    <p:sldId id="1420" r:id="rId21"/>
    <p:sldId id="1421" r:id="rId22"/>
    <p:sldId id="1431" r:id="rId23"/>
    <p:sldId id="1374" r:id="rId24"/>
    <p:sldId id="1430" r:id="rId25"/>
    <p:sldId id="1357" r:id="rId26"/>
    <p:sldId id="1427" r:id="rId27"/>
    <p:sldId id="1455" r:id="rId28"/>
    <p:sldId id="1456" r:id="rId29"/>
    <p:sldId id="1396" r:id="rId30"/>
    <p:sldId id="1397" r:id="rId31"/>
    <p:sldId id="1393" r:id="rId32"/>
    <p:sldId id="1394" r:id="rId33"/>
    <p:sldId id="1395" r:id="rId34"/>
    <p:sldId id="1442" r:id="rId35"/>
    <p:sldId id="1443" r:id="rId36"/>
    <p:sldId id="1444" r:id="rId37"/>
    <p:sldId id="1445" r:id="rId38"/>
    <p:sldId id="1446" r:id="rId39"/>
    <p:sldId id="1447" r:id="rId40"/>
    <p:sldId id="1448" r:id="rId41"/>
    <p:sldId id="1449" r:id="rId42"/>
    <p:sldId id="1450" r:id="rId43"/>
    <p:sldId id="1451" r:id="rId44"/>
    <p:sldId id="1452" r:id="rId45"/>
    <p:sldId id="1453" r:id="rId46"/>
    <p:sldId id="1454" r:id="rId47"/>
    <p:sldId id="1433" r:id="rId48"/>
    <p:sldId id="1434" r:id="rId49"/>
    <p:sldId id="1435" r:id="rId50"/>
    <p:sldId id="1436" r:id="rId51"/>
    <p:sldId id="1437" r:id="rId52"/>
    <p:sldId id="1438" r:id="rId53"/>
    <p:sldId id="1439" r:id="rId54"/>
    <p:sldId id="1440" r:id="rId55"/>
    <p:sldId id="1441" r:id="rId56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pt-BR" dirty="0"/>
              <a:t>Orçamento Ordinário </a:t>
            </a:r>
            <a:r>
              <a:rPr lang="pt-BR" dirty="0" smtClean="0"/>
              <a:t>2015 – Janeiro a Março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089054025077422"/>
          <c:y val="0.20710468322756842"/>
          <c:w val="0.79077640661422721"/>
          <c:h val="0.605773378327709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alpha val="7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5.3571616885604917E-3"/>
                  <c:y val="-2.36913974732492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7857205628533661E-3"/>
                  <c:y val="-2.1059019976221546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25%</a:t>
                    </a:r>
                    <a:br>
                      <a:rPr lang="en-US" dirty="0" smtClean="0"/>
                    </a:br>
                    <a:fld id="{3C920163-3D7B-4DB0-BCF1-AE554CA1CA41}" type="VALUE">
                      <a:rPr lang="en-US" smtClean="0"/>
                      <a:pPr/>
                      <a:t>[VALOR]</a:t>
                    </a:fld>
                    <a:endParaRPr lang="en-US" dirty="0" smtClean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'Relatorio Conselho'!$H$2:$H$3</c:f>
              <c:strCache>
                <c:ptCount val="2"/>
                <c:pt idx="0">
                  <c:v>Orçado</c:v>
                </c:pt>
                <c:pt idx="1">
                  <c:v>Realizado</c:v>
                </c:pt>
              </c:strCache>
            </c:strRef>
          </c:cat>
          <c:val>
            <c:numRef>
              <c:f>'Relatorio Conselho'!$I$2:$I$3</c:f>
              <c:numCache>
                <c:formatCode>_("R$"* #,##0.00_);_("R$"* \(#,##0.00\);_("R$"* "-"??_);_(@_)</c:formatCode>
                <c:ptCount val="2"/>
                <c:pt idx="0">
                  <c:v>4738531.6154589094</c:v>
                </c:pt>
                <c:pt idx="1">
                  <c:v>1202978.24</c:v>
                </c:pt>
              </c:numCache>
            </c:numRef>
          </c:val>
          <c:extLst/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220574432"/>
        <c:axId val="220575216"/>
      </c:barChart>
      <c:catAx>
        <c:axId val="22057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575216"/>
        <c:crosses val="autoZero"/>
        <c:auto val="1"/>
        <c:lblAlgn val="ctr"/>
        <c:lblOffset val="100"/>
        <c:noMultiLvlLbl val="0"/>
      </c:catAx>
      <c:valAx>
        <c:axId val="22057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_(&quot;R$&quot;* #,##0.00_);_(&quot;R$&quot;* \(#,##0.00\);_(&quot;R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057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79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'Distrato&amp;Estoque'!$A$4:$A$14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'Distrato&amp;Estoque'!$J$4:$J$14</c:f>
              <c:numCache>
                <c:formatCode>#,#00%</c:formatCode>
                <c:ptCount val="11"/>
                <c:pt idx="0">
                  <c:v>3.6779447605769316E-2</c:v>
                </c:pt>
                <c:pt idx="1">
                  <c:v>3.6648156944967702E-2</c:v>
                </c:pt>
                <c:pt idx="2">
                  <c:v>4.4038738743676489E-2</c:v>
                </c:pt>
                <c:pt idx="3">
                  <c:v>4.1750207698698423E-2</c:v>
                </c:pt>
                <c:pt idx="4">
                  <c:v>4.3235215592043776E-2</c:v>
                </c:pt>
                <c:pt idx="5">
                  <c:v>3.7965333012660855E-2</c:v>
                </c:pt>
                <c:pt idx="6">
                  <c:v>3.9348901388028115E-2</c:v>
                </c:pt>
                <c:pt idx="7">
                  <c:v>3.7597929907823679E-2</c:v>
                </c:pt>
                <c:pt idx="8">
                  <c:v>3.7284105351317501E-2</c:v>
                </c:pt>
                <c:pt idx="9">
                  <c:v>3.8518838634838667E-2</c:v>
                </c:pt>
                <c:pt idx="10">
                  <c:v>3.8854570546099775E-2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'[2]Venda&amp;Estoque'!$M$2:$M$11</c:f>
              <c:strCache>
                <c:ptCount val="1"/>
                <c:pt idx="0">
                  <c:v>#REF! #REF! #REF! #REF! #REF! #REF! #REF! #REF! #REF! #REF!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1E-2"/>
                  <c:y val="-5.20324936777447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15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1.3008123419436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97E-2"/>
                  <c:y val="4.7696452537932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24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45E-2"/>
                  <c:y val="2.1680205699060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'Distrato&amp;Estoque'!$A$4:$A$14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'Distrato&amp;Estoque'!$N$2:$N$11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482808"/>
        <c:axId val="285485944"/>
      </c:lineChart>
      <c:catAx>
        <c:axId val="285482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5485944"/>
        <c:crosses val="autoZero"/>
        <c:auto val="1"/>
        <c:lblAlgn val="ctr"/>
        <c:lblOffset val="100"/>
        <c:noMultiLvlLbl val="1"/>
      </c:catAx>
      <c:valAx>
        <c:axId val="285485944"/>
        <c:scaling>
          <c:orientation val="minMax"/>
          <c:max val="5.5000000000000014E-2"/>
          <c:min val="2.0000000000000011E-2"/>
        </c:scaling>
        <c:delete val="1"/>
        <c:axPos val="l"/>
        <c:numFmt formatCode="#,#00%" sourceLinked="1"/>
        <c:majorTickMark val="out"/>
        <c:minorTickMark val="none"/>
        <c:tickLblPos val="none"/>
        <c:crossAx val="28548280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'SAP&amp;Credor'!$H$2:$H$14</c:f>
              <c:numCache>
                <c:formatCode>0%</c:formatCode>
                <c:ptCount val="13"/>
                <c:pt idx="0">
                  <c:v>0.12475693706934432</c:v>
                </c:pt>
                <c:pt idx="1">
                  <c:v>0.12126029085355533</c:v>
                </c:pt>
                <c:pt idx="2">
                  <c:v>0.14592196953967196</c:v>
                </c:pt>
                <c:pt idx="3">
                  <c:v>0.12262940540454728</c:v>
                </c:pt>
                <c:pt idx="4">
                  <c:v>0.16875603987303375</c:v>
                </c:pt>
                <c:pt idx="5">
                  <c:v>0.10457110643158449</c:v>
                </c:pt>
                <c:pt idx="6">
                  <c:v>0.10317238947700882</c:v>
                </c:pt>
                <c:pt idx="7">
                  <c:v>9.7056655679444465E-2</c:v>
                </c:pt>
                <c:pt idx="8">
                  <c:v>9.5967709147987967E-2</c:v>
                </c:pt>
                <c:pt idx="9">
                  <c:v>9.2512997974814201E-2</c:v>
                </c:pt>
                <c:pt idx="10">
                  <c:v>9.5193216374946127E-2</c:v>
                </c:pt>
                <c:pt idx="11">
                  <c:v>0.1198948520136385</c:v>
                </c:pt>
                <c:pt idx="12">
                  <c:v>0.12881454789233857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483984"/>
        <c:axId val="285071688"/>
      </c:lineChart>
      <c:catAx>
        <c:axId val="285483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5071688"/>
        <c:crosses val="autoZero"/>
        <c:auto val="1"/>
        <c:lblAlgn val="ctr"/>
        <c:lblOffset val="100"/>
        <c:noMultiLvlLbl val="1"/>
      </c:catAx>
      <c:valAx>
        <c:axId val="285071688"/>
        <c:scaling>
          <c:orientation val="minMax"/>
          <c:max val="0.25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54839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Lancamento!$D$2:$D$14</c:f>
              <c:numCache>
                <c:formatCode>_-* #.##0_-;\-* #.##0_-;_-* "-"??_-;_-@_-</c:formatCode>
                <c:ptCount val="13"/>
                <c:pt idx="0">
                  <c:v>1256</c:v>
                </c:pt>
                <c:pt idx="1">
                  <c:v>2418</c:v>
                </c:pt>
                <c:pt idx="2">
                  <c:v>10050</c:v>
                </c:pt>
                <c:pt idx="3">
                  <c:v>1674</c:v>
                </c:pt>
                <c:pt idx="4">
                  <c:v>6237</c:v>
                </c:pt>
                <c:pt idx="5">
                  <c:v>6920</c:v>
                </c:pt>
                <c:pt idx="6">
                  <c:v>1392</c:v>
                </c:pt>
                <c:pt idx="7">
                  <c:v>2028</c:v>
                </c:pt>
                <c:pt idx="8">
                  <c:v>6978</c:v>
                </c:pt>
                <c:pt idx="9">
                  <c:v>2053</c:v>
                </c:pt>
                <c:pt idx="10">
                  <c:v>4902</c:v>
                </c:pt>
                <c:pt idx="11">
                  <c:v>13398</c:v>
                </c:pt>
                <c:pt idx="12">
                  <c:v>1627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3789480"/>
        <c:axId val="283785560"/>
      </c:barChart>
      <c:catAx>
        <c:axId val="28378948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3785560"/>
        <c:crosses val="autoZero"/>
        <c:auto val="1"/>
        <c:lblAlgn val="ctr"/>
        <c:lblOffset val="100"/>
        <c:noMultiLvlLbl val="1"/>
      </c:catAx>
      <c:valAx>
        <c:axId val="283785560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8378948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Lancamento!$A$2:$A$14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Lancamento!$O$2:$O$14</c:f>
              <c:numCache>
                <c:formatCode>_-* #.##0_-;\-* #.##0_-;_-* "-"??_-;_-@_-</c:formatCode>
                <c:ptCount val="13"/>
                <c:pt idx="0">
                  <c:v>0.18254709520000009</c:v>
                </c:pt>
                <c:pt idx="1">
                  <c:v>0.80501811034000004</c:v>
                </c:pt>
                <c:pt idx="2">
                  <c:v>2.6071237246100014</c:v>
                </c:pt>
                <c:pt idx="3">
                  <c:v>0.58997474460999999</c:v>
                </c:pt>
                <c:pt idx="4">
                  <c:v>1.8460552719300005</c:v>
                </c:pt>
                <c:pt idx="5">
                  <c:v>1.2374641960199988</c:v>
                </c:pt>
                <c:pt idx="6">
                  <c:v>0.21789755350000006</c:v>
                </c:pt>
                <c:pt idx="7">
                  <c:v>0.78109266388999998</c:v>
                </c:pt>
                <c:pt idx="8">
                  <c:v>1.4659581216199999</c:v>
                </c:pt>
                <c:pt idx="9">
                  <c:v>0.9263664737299997</c:v>
                </c:pt>
                <c:pt idx="10">
                  <c:v>1.7539438128499989</c:v>
                </c:pt>
                <c:pt idx="11">
                  <c:v>2.5316896826699997</c:v>
                </c:pt>
                <c:pt idx="12">
                  <c:v>0.45172753918000008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3789088"/>
        <c:axId val="283785952"/>
      </c:barChart>
      <c:catAx>
        <c:axId val="28378908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3785952"/>
        <c:crosses val="autoZero"/>
        <c:auto val="1"/>
        <c:lblAlgn val="ctr"/>
        <c:lblOffset val="100"/>
        <c:noMultiLvlLbl val="1"/>
      </c:catAx>
      <c:valAx>
        <c:axId val="283785952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8378908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Venda!$D$2:$D$14</c:f>
              <c:numCache>
                <c:formatCode>#,##0</c:formatCode>
                <c:ptCount val="13"/>
                <c:pt idx="0">
                  <c:v>7376</c:v>
                </c:pt>
                <c:pt idx="1">
                  <c:v>8231</c:v>
                </c:pt>
                <c:pt idx="2">
                  <c:v>9981</c:v>
                </c:pt>
                <c:pt idx="3">
                  <c:v>7648</c:v>
                </c:pt>
                <c:pt idx="4">
                  <c:v>10684</c:v>
                </c:pt>
                <c:pt idx="5">
                  <c:v>8555</c:v>
                </c:pt>
                <c:pt idx="6">
                  <c:v>7777</c:v>
                </c:pt>
                <c:pt idx="7">
                  <c:v>8591</c:v>
                </c:pt>
                <c:pt idx="8">
                  <c:v>8598</c:v>
                </c:pt>
                <c:pt idx="9">
                  <c:v>7875</c:v>
                </c:pt>
                <c:pt idx="10">
                  <c:v>7429</c:v>
                </c:pt>
                <c:pt idx="11">
                  <c:v>10053</c:v>
                </c:pt>
                <c:pt idx="12">
                  <c:v>5841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3790264"/>
        <c:axId val="283787912"/>
      </c:barChart>
      <c:catAx>
        <c:axId val="28379026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3787912"/>
        <c:crosses val="autoZero"/>
        <c:auto val="1"/>
        <c:lblAlgn val="ctr"/>
        <c:lblOffset val="100"/>
        <c:noMultiLvlLbl val="1"/>
      </c:catAx>
      <c:valAx>
        <c:axId val="283787912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8379026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Venda!$O$2:$O$14</c:f>
              <c:numCache>
                <c:formatCode>#,##0</c:formatCode>
                <c:ptCount val="13"/>
                <c:pt idx="0">
                  <c:v>1.4258864427999991</c:v>
                </c:pt>
                <c:pt idx="1">
                  <c:v>1.7093135512900002</c:v>
                </c:pt>
                <c:pt idx="2">
                  <c:v>1.9803206997600005</c:v>
                </c:pt>
                <c:pt idx="3">
                  <c:v>1.7680384443099999</c:v>
                </c:pt>
                <c:pt idx="4">
                  <c:v>2.2906098596</c:v>
                </c:pt>
                <c:pt idx="5">
                  <c:v>1.6905029300700007</c:v>
                </c:pt>
                <c:pt idx="6">
                  <c:v>1.5122664479799997</c:v>
                </c:pt>
                <c:pt idx="7">
                  <c:v>1.8993413523899993</c:v>
                </c:pt>
                <c:pt idx="8">
                  <c:v>1.87351885533</c:v>
                </c:pt>
                <c:pt idx="9">
                  <c:v>1.8005179148300006</c:v>
                </c:pt>
                <c:pt idx="10">
                  <c:v>1.8122219631999998</c:v>
                </c:pt>
                <c:pt idx="11">
                  <c:v>2.2296996964899995</c:v>
                </c:pt>
                <c:pt idx="12">
                  <c:v>1.2407052215400001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3790656"/>
        <c:axId val="283791048"/>
      </c:barChart>
      <c:catAx>
        <c:axId val="283790656"/>
        <c:scaling>
          <c:orientation val="minMax"/>
        </c:scaling>
        <c:delete val="0"/>
        <c:axPos val="b"/>
        <c:numFmt formatCode="mmm/yyyy" sourceLinked="0"/>
        <c:majorTickMark val="out"/>
        <c:minorTickMark val="none"/>
        <c:tickLblPos val="nextTo"/>
        <c:crossAx val="283791048"/>
        <c:crosses val="autoZero"/>
        <c:auto val="1"/>
        <c:lblAlgn val="ctr"/>
        <c:lblOffset val="100"/>
        <c:noMultiLvlLbl val="1"/>
      </c:catAx>
      <c:valAx>
        <c:axId val="283791048"/>
        <c:scaling>
          <c:orientation val="minMax"/>
          <c:max val="2.5"/>
          <c:min val="0"/>
        </c:scaling>
        <c:delete val="1"/>
        <c:axPos val="l"/>
        <c:numFmt formatCode="#,##0" sourceLinked="1"/>
        <c:majorTickMark val="out"/>
        <c:minorTickMark val="none"/>
        <c:tickLblPos val="none"/>
        <c:crossAx val="28379065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Estoque!$D$2:$D$14</c:f>
              <c:numCache>
                <c:formatCode>_-* #.##0_-;\-* #.##0_-;_-* "-"??_-;_-@_-</c:formatCode>
                <c:ptCount val="13"/>
                <c:pt idx="0">
                  <c:v>62065</c:v>
                </c:pt>
                <c:pt idx="1">
                  <c:v>59449</c:v>
                </c:pt>
                <c:pt idx="2">
                  <c:v>63535</c:v>
                </c:pt>
                <c:pt idx="3">
                  <c:v>60163</c:v>
                </c:pt>
                <c:pt idx="4">
                  <c:v>58755</c:v>
                </c:pt>
                <c:pt idx="5">
                  <c:v>61632</c:v>
                </c:pt>
                <c:pt idx="6">
                  <c:v>59397</c:v>
                </c:pt>
                <c:pt idx="7">
                  <c:v>53604</c:v>
                </c:pt>
                <c:pt idx="8">
                  <c:v>58033</c:v>
                </c:pt>
                <c:pt idx="9">
                  <c:v>56085</c:v>
                </c:pt>
                <c:pt idx="10">
                  <c:v>56625</c:v>
                </c:pt>
                <c:pt idx="11">
                  <c:v>63152</c:v>
                </c:pt>
                <c:pt idx="12">
                  <c:v>62827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83791440"/>
        <c:axId val="283791832"/>
      </c:barChart>
      <c:catAx>
        <c:axId val="283791440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83791832"/>
        <c:crosses val="autoZero"/>
        <c:auto val="1"/>
        <c:lblAlgn val="ctr"/>
        <c:lblOffset val="100"/>
        <c:noMultiLvlLbl val="1"/>
      </c:catAx>
      <c:valAx>
        <c:axId val="283791832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8379144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'Venda&amp;Estoque'!$H$2:$H$14</c:f>
              <c:numCache>
                <c:formatCode>0%</c:formatCode>
                <c:ptCount val="13"/>
                <c:pt idx="0">
                  <c:v>9.4497704019979034E-2</c:v>
                </c:pt>
                <c:pt idx="1">
                  <c:v>0.10975794378374742</c:v>
                </c:pt>
                <c:pt idx="2">
                  <c:v>0.13241520421814748</c:v>
                </c:pt>
                <c:pt idx="3">
                  <c:v>0.1057792995695029</c:v>
                </c:pt>
                <c:pt idx="4">
                  <c:v>0.14242192153859246</c:v>
                </c:pt>
                <c:pt idx="5">
                  <c:v>0.11442107995846316</c:v>
                </c:pt>
                <c:pt idx="6">
                  <c:v>0.10788423657760497</c:v>
                </c:pt>
                <c:pt idx="7">
                  <c:v>0.11620401462577418</c:v>
                </c:pt>
                <c:pt idx="8">
                  <c:v>0.11795013182154986</c:v>
                </c:pt>
                <c:pt idx="9">
                  <c:v>0.1169831505750201</c:v>
                </c:pt>
                <c:pt idx="10">
                  <c:v>0.10295805739514344</c:v>
                </c:pt>
                <c:pt idx="11">
                  <c:v>0.13229984798581201</c:v>
                </c:pt>
                <c:pt idx="12">
                  <c:v>7.9710952297579074E-2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3787128"/>
        <c:axId val="283787520"/>
      </c:lineChart>
      <c:catAx>
        <c:axId val="283787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3787520"/>
        <c:crosses val="autoZero"/>
        <c:auto val="1"/>
        <c:lblAlgn val="ctr"/>
        <c:lblOffset val="100"/>
        <c:noMultiLvlLbl val="1"/>
      </c:catAx>
      <c:valAx>
        <c:axId val="283787520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378712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'Lançamento&amp;Vendas'!$A$4:$A$14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'Lançamento&amp;Vendas'!$J$4:$J$14</c:f>
              <c:numCache>
                <c:formatCode>General</c:formatCode>
                <c:ptCount val="11"/>
                <c:pt idx="0">
                  <c:v>0.53634516179459124</c:v>
                </c:pt>
                <c:pt idx="1">
                  <c:v>0.5468677494199532</c:v>
                </c:pt>
                <c:pt idx="2">
                  <c:v>0.63437290290679194</c:v>
                </c:pt>
                <c:pt idx="3">
                  <c:v>0.55160486480455262</c:v>
                </c:pt>
                <c:pt idx="4">
                  <c:v>0.53853272135031038</c:v>
                </c:pt>
                <c:pt idx="5">
                  <c:v>0.41487782369698695</c:v>
                </c:pt>
                <c:pt idx="6">
                  <c:v>0.41648642153328547</c:v>
                </c:pt>
                <c:pt idx="7">
                  <c:v>0.44123045004787725</c:v>
                </c:pt>
                <c:pt idx="8">
                  <c:v>0.58292193121914482</c:v>
                </c:pt>
                <c:pt idx="9">
                  <c:v>0.80265804314390532</c:v>
                </c:pt>
                <c:pt idx="10">
                  <c:v>0.85439265960639743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485160"/>
        <c:axId val="285486336"/>
      </c:lineChart>
      <c:catAx>
        <c:axId val="28548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5486336"/>
        <c:crosses val="autoZero"/>
        <c:auto val="1"/>
        <c:lblAlgn val="ctr"/>
        <c:lblOffset val="100"/>
        <c:noMultiLvlLbl val="1"/>
      </c:catAx>
      <c:valAx>
        <c:axId val="285486336"/>
        <c:scaling>
          <c:orientation val="minMax"/>
          <c:max val="1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285485160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45E-2"/>
                  <c:y val="3.18699023776186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79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'Distrato&amp;Entregas'!$A$4:$A$14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'Distrato&amp;Entregas'!$J$4:$J$14</c:f>
              <c:numCache>
                <c:formatCode>0%</c:formatCode>
                <c:ptCount val="11"/>
                <c:pt idx="0">
                  <c:v>0.23639392817475008</c:v>
                </c:pt>
                <c:pt idx="1">
                  <c:v>0.25079214195183774</c:v>
                </c:pt>
                <c:pt idx="2">
                  <c:v>0.39213059857681037</c:v>
                </c:pt>
                <c:pt idx="3">
                  <c:v>0.47000585511257786</c:v>
                </c:pt>
                <c:pt idx="4">
                  <c:v>0.55460868475468383</c:v>
                </c:pt>
                <c:pt idx="5">
                  <c:v>0.44839509018613471</c:v>
                </c:pt>
                <c:pt idx="6">
                  <c:v>0.37867071711313632</c:v>
                </c:pt>
                <c:pt idx="7">
                  <c:v>0.29092715643047878</c:v>
                </c:pt>
                <c:pt idx="8">
                  <c:v>0.24863789765453906</c:v>
                </c:pt>
                <c:pt idx="9">
                  <c:v>0.2494184784294268</c:v>
                </c:pt>
                <c:pt idx="10">
                  <c:v>0.32985796704007486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'[2]Venda&amp;Estoque'!$M$2:$M$11</c:f>
              <c:strCache>
                <c:ptCount val="1"/>
                <c:pt idx="0">
                  <c:v>#REF! #REF! #REF! #REF! #REF! #REF! #REF! #REF! #REF! #REF!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1E-2"/>
                  <c:y val="-5.20324936777447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15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1.3008123419436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97E-2"/>
                  <c:y val="4.7696452537932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24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45E-2"/>
                  <c:y val="2.16802056990603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'Distrato&amp;Entregas'!$A$4:$A$14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'Distrato&amp;Entregas'!$N$2:$N$11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85483592"/>
        <c:axId val="285484768"/>
      </c:lineChart>
      <c:catAx>
        <c:axId val="285483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5484768"/>
        <c:crosses val="autoZero"/>
        <c:auto val="1"/>
        <c:lblAlgn val="ctr"/>
        <c:lblOffset val="100"/>
        <c:noMultiLvlLbl val="1"/>
      </c:catAx>
      <c:valAx>
        <c:axId val="285484768"/>
        <c:scaling>
          <c:orientation val="minMax"/>
          <c:max val="0.7000000000000004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8548359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09/04/2015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5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51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835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66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7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486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439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486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21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74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96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9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3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1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4275" y="1249363"/>
            <a:ext cx="4495800" cy="337343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67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56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80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039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7" t="10101" b="9988"/>
          <a:stretch>
            <a:fillRect/>
          </a:stretch>
        </p:blipFill>
        <p:spPr bwMode="auto">
          <a:xfrm>
            <a:off x="738188" y="0"/>
            <a:ext cx="8007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68956" y="222353"/>
            <a:ext cx="2385498" cy="558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42795" y="1540935"/>
            <a:ext cx="2758422" cy="20701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white">
          <a:xfrm>
            <a:off x="4805506" y="5829206"/>
            <a:ext cx="2363788" cy="76358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75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46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5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033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40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6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92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5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73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759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911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4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222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09/04/2015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6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 Diretoria</a:t>
            </a:r>
            <a:b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7/4/2015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1052736"/>
            <a:ext cx="8624887" cy="371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 Grupo de trabalho com Leonardo, Novellino e Meyer</a:t>
            </a:r>
          </a:p>
          <a:p>
            <a:pPr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Definições de metas e ajustes necessários</a:t>
            </a:r>
          </a:p>
          <a:p>
            <a:pPr>
              <a:buFont typeface="Arial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Compatibilização </a:t>
            </a:r>
            <a:r>
              <a:rPr lang="pt-BR" sz="1700" dirty="0">
                <a:latin typeface="BlissL" panose="02000506030000020004" pitchFamily="2" charset="0"/>
              </a:rPr>
              <a:t>com  histórico de carreira e posições de responsabilidade profissional similares no </a:t>
            </a:r>
            <a:r>
              <a:rPr lang="pt-BR" sz="1700" dirty="0" smtClean="0">
                <a:latin typeface="BlissL" panose="02000506030000020004" pitchFamily="2" charset="0"/>
              </a:rPr>
              <a:t>mercado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>
              <a:buFont typeface="Arial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 Mecanismos </a:t>
            </a:r>
            <a:r>
              <a:rPr lang="pt-BR" sz="1700" dirty="0">
                <a:latin typeface="BlissL" panose="02000506030000020004" pitchFamily="2" charset="0"/>
              </a:rPr>
              <a:t>de retenção/premiação de longo prazo (a exemplo de </a:t>
            </a:r>
            <a:r>
              <a:rPr lang="pt-BR" sz="1700" dirty="0" err="1">
                <a:latin typeface="BlissL" panose="02000506030000020004" pitchFamily="2" charset="0"/>
              </a:rPr>
              <a:t>carry</a:t>
            </a:r>
            <a:r>
              <a:rPr lang="pt-BR" sz="1700" dirty="0">
                <a:latin typeface="BlissL" panose="02000506030000020004" pitchFamily="2" charset="0"/>
              </a:rPr>
              <a:t>, opções</a:t>
            </a:r>
            <a:r>
              <a:rPr lang="pt-BR" sz="1700" dirty="0" smtClean="0">
                <a:latin typeface="BlissL" panose="02000506030000020004" pitchFamily="2" charset="0"/>
              </a:rPr>
              <a:t>) em linha com </a:t>
            </a:r>
            <a:r>
              <a:rPr lang="pt-BR" sz="1700" dirty="0">
                <a:latin typeface="BlissL" panose="02000506030000020004" pitchFamily="2" charset="0"/>
              </a:rPr>
              <a:t>o progresso da Associação </a:t>
            </a:r>
            <a:r>
              <a:rPr lang="pt-BR" sz="1700" dirty="0" smtClean="0">
                <a:latin typeface="BlissL" panose="02000506030000020004" pitchFamily="2" charset="0"/>
              </a:rPr>
              <a:t>- aprovação em reunião de Diretoria de 23/5/2013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600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Governança - RV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98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Projetos 2015</a:t>
            </a:r>
            <a:endParaRPr lang="en-US" sz="1800" dirty="0">
              <a:sym typeface="Arial" pitchFamily="34" charset="0"/>
            </a:endParaRP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06636"/>
              </p:ext>
            </p:extLst>
          </p:nvPr>
        </p:nvGraphicFramePr>
        <p:xfrm>
          <a:off x="323528" y="1268760"/>
          <a:ext cx="8064896" cy="3770968"/>
        </p:xfrm>
        <a:graphic>
          <a:graphicData uri="http://schemas.openxmlformats.org/drawingml/2006/table">
            <a:tbl>
              <a:tblPr/>
              <a:tblGrid>
                <a:gridCol w="4265192"/>
                <a:gridCol w="1266568"/>
                <a:gridCol w="1266568"/>
                <a:gridCol w="1266568"/>
              </a:tblGrid>
              <a:tr h="320649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PROJETOS 2015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ORÇAMENTO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Comprometido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Consultoria - ADIN</a:t>
                      </a:r>
                      <a:b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(Trabalho escravo)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663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Outras ações com Judiciário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CBIC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Definições Diretoria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(Verba de contingência para uso definido pela Diretoria)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Jairo </a:t>
                      </a:r>
                      <a:r>
                        <a:rPr lang="pt-BR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Klepacz</a:t>
                      </a:r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63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Eventos e publicações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(Realizações e Patrocinios de Eventos e Publicações de materiais ABRAINC)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5.444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Assessoria Estratégica 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(Integração de ações)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9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Burocracia SP e RJ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(Projetos nas Prefeituras)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8832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Ações por Imagem</a:t>
                      </a:r>
                      <a:b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(Melhora na imagem do Setor)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250.000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Cause</a:t>
                      </a:r>
                      <a:r>
                        <a:rPr lang="pt-BR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+ Pesquisa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0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7.300.000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3.435.444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2" name="CaixaDeTexto 1"/>
          <p:cNvSpPr txBox="1"/>
          <p:nvPr/>
        </p:nvSpPr>
        <p:spPr>
          <a:xfrm>
            <a:off x="323528" y="5229200"/>
            <a:ext cx="6480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*Na hipótese de Jairo </a:t>
            </a:r>
            <a:r>
              <a:rPr lang="pt-BR" sz="1100" dirty="0" err="1" smtClean="0"/>
              <a:t>Klepacz</a:t>
            </a:r>
            <a:r>
              <a:rPr lang="pt-BR" sz="1100" dirty="0" smtClean="0"/>
              <a:t> com fixo de R$80.000 + despesas.</a:t>
            </a:r>
            <a:endParaRPr lang="pt-BR" sz="1100" dirty="0"/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866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539552" y="908720"/>
            <a:ext cx="8111876" cy="39805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Questões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do </a:t>
            </a: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Trabalho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138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22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Petição encaminhada ao STJ no final do ano - Liminar concedida; possível julgamento pelo Plenário a partir de fevereiro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Posicionamento ABRAINC:</a:t>
            </a:r>
            <a:endParaRPr lang="pt-BR" sz="1700" b="1" i="1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Veementemente contra o trabalho escravo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Reconhecimento </a:t>
            </a:r>
            <a:r>
              <a:rPr lang="pt-BR" sz="1700" dirty="0">
                <a:latin typeface="BlissL" panose="02000506030000020004" pitchFamily="2" charset="0"/>
              </a:rPr>
              <a:t>da importância das ferramentas de </a:t>
            </a:r>
            <a:r>
              <a:rPr lang="pt-BR" sz="1700" dirty="0" smtClean="0">
                <a:latin typeface="BlissL" panose="02000506030000020004" pitchFamily="2" charset="0"/>
              </a:rPr>
              <a:t>controle/ Cadastro </a:t>
            </a:r>
            <a:r>
              <a:rPr lang="pt-BR" sz="1700" dirty="0">
                <a:latin typeface="BlissL" panose="02000506030000020004" pitchFamily="2" charset="0"/>
              </a:rPr>
              <a:t>de Empregadores.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Aperfeiçoamentos necessários: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1 - Definições </a:t>
            </a:r>
            <a:r>
              <a:rPr lang="pt-BR" sz="1700" b="1" dirty="0">
                <a:latin typeface="BlissL" panose="02000506030000020004" pitchFamily="2" charset="0"/>
              </a:rPr>
              <a:t>do que seja o trabalho análogo à escravidão </a:t>
            </a:r>
            <a:r>
              <a:rPr lang="pt-BR" sz="1700" b="1" dirty="0" smtClean="0">
                <a:latin typeface="BlissL" panose="02000506030000020004" pitchFamily="2" charset="0"/>
              </a:rPr>
              <a:t>aperfeiçoadas </a:t>
            </a:r>
            <a:r>
              <a:rPr lang="pt-BR" sz="1700" dirty="0" smtClean="0">
                <a:latin typeface="BlissL" panose="02000506030000020004" pitchFamily="2" charset="0"/>
              </a:rPr>
              <a:t>- lei </a:t>
            </a:r>
            <a:r>
              <a:rPr lang="pt-BR" sz="1700" dirty="0">
                <a:latin typeface="BlissL" panose="02000506030000020004" pitchFamily="2" charset="0"/>
              </a:rPr>
              <a:t>que </a:t>
            </a:r>
            <a:r>
              <a:rPr lang="pt-BR" sz="1700" dirty="0" smtClean="0">
                <a:latin typeface="BlissL" panose="02000506030000020004" pitchFamily="2" charset="0"/>
              </a:rPr>
              <a:t>esclareça distinção a infrações </a:t>
            </a:r>
            <a:r>
              <a:rPr lang="pt-BR" sz="1700" dirty="0">
                <a:latin typeface="BlissL" panose="02000506030000020004" pitchFamily="2" charset="0"/>
              </a:rPr>
              <a:t>de natureza </a:t>
            </a:r>
            <a:r>
              <a:rPr lang="pt-BR" sz="1700" dirty="0" smtClean="0">
                <a:latin typeface="BlissL" panose="02000506030000020004" pitchFamily="2" charset="0"/>
              </a:rPr>
              <a:t>trabalhista. PL em discussão com definições mais precisas</a:t>
            </a:r>
          </a:p>
          <a:p>
            <a:endParaRPr lang="pt-BR" sz="1600" dirty="0" smtClean="0"/>
          </a:p>
          <a:p>
            <a:r>
              <a:rPr lang="pt-BR" sz="1600" dirty="0" smtClean="0"/>
              <a:t>1</a:t>
            </a:r>
            <a:r>
              <a:rPr lang="pt-BR" sz="1600" dirty="0">
                <a:latin typeface="BlissL" panose="02000506030000020004" pitchFamily="2" charset="0"/>
              </a:rPr>
              <a:t>) </a:t>
            </a:r>
            <a:r>
              <a:rPr lang="pt-BR" sz="1600" dirty="0" smtClean="0">
                <a:latin typeface="BlissL" panose="02000506030000020004" pitchFamily="2" charset="0"/>
              </a:rPr>
              <a:t>submissão </a:t>
            </a:r>
            <a:r>
              <a:rPr lang="pt-BR" sz="1600" dirty="0">
                <a:latin typeface="BlissL" panose="02000506030000020004" pitchFamily="2" charset="0"/>
              </a:rPr>
              <a:t>a trabalho forçado, </a:t>
            </a:r>
            <a:r>
              <a:rPr lang="pt-BR" sz="1600" dirty="0" smtClean="0">
                <a:latin typeface="BlissL" panose="02000506030000020004" pitchFamily="2" charset="0"/>
              </a:rPr>
              <a:t>com ameaça </a:t>
            </a:r>
            <a:r>
              <a:rPr lang="pt-BR" sz="1600" dirty="0">
                <a:latin typeface="BlissL" panose="02000506030000020004" pitchFamily="2" charset="0"/>
              </a:rPr>
              <a:t>de punição, com </a:t>
            </a:r>
            <a:r>
              <a:rPr lang="pt-BR" sz="1600" dirty="0" smtClean="0">
                <a:latin typeface="BlissL" panose="02000506030000020004" pitchFamily="2" charset="0"/>
              </a:rPr>
              <a:t>coação </a:t>
            </a:r>
            <a:r>
              <a:rPr lang="pt-BR" sz="1600" dirty="0">
                <a:latin typeface="BlissL" panose="02000506030000020004" pitchFamily="2" charset="0"/>
              </a:rPr>
              <a:t>ou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liberdade pessoal; </a:t>
            </a:r>
          </a:p>
          <a:p>
            <a:r>
              <a:rPr lang="pt-BR" sz="1600" dirty="0">
                <a:latin typeface="BlissL" panose="02000506030000020004" pitchFamily="2" charset="0"/>
              </a:rPr>
              <a:t>2) </a:t>
            </a:r>
            <a:r>
              <a:rPr lang="pt-BR" sz="1600" dirty="0" smtClean="0">
                <a:latin typeface="BlissL" panose="02000506030000020004" pitchFamily="2" charset="0"/>
              </a:rPr>
              <a:t>cerceamento </a:t>
            </a:r>
            <a:r>
              <a:rPr lang="pt-BR" sz="1600" dirty="0">
                <a:latin typeface="BlissL" panose="02000506030000020004" pitchFamily="2" charset="0"/>
              </a:rPr>
              <a:t>do uso de </a:t>
            </a:r>
            <a:r>
              <a:rPr lang="pt-BR" sz="1600" dirty="0" smtClean="0">
                <a:latin typeface="BlissL" panose="02000506030000020004" pitchFamily="2" charset="0"/>
              </a:rPr>
              <a:t>meio </a:t>
            </a:r>
            <a:r>
              <a:rPr lang="pt-BR" sz="1600" dirty="0">
                <a:latin typeface="BlissL" panose="02000506030000020004" pitchFamily="2" charset="0"/>
              </a:rPr>
              <a:t>de transporte </a:t>
            </a:r>
            <a:r>
              <a:rPr lang="pt-BR" sz="1600" dirty="0" smtClean="0">
                <a:latin typeface="BlissL" panose="02000506030000020004" pitchFamily="2" charset="0"/>
              </a:rPr>
              <a:t>pelo </a:t>
            </a:r>
            <a:r>
              <a:rPr lang="pt-BR" sz="1600" dirty="0">
                <a:latin typeface="BlissL" panose="02000506030000020004" pitchFamily="2" charset="0"/>
              </a:rPr>
              <a:t>trabalhador, com o fim de retê-lo no local de trabalho; </a:t>
            </a:r>
          </a:p>
          <a:p>
            <a:r>
              <a:rPr lang="pt-BR" sz="1600" dirty="0">
                <a:latin typeface="BlissL" panose="02000506030000020004" pitchFamily="2" charset="0"/>
              </a:rPr>
              <a:t>3) </a:t>
            </a:r>
            <a:r>
              <a:rPr lang="pt-BR" sz="1600" dirty="0" smtClean="0">
                <a:latin typeface="BlissL" panose="02000506030000020004" pitchFamily="2" charset="0"/>
              </a:rPr>
              <a:t>vigilância </a:t>
            </a:r>
            <a:r>
              <a:rPr lang="pt-BR" sz="1600" dirty="0">
                <a:latin typeface="BlissL" panose="02000506030000020004" pitchFamily="2" charset="0"/>
              </a:rPr>
              <a:t>ostensiva </a:t>
            </a:r>
            <a:r>
              <a:rPr lang="pt-BR" sz="1600" dirty="0" smtClean="0">
                <a:latin typeface="BlissL" panose="02000506030000020004" pitchFamily="2" charset="0"/>
              </a:rPr>
              <a:t>ou apropriação </a:t>
            </a:r>
            <a:r>
              <a:rPr lang="pt-BR" sz="1600" dirty="0">
                <a:latin typeface="BlissL" panose="02000506030000020004" pitchFamily="2" charset="0"/>
              </a:rPr>
              <a:t>de </a:t>
            </a:r>
            <a:r>
              <a:rPr lang="pt-BR" sz="1600" dirty="0" smtClean="0">
                <a:latin typeface="BlissL" panose="02000506030000020004" pitchFamily="2" charset="0"/>
              </a:rPr>
              <a:t>documentos/objetos </a:t>
            </a:r>
            <a:r>
              <a:rPr lang="pt-BR" sz="1600" dirty="0">
                <a:latin typeface="BlissL" panose="02000506030000020004" pitchFamily="2" charset="0"/>
              </a:rPr>
              <a:t>pessoais </a:t>
            </a:r>
            <a:r>
              <a:rPr lang="pt-BR" sz="1600" dirty="0" smtClean="0">
                <a:latin typeface="BlissL" panose="02000506030000020004" pitchFamily="2" charset="0"/>
              </a:rPr>
              <a:t> para retenção no </a:t>
            </a:r>
            <a:r>
              <a:rPr lang="pt-BR" sz="1600" dirty="0">
                <a:latin typeface="BlissL" panose="02000506030000020004" pitchFamily="2" charset="0"/>
              </a:rPr>
              <a:t>local de trabalho; e </a:t>
            </a:r>
          </a:p>
          <a:p>
            <a:r>
              <a:rPr lang="pt-BR" sz="1600" dirty="0">
                <a:latin typeface="BlissL" panose="02000506030000020004" pitchFamily="2" charset="0"/>
              </a:rPr>
              <a:t>4) a </a:t>
            </a:r>
            <a:r>
              <a:rPr lang="pt-BR" sz="1600" dirty="0" smtClean="0">
                <a:latin typeface="BlissL" panose="02000506030000020004" pitchFamily="2" charset="0"/>
              </a:rPr>
              <a:t>restrição </a:t>
            </a:r>
            <a:r>
              <a:rPr lang="pt-BR" sz="1600" dirty="0">
                <a:latin typeface="BlissL" panose="02000506030000020004" pitchFamily="2" charset="0"/>
              </a:rPr>
              <a:t>da locomoção do trabalhador em razão de dívida contraída com empregador ou preposto.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2 - Aperfeiçoamento do rito </a:t>
            </a:r>
            <a:r>
              <a:rPr lang="pt-BR" sz="1700" dirty="0" smtClean="0">
                <a:latin typeface="BlissL" panose="02000506030000020004" pitchFamily="2" charset="0"/>
              </a:rPr>
              <a:t>- o processo </a:t>
            </a:r>
            <a:r>
              <a:rPr lang="pt-BR" sz="1700" dirty="0">
                <a:latin typeface="BlissL" panose="02000506030000020004" pitchFamily="2" charset="0"/>
              </a:rPr>
              <a:t>de inclusão </a:t>
            </a:r>
            <a:r>
              <a:rPr lang="pt-BR" sz="1700" dirty="0" smtClean="0">
                <a:latin typeface="BlissL" panose="02000506030000020004" pitchFamily="2" charset="0"/>
              </a:rPr>
              <a:t>se </a:t>
            </a:r>
            <a:r>
              <a:rPr lang="pt-BR" sz="1700" dirty="0">
                <a:latin typeface="BlissL" panose="02000506030000020004" pitchFamily="2" charset="0"/>
              </a:rPr>
              <a:t>dá sem a adequada transparência e </a:t>
            </a:r>
            <a:r>
              <a:rPr lang="pt-BR" sz="1700" dirty="0" smtClean="0">
                <a:latin typeface="BlissL" panose="02000506030000020004" pitchFamily="2" charset="0"/>
              </a:rPr>
              <a:t>pleno </a:t>
            </a:r>
            <a:r>
              <a:rPr lang="pt-BR" sz="1700" dirty="0">
                <a:latin typeface="BlissL" panose="02000506030000020004" pitchFamily="2" charset="0"/>
              </a:rPr>
              <a:t>direito de defesa. As empresas ficam sujeitas ao entendimento do Ministério do </a:t>
            </a:r>
            <a:r>
              <a:rPr lang="pt-BR" sz="1700" dirty="0" smtClean="0">
                <a:latin typeface="BlissL" panose="02000506030000020004" pitchFamily="2" charset="0"/>
              </a:rPr>
              <a:t>Trabalho. Portaria interministerial por procedimento adm. </a:t>
            </a:r>
            <a:r>
              <a:rPr lang="pt-BR" sz="1700" dirty="0">
                <a:latin typeface="BlissL" panose="02000506030000020004" pitchFamily="2" charset="0"/>
              </a:rPr>
              <a:t>da inclusão (diferente do procedimento </a:t>
            </a:r>
            <a:r>
              <a:rPr lang="pt-BR" sz="1700" dirty="0" smtClean="0">
                <a:latin typeface="BlissL" panose="02000506030000020004" pitchFamily="2" charset="0"/>
              </a:rPr>
              <a:t>adm. </a:t>
            </a:r>
            <a:r>
              <a:rPr lang="pt-BR" sz="1700" dirty="0">
                <a:latin typeface="BlissL" panose="02000506030000020004" pitchFamily="2" charset="0"/>
              </a:rPr>
              <a:t>trabalhista) </a:t>
            </a:r>
            <a:r>
              <a:rPr lang="pt-BR" sz="1700" dirty="0" smtClean="0">
                <a:latin typeface="BlissL" panose="02000506030000020004" pitchFamily="2" charset="0"/>
              </a:rPr>
              <a:t>- direito </a:t>
            </a:r>
            <a:r>
              <a:rPr lang="pt-BR" sz="1700" dirty="0">
                <a:latin typeface="BlissL" panose="02000506030000020004" pitchFamily="2" charset="0"/>
              </a:rPr>
              <a:t>de defesa e </a:t>
            </a:r>
            <a:r>
              <a:rPr lang="pt-BR" sz="1700" dirty="0" smtClean="0">
                <a:latin typeface="BlissL" panose="02000506030000020004" pitchFamily="2" charset="0"/>
              </a:rPr>
              <a:t>contraditório </a:t>
            </a:r>
            <a:r>
              <a:rPr lang="pt-BR" sz="1700" dirty="0">
                <a:latin typeface="BlissL" panose="02000506030000020004" pitchFamily="2" charset="0"/>
              </a:rPr>
              <a:t>em relação ao alegado pelo auditor do trabalho</a:t>
            </a:r>
            <a:r>
              <a:rPr lang="pt-BR" sz="1600" dirty="0"/>
              <a:t>. 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– </a:t>
            </a:r>
            <a:r>
              <a:rPr lang="pt-BR" sz="2400" dirty="0" smtClean="0"/>
              <a:t>Trabalho Análogo à Escravidão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8511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789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Encaminhamentos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CBIC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demais entidades; Sindicato dos Trabalhadores – Ramalho 6/4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Trabalho </a:t>
            </a:r>
            <a:r>
              <a:rPr lang="pt-BR" sz="1700" b="1" dirty="0">
                <a:latin typeface="BlissL" panose="02000506030000020004" pitchFamily="2" charset="0"/>
              </a:rPr>
              <a:t>parlamentar e jurídico – </a:t>
            </a:r>
            <a:r>
              <a:rPr lang="pt-BR" sz="1700" dirty="0">
                <a:latin typeface="BlissL" panose="02000506030000020004" pitchFamily="2" charset="0"/>
              </a:rPr>
              <a:t>arcabouço </a:t>
            </a:r>
            <a:r>
              <a:rPr lang="pt-BR" sz="1700" dirty="0" smtClean="0">
                <a:latin typeface="BlissL" panose="02000506030000020004" pitchFamily="2" charset="0"/>
              </a:rPr>
              <a:t>legal, processo de inclusão - JK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Certificação </a:t>
            </a:r>
            <a:r>
              <a:rPr lang="pt-BR" sz="1700" b="1" dirty="0">
                <a:latin typeface="BlissL" panose="02000506030000020004" pitchFamily="2" charset="0"/>
              </a:rPr>
              <a:t>de condições de trabalho</a:t>
            </a:r>
            <a:r>
              <a:rPr lang="pt-BR" sz="1700" dirty="0">
                <a:latin typeface="BlissL" panose="02000506030000020004" pitchFamily="2" charset="0"/>
              </a:rPr>
              <a:t> de acordo com padrões internacionais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OIT</a:t>
            </a:r>
            <a:r>
              <a:rPr lang="pt-BR" sz="1700" dirty="0" smtClean="0">
                <a:latin typeface="BlissL" panose="02000506030000020004" pitchFamily="2" charset="0"/>
              </a:rPr>
              <a:t>) – ABNT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Agenda </a:t>
            </a:r>
            <a:r>
              <a:rPr lang="pt-BR" sz="1700" b="1" dirty="0">
                <a:latin typeface="BlissL" panose="02000506030000020004" pitchFamily="2" charset="0"/>
              </a:rPr>
              <a:t>de comunicação </a:t>
            </a:r>
            <a:r>
              <a:rPr lang="pt-BR" sz="1700" dirty="0">
                <a:latin typeface="BlissL" panose="02000506030000020004" pitchFamily="2" charset="0"/>
              </a:rPr>
              <a:t>com mídia e </a:t>
            </a:r>
            <a:r>
              <a:rPr lang="pt-BR" sz="1700" dirty="0" smtClean="0">
                <a:latin typeface="BlissL" panose="02000506030000020004" pitchFamily="2" charset="0"/>
              </a:rPr>
              <a:t>jornalistas – Célia/Tamanini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Textos </a:t>
            </a:r>
            <a:r>
              <a:rPr lang="pt-BR" sz="1700" b="1" dirty="0">
                <a:latin typeface="BlissL" panose="02000506030000020004" pitchFamily="2" charset="0"/>
              </a:rPr>
              <a:t>jurídicos </a:t>
            </a:r>
            <a:r>
              <a:rPr lang="pt-BR" sz="1700" dirty="0">
                <a:latin typeface="BlissL" panose="02000506030000020004" pitchFamily="2" charset="0"/>
              </a:rPr>
              <a:t>sobre o tema e sua </a:t>
            </a:r>
            <a:r>
              <a:rPr lang="pt-BR" sz="1700" dirty="0" smtClean="0">
                <a:latin typeface="BlissL" panose="02000506030000020004" pitchFamily="2" charset="0"/>
              </a:rPr>
              <a:t>publicação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Carta Sindicato dos Trabalhadores </a:t>
            </a:r>
            <a:r>
              <a:rPr lang="pt-BR" sz="1700" dirty="0" smtClean="0">
                <a:latin typeface="BlissL" panose="02000506030000020004" pitchFamily="2" charset="0"/>
              </a:rPr>
              <a:t>- SP – reunião com Ramalho -  6/4</a:t>
            </a:r>
          </a:p>
          <a:p>
            <a:pPr lvl="1"/>
            <a:endParaRPr lang="pt-BR" sz="1600" dirty="0" smtClean="0"/>
          </a:p>
          <a:p>
            <a:pPr lvl="1"/>
            <a:endParaRPr lang="pt-BR" sz="1600" dirty="0"/>
          </a:p>
          <a:p>
            <a:pPr>
              <a:buClr>
                <a:srgbClr val="1F497D"/>
              </a:buClr>
            </a:pPr>
            <a:r>
              <a:rPr lang="pt-BR" sz="1700" b="1" dirty="0" err="1">
                <a:latin typeface="BlissL" panose="02000506030000020004" pitchFamily="2" charset="0"/>
              </a:rPr>
              <a:t>Stakeholders</a:t>
            </a:r>
            <a:r>
              <a:rPr lang="pt-BR" sz="1700" b="1" dirty="0">
                <a:latin typeface="BlissL" panose="02000506030000020004" pitchFamily="2" charset="0"/>
              </a:rPr>
              <a:t> - reunião com Instituto Ethos </a:t>
            </a:r>
            <a:r>
              <a:rPr lang="pt-BR" sz="1700" dirty="0">
                <a:latin typeface="BlissL" panose="02000506030000020004" pitchFamily="2" charset="0"/>
              </a:rPr>
              <a:t>– 3/3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Entendimento sobre subjetividade, arbitrariedade e necessidade de aperfeiçoamentos na 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Setores efetivamente escravagistas: lista orienta compras de empresas de commodities e varejistas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Para </a:t>
            </a:r>
            <a:r>
              <a:rPr lang="pt-BR" sz="1700" dirty="0">
                <a:latin typeface="BlissL" panose="02000506030000020004" pitchFamily="2" charset="0"/>
              </a:rPr>
              <a:t>diálogo: moratória, GT para redefinir </a:t>
            </a:r>
            <a:r>
              <a:rPr lang="pt-BR" sz="1700" dirty="0" smtClean="0">
                <a:latin typeface="BlissL" panose="02000506030000020004" pitchFamily="2" charset="0"/>
              </a:rPr>
              <a:t>conceitos/controles/processos</a:t>
            </a:r>
            <a:r>
              <a:rPr lang="pt-BR" sz="1700" dirty="0">
                <a:latin typeface="BlissL" panose="02000506030000020004" pitchFamily="2" charset="0"/>
              </a:rPr>
              <a:t>, suspensão da </a:t>
            </a:r>
            <a:r>
              <a:rPr lang="pt-BR" sz="1700" dirty="0" smtClean="0">
                <a:latin typeface="BlissL" panose="02000506030000020004" pitchFamily="2" charset="0"/>
              </a:rPr>
              <a:t>liminar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Manutenção da rede de proteção – princípio da razoabilidade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Carta com nossa posição para o Ethos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Propostas alternativas (</a:t>
            </a:r>
            <a:r>
              <a:rPr lang="pt-BR" sz="1700" dirty="0" err="1">
                <a:latin typeface="BlissL" panose="02000506030000020004" pitchFamily="2" charset="0"/>
              </a:rPr>
              <a:t>ex</a:t>
            </a:r>
            <a:r>
              <a:rPr lang="pt-BR" sz="1700" dirty="0">
                <a:latin typeface="BlissL" panose="02000506030000020004" pitchFamily="2" charset="0"/>
              </a:rPr>
              <a:t>: certificação, divulgação, relatos fotográficos de obras</a:t>
            </a:r>
            <a:r>
              <a:rPr lang="pt-BR" sz="1700" dirty="0" smtClean="0">
                <a:latin typeface="BlissL" panose="02000506030000020004" pitchFamily="2" charset="0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0" lvl="1"/>
            <a:r>
              <a:rPr lang="pt-BR" sz="1700" b="1" dirty="0" smtClean="0">
                <a:latin typeface="BlissL" panose="02000506030000020004" pitchFamily="2" charset="0"/>
              </a:rPr>
              <a:t>Nova Portaria – 01 de abril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Defesa administrativa – CLT -  não específica à inclusão na lista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Inclusão da CONATRAE na verificação – oportunidade de melhorias?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Petição para MTE – documento enviado em 6/4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com o Supremo por manutenção do objeto da ADIN por não alteração de essência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ADIN - acompanhamento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68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51520" y="692696"/>
            <a:ext cx="8624887" cy="425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PL 4330 </a:t>
            </a:r>
            <a:r>
              <a:rPr lang="pt-BR" sz="1700" dirty="0" smtClean="0">
                <a:latin typeface="BlissL" panose="02000506030000020004" pitchFamily="2" charset="0"/>
              </a:rPr>
              <a:t>– apoio junto com Febraban, CNI, etc.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STJ</a:t>
            </a:r>
            <a:r>
              <a:rPr lang="pt-BR" sz="1700" dirty="0" smtClean="0">
                <a:latin typeface="BlissL" panose="02000506030000020004" pitchFamily="2" charset="0"/>
              </a:rPr>
              <a:t> – participação </a:t>
            </a:r>
            <a:r>
              <a:rPr lang="pt-BR" sz="1700" dirty="0" err="1">
                <a:latin typeface="BlissL" panose="02000506030000020004" pitchFamily="2" charset="0"/>
              </a:rPr>
              <a:t>Amicus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r>
              <a:rPr lang="pt-BR" sz="1700" dirty="0" smtClean="0">
                <a:latin typeface="BlissL" panose="02000506030000020004" pitchFamily="2" charset="0"/>
              </a:rPr>
              <a:t> – Assessoria – definição – alternativas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Sette</a:t>
            </a:r>
            <a:r>
              <a:rPr lang="pt-BR" sz="1700" dirty="0" smtClean="0">
                <a:latin typeface="BlissL" panose="02000506030000020004" pitchFamily="2" charset="0"/>
              </a:rPr>
              <a:t> Câmara, Correa e Bastos – proposta enviada em 23/2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R$ 300 mil + R$ 2 MM  (sucesso – reconhecimento do STF com repercussão geral da permissão da terceirização – atividade-meio e fim, desde que não </a:t>
            </a:r>
            <a:r>
              <a:rPr lang="pt-BR" sz="1700" dirty="0" err="1" smtClean="0">
                <a:latin typeface="BlissL" panose="02000506030000020004" pitchFamily="2" charset="0"/>
              </a:rPr>
              <a:t>envovla</a:t>
            </a:r>
            <a:r>
              <a:rPr lang="pt-BR" sz="1700" dirty="0" smtClean="0">
                <a:latin typeface="BlissL" panose="02000506030000020004" pitchFamily="2" charset="0"/>
              </a:rPr>
              <a:t> fraude ou precarização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Escritório </a:t>
            </a:r>
            <a:r>
              <a:rPr lang="pt-BR" sz="1700" dirty="0" err="1">
                <a:latin typeface="BlissL" panose="02000506030000020004" pitchFamily="2" charset="0"/>
              </a:rPr>
              <a:t>Piauhylino</a:t>
            </a:r>
            <a:r>
              <a:rPr lang="pt-BR" sz="1700" dirty="0">
                <a:latin typeface="BlissL" panose="02000506030000020004" pitchFamily="2" charset="0"/>
              </a:rPr>
              <a:t> Monteiro (Tenda) -  R$ 200 mil + R$ 1,5 MM (sucesso)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alternativas: Escritório Lossio (MF)</a:t>
            </a:r>
          </a:p>
          <a:p>
            <a:endParaRPr lang="pt-BR" sz="1700" i="1" dirty="0" smtClean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Mais de 20 </a:t>
            </a:r>
            <a:r>
              <a:rPr lang="pt-BR" sz="1700" dirty="0">
                <a:latin typeface="BlissL" panose="02000506030000020004" pitchFamily="2" charset="0"/>
              </a:rPr>
              <a:t>instituições requereram </a:t>
            </a:r>
            <a:r>
              <a:rPr lang="pt-BR" sz="1700" dirty="0" smtClean="0">
                <a:latin typeface="BlissL" panose="02000506030000020004" pitchFamily="2" charset="0"/>
              </a:rPr>
              <a:t>ingresso como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>
                <a:latin typeface="BlissL" panose="02000506030000020004" pitchFamily="2" charset="0"/>
              </a:rPr>
              <a:t>Curiae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sem definições.</a:t>
            </a:r>
            <a:r>
              <a:rPr lang="pt-BR" sz="1700" dirty="0">
                <a:latin typeface="BlissL" panose="02000506030000020004" pitchFamily="2" charset="0"/>
              </a:rPr>
              <a:t/>
            </a:r>
            <a:br>
              <a:rPr lang="pt-BR" sz="17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4330 – </a:t>
            </a:r>
            <a:r>
              <a:rPr lang="pt-BR" sz="1700" dirty="0" smtClean="0">
                <a:latin typeface="BlissL" panose="02000506030000020004" pitchFamily="2" charset="0"/>
              </a:rPr>
              <a:t>votação 7 de abril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44624"/>
            <a:ext cx="8696325" cy="47192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defTabSz="914145" eaLnBrk="0" hangingPunct="0"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  <a:lvl2pPr algn="ctr" eaLnBrk="0" hangingPunct="0">
              <a:defRPr sz="4400">
                <a:solidFill>
                  <a:schemeClr val="accent2"/>
                </a:solidFill>
              </a:defRPr>
            </a:lvl2pPr>
            <a:lvl3pPr algn="ctr" eaLnBrk="0" hangingPunct="0">
              <a:defRPr sz="4400">
                <a:solidFill>
                  <a:schemeClr val="accent2"/>
                </a:solidFill>
              </a:defRPr>
            </a:lvl3pPr>
            <a:lvl4pPr algn="ctr" eaLnBrk="0" hangingPunct="0">
              <a:defRPr sz="4400">
                <a:solidFill>
                  <a:schemeClr val="accent2"/>
                </a:solidFill>
              </a:defRPr>
            </a:lvl4pPr>
            <a:lvl5pPr algn="ctr" eaLnBrk="0" hangingPunct="0">
              <a:defRPr sz="4400">
                <a:solidFill>
                  <a:schemeClr val="accent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</a:defRPr>
            </a:lvl9pPr>
          </a:lstStyle>
          <a:p>
            <a:r>
              <a:rPr lang="pt-BR" dirty="0" smtClean="0"/>
              <a:t>Questões do Trabalho  - Terceirização</a:t>
            </a:r>
            <a:endParaRPr lang="en-US" dirty="0">
              <a:sym typeface="Arial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>
              <a:latin typeface="BlissL" panose="02000506030000020004" pitchFamily="2" charset="0"/>
            </a:endParaRPr>
          </a:p>
        </p:txBody>
      </p:sp>
      <p:sp>
        <p:nvSpPr>
          <p:cNvPr id="10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1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3693"/>
            <a:ext cx="8696325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Negociação Coletiva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452320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6" name="Rectangle 2"/>
          <p:cNvSpPr>
            <a:spLocks/>
          </p:cNvSpPr>
          <p:nvPr/>
        </p:nvSpPr>
        <p:spPr bwMode="auto">
          <a:xfrm>
            <a:off x="3851920" y="6549205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23528" y="2564904"/>
            <a:ext cx="825564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700" b="1">
                <a:latin typeface="BlissL" panose="02000506030000020004" pitchFamily="2" charset="0"/>
              </a:defRPr>
            </a:lvl1pPr>
          </a:lstStyle>
          <a:p>
            <a:r>
              <a:rPr lang="pt-BR" dirty="0"/>
              <a:t>Rio de Janeiro – em andamento</a:t>
            </a:r>
          </a:p>
          <a:p>
            <a:endParaRPr lang="pt-BR" dirty="0"/>
          </a:p>
          <a:p>
            <a:r>
              <a:rPr lang="pt-BR" b="0" dirty="0"/>
              <a:t>Proposta </a:t>
            </a:r>
            <a:r>
              <a:rPr lang="pt-BR" b="0" dirty="0" err="1"/>
              <a:t>Sinduscon</a:t>
            </a:r>
            <a:r>
              <a:rPr lang="pt-BR" b="0" dirty="0"/>
              <a:t>-RJ a ser apresentada na próxima semana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Reajuste de 7,64% (INPC Brasil) para salários até 5k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Congelamento de benefícios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/>
              <a:t>Livre negociação para salários acima de 5k</a:t>
            </a:r>
          </a:p>
          <a:p>
            <a:endParaRPr lang="pt-BR" dirty="0"/>
          </a:p>
          <a:p>
            <a:r>
              <a:rPr lang="pt-BR" dirty="0" smtClean="0"/>
              <a:t>São Paulo– </a:t>
            </a:r>
            <a:r>
              <a:rPr lang="pt-BR" dirty="0"/>
              <a:t>em andamento</a:t>
            </a:r>
          </a:p>
          <a:p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0" dirty="0"/>
              <a:t>O </a:t>
            </a:r>
            <a:r>
              <a:rPr lang="pt-BR" b="0" dirty="0" err="1"/>
              <a:t>Sintracon</a:t>
            </a:r>
            <a:r>
              <a:rPr lang="pt-BR" b="0" dirty="0"/>
              <a:t> propõe melhorias na alimentação e aumento maior p/a base. Ainda não entramos na discussão de números.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b="0" dirty="0"/>
              <a:t>CPN (Comissão Permanente de Negociação – SINDUSCON) desfavorável a aumento real; favorável à manutenção do escalonamento e implantação de limite para livre negociação.</a:t>
            </a:r>
          </a:p>
          <a:p>
            <a:endParaRPr lang="pt-BR" b="0" dirty="0"/>
          </a:p>
          <a:p>
            <a:r>
              <a:rPr lang="pt-BR" b="0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9096" y="839273"/>
            <a:ext cx="82556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Salvador – Fechada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8,84% - Serventes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8,00% - Profissional Qualificado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7,00% - Para demais profissionais até R$ 5.000,00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6,23% - Acima de R$ 5.000,00 (INPC do período)</a:t>
            </a:r>
          </a:p>
        </p:txBody>
      </p:sp>
    </p:spTree>
    <p:extLst>
      <p:ext uri="{BB962C8B-B14F-4D97-AF65-F5344CB8AC3E}">
        <p14:creationId xmlns:p14="http://schemas.microsoft.com/office/powerpoint/2010/main" val="35718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196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Avanços, encaminhamentos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 questão trabalhista – Corretores Associados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Corretores: </a:t>
            </a:r>
            <a:r>
              <a:rPr lang="pt-BR" sz="1700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dirty="0" smtClean="0">
                <a:latin typeface="BlissL" panose="02000506030000020004" pitchFamily="2" charset="0"/>
              </a:rPr>
              <a:t> individual, com CNPJ – Simples, 6% - contabilidade (ML, R$ 150/mês)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Dificuldades: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Registros nos sindicatos – falta de 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Registro MEI na Receita Federal – falta de campo a respeito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: </a:t>
            </a: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exclusividade e subordinação - tendência de corretagem não apartada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Portaria 5107/14 – </a:t>
            </a:r>
            <a:r>
              <a:rPr lang="pt-BR" sz="1700" b="1" dirty="0" err="1">
                <a:latin typeface="BlissL" panose="02000506030000020004" pitchFamily="2" charset="0"/>
              </a:rPr>
              <a:t>Creci</a:t>
            </a:r>
            <a:r>
              <a:rPr lang="pt-BR" sz="1700" b="1" dirty="0">
                <a:latin typeface="BlissL" panose="02000506030000020004" pitchFamily="2" charset="0"/>
              </a:rPr>
              <a:t> – </a:t>
            </a:r>
            <a:r>
              <a:rPr lang="pt-BR" sz="1700" dirty="0">
                <a:latin typeface="BlissL" panose="02000506030000020004" pitchFamily="2" charset="0"/>
              </a:rPr>
              <a:t>MP e Procon chamados não se pronunciaram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Ok em relação a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>
                <a:latin typeface="BlissL" panose="02000506030000020004" pitchFamily="2" charset="0"/>
              </a:rPr>
              <a:t>Considerandos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1º e 2º  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12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0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3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 questão consumerista – a corretagem </a:t>
            </a:r>
            <a:r>
              <a:rPr lang="pt-BR" sz="1700" b="1" dirty="0" smtClean="0">
                <a:latin typeface="BlissL" panose="02000506030000020004" pitchFamily="2" charset="0"/>
              </a:rPr>
              <a:t>apartada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Decisões coletivas sobrepujam individuais – riscos não percebidos muito grandes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ACP  </a:t>
            </a:r>
            <a:r>
              <a:rPr lang="pt-BR" sz="1700" b="1" dirty="0">
                <a:latin typeface="BlissL" panose="02000506030000020004" pitchFamily="2" charset="0"/>
              </a:rPr>
              <a:t>M. </a:t>
            </a:r>
            <a:r>
              <a:rPr lang="pt-BR" sz="1700" b="1" dirty="0" err="1">
                <a:latin typeface="BlissL" panose="02000506030000020004" pitchFamily="2" charset="0"/>
              </a:rPr>
              <a:t>Bigucci</a:t>
            </a:r>
            <a:r>
              <a:rPr lang="pt-BR" sz="1700" b="1" dirty="0">
                <a:latin typeface="BlissL" panose="02000506030000020004" pitchFamily="2" charset="0"/>
              </a:rPr>
              <a:t>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ACP- </a:t>
            </a:r>
            <a:r>
              <a:rPr lang="pt-BR" sz="1700" b="1" dirty="0" err="1">
                <a:latin typeface="BlissL" panose="02000506030000020004" pitchFamily="2" charset="0"/>
              </a:rPr>
              <a:t>Cyrela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Corretagem Não Apartada </a:t>
            </a:r>
            <a:r>
              <a:rPr lang="pt-BR" sz="1700" dirty="0">
                <a:latin typeface="BlissL" panose="02000506030000020004" pitchFamily="2" charset="0"/>
              </a:rPr>
              <a:t>– movimento de empresas por acordo com MP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– </a:t>
            </a:r>
            <a:r>
              <a:rPr lang="pt-BR" sz="1700" dirty="0" smtClean="0">
                <a:latin typeface="BlissL" panose="02000506030000020004" pitchFamily="2" charset="0"/>
              </a:rPr>
              <a:t>no entanto, recrudescimento nas decisões judiciais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 e corretores pela incorporadora – contratação única contraria Lei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ou mais cheques à equipe de vendas (Corretores Associados)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Conselho Jurídico + Incorporação ABRAINC – 25/3 – continuidade em 9/4</a:t>
            </a:r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Eztec</a:t>
            </a:r>
            <a:r>
              <a:rPr lang="pt-BR" sz="1700" dirty="0" smtClean="0">
                <a:latin typeface="BlissL" panose="02000506030000020004" pitchFamily="2" charset="0"/>
              </a:rPr>
              <a:t>, Gafisa, MRV, Odebrecht, Rossi, Tecnisa, Trisul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Preocupação </a:t>
            </a:r>
            <a:r>
              <a:rPr lang="pt-BR" sz="1700" dirty="0">
                <a:latin typeface="BlissL" panose="02000506030000020004" pitchFamily="2" charset="0"/>
              </a:rPr>
              <a:t>com ações coletivas e suas decisões, que podem trazer relevante impacto às </a:t>
            </a:r>
            <a:r>
              <a:rPr lang="pt-BR" sz="1700" dirty="0" smtClean="0">
                <a:latin typeface="BlissL" panose="02000506030000020004" pitchFamily="2" charset="0"/>
              </a:rPr>
              <a:t>empresas.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Intenção de mudança indicada por MRV, Odebrecht, Rossi, Trisul e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 (em 12/3)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Revisão sobre o assunto por </a:t>
            </a:r>
            <a:r>
              <a:rPr lang="pt-BR" sz="1700" dirty="0" err="1" smtClean="0">
                <a:latin typeface="BlissL" panose="02000506030000020004" pitchFamily="2" charset="0"/>
              </a:rPr>
              <a:t>Even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Eztec</a:t>
            </a:r>
            <a:r>
              <a:rPr lang="pt-BR" sz="1700" dirty="0" smtClean="0">
                <a:latin typeface="BlissL" panose="02000506030000020004" pitchFamily="2" charset="0"/>
              </a:rPr>
              <a:t>, Gafisa e Tecnisa – nova reunião em 9/4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13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51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. Dúvidas: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Questão comercial – modelo optativo?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Análise cliente a cliente – investidor, alta renda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Condições de eventual PJ complementar.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Vendas </a:t>
            </a:r>
            <a:r>
              <a:rPr lang="pt-BR" sz="1700" dirty="0">
                <a:latin typeface="BlissL" panose="02000506030000020004" pitchFamily="2" charset="0"/>
              </a:rPr>
              <a:t>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3 -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em maio – evento 2 anos de ABRAINC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</a:t>
            </a:r>
            <a:r>
              <a:rPr lang="pt-BR" sz="1700" dirty="0" smtClean="0">
                <a:latin typeface="BlissL" panose="02000506030000020004" pitchFamily="2" charset="0"/>
              </a:rPr>
              <a:t>equilíbrio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4- Ajustes Legislativos </a:t>
            </a:r>
            <a:r>
              <a:rPr lang="pt-BR" sz="1700" dirty="0" smtClean="0">
                <a:latin typeface="BlissL" panose="02000506030000020004" pitchFamily="2" charset="0"/>
              </a:rPr>
              <a:t>- JK.  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20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1887692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 err="1" smtClean="0">
                <a:latin typeface="BlissL" panose="02000506030000020004" pitchFamily="2" charset="0"/>
              </a:rPr>
              <a:t>Funding</a:t>
            </a:r>
            <a:r>
              <a:rPr lang="pt-BR" sz="2000" dirty="0" smtClean="0">
                <a:latin typeface="BlissL" panose="02000506030000020004" pitchFamily="2" charset="0"/>
              </a:rPr>
              <a:t>, Registros, Acessibilidade, Prazos </a:t>
            </a:r>
            <a:r>
              <a:rPr lang="pt-BR" sz="2000" dirty="0">
                <a:latin typeface="BlissL" panose="02000506030000020004" pitchFamily="2" charset="0"/>
              </a:rPr>
              <a:t>de Garantia </a:t>
            </a:r>
            <a:r>
              <a:rPr lang="pt-BR" sz="2000" dirty="0" smtClean="0">
                <a:latin typeface="BlissL" panose="02000506030000020004" pitchFamily="2" charset="0"/>
              </a:rPr>
              <a:t>Caixa 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576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 - </a:t>
            </a: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/ COFECI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68714"/>
            <a:ext cx="8624887" cy="320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Exigibilidade - ABECIP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2014 – saldo R$ 522 bilhões – captação líquida de R$ 23 bi no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2015 – fevereiro e março – R$ 22 bi negativos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</a:t>
            </a:r>
            <a:r>
              <a:rPr lang="pt-BR" sz="1700" dirty="0" smtClean="0">
                <a:latin typeface="BlissL" panose="02000506030000020004" pitchFamily="2" charset="0"/>
              </a:rPr>
              <a:t>umprimento Santander 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Alternativas 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LIGs</a:t>
            </a:r>
            <a:r>
              <a:rPr lang="pt-BR" sz="1700" dirty="0" smtClean="0">
                <a:latin typeface="BlissL" panose="02000506030000020004" pitchFamily="2" charset="0"/>
              </a:rPr>
              <a:t> – longo prazo – manutenção da isenção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Compulsório – 10% liberariam R$ 50 bi; 20%?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FGTS – aumento dos limites desafogando </a:t>
            </a:r>
            <a:r>
              <a:rPr lang="pt-BR" sz="1700" dirty="0" smtClean="0">
                <a:latin typeface="BlissL" panose="02000506030000020004" pitchFamily="2" charset="0"/>
              </a:rPr>
              <a:t>Poupança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Alterações </a:t>
            </a:r>
            <a:r>
              <a:rPr lang="pt-BR" sz="1700" dirty="0">
                <a:latin typeface="BlissL" panose="02000506030000020004" pitchFamily="2" charset="0"/>
              </a:rPr>
              <a:t>nas condições de financiamento </a:t>
            </a:r>
            <a:r>
              <a:rPr lang="pt-BR" sz="1700" dirty="0" smtClean="0">
                <a:latin typeface="BlissL" panose="02000506030000020004" pitchFamily="2" charset="0"/>
              </a:rPr>
              <a:t>Caixa </a:t>
            </a:r>
            <a:r>
              <a:rPr lang="pt-BR" sz="1700" dirty="0">
                <a:latin typeface="BlissL" panose="02000506030000020004" pitchFamily="2" charset="0"/>
              </a:rPr>
              <a:t>– SBPE e SFI – carta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VP Teotônio e Pres. </a:t>
            </a:r>
            <a:r>
              <a:rPr lang="pt-BR" sz="1700" dirty="0" smtClean="0">
                <a:latin typeface="BlissL" panose="02000506030000020004" pitchFamily="2" charset="0"/>
              </a:rPr>
              <a:t>M. Belchior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Nossas </a:t>
            </a:r>
            <a:r>
              <a:rPr lang="pt-BR" sz="1700" dirty="0">
                <a:latin typeface="BlissL" panose="02000506030000020004" pitchFamily="2" charset="0"/>
              </a:rPr>
              <a:t>prioridades:  Poupança (compulsório, cumprimento da exigibilidade); manutenção da isenção fiscal nas </a:t>
            </a:r>
            <a:r>
              <a:rPr lang="pt-BR" sz="1700" dirty="0" err="1">
                <a:latin typeface="BlissL" panose="02000506030000020004" pitchFamily="2" charset="0"/>
              </a:rPr>
              <a:t>LCIs</a:t>
            </a:r>
            <a:r>
              <a:rPr lang="pt-BR" sz="1700" dirty="0">
                <a:latin typeface="BlissL" panose="02000506030000020004" pitchFamily="2" charset="0"/>
              </a:rPr>
              <a:t>; LTV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tângulo 7"/>
          <p:cNvSpPr>
            <a:spLocks noChangeArrowheads="1"/>
          </p:cNvSpPr>
          <p:nvPr/>
        </p:nvSpPr>
        <p:spPr bwMode="auto">
          <a:xfrm>
            <a:off x="179512" y="4437112"/>
            <a:ext cx="9145016" cy="241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COFECI</a:t>
            </a:r>
            <a:endParaRPr lang="pt-BR" sz="1700" dirty="0">
              <a:latin typeface="BlissL" panose="02000506030000020004" pitchFamily="2" charset="0"/>
            </a:endParaRPr>
          </a:p>
          <a:p>
            <a:pPr>
              <a:defRPr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Resolução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1.168/2.010 – regulação e fiscalização de corretores, incorporadores, imobiliárias, loteadores a cargo do </a:t>
            </a:r>
            <a:r>
              <a:rPr lang="pt-BR" sz="1700" dirty="0" err="1" smtClean="0">
                <a:latin typeface="BlissL" panose="02000506030000020004" pitchFamily="2" charset="0"/>
              </a:rPr>
              <a:t>Cofeci</a:t>
            </a:r>
            <a:r>
              <a:rPr lang="pt-BR" sz="1700" dirty="0" smtClean="0">
                <a:latin typeface="BlissL" panose="02000506030000020004" pitchFamily="2" charset="0"/>
              </a:rPr>
              <a:t> e dos CRECI; regula </a:t>
            </a:r>
            <a:r>
              <a:rPr lang="pt-BR" sz="1700" dirty="0">
                <a:latin typeface="BlissL" panose="02000506030000020004" pitchFamily="2" charset="0"/>
              </a:rPr>
              <a:t>atividade de compra e venda de </a:t>
            </a:r>
            <a:r>
              <a:rPr lang="pt-BR" sz="1700" dirty="0" smtClean="0">
                <a:latin typeface="BlissL" panose="02000506030000020004" pitchFamily="2" charset="0"/>
              </a:rPr>
              <a:t>imóvel (e não profissional)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dirty="0" smtClean="0">
                <a:latin typeface="BlissL" panose="02000506030000020004" pitchFamily="2" charset="0"/>
              </a:rPr>
              <a:t>Na prática: fiscalização </a:t>
            </a:r>
            <a:r>
              <a:rPr lang="pt-BR" sz="1700" dirty="0">
                <a:latin typeface="BlissL" panose="02000506030000020004" pitchFamily="2" charset="0"/>
              </a:rPr>
              <a:t>das incorporadoras pelo </a:t>
            </a:r>
            <a:r>
              <a:rPr lang="pt-BR" sz="1700" dirty="0" smtClean="0">
                <a:latin typeface="BlissL" panose="02000506030000020004" pitchFamily="2" charset="0"/>
              </a:rPr>
              <a:t>COFECI; alternativas judiciais/políticas em caráter nacional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700" b="1" dirty="0" smtClean="0">
                <a:latin typeface="BlissL" panose="02000506030000020004" pitchFamily="2" charset="0"/>
              </a:rPr>
              <a:t>Res. COFECI 1331, de 9/7/2014, publicada no DOU em 11/11/2014, 90 dias p/ validade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Defesa Judicial –CBIC/Secovi, com ABRAINC – </a:t>
            </a:r>
            <a:r>
              <a:rPr lang="pt-BR" sz="1700" dirty="0" smtClean="0">
                <a:latin typeface="BlissL" panose="02000506030000020004" pitchFamily="2" charset="0"/>
              </a:rPr>
              <a:t>esc</a:t>
            </a:r>
            <a:r>
              <a:rPr lang="pt-BR" sz="1700" b="1" dirty="0" smtClean="0">
                <a:latin typeface="BlissL" panose="02000506030000020004" pitchFamily="2" charset="0"/>
              </a:rPr>
              <a:t>. </a:t>
            </a:r>
            <a:r>
              <a:rPr lang="pt-BR" sz="1700" dirty="0" smtClean="0">
                <a:latin typeface="BlissL" panose="02000506030000020004" pitchFamily="2" charset="0"/>
              </a:rPr>
              <a:t>Luiz Eduardo Sá Roriz (DF)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endParaRPr lang="pt-BR" alt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3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396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CETIP/ ARISP – OK – acompanhar bancos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</a:t>
            </a:r>
            <a:r>
              <a:rPr lang="pt-BR" sz="1700" dirty="0" smtClean="0">
                <a:latin typeface="BlissL" panose="02000506030000020004" pitchFamily="2" charset="0"/>
              </a:rPr>
              <a:t>apresenta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Plano de Registro Eletrônico no Feirão da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PL </a:t>
            </a:r>
            <a:r>
              <a:rPr lang="pt-BR" sz="1700" b="1" dirty="0">
                <a:latin typeface="BlissL" panose="02000506030000020004" pitchFamily="2" charset="0"/>
              </a:rPr>
              <a:t>178 </a:t>
            </a:r>
            <a:r>
              <a:rPr lang="pt-BR" sz="1700" dirty="0">
                <a:latin typeface="BlissL" panose="02000506030000020004" pitchFamily="2" charset="0"/>
              </a:rPr>
              <a:t>-  no Senado - período de tolerância, multa sobre valores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Acessibilidade</a:t>
            </a:r>
            <a:r>
              <a:rPr lang="pt-BR" sz="1700" dirty="0" smtClean="0">
                <a:latin typeface="BlissL" panose="02000506030000020004" pitchFamily="2" charset="0"/>
              </a:rPr>
              <a:t> – aprovação no Congresso, tramitação no Senado – reunião ABRAINC 7/4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Prazos de garantia  - Propostas enviadas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Desde o Habite-se; diferentes de prazo de responsabilidade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Controle da manutenção – custo para reclamante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R$ 40 MM, 11 empresas</a:t>
            </a:r>
            <a:r>
              <a:rPr lang="pt-BR" sz="1700" dirty="0" smtClean="0">
                <a:latin typeface="BlissL" panose="02000506030000020004" pitchFamily="2" charset="0"/>
              </a:rPr>
              <a:t>: Brookfield, Carvalho </a:t>
            </a:r>
            <a:r>
              <a:rPr lang="pt-BR" sz="1700" dirty="0" err="1" smtClean="0">
                <a:latin typeface="BlissL" panose="02000506030000020004" pitchFamily="2" charset="0"/>
              </a:rPr>
              <a:t>Hosken</a:t>
            </a:r>
            <a:r>
              <a:rPr lang="pt-BR" sz="1700" dirty="0" smtClean="0">
                <a:latin typeface="BlissL" panose="02000506030000020004" pitchFamily="2" charset="0"/>
              </a:rPr>
              <a:t>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Direcional, Gafisa, MRV, Odebrecht, PDG, </a:t>
            </a:r>
            <a:r>
              <a:rPr lang="pt-BR" sz="1700" dirty="0" err="1" smtClean="0">
                <a:latin typeface="BlissL" panose="02000506030000020004" pitchFamily="2" charset="0"/>
              </a:rPr>
              <a:t>Rodobens</a:t>
            </a:r>
            <a:r>
              <a:rPr lang="pt-BR" sz="1700" dirty="0" smtClean="0">
                <a:latin typeface="BlissL" panose="02000506030000020004" pitchFamily="2" charset="0"/>
              </a:rPr>
              <a:t>, Rossi, </a:t>
            </a:r>
            <a:r>
              <a:rPr lang="pt-BR" sz="1700" dirty="0" err="1" smtClean="0">
                <a:latin typeface="BlissL" panose="02000506030000020004" pitchFamily="2" charset="0"/>
              </a:rPr>
              <a:t>Wtorre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694 casas; com medição de janeiro, 50% já desembolsado, 52% obras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Imprensa: doação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1.000 </a:t>
            </a:r>
            <a:r>
              <a:rPr lang="pt-BR" sz="1700" dirty="0">
                <a:latin typeface="BlissL" panose="02000506030000020004" pitchFamily="2" charset="0"/>
              </a:rPr>
              <a:t>ou </a:t>
            </a:r>
            <a:r>
              <a:rPr lang="pt-BR" sz="1700" dirty="0" smtClean="0">
                <a:latin typeface="BlissL" panose="02000506030000020004" pitchFamily="2" charset="0"/>
              </a:rPr>
              <a:t>2.000 unidades em </a:t>
            </a:r>
            <a:r>
              <a:rPr lang="pt-BR" sz="1700" dirty="0">
                <a:latin typeface="BlissL" panose="02000506030000020004" pitchFamily="2" charset="0"/>
              </a:rPr>
              <a:t>2011 e </a:t>
            </a:r>
            <a:r>
              <a:rPr lang="pt-BR" sz="1700" dirty="0" smtClean="0">
                <a:latin typeface="BlissL" panose="02000506030000020004" pitchFamily="2" charset="0"/>
              </a:rPr>
              <a:t>2012.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Secretaria </a:t>
            </a:r>
            <a:r>
              <a:rPr lang="pt-BR" sz="1700" dirty="0">
                <a:latin typeface="BlissL" panose="02000506030000020004" pitchFamily="2" charset="0"/>
              </a:rPr>
              <a:t>de Obras não conseguiu disponibilizar área adequada. Construção fracionada, por terceiros. Doamos os recursos e monitoramos somente sua destinação, não tendo garantias sobre a qualidade das casas.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153 casas entregues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318 em </a:t>
            </a:r>
            <a:r>
              <a:rPr lang="pt-BR" sz="1700" dirty="0">
                <a:latin typeface="BlissL" panose="02000506030000020004" pitchFamily="2" charset="0"/>
              </a:rPr>
              <a:t>obras </a:t>
            </a:r>
            <a:r>
              <a:rPr lang="pt-BR" sz="1700" dirty="0" smtClean="0">
                <a:latin typeface="BlissL" panose="02000506030000020004" pitchFamily="2" charset="0"/>
              </a:rPr>
              <a:t>(conj. </a:t>
            </a:r>
            <a:r>
              <a:rPr lang="pt-BR" sz="1700" dirty="0">
                <a:latin typeface="BlissL" panose="02000506030000020004" pitchFamily="2" charset="0"/>
              </a:rPr>
              <a:t>Areal -  </a:t>
            </a:r>
            <a:r>
              <a:rPr lang="pt-BR" sz="1700" dirty="0" smtClean="0">
                <a:latin typeface="BlissL" panose="02000506030000020004" pitchFamily="2" charset="0"/>
              </a:rPr>
              <a:t>42,55%) </a:t>
            </a:r>
            <a:r>
              <a:rPr lang="pt-BR" sz="1700" dirty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término </a:t>
            </a:r>
            <a:r>
              <a:rPr lang="pt-BR" sz="1700" dirty="0">
                <a:latin typeface="BlissL" panose="02000506030000020004" pitchFamily="2" charset="0"/>
              </a:rPr>
              <a:t>de obras </a:t>
            </a:r>
            <a:r>
              <a:rPr lang="pt-BR" sz="1700" dirty="0" smtClean="0">
                <a:latin typeface="BlissL" panose="02000506030000020004" pitchFamily="2" charset="0"/>
              </a:rPr>
              <a:t>iniciadas: </a:t>
            </a:r>
            <a:r>
              <a:rPr lang="pt-BR" sz="1700" dirty="0">
                <a:latin typeface="BlissL" panose="02000506030000020004" pitchFamily="2" charset="0"/>
              </a:rPr>
              <a:t>desembolso de 67%.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223 </a:t>
            </a:r>
            <a:r>
              <a:rPr lang="pt-BR" sz="1700" dirty="0">
                <a:latin typeface="BlissL" panose="02000506030000020004" pitchFamily="2" charset="0"/>
              </a:rPr>
              <a:t>não foram </a:t>
            </a:r>
            <a:r>
              <a:rPr lang="pt-BR" sz="1700" dirty="0" smtClean="0">
                <a:latin typeface="BlissL" panose="02000506030000020004" pitchFamily="2" charset="0"/>
              </a:rPr>
              <a:t>iniciadas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Conversa com Paulo Fernando – 19/2 – envio de email – resposta positiva 27/3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Formalização com Secretaria de Obras – agendamento Luiz </a:t>
            </a:r>
            <a:r>
              <a:rPr lang="pt-BR" sz="1700" smtClean="0">
                <a:latin typeface="BlissL" panose="02000506030000020004" pitchFamily="2" charset="0"/>
              </a:rPr>
              <a:t>Fernando Moura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Agendamento de encontro com Gov. Pezão na sequência</a:t>
            </a:r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Doações RJ   -  chuvas 2011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475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340768"/>
            <a:ext cx="8111876" cy="481157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Proposta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Pauta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– 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/>
            </a:r>
            <a:b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</a:br>
            <a:r>
              <a:rPr lang="en-US" sz="36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Conselho</a:t>
            </a:r>
            <a:r>
              <a:rPr lang="en-US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6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Deliberativo</a:t>
            </a:r>
            <a:r>
              <a:rPr lang="en-US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36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Proposta de Pauta – Reunião do Conselho Deliberativo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17/4</a:t>
            </a: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512" y="764704"/>
            <a:ext cx="8759825" cy="451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pPr lvl="0"/>
            <a:r>
              <a:rPr lang="pt-BR" sz="1700" b="1" dirty="0">
                <a:latin typeface="BlissL" panose="02000506030000020004" pitchFamily="2" charset="0"/>
              </a:rPr>
              <a:t>Atualizações gerais, incluindo PMCV3 – 9:30h às 9:50h 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Assembleia </a:t>
            </a:r>
            <a:r>
              <a:rPr lang="pt-BR" sz="1700" b="1" dirty="0">
                <a:latin typeface="BlissL" panose="02000506030000020004" pitchFamily="2" charset="0"/>
              </a:rPr>
              <a:t>– Aprovação de entrada da CBIC de ação judicial  -  Sistema </a:t>
            </a:r>
            <a:r>
              <a:rPr lang="pt-BR" sz="1700" b="1" dirty="0" err="1">
                <a:latin typeface="BlissL" panose="02000506030000020004" pitchFamily="2" charset="0"/>
              </a:rPr>
              <a:t>Cofeci</a:t>
            </a:r>
            <a:r>
              <a:rPr lang="pt-BR" sz="1700" b="1" dirty="0">
                <a:latin typeface="BlissL" panose="02000506030000020004" pitchFamily="2" charset="0"/>
              </a:rPr>
              <a:t> -  9:50h às 10h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r>
              <a:rPr lang="pt-BR" sz="1700" b="1" dirty="0" smtClean="0">
                <a:latin typeface="BlissL" panose="02000506030000020004" pitchFamily="2" charset="0"/>
              </a:rPr>
              <a:t>Projetos</a:t>
            </a:r>
            <a:r>
              <a:rPr lang="pt-BR" sz="1700" b="1" dirty="0">
                <a:latin typeface="BlissL" panose="02000506030000020004" pitchFamily="2" charset="0"/>
              </a:rPr>
              <a:t>, ações – das 10h às 11:30h</a:t>
            </a: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lvl="1"/>
            <a:r>
              <a:rPr lang="pt-BR" sz="1700" b="1" dirty="0" smtClean="0">
                <a:latin typeface="BlissL" panose="02000506030000020004" pitchFamily="2" charset="0"/>
              </a:rPr>
              <a:t>Questões </a:t>
            </a:r>
            <a:r>
              <a:rPr lang="pt-BR" sz="1700" b="1" dirty="0">
                <a:latin typeface="BlissL" panose="02000506030000020004" pitchFamily="2" charset="0"/>
              </a:rPr>
              <a:t>do Trabalho – atualizações, posicionamento – 10h às 10:20h</a:t>
            </a: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lvl="1"/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>
                <a:latin typeface="BlissL" panose="02000506030000020004" pitchFamily="2" charset="0"/>
              </a:rPr>
              <a:t>, Modelo de Negócios – 10:20h às 10:50h</a:t>
            </a:r>
          </a:p>
          <a:p>
            <a:pPr lvl="2"/>
            <a:r>
              <a:rPr lang="pt-BR" sz="1700" b="1" dirty="0">
                <a:latin typeface="BlissL" panose="02000506030000020004" pitchFamily="2" charset="0"/>
              </a:rPr>
              <a:t>Atualizações - Modelo de Vendas, Modelo de Negócios</a:t>
            </a: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lvl="1"/>
            <a:r>
              <a:rPr lang="pt-BR" sz="1700" b="1" dirty="0" err="1" smtClean="0">
                <a:latin typeface="BlissL" panose="02000506030000020004" pitchFamily="2" charset="0"/>
              </a:rPr>
              <a:t>Funding</a:t>
            </a:r>
            <a:r>
              <a:rPr lang="pt-BR" sz="1700" b="1" dirty="0">
                <a:latin typeface="BlissL" panose="02000506030000020004" pitchFamily="2" charset="0"/>
              </a:rPr>
              <a:t>, Crédito PF – Luiz França – 10:50h às 11:10h</a:t>
            </a:r>
          </a:p>
          <a:p>
            <a:pPr lvl="1"/>
            <a:endParaRPr lang="pt-BR" sz="1700" b="1" dirty="0" smtClean="0">
              <a:latin typeface="BlissL" panose="02000506030000020004" pitchFamily="2" charset="0"/>
            </a:endParaRPr>
          </a:p>
          <a:p>
            <a:pPr lvl="1"/>
            <a:r>
              <a:rPr lang="pt-BR" sz="1700" b="1" dirty="0" smtClean="0">
                <a:latin typeface="BlissL" panose="02000506030000020004" pitchFamily="2" charset="0"/>
              </a:rPr>
              <a:t>Pesquisas </a:t>
            </a:r>
            <a:r>
              <a:rPr lang="pt-BR" sz="1700" b="1" dirty="0">
                <a:latin typeface="BlissL" panose="02000506030000020004" pitchFamily="2" charset="0"/>
              </a:rPr>
              <a:t>Satisfação Associados, FIPE  – 11:10h às 11:30h</a:t>
            </a:r>
          </a:p>
          <a:p>
            <a:pPr lvl="0"/>
            <a:endParaRPr lang="pt-BR" sz="1700" b="1" dirty="0" smtClean="0">
              <a:latin typeface="BlissL" panose="02000506030000020004" pitchFamily="2" charset="0"/>
            </a:endParaRPr>
          </a:p>
          <a:p>
            <a:pPr lvl="0"/>
            <a:endParaRPr lang="pt-BR" sz="1700" b="1">
              <a:latin typeface="BlissL" panose="02000506030000020004" pitchFamily="2" charset="0"/>
            </a:endParaRPr>
          </a:p>
          <a:p>
            <a:pPr lvl="0"/>
            <a:r>
              <a:rPr lang="pt-BR" sz="1700" b="1" smtClean="0">
                <a:latin typeface="BlissL" panose="02000506030000020004" pitchFamily="2" charset="0"/>
              </a:rPr>
              <a:t>Perspectivas</a:t>
            </a:r>
            <a:r>
              <a:rPr lang="pt-BR" sz="1700" b="1" dirty="0">
                <a:latin typeface="BlissL" panose="02000506030000020004" pitchFamily="2" charset="0"/>
              </a:rPr>
              <a:t>, conjuntura – conversa com Economista do Goldman Sachs– 11:30h às </a:t>
            </a:r>
            <a:r>
              <a:rPr lang="pt-BR" sz="1700" b="1" dirty="0" smtClean="0">
                <a:latin typeface="BlissL" panose="02000506030000020004" pitchFamily="2" charset="0"/>
              </a:rPr>
              <a:t>12:30h</a:t>
            </a: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37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592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/>
              <a:t>Cash </a:t>
            </a:r>
            <a:r>
              <a:rPr lang="pt-BR" sz="1800" dirty="0" err="1" smtClean="0"/>
              <a:t>Flow</a:t>
            </a:r>
            <a:r>
              <a:rPr lang="pt-BR" sz="1800" dirty="0" smtClean="0"/>
              <a:t> Abrainc 2014/2015</a:t>
            </a:r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99986"/>
              </p:ext>
            </p:extLst>
          </p:nvPr>
        </p:nvGraphicFramePr>
        <p:xfrm>
          <a:off x="107504" y="1484784"/>
          <a:ext cx="8856984" cy="2448272"/>
        </p:xfrm>
        <a:graphic>
          <a:graphicData uri="http://schemas.openxmlformats.org/drawingml/2006/table">
            <a:tbl>
              <a:tblPr/>
              <a:tblGrid>
                <a:gridCol w="1340972"/>
                <a:gridCol w="763602"/>
                <a:gridCol w="224484"/>
                <a:gridCol w="988086"/>
                <a:gridCol w="988086"/>
                <a:gridCol w="988086"/>
                <a:gridCol w="809395"/>
                <a:gridCol w="108113"/>
                <a:gridCol w="1129241"/>
                <a:gridCol w="1516919"/>
              </a:tblGrid>
              <a:tr h="360081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FFFFFF"/>
                          </a:solidFill>
                          <a:effectLst/>
                          <a:latin typeface="BlissL" panose="02000506030000020004" pitchFamily="2" charset="0"/>
                        </a:rPr>
                        <a:t>CASH FLOW ABRAINC 2015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4320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Posição em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01/2015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Conta Corrente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1.180.210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3.362.781 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543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Saldo Aplicação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2.182.571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43204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lissL" panose="02000506030000020004" pitchFamily="2" charset="0"/>
                        </a:rPr>
                        <a:t>Janeiro a Março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Receita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Despesas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Saldo em Conta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5144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206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Ordinária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Projetos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rgbClr val="00206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BlissL" panose="02000506030000020004" pitchFamily="2" charset="0"/>
                        </a:rPr>
                        <a:t>Conta Corrente + Aplicação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6719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694.373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1.206.103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1.900.476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1.202.978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1.071.481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BlissL" panose="02000506030000020004" pitchFamily="2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2.274.460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/>
                        <a:t> 3.030.091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528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800" y="155113"/>
            <a:ext cx="8696325" cy="3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pt-BR"/>
            </a:defPPr>
            <a:lvl1pPr defTabSz="91414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  <a:cs typeface="Arial" charset="0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pt-BR" sz="1800" dirty="0" smtClean="0">
                <a:sym typeface="Arial" pitchFamily="34" charset="0"/>
              </a:rPr>
              <a:t>Orçamento Ordinário 2015</a:t>
            </a:r>
          </a:p>
          <a:p>
            <a:endParaRPr lang="en-US" sz="1800" dirty="0">
              <a:sym typeface="Arial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4624"/>
            <a:ext cx="1889953" cy="432048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004128"/>
              </p:ext>
            </p:extLst>
          </p:nvPr>
        </p:nvGraphicFramePr>
        <p:xfrm>
          <a:off x="1259632" y="980728"/>
          <a:ext cx="7111975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43679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dirty="0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11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– </a:t>
            </a:r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28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44624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47877"/>
              </p:ext>
            </p:extLst>
          </p:nvPr>
        </p:nvGraphicFramePr>
        <p:xfrm>
          <a:off x="395536" y="836722"/>
          <a:ext cx="8352928" cy="5351782"/>
        </p:xfrm>
        <a:graphic>
          <a:graphicData uri="http://schemas.openxmlformats.org/drawingml/2006/table">
            <a:tbl>
              <a:tblPr/>
              <a:tblGrid>
                <a:gridCol w="1584176"/>
                <a:gridCol w="1627329"/>
                <a:gridCol w="5141423"/>
              </a:tblGrid>
              <a:tr h="28802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(mas enviou dados agregados e incompletos)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dezembro de 2014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 (agosto/2014, janeiro e fevereiro de 2015)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8835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 e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informações de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agregados (estamos em contato)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enviou apenas informações de RH)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resposta.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10180" y="2065111"/>
            <a:ext cx="71073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</a:t>
            </a: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7/04/2015</a:t>
            </a:r>
            <a:endParaRPr lang="pt-BR" sz="2400" b="1" dirty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564495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jan/2014 – jan/2015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205416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93230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369195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58741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08185" y="1524001"/>
          <a:ext cx="7291753" cy="288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2389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bilhões)</a:t>
            </a:r>
            <a:endParaRPr lang="pt-BR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914399" y="1500554"/>
          <a:ext cx="7373815" cy="2895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8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6825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399" y="1500554"/>
          <a:ext cx="7373815" cy="291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2389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bilhões)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512277"/>
          <a:ext cx="7385538" cy="290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37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02844"/>
            <a:ext cx="7772400" cy="795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Total de unidades ofertadas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500554"/>
          <a:ext cx="7373816" cy="288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7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38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 / Oferta (unidades)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39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196799" y="4993077"/>
          <a:ext cx="1966156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15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11%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914400" y="1500553"/>
          <a:ext cx="7385538" cy="310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79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 dirty="0">
                <a:sym typeface="Arial" charset="0"/>
              </a:rPr>
              <a:t>  </a:t>
            </a:r>
            <a:endParaRPr lang="en-US" b="1" dirty="0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Preparação reunião Conselho Deliberativo de </a:t>
            </a:r>
            <a:r>
              <a:rPr lang="pt-BR" sz="1700" b="1" dirty="0" smtClean="0">
                <a:latin typeface="BlissL" panose="02000506030000020004" pitchFamily="2" charset="0"/>
              </a:rPr>
              <a:t>17/4 </a:t>
            </a:r>
            <a:r>
              <a:rPr lang="pt-BR" sz="1700" b="1" dirty="0">
                <a:latin typeface="BlissL" panose="02000506030000020004" pitchFamily="2" charset="0"/>
              </a:rPr>
              <a:t>-  das 12h às 13h</a:t>
            </a:r>
            <a:endParaRPr lang="pt-BR" sz="1700" dirty="0">
              <a:latin typeface="BlissL" panose="02000506030000020004" pitchFamily="2" charset="0"/>
            </a:endParaRPr>
          </a:p>
          <a:p>
            <a:pPr lvl="0"/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Atualizações ABRAINC – 13h às 14h -  </a:t>
            </a:r>
            <a:r>
              <a:rPr lang="pt-BR" sz="1700" dirty="0" smtClean="0">
                <a:latin typeface="BlissL" panose="02000506030000020004" pitchFamily="2" charset="0"/>
              </a:rPr>
              <a:t>Atualizações gerais, Pesquisa de Satisfação, Definições e agendamentos, outros assuntos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Questões do Trabalho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14h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14:30h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ADIN -  </a:t>
            </a:r>
            <a:r>
              <a:rPr lang="pt-BR" sz="1700" dirty="0" smtClean="0">
                <a:latin typeface="BlissL" panose="02000506030000020004" pitchFamily="2" charset="0"/>
              </a:rPr>
              <a:t>Instituto Ethos, comunicação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Terceirização – </a:t>
            </a:r>
            <a:r>
              <a:rPr lang="pt-BR" sz="1700" dirty="0" err="1" smtClean="0">
                <a:latin typeface="BlissL" panose="02000506030000020004" pitchFamily="2" charset="0"/>
              </a:rPr>
              <a:t>Amicus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Curiae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Crédito PF, estoques </a:t>
            </a:r>
            <a:r>
              <a:rPr lang="pt-BR" sz="1700" dirty="0" smtClean="0">
                <a:latin typeface="BlissL" panose="02000506030000020004" pitchFamily="2" charset="0"/>
              </a:rPr>
              <a:t>– 14:30h às 15:00h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Modelo de Vendas </a:t>
            </a:r>
            <a:r>
              <a:rPr lang="pt-BR" sz="1700" dirty="0">
                <a:latin typeface="BlissL" panose="02000506030000020004" pitchFamily="2" charset="0"/>
              </a:rPr>
              <a:t>– impactos: conclusões, recomendações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de Negócios  - </a:t>
            </a:r>
            <a:r>
              <a:rPr lang="pt-BR" sz="1700" dirty="0" smtClean="0">
                <a:latin typeface="BlissL" panose="02000506030000020004" pitchFamily="2" charset="0"/>
              </a:rPr>
              <a:t>apresentação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 - acompanhamento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 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15:00h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 16h – </a:t>
            </a:r>
            <a:r>
              <a:rPr lang="pt-BR" sz="1700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, Doações RJ, Registros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smtClean="0">
                <a:latin typeface="BlissL" panose="02000506030000020004" pitchFamily="2" charset="0"/>
              </a:rPr>
              <a:t>Acessibilidade, IFRS, FIPE</a:t>
            </a: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8229601" cy="639762"/>
          </a:xfrm>
        </p:spPr>
        <p:txBody>
          <a:bodyPr>
            <a:noAutofit/>
          </a:bodyPr>
          <a:lstStyle/>
          <a:p>
            <a:r>
              <a:rPr lang="pt-BR" dirty="0" smtClean="0"/>
              <a:t>Lançamentos / Vendas (unidades)</a:t>
            </a:r>
            <a:br>
              <a:rPr lang="pt-BR" dirty="0" smtClean="0"/>
            </a:br>
            <a:r>
              <a:rPr lang="pt-BR" sz="1600" b="0" dirty="0" smtClean="0"/>
              <a:t>[Média móvel de 3 meses]</a:t>
            </a:r>
            <a:endParaRPr lang="pt-BR" sz="22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399" y="1009935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214384" y="4993281"/>
          <a:ext cx="2358879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8879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últimos 12 meses: 59%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914400" y="1512279"/>
          <a:ext cx="7397263" cy="3165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39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 err="1" smtClean="0"/>
              <a:t>Distratos</a:t>
            </a:r>
            <a:r>
              <a:rPr lang="pt-BR" sz="2700" dirty="0" smtClean="0"/>
              <a:t> / Entregas (unidades)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1800" b="0" dirty="0" smtClean="0"/>
              <a:t>[Média móvel de 3 meses]</a:t>
            </a:r>
            <a:endParaRPr lang="pt-BR" sz="22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111134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231899" y="5028230"/>
          <a:ext cx="2542932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932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33%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146106" y="1862280"/>
            <a:ext cx="206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FF0000"/>
                </a:solidFill>
                <a:latin typeface="Trebuchet MS"/>
                <a:cs typeface="+mn-cs"/>
              </a:rPr>
              <a:t>Acumulado 12 ou 3 meses</a:t>
            </a: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914400" y="1535724"/>
          <a:ext cx="7385538" cy="317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0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700" dirty="0" err="1" smtClean="0"/>
              <a:t>Distratos</a:t>
            </a:r>
            <a:r>
              <a:rPr lang="pt-BR" sz="2700" dirty="0" smtClean="0"/>
              <a:t> / Oferta (unidades)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1800" b="0" dirty="0" smtClean="0"/>
              <a:t>[Média móvel de 3 meses]</a:t>
            </a:r>
            <a:endParaRPr lang="pt-BR" sz="20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1050877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231899" y="5028230"/>
          <a:ext cx="2542932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932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3,9%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914400" y="1441938"/>
          <a:ext cx="7390302" cy="324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7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3944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700" dirty="0" smtClean="0"/>
              <a:t>Taxa de Inadimplência </a:t>
            </a:r>
            <a:br>
              <a:rPr lang="pt-BR" sz="2700" dirty="0" smtClean="0"/>
            </a:br>
            <a:r>
              <a:rPr lang="pt-BR" sz="1800" b="0" dirty="0"/>
              <a:t>[</a:t>
            </a:r>
            <a:r>
              <a:rPr lang="pt-BR" sz="1800" b="0" dirty="0" smtClean="0"/>
              <a:t>Saldo em atraso potencial (R$) / Saldo credor (R$)]</a:t>
            </a:r>
            <a:r>
              <a:rPr lang="pt-BR" sz="3200" dirty="0" smtClean="0">
                <a:solidFill>
                  <a:srgbClr val="FF0000"/>
                </a:solidFill>
              </a:rPr>
              <a:t/>
            </a:r>
            <a:br>
              <a:rPr lang="pt-BR" sz="3200" dirty="0" smtClean="0">
                <a:solidFill>
                  <a:srgbClr val="FF0000"/>
                </a:solidFill>
              </a:rPr>
            </a:br>
            <a:endParaRPr lang="pt-BR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914400" y="1488831"/>
          <a:ext cx="7373815" cy="326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278687" y="4993076"/>
          <a:ext cx="1966156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15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12%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914400" y="1023582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7" name="CaixaDeTexto 3"/>
          <p:cNvSpPr txBox="1"/>
          <p:nvPr/>
        </p:nvSpPr>
        <p:spPr>
          <a:xfrm>
            <a:off x="1835696" y="2852936"/>
            <a:ext cx="5256584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>
            <a:defPPr>
              <a:defRPr lang="pt-BR"/>
            </a:defPPr>
            <a:lvl1pPr algn="ctr" defTabSz="914145" hangingPunct="0">
              <a:defRPr sz="320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dirty="0"/>
              <a:t>A</a:t>
            </a:r>
            <a:r>
              <a:rPr lang="pt-BR" dirty="0" smtClean="0"/>
              <a:t>nexo - Pesquisa de Satisfação Abrainc - 2015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5205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/>
          <p:cNvSpPr txBox="1">
            <a:spLocks/>
          </p:cNvSpPr>
          <p:nvPr/>
        </p:nvSpPr>
        <p:spPr bwMode="auto">
          <a:xfrm>
            <a:off x="539552" y="1412776"/>
            <a:ext cx="8352928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9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lvl="1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Entrevistadas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: 15 associadas –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Canopus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Rodobens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HM Engenharia,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Cyrela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Odebrecht,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Emccamp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Viver, Gafisa,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Even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Tenda, Trisul, Moura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Dubeux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EzTec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Andrade Gutierrez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Brookfield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  <a:ea typeface="Verdana" pitchFamily="34" charset="0"/>
              <a:cs typeface="Verdana" pitchFamily="34" charset="0"/>
            </a:endParaRPr>
          </a:p>
          <a:p>
            <a:pPr marL="0" lvl="1" indent="0" eaLnBrk="0" hangingPunct="0">
              <a:buClr>
                <a:srgbClr val="00467A"/>
              </a:buClr>
              <a:buSzPct val="100000"/>
              <a:defRPr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  <a:ea typeface="Verdana" pitchFamily="34" charset="0"/>
              <a:cs typeface="Verdana" pitchFamily="34" charset="0"/>
            </a:endParaRPr>
          </a:p>
          <a:p>
            <a:pPr marL="285750" lvl="1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Agendadas: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2 associadas – Rossi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Patrimar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  <a:ea typeface="Verdana" pitchFamily="34" charset="0"/>
              <a:cs typeface="Verdana" pitchFamily="34" charset="0"/>
            </a:endParaRPr>
          </a:p>
          <a:p>
            <a:pPr marL="285750" lvl="1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  <a:ea typeface="Verdana" pitchFamily="34" charset="0"/>
              <a:cs typeface="Verdana" pitchFamily="34" charset="0"/>
            </a:endParaRPr>
          </a:p>
          <a:p>
            <a:pPr marL="285750" lvl="1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/>
            </a:pP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Pendentes: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10 associadas – Cury, Direcional,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Esser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, JHSF, MRV, PDG, Plano &amp; Plano, Rossi, Tecnisa e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rPr>
              <a:t>Yuny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  <a:ea typeface="Verdana" pitchFamily="34" charset="0"/>
              <a:cs typeface="Verdana" pitchFamily="34" charset="0"/>
            </a:endParaRPr>
          </a:p>
          <a:p>
            <a:pPr>
              <a:spcBef>
                <a:spcPct val="20000"/>
              </a:spcBef>
              <a:defRPr/>
            </a:pPr>
            <a:endParaRPr lang="en-US" altLang="pt-BR" sz="3600" dirty="0">
              <a:solidFill>
                <a:schemeClr val="tx1">
                  <a:lumMod val="75000"/>
                  <a:lumOff val="25000"/>
                </a:schemeClr>
              </a:solidFill>
              <a:latin typeface="BlissL" panose="02000506030000020004" pitchFamily="2" charset="0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07504" y="51346"/>
            <a:ext cx="5929313" cy="6413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em 6.04.2015</a:t>
            </a: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0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/>
          <p:cNvSpPr txBox="1">
            <a:spLocks/>
          </p:cNvSpPr>
          <p:nvPr/>
        </p:nvSpPr>
        <p:spPr bwMode="auto">
          <a:xfrm>
            <a:off x="467544" y="1628800"/>
            <a:ext cx="813690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1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Você conhece o trabalho que a  ABRAINC vem realizando?</a:t>
            </a:r>
          </a:p>
          <a:p>
            <a:pPr marL="0" lvl="1" indent="0"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Como você se informa sobre as ações da ABRAINC?</a:t>
            </a:r>
          </a:p>
          <a:p>
            <a:pPr lvl="1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Você teria alguma sugestão que pudesse aprimorar a atuação da associação?</a:t>
            </a:r>
          </a:p>
          <a:p>
            <a:pPr lvl="1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 algum assunto ou questão que deveria ser incluído no foco de trabalho da ABRAINC?</a:t>
            </a:r>
          </a:p>
          <a:p>
            <a:endParaRPr lang="en-US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4625" y="113693"/>
            <a:ext cx="2525167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Questões</a:t>
            </a:r>
            <a:endParaRPr lang="pt-BR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385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5"/>
          <p:cNvSpPr txBox="1">
            <a:spLocks/>
          </p:cNvSpPr>
          <p:nvPr/>
        </p:nvSpPr>
        <p:spPr bwMode="auto">
          <a:xfrm>
            <a:off x="107504" y="1196752"/>
            <a:ext cx="8856984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1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pt-B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100% das entrevistadas têm conhecimento sobre o trabalho da ABRAINC</a:t>
            </a:r>
          </a:p>
          <a:p>
            <a:pPr lvl="1"/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informam sobre as ações da ABRAINC através dos relatórios, atas enviadas por Renato Ventura e pelo ABRAINC Informa. Entretanto, sugerem o desenvolvimento de um novo formato</a:t>
            </a:r>
          </a:p>
          <a:p>
            <a:pPr lvl="1"/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Alguns associados apresentaram sugestões para aprimorar a comunicação</a:t>
            </a:r>
          </a:p>
          <a:p>
            <a:pPr lvl="1"/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pt-BR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Alguns associados colocaram pontos de melhoria, mas que não estão atrelados à comunicação, mas aos temas que estão sendo abordados pela ABRAINC</a:t>
            </a:r>
          </a:p>
          <a:p>
            <a:pPr lvl="1"/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07504" y="116632"/>
            <a:ext cx="5929313" cy="6413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defTabSz="914145" hangingPunct="0">
              <a:lnSpc>
                <a:spcPct val="90000"/>
              </a:lnSpc>
              <a:defRPr/>
            </a:pPr>
            <a:r>
              <a:rPr lang="en-US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Retorno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dos </a:t>
            </a:r>
            <a:r>
              <a:rPr lang="en-US" sz="24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</a:t>
            </a:r>
            <a:r>
              <a:rPr lang="en-US" sz="24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ssociados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540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107504" y="113693"/>
            <a:ext cx="5929313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hangingPunct="0">
              <a:lnSpc>
                <a:spcPct val="90000"/>
              </a:lnSpc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ontos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estacados</a:t>
            </a:r>
            <a:endParaRPr lang="en-US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251520" y="980728"/>
            <a:ext cx="8568952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pt-BR" dirty="0"/>
              <a:t>06 associados pontuam que, além do Programa MCMV, outros temas entrem na linha de trabalho desenvolvida pela ABRAINC, por exemplo, foco em igual proporção às questões que afetam o segmento de média renda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02 associadas relatam que as informações e assuntos à serem discutidos nos comitês e reuniões de Conselho chegam de forma “mastigada” e não são suficientemente aprofundados para entendimento de todos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aponta que o que é discutido no Conselho Deliberativo não é repassado aos comitês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informa que a frequência e duração das reuniões do Conselho são desproporcionais à importância dos temas que são debatidos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329814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195469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Atualizações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ABRAINC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BlissL" panose="02000506030000020004" pitchFamily="2" charset="0"/>
              </a:rPr>
              <a:t>Atualizações gerais, Pesquisa de Satisfação, Definições e agendamentos, outros </a:t>
            </a:r>
            <a:r>
              <a:rPr lang="pt-BR" sz="2000" dirty="0" smtClean="0">
                <a:latin typeface="BlissL" panose="02000506030000020004" pitchFamily="2" charset="0"/>
              </a:rPr>
              <a:t>assuntos</a:t>
            </a:r>
            <a:endParaRPr lang="pt-BR" sz="2000" dirty="0">
              <a:latin typeface="BlissL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0753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 txBox="1">
            <a:spLocks/>
          </p:cNvSpPr>
          <p:nvPr/>
        </p:nvSpPr>
        <p:spPr>
          <a:xfrm>
            <a:off x="107504" y="113693"/>
            <a:ext cx="5929313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hangingPunct="0">
              <a:lnSpc>
                <a:spcPct val="90000"/>
              </a:lnSpc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destacados</a:t>
            </a:r>
            <a:endParaRPr lang="en-US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83568" y="1268760"/>
            <a:ext cx="7848872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endParaRPr lang="pt-BR" dirty="0"/>
          </a:p>
          <a:p>
            <a:pPr lvl="1"/>
            <a:r>
              <a:rPr lang="pt-BR" dirty="0"/>
              <a:t>09 associadas recomendam a criação ou reforço de outras frentes de trabalho: desoneração, burocracia, tributação da permuta, com igual ênfase dada ao programa MCMV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04 associadas também pontuaram críticas em relação à forma como a questão da ADIN foi trabalhada e como chegou ao conhecimento dos demais integrantes da associação.</a:t>
            </a:r>
          </a:p>
          <a:p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957053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 txBox="1">
            <a:spLocks/>
          </p:cNvSpPr>
          <p:nvPr/>
        </p:nvSpPr>
        <p:spPr>
          <a:xfrm>
            <a:off x="107504" y="113693"/>
            <a:ext cx="5929313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hangingPunct="0">
              <a:lnSpc>
                <a:spcPct val="90000"/>
              </a:lnSpc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/>
              <a:t>Principais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</a:t>
            </a:r>
            <a:r>
              <a:rPr lang="en-US" dirty="0" err="1"/>
              <a:t>destacados</a:t>
            </a:r>
            <a:endParaRPr lang="en-US" dirty="0"/>
          </a:p>
        </p:txBody>
      </p:sp>
      <p:sp>
        <p:nvSpPr>
          <p:cNvPr id="7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 bwMode="auto">
          <a:xfrm>
            <a:off x="611560" y="1628800"/>
            <a:ext cx="8208912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pt-BR" dirty="0"/>
              <a:t>02 associadas sugerem que a ABRAINC seja qualificada como interlocutor oficial, mais atuante e mais influenciador nas decisões em Brasília – em assuntos voltados ao setor imobiliário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menciona que a ABRAINC deveria informar aos presidentes de cada associada quem são os demais integrantes de cada empresa e que podem disseminar o que está sendo tratado em comitês e conselhos, propagando o que é discutido em cada um dos encontros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263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/>
          </p:cNvSpPr>
          <p:nvPr/>
        </p:nvSpPr>
        <p:spPr>
          <a:xfrm>
            <a:off x="179512" y="116632"/>
            <a:ext cx="5929313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defPPr>
              <a:defRPr lang="pt-BR"/>
            </a:defPPr>
            <a:lvl1pPr defTabSz="914145" hangingPunct="0">
              <a:lnSpc>
                <a:spcPct val="90000"/>
              </a:lnSpc>
              <a:defRPr sz="24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en-US" dirty="0" err="1" smtClean="0"/>
              <a:t>Sugestões</a:t>
            </a:r>
            <a:endParaRPr lang="en-US" dirty="0"/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err="1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611560" y="1196752"/>
            <a:ext cx="8208912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pt-BR"/>
            </a:defPPr>
            <a:lvl1pPr marL="179388">
              <a:spcBef>
                <a:spcPct val="20000"/>
              </a:spcBef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cs typeface="Arial" panose="020B0604020202020204" pitchFamily="34" charset="0"/>
              </a:defRPr>
            </a:lvl1pPr>
            <a:lvl2pPr marL="285750" lvl="1" indent="-285750" eaLnBrk="0" hangingPunct="0">
              <a:buClr>
                <a:srgbClr val="00467A"/>
              </a:buClr>
              <a:buSzPct val="100000"/>
              <a:buFont typeface="Arial" pitchFamily="34" charset="0"/>
              <a:buChar char="•"/>
              <a:defRPr b="0">
                <a:solidFill>
                  <a:schemeClr val="tx1">
                    <a:lumMod val="75000"/>
                    <a:lumOff val="25000"/>
                  </a:schemeClr>
                </a:solidFill>
                <a:latin typeface="BlissL" panose="02000506030000020004" pitchFamily="2" charset="0"/>
                <a:ea typeface="Verdana" pitchFamily="34" charset="0"/>
                <a:cs typeface="Verdana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pt-BR" dirty="0"/>
              <a:t>01 associada sugere a criação de uma carta mensal ou quinzenal com os principais tópicos sobre o que precisa avançar, principais pautas que estão sendo discutidas e sua evolução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02 associadas pontuam que a mensagem da ABRAINC ser enviada com mais rapidez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sugere que seja realizado um balanço mensal das atividades que a ABRAINC realiza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sugere que seja criado uma súmula do que está sendo tratado nos comitês para o Conselho Deliberativo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01 associada reforça que a necessidade de maior integração da ABRAINC com associações regionais fora de SP.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59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:\ActiveJobs\Corporate\logo\brand 2\powerpoint\final logo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4" y="1557338"/>
            <a:ext cx="2643187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732588" y="3906839"/>
            <a:ext cx="5040312" cy="175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Célia Nogueira</a:t>
            </a:r>
            <a:endParaRPr lang="en-US" altLang="pt-BR" sz="1200">
              <a:solidFill>
                <a:srgbClr val="5C6875"/>
              </a:solidFill>
              <a:latin typeface="Calibri" panose="020F0502020204030204" pitchFamily="34" charset="0"/>
            </a:endParaRPr>
          </a:p>
          <a:p>
            <a:r>
              <a:rPr lang="en-US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Diretora Corporativa</a:t>
            </a:r>
            <a:endParaRPr lang="pt-BR" altLang="pt-BR" sz="1200">
              <a:solidFill>
                <a:srgbClr val="5C6875"/>
              </a:solidFill>
              <a:latin typeface="Calibri" panose="020F0502020204030204" pitchFamily="34" charset="0"/>
            </a:endParaRPr>
          </a:p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FleishmanHillard Brasil </a:t>
            </a:r>
          </a:p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Av. Juscelino Kubitschek, 1726/18º |</a:t>
            </a:r>
          </a:p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São Paulo, SP |</a:t>
            </a:r>
          </a:p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04543-000 </a:t>
            </a:r>
          </a:p>
          <a:p>
            <a:r>
              <a:rPr lang="pt-BR" altLang="pt-BR" sz="1200">
                <a:solidFill>
                  <a:srgbClr val="5C6875"/>
                </a:solidFill>
                <a:latin typeface="Calibri" panose="020F0502020204030204" pitchFamily="34" charset="0"/>
              </a:rPr>
              <a:t>+55 11 3185-9923</a:t>
            </a:r>
          </a:p>
          <a:p>
            <a:r>
              <a:rPr lang="pt-BR" altLang="pt-BR" sz="1200" i="1">
                <a:solidFill>
                  <a:srgbClr val="5C6875"/>
                </a:solidFill>
                <a:latin typeface="Calibri" panose="020F0502020204030204" pitchFamily="34" charset="0"/>
              </a:rPr>
              <a:t>celia.nogueira@fleishman.com</a:t>
            </a:r>
          </a:p>
          <a:p>
            <a:endParaRPr lang="en-US" altLang="pt-BR" sz="1200">
              <a:solidFill>
                <a:srgbClr val="5C6875"/>
              </a:solidFill>
              <a:latin typeface="Calibri" panose="020F0502020204030204" pitchFamily="34" charset="0"/>
            </a:endParaRP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333375"/>
            <a:ext cx="6816726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556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1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>
                <a:latin typeface="BlissL" panose="02000506030000020004" pitchFamily="2" charset="0"/>
              </a:rPr>
              <a:t>Situação orçamentária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Caixa (com aplicações): R$3.030.091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Inadimplência: </a:t>
            </a:r>
          </a:p>
          <a:p>
            <a:pPr marL="285750" indent="-285750">
              <a:buFontTx/>
              <a:buChar char="-"/>
            </a:pPr>
            <a:r>
              <a:rPr lang="pt-BR" sz="1600" dirty="0" err="1" smtClean="0">
                <a:latin typeface="BlissL" panose="02000506030000020004" pitchFamily="2" charset="0"/>
              </a:rPr>
              <a:t>WTorre</a:t>
            </a:r>
            <a:r>
              <a:rPr lang="pt-BR" sz="1600" dirty="0" smtClean="0">
                <a:latin typeface="BlissL" panose="02000506030000020004" pitchFamily="2" charset="0"/>
              </a:rPr>
              <a:t> </a:t>
            </a:r>
            <a:r>
              <a:rPr lang="pt-BR" sz="1600" dirty="0">
                <a:latin typeface="BlissL" panose="02000506030000020004" pitchFamily="2" charset="0"/>
              </a:rPr>
              <a:t>R$ </a:t>
            </a:r>
            <a:r>
              <a:rPr lang="pt-BR" sz="1600" dirty="0" smtClean="0">
                <a:latin typeface="BlissL" panose="02000506030000020004" pitchFamily="2" charset="0"/>
              </a:rPr>
              <a:t>96.478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BlissL" panose="02000506030000020004" pitchFamily="2" charset="0"/>
              </a:rPr>
              <a:t>Viver </a:t>
            </a:r>
            <a:r>
              <a:rPr lang="pt-BR" sz="1600" dirty="0">
                <a:latin typeface="BlissL" panose="02000506030000020004" pitchFamily="2" charset="0"/>
              </a:rPr>
              <a:t>R$ </a:t>
            </a:r>
            <a:r>
              <a:rPr lang="pt-BR" sz="1600" dirty="0" smtClean="0">
                <a:latin typeface="BlissL" panose="02000506030000020004" pitchFamily="2" charset="0"/>
              </a:rPr>
              <a:t>51.069</a:t>
            </a:r>
          </a:p>
          <a:p>
            <a:pPr marL="285750" indent="-285750">
              <a:buFontTx/>
              <a:buChar char="-"/>
            </a:pPr>
            <a:r>
              <a:rPr lang="pt-BR" sz="1600" dirty="0" smtClean="0">
                <a:latin typeface="BlissL" panose="02000506030000020004" pitchFamily="2" charset="0"/>
              </a:rPr>
              <a:t>Moura </a:t>
            </a:r>
            <a:r>
              <a:rPr lang="pt-BR" sz="1600" dirty="0">
                <a:latin typeface="BlissL" panose="02000506030000020004" pitchFamily="2" charset="0"/>
              </a:rPr>
              <a:t>Dubeux R$ 27.829,00</a:t>
            </a:r>
            <a:br>
              <a:rPr lang="pt-BR" sz="1600" dirty="0">
                <a:latin typeface="BlissL" panose="02000506030000020004" pitchFamily="2" charset="0"/>
              </a:rPr>
            </a:b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Audiência </a:t>
            </a:r>
            <a:r>
              <a:rPr lang="pt-BR" sz="1700" b="1" dirty="0">
                <a:latin typeface="BlissL" panose="02000506030000020004" pitchFamily="2" charset="0"/>
              </a:rPr>
              <a:t>Pública </a:t>
            </a:r>
            <a:r>
              <a:rPr lang="pt-BR" sz="1700" dirty="0">
                <a:latin typeface="BlissL" panose="02000506030000020004" pitchFamily="2" charset="0"/>
              </a:rPr>
              <a:t>no Comitê de Direitos do Consumidor na Câmara dos Deputados sobre supostos abusos cometidos pelo setor  - Dep. Ely Correia Filho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ABRAINC, ADEMI, Associação Nacional dos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 (</a:t>
            </a:r>
            <a:r>
              <a:rPr lang="pt-BR" sz="1700" dirty="0" err="1">
                <a:latin typeface="BlissL" panose="02000506030000020004" pitchFamily="2" charset="0"/>
              </a:rPr>
              <a:t>ProconsBrasil</a:t>
            </a:r>
            <a:r>
              <a:rPr lang="pt-BR" sz="1700" dirty="0">
                <a:latin typeface="BlissL" panose="02000506030000020004" pitchFamily="2" charset="0"/>
              </a:rPr>
              <a:t>),  Associação Nacional do Ministério Público do Consumidor (MPCON), Secretária Nacional do Consumidor – Ministério da Justiça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Celso Russomano (PRB/SP)  - críticas aso contratos - TAC com o MPF mediado pela Comissão.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Vinícius Carvalho (PRB-SP) - contratos de adesão, cobrança de condomínios antes das chaves, direcionamento do financiamento p/ bancos de relacionamento da incorporadora.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Eliziane</a:t>
            </a:r>
            <a:r>
              <a:rPr lang="pt-BR" sz="1700" dirty="0">
                <a:latin typeface="BlissL" panose="02000506030000020004" pitchFamily="2" charset="0"/>
              </a:rPr>
              <a:t> Gama (PPS/MA), Marcio Marinho (PRB/BA) - cobrança de </a:t>
            </a:r>
            <a:r>
              <a:rPr lang="pt-BR" sz="1700" dirty="0" smtClean="0">
                <a:latin typeface="BlissL" panose="02000506030000020004" pitchFamily="2" charset="0"/>
              </a:rPr>
              <a:t>condomínio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Evento com Legislativo </a:t>
            </a:r>
            <a:r>
              <a:rPr lang="pt-BR" sz="1700" dirty="0" smtClean="0">
                <a:latin typeface="BlissL" panose="02000506030000020004" pitchFamily="2" charset="0"/>
              </a:rPr>
              <a:t>- JK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21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SGA</a:t>
            </a:r>
            <a:r>
              <a:rPr lang="pt-BR" sz="1700" dirty="0">
                <a:latin typeface="BlissL" panose="02000506030000020004" pitchFamily="2" charset="0"/>
              </a:rPr>
              <a:t> – piloto com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r>
              <a:rPr lang="pt-BR" sz="1700" dirty="0">
                <a:latin typeface="BlissL" panose="02000506030000020004" pitchFamily="2" charset="0"/>
              </a:rPr>
              <a:t>, Gafisa, Rossi, MRV, Tecnisa, Cury -  reunião 22/4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Encontro com Academia -  Evento Mackenzie </a:t>
            </a:r>
            <a:r>
              <a:rPr lang="pt-BR" sz="1700" dirty="0">
                <a:latin typeface="BlissL" panose="02000506030000020004" pitchFamily="2" charset="0"/>
              </a:rPr>
              <a:t>-  20/3 -  Prof. </a:t>
            </a:r>
            <a:r>
              <a:rPr lang="pt-BR" sz="1700" dirty="0" err="1">
                <a:latin typeface="BlissL" panose="02000506030000020004" pitchFamily="2" charset="0"/>
              </a:rPr>
              <a:t>Caldana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Laboratório de Altos Estudos da Produção Imobiliária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</a:t>
            </a:r>
            <a:r>
              <a:rPr lang="pt-BR" sz="1700" dirty="0">
                <a:latin typeface="BlissL" panose="02000506030000020004" pitchFamily="2" charset="0"/>
              </a:rPr>
              <a:t>propostas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Apresentações para alunos – incorporação na prática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Premiação – trabalho de formatura sobre </a:t>
            </a:r>
            <a:r>
              <a:rPr lang="pt-BR" sz="1700" dirty="0" smtClean="0">
                <a:latin typeface="BlissL" panose="02000506030000020004" pitchFamily="2" charset="0"/>
              </a:rPr>
              <a:t>Incorporação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Evento ABRAINC – 2 anos – lançamento da Cartilha – O Ciclo da Incorporação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Apoio/ Participação -  Secovi, CBIC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Secovi – contato desde o ano passado para aprovação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Reuniões com Celso Petrucci e Rodrigo Bicalho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 26 de março - apoio e não participação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Em 1º de abril, restrições para participação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Economista/ Analista político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reuniões do Conselho</a:t>
            </a:r>
            <a:endParaRPr lang="pt-BR" sz="1700" dirty="0">
              <a:latin typeface="BlissL" panose="02000506030000020004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7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723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3973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Pesquisa de Satisfação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15 empresas contatadas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Governança e representação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Presidência, VP Presidência e Diretoria são cargos eletivos com representação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Planejamento Estratégico mais tangível, permitindo a amarração de prioridades nas ações da Associação para Agenda Estratégica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Sandra Guerra- </a:t>
            </a:r>
            <a:r>
              <a:rPr lang="pt-BR" sz="1700" dirty="0" err="1" smtClean="0">
                <a:latin typeface="BlissL" panose="02000506030000020004" pitchFamily="2" charset="0"/>
              </a:rPr>
              <a:t>Better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Governance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600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Pesquisa de Satisfação, Governança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081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764704"/>
            <a:ext cx="8624887" cy="606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Proposta de contrato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 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Proposta de metas apresentada para Diretoria e para JK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Terceirização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Legalidade </a:t>
            </a:r>
            <a:r>
              <a:rPr lang="pt-BR" sz="1700" b="1" dirty="0">
                <a:latin typeface="BlissL" panose="02000506030000020004" pitchFamily="2" charset="0"/>
              </a:rPr>
              <a:t>de terceirização a atividade-fim na construção civil </a:t>
            </a:r>
            <a:r>
              <a:rPr lang="pt-BR" sz="1700" b="1" dirty="0" smtClean="0">
                <a:latin typeface="BlissL" panose="02000506030000020004" pitchFamily="2" charset="0"/>
              </a:rPr>
              <a:t> - aprovação de lei  e regulamentação</a:t>
            </a:r>
            <a:r>
              <a:rPr lang="pt-BR" sz="1700" dirty="0" smtClean="0">
                <a:latin typeface="BlissL" panose="02000506030000020004" pitchFamily="2" charset="0"/>
              </a:rPr>
              <a:t>– </a:t>
            </a:r>
            <a:r>
              <a:rPr lang="pt-BR" sz="1700" dirty="0">
                <a:latin typeface="BlissL" panose="02000506030000020004" pitchFamily="2" charset="0"/>
              </a:rPr>
              <a:t>prazo </a:t>
            </a:r>
            <a:r>
              <a:rPr lang="pt-BR" sz="1700" dirty="0" smtClean="0">
                <a:latin typeface="BlissL" panose="02000506030000020004" pitchFamily="2" charset="0"/>
              </a:rPr>
              <a:t>24 meses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Trab</a:t>
            </a:r>
            <a:r>
              <a:rPr lang="pt-BR" sz="1700" dirty="0">
                <a:latin typeface="BlissL" panose="02000506030000020004" pitchFamily="2" charset="0"/>
              </a:rPr>
              <a:t>. Análogo à Escravidão – </a:t>
            </a:r>
            <a:r>
              <a:rPr lang="pt-BR" sz="1700" b="1" dirty="0" smtClean="0">
                <a:latin typeface="BlissL" panose="02000506030000020004" pitchFamily="2" charset="0"/>
              </a:rPr>
              <a:t>Lei </a:t>
            </a:r>
            <a:r>
              <a:rPr lang="pt-BR" sz="1700" b="1" dirty="0">
                <a:latin typeface="BlissL" panose="02000506030000020004" pitchFamily="2" charset="0"/>
              </a:rPr>
              <a:t>com definição de trabalho análogo adequada e processo de inclusão na lista com pleno direito de defesa- </a:t>
            </a:r>
            <a:r>
              <a:rPr lang="pt-BR" sz="1700" b="1" dirty="0" smtClean="0">
                <a:latin typeface="BlissL" panose="02000506030000020004" pitchFamily="2" charset="0"/>
              </a:rPr>
              <a:t> aprovação de lei e regulamentação - </a:t>
            </a:r>
            <a:r>
              <a:rPr lang="pt-BR" sz="1700" dirty="0" smtClean="0">
                <a:latin typeface="BlissL" panose="02000506030000020004" pitchFamily="2" charset="0"/>
              </a:rPr>
              <a:t>prazo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Equilíbrio com compradores</a:t>
            </a:r>
            <a:r>
              <a:rPr lang="pt-BR" sz="1700" b="1" dirty="0" smtClean="0">
                <a:latin typeface="BlissL" panose="02000506030000020004" pitchFamily="2" charset="0"/>
              </a:rPr>
              <a:t>- </a:t>
            </a:r>
            <a:r>
              <a:rPr lang="pt-BR" sz="1700" dirty="0" smtClean="0">
                <a:latin typeface="BlissL" panose="02000506030000020004" pitchFamily="2" charset="0"/>
              </a:rPr>
              <a:t>condições para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aprovação de lei  e regulamentação com equilíbrio</a:t>
            </a:r>
            <a:r>
              <a:rPr lang="pt-BR" sz="1700" dirty="0" smtClean="0">
                <a:latin typeface="BlissL" panose="02000506030000020004" pitchFamily="2" charset="0"/>
              </a:rPr>
              <a:t> – prazo 24 meses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Burocracia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prazo </a:t>
            </a:r>
            <a:r>
              <a:rPr lang="pt-BR" sz="1700" dirty="0" smtClean="0">
                <a:latin typeface="BlissL" panose="02000506030000020004" pitchFamily="2" charset="0"/>
              </a:rPr>
              <a:t>18 meses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Aprovação de lei e regulamentação nacional </a:t>
            </a:r>
            <a:r>
              <a:rPr lang="pt-BR" sz="1700" b="1" dirty="0">
                <a:latin typeface="BlissL" panose="02000506030000020004" pitchFamily="2" charset="0"/>
              </a:rPr>
              <a:t>de registro eletrônico e recursos </a:t>
            </a:r>
            <a:r>
              <a:rPr lang="pt-BR" sz="1700" b="1" dirty="0" smtClean="0">
                <a:latin typeface="BlissL" panose="02000506030000020004" pitchFamily="2" charset="0"/>
              </a:rPr>
              <a:t>bloqueados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Ação </a:t>
            </a:r>
            <a:r>
              <a:rPr lang="pt-BR" sz="1700" b="1" dirty="0">
                <a:latin typeface="BlissL" panose="02000506030000020004" pitchFamily="2" charset="0"/>
              </a:rPr>
              <a:t>nacional </a:t>
            </a:r>
            <a:r>
              <a:rPr lang="pt-BR" sz="1700" b="1" dirty="0" smtClean="0">
                <a:latin typeface="BlissL" panose="02000506030000020004" pitchFamily="2" charset="0"/>
              </a:rPr>
              <a:t>definindo limpeza legal/Processo Declaratório/Informatização/Balcão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Corretagem </a:t>
            </a:r>
            <a:r>
              <a:rPr lang="pt-BR" sz="1700" dirty="0">
                <a:latin typeface="BlissL" panose="02000506030000020004" pitchFamily="2" charset="0"/>
              </a:rPr>
              <a:t>– Apartada ou não </a:t>
            </a:r>
            <a:r>
              <a:rPr lang="pt-BR" sz="1700" b="1" dirty="0">
                <a:latin typeface="BlissL" panose="02000506030000020004" pitchFamily="2" charset="0"/>
              </a:rPr>
              <a:t>– </a:t>
            </a:r>
            <a:r>
              <a:rPr lang="pt-BR" sz="1700" b="1" dirty="0" smtClean="0">
                <a:latin typeface="BlissL" panose="02000506030000020004" pitchFamily="2" charset="0"/>
              </a:rPr>
              <a:t>Acordo com Ministério Público com pacificação no entendimento sobre práticas presentes e passadas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 prazo </a:t>
            </a:r>
            <a:r>
              <a:rPr lang="pt-BR" sz="1700" dirty="0" smtClean="0">
                <a:latin typeface="BlissL" panose="02000506030000020004" pitchFamily="2" charset="0"/>
              </a:rPr>
              <a:t>18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i="1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– </a:t>
            </a:r>
            <a:r>
              <a:rPr lang="pt-BR" sz="1700" b="1" dirty="0" smtClean="0">
                <a:latin typeface="BlissL" panose="02000506030000020004" pitchFamily="2" charset="0"/>
              </a:rPr>
              <a:t>aumento do espaço da poupança (</a:t>
            </a:r>
            <a:r>
              <a:rPr lang="pt-BR" sz="1700" b="1" dirty="0" err="1" smtClean="0">
                <a:latin typeface="BlissL" panose="02000506030000020004" pitchFamily="2" charset="0"/>
              </a:rPr>
              <a:t>ex</a:t>
            </a:r>
            <a:r>
              <a:rPr lang="pt-BR" sz="1700" b="1" dirty="0" smtClean="0">
                <a:latin typeface="BlissL" panose="02000506030000020004" pitchFamily="2" charset="0"/>
              </a:rPr>
              <a:t>: diminuição do compulsório de 20 para 10%; manutenção da isenção fiscal nas </a:t>
            </a:r>
            <a:r>
              <a:rPr lang="pt-BR" sz="1700" b="1" dirty="0" err="1" smtClean="0">
                <a:latin typeface="BlissL" panose="02000506030000020004" pitchFamily="2" charset="0"/>
              </a:rPr>
              <a:t>LCIs</a:t>
            </a:r>
            <a:r>
              <a:rPr lang="pt-BR" sz="1700" b="1" dirty="0" smtClean="0">
                <a:latin typeface="BlissL" panose="02000506030000020004" pitchFamily="2" charset="0"/>
              </a:rPr>
              <a:t>; Manutenção do LTV em 90%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600" dirty="0"/>
              <a:t> 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Governança - JK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Diretoria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6" name="Rectangle 2"/>
          <p:cNvSpPr>
            <a:spLocks/>
          </p:cNvSpPr>
          <p:nvPr/>
        </p:nvSpPr>
        <p:spPr bwMode="auto">
          <a:xfrm>
            <a:off x="7308304" y="6525344"/>
            <a:ext cx="1584176" cy="2410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90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830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37495</TotalTime>
  <Words>3399</Words>
  <Application>Microsoft Office PowerPoint</Application>
  <PresentationFormat>Apresentação na tela (4:3)</PresentationFormat>
  <Paragraphs>727</Paragraphs>
  <Slides>53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53</vt:i4>
      </vt:variant>
    </vt:vector>
  </HeadingPairs>
  <TitlesOfParts>
    <vt:vector size="67" baseType="lpstr">
      <vt:lpstr>MS PGothic</vt:lpstr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Verdana</vt:lpstr>
      <vt:lpstr>Tema do Office</vt:lpstr>
      <vt:lpstr>1_Tema do Office</vt:lpstr>
      <vt:lpstr>PM_on_target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Negociação Coletiva</vt:lpstr>
      <vt:lpstr>Apresentação do PowerPoint</vt:lpstr>
      <vt:lpstr>Modelo de vendas</vt:lpstr>
      <vt:lpstr>Modelo de vendas</vt:lpstr>
      <vt:lpstr>Distratos - Para minimizar efeitos de forma imediata </vt:lpstr>
      <vt:lpstr>Apresentação do PowerPoint</vt:lpstr>
      <vt:lpstr>Atualizações - Funding/ COFECI</vt:lpstr>
      <vt:lpstr>Apresentação do PowerPoint</vt:lpstr>
      <vt:lpstr>Apresentação do PowerPoint</vt:lpstr>
      <vt:lpstr>Apresentação do PowerPoint</vt:lpstr>
      <vt:lpstr>Proposta de Pauta – Reunião do Conselho Deliberativo 17/4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bilhões)</vt:lpstr>
      <vt:lpstr>Unidades Vendidas</vt:lpstr>
      <vt:lpstr>Valor das Vendas (R$ bilhões)</vt:lpstr>
      <vt:lpstr>Total de unidades ofertadas</vt:lpstr>
      <vt:lpstr>Vendas / Oferta (unidades)</vt:lpstr>
      <vt:lpstr>Lançamentos / Vendas (unidades) [Média móvel de 3 meses]</vt:lpstr>
      <vt:lpstr>Distratos / Entregas (unidades) [Média móvel de 3 meses]</vt:lpstr>
      <vt:lpstr>Distratos / Oferta (unidades) [Média móvel de 3 meses]</vt:lpstr>
      <vt:lpstr> Taxa de Inadimplência  [Saldo em atraso potencial (R$) / Saldo credor (R$)]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3286</cp:revision>
  <cp:lastPrinted>2014-08-22T11:18:02Z</cp:lastPrinted>
  <dcterms:created xsi:type="dcterms:W3CDTF">2009-08-13T21:08:28Z</dcterms:created>
  <dcterms:modified xsi:type="dcterms:W3CDTF">2015-04-09T13:43:09Z</dcterms:modified>
</cp:coreProperties>
</file>