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81" r:id="rId2"/>
    <p:sldId id="1410" r:id="rId3"/>
    <p:sldId id="1411" r:id="rId4"/>
    <p:sldId id="1396" r:id="rId5"/>
    <p:sldId id="1435" r:id="rId6"/>
    <p:sldId id="1502" r:id="rId7"/>
    <p:sldId id="1519" r:id="rId8"/>
    <p:sldId id="1483" r:id="rId9"/>
    <p:sldId id="1504" r:id="rId10"/>
    <p:sldId id="1509" r:id="rId11"/>
    <p:sldId id="1510" r:id="rId12"/>
    <p:sldId id="1520" r:id="rId13"/>
    <p:sldId id="1444" r:id="rId14"/>
    <p:sldId id="1514" r:id="rId15"/>
    <p:sldId id="1511" r:id="rId16"/>
    <p:sldId id="1500" r:id="rId17"/>
    <p:sldId id="1524" r:id="rId18"/>
    <p:sldId id="1496" r:id="rId19"/>
    <p:sldId id="1497" r:id="rId20"/>
    <p:sldId id="1498" r:id="rId21"/>
    <p:sldId id="1463" r:id="rId22"/>
    <p:sldId id="1464" r:id="rId23"/>
    <p:sldId id="1501" r:id="rId24"/>
    <p:sldId id="1466" r:id="rId25"/>
    <p:sldId id="1467" r:id="rId26"/>
    <p:sldId id="1468" r:id="rId27"/>
    <p:sldId id="1470" r:id="rId28"/>
    <p:sldId id="1431" r:id="rId29"/>
    <p:sldId id="1515" r:id="rId30"/>
    <p:sldId id="1526" r:id="rId31"/>
    <p:sldId id="1525" r:id="rId32"/>
    <p:sldId id="1248" r:id="rId33"/>
    <p:sldId id="1421" r:id="rId34"/>
    <p:sldId id="1475" r:id="rId35"/>
    <p:sldId id="1476" r:id="rId36"/>
    <p:sldId id="1423" r:id="rId37"/>
    <p:sldId id="1424" r:id="rId38"/>
    <p:sldId id="1425" r:id="rId39"/>
    <p:sldId id="1426" r:id="rId40"/>
    <p:sldId id="1427" r:id="rId41"/>
    <p:sldId id="1429" r:id="rId42"/>
    <p:sldId id="1457" r:id="rId43"/>
    <p:sldId id="1521" r:id="rId44"/>
    <p:sldId id="1522" r:id="rId45"/>
    <p:sldId id="1523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20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4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0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0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61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5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2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7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6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9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9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0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6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4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portoalegre.rs.gov.br/edificapoa/default.php?p_noticia=168948&amp;PORTO+ALEGRE+TEM+NOVAS+REGRAS+PARA+APROVACAO+DE+EDIFICACOES" TargetMode="External"/><Relationship Id="rId2" Type="http://schemas.openxmlformats.org/officeDocument/2006/relationships/hyperlink" Target="http://www.curitiba.pr.gov.br/noticias/alvara-de-construcao-saira-mais-rapido-com-processo-eletronico/1978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infra.joinville.sc.gov.br/noticia/115-Assinado+decreto+que+reduz+prazos+para+aprova%C3%A7%C3%A3o+de+projetos.html" TargetMode="External"/><Relationship Id="rId2" Type="http://schemas.openxmlformats.org/officeDocument/2006/relationships/hyperlink" Target="http://www.crea-pr.org.br/index.php?option=com_content&amp;view=article&amp;id=3052:foz-do-iguacu-atende-pedido-dos-profissionais-e-altera-decreto-de-aprovacao-de-projetos-de-alvaras-de-construcao&amp;catid=3:newsfl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aomercado.pini.com.br/negocios-incorporacao-construcao/144/prefeitura-de-sao-paulo-cria-secretaria-para-agilizar-licenciamentos--292290-1.aspx" TargetMode="External"/><Relationship Id="rId2" Type="http://schemas.openxmlformats.org/officeDocument/2006/relationships/hyperlink" Target="http://ne10.uol.com.br/canal/cotidiano/economia/noticia/2012/08/28/lancamento-do-habitese-eletronico-promete-agilizar-emissao-do-documento-364399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5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7/8/2014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aproximação com o MP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Marcos Lopes – </a:t>
            </a:r>
            <a:r>
              <a:rPr lang="pt-BR" dirty="0" smtClean="0"/>
              <a:t>debate com Governo Federal – prazo? 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67593" y="4116386"/>
            <a:ext cx="8624887" cy="228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Dr. Nelson Nery – Proposta - Êxito: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TAC com a alteração </a:t>
            </a:r>
            <a:r>
              <a:rPr lang="pt-BR" b="1" dirty="0"/>
              <a:t>da prática exercida pelas empresas associadas da ABRAINC, que passarão a incorporar no preço total da unidade imobiliária os valores devidos a título de comissão de corretagem</a:t>
            </a:r>
            <a:r>
              <a:rPr lang="pt-BR" dirty="0"/>
              <a:t>, sem que haja a estipulação de pena pelo modelo até então praticado, cujo pagamento dos mesmos valores é feito pelos consumidores</a:t>
            </a:r>
            <a:r>
              <a:rPr lang="pt-BR" dirty="0" smtClean="0"/>
              <a:t>;</a:t>
            </a:r>
            <a:r>
              <a:rPr lang="pt-BR" dirty="0"/>
              <a:t> 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Eventualidade de aproximação com o MP por empresas, individualmente</a:t>
            </a:r>
            <a:endParaRPr lang="pt-BR" b="1" dirty="0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231469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</a:t>
            </a:r>
            <a:r>
              <a:rPr lang="pt-BR" dirty="0"/>
              <a:t>– </a:t>
            </a:r>
            <a:r>
              <a:rPr lang="pt-BR" dirty="0" smtClean="0"/>
              <a:t>Ilegitimidade  - contratação de Escritório </a:t>
            </a:r>
            <a:r>
              <a:rPr lang="pt-BR" smtClean="0"/>
              <a:t>Dinamarco</a:t>
            </a:r>
            <a:endParaRPr lang="pt-BR" dirty="0" smtClean="0"/>
          </a:p>
          <a:p>
            <a:endParaRPr lang="pt-BR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2799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Autoregulação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ideias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preliminares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Setor imobiliário impacta e é impactado por número expressivo de interfaces</a:t>
            </a:r>
          </a:p>
          <a:p>
            <a:endParaRPr lang="pt-BR" dirty="0"/>
          </a:p>
          <a:p>
            <a:r>
              <a:rPr lang="pt-BR" dirty="0" smtClean="0"/>
              <a:t>Destaques: questões consumeristas, ambientais e urbanísticas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Estas questões não são entendidas adequadamente – tal desentendimento dificulta investimentos e relações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 err="1" smtClean="0"/>
              <a:t>auto-regulação</a:t>
            </a:r>
            <a:r>
              <a:rPr lang="pt-BR" dirty="0" smtClean="0"/>
              <a:t> do setor (ou uma agência reguladora) teria o papel de: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Buscar os aperfeiçoamentos legais para o equilíbrio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Centralizar o debate pelo necessário desenvolvimento do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Tomar iniciativa de distinguir e reforçar as boas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CONAR, ANATEL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4976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26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Desburocratização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frentes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com ARISP e com CETIP (mensageria)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em que extrato de banco converse com da ARISP (</a:t>
            </a:r>
            <a:r>
              <a:rPr lang="pt-BR" dirty="0" err="1" smtClean="0"/>
              <a:t>Cetip</a:t>
            </a:r>
            <a:r>
              <a:rPr lang="pt-BR" dirty="0" smtClean="0"/>
              <a:t>, Serasa)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Complexidade no fluxo e testes de alguns bancos, com pressão sobre seus sistemas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Fórum seria válido na disseminação no país (com cuidados da ARISP)</a:t>
            </a:r>
          </a:p>
          <a:p>
            <a:endParaRPr lang="pt-BR" dirty="0" smtClean="0"/>
          </a:p>
          <a:p>
            <a:r>
              <a:rPr lang="pt-BR" b="1" dirty="0" smtClean="0"/>
              <a:t>Aplicativo para individualização e ouvidoria, com ARISP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Unificação de extratos bancários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construído com sugestões das empresas, com liderança de </a:t>
            </a:r>
            <a:r>
              <a:rPr lang="pt-BR" dirty="0" err="1" smtClean="0"/>
              <a:t>Cyrela</a:t>
            </a:r>
            <a:r>
              <a:rPr lang="pt-BR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ABECIP (reunião preparatória em 7/8) e Caixa, 12/8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0559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Custo da Burocracia no Imóvel - agenda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5" y="620688"/>
            <a:ext cx="8361561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refeituras-piloto </a:t>
            </a:r>
            <a:r>
              <a:rPr lang="pt-BR" dirty="0"/>
              <a:t>(vontade política / relevância</a:t>
            </a:r>
            <a:r>
              <a:rPr lang="pt-BR" dirty="0" smtClean="0"/>
              <a:t>): SP, RJ, Campinas, FNP – Porto Alegre, Curitiba, indicações Leandro (MRV) e Daniela (Tenda)</a:t>
            </a: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Mapear processo de aprovação utilizado nas prefeituras-piloto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Levantar </a:t>
            </a:r>
            <a:r>
              <a:rPr lang="pt-BR" dirty="0"/>
              <a:t>parceiros necessários: prefeitos, secretários, órgãos, tribunais, conselhos de classe, escritórios, </a:t>
            </a:r>
            <a:r>
              <a:rPr lang="pt-BR" dirty="0" err="1"/>
              <a:t>etc</a:t>
            </a:r>
            <a:r>
              <a:rPr lang="pt-BR" dirty="0"/>
              <a:t>, e definir </a:t>
            </a:r>
            <a:r>
              <a:rPr lang="pt-BR" dirty="0" smtClean="0"/>
              <a:t>agenda.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Propor revisão de legislações pertinentes ao tema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Definir estratégias para utilização do modelo (seja ele completo ou parcial)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Criar </a:t>
            </a:r>
            <a:r>
              <a:rPr lang="pt-BR" dirty="0"/>
              <a:t>“selo” para as prefeituras que adotarem o modelo – visibilidade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Disseminar de forma abrangente as práticas adotadas e melhorias conquistadas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2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54202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Estratégia </a:t>
            </a:r>
            <a:r>
              <a:rPr lang="pt-BR" b="1" dirty="0"/>
              <a:t>para melhorias na </a:t>
            </a:r>
            <a:r>
              <a:rPr lang="pt-BR" b="1" dirty="0" smtClean="0"/>
              <a:t>burocracia: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com Prefeito e Secretários </a:t>
            </a:r>
            <a:r>
              <a:rPr lang="pt-BR" b="1" dirty="0" smtClean="0"/>
              <a:t>- propostas </a:t>
            </a:r>
            <a:r>
              <a:rPr lang="pt-BR" b="1" dirty="0"/>
              <a:t>de curto e médio </a:t>
            </a:r>
            <a:r>
              <a:rPr lang="pt-BR" b="1" dirty="0" smtClean="0"/>
              <a:t>prazo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gerais e específicos - </a:t>
            </a:r>
            <a:r>
              <a:rPr lang="pt-BR" dirty="0"/>
              <a:t>descrição, consequências e </a:t>
            </a:r>
            <a:r>
              <a:rPr lang="pt-BR" dirty="0" smtClean="0"/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médio prazo, encaminhamentos referentes 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esponsabilidade </a:t>
            </a:r>
            <a:r>
              <a:rPr lang="pt-BR" dirty="0"/>
              <a:t>técnica para o autor do projeto: prefeitura apenas analisará aspectos urbanísticos e externos da </a:t>
            </a:r>
            <a:r>
              <a:rPr lang="pt-BR" dirty="0" smtClean="0"/>
              <a:t>edificação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Criação de unicidade de análise - Balcão Único – prazos,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na legislação pertinente, </a:t>
            </a:r>
            <a:r>
              <a:rPr lang="pt-BR" dirty="0" smtClean="0"/>
              <a:t>acompanhando </a:t>
            </a:r>
            <a:r>
              <a:rPr lang="pt-BR" dirty="0"/>
              <a:t>revisão de processos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istemas </a:t>
            </a:r>
            <a:r>
              <a:rPr lang="pt-BR" dirty="0"/>
              <a:t>de Gestão e de incentivos adequados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Uniformidade nas informações, com sua </a:t>
            </a:r>
            <a:r>
              <a:rPr lang="pt-BR" dirty="0" smtClean="0"/>
              <a:t>informatização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</a:t>
            </a:r>
            <a:r>
              <a:rPr lang="pt-BR" b="1" dirty="0" smtClean="0"/>
              <a:t>mplementar</a:t>
            </a:r>
            <a:r>
              <a:rPr lang="pt-BR" b="1" dirty="0"/>
              <a:t>, divulgar</a:t>
            </a:r>
          </a:p>
          <a:p>
            <a:pPr lvl="0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9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1911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881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decorrente de reuniões sobre HIS</a:t>
            </a:r>
            <a:r>
              <a:rPr lang="pt-BR" dirty="0"/>
              <a:t>; alinhamento com </a:t>
            </a:r>
            <a:r>
              <a:rPr lang="pt-BR" dirty="0" smtClean="0"/>
              <a:t>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Novo decreto com melhoria de fluxo e sobreposições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Propostas para SMT, SVMA, SIURB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de Código de </a:t>
            </a:r>
            <a:r>
              <a:rPr lang="pt-BR" dirty="0" smtClean="0"/>
              <a:t>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Audiência </a:t>
            </a:r>
            <a:r>
              <a:rPr lang="pt-BR" b="1" dirty="0"/>
              <a:t>solicitada </a:t>
            </a:r>
            <a:r>
              <a:rPr lang="pt-BR" b="1" dirty="0" smtClean="0"/>
              <a:t>ao Pref. – modelo </a:t>
            </a:r>
            <a:r>
              <a:rPr lang="pt-BR" b="1" dirty="0"/>
              <a:t>e </a:t>
            </a:r>
            <a:r>
              <a:rPr lang="pt-BR" b="1" dirty="0" smtClean="0"/>
              <a:t>divulgação – </a:t>
            </a:r>
            <a:r>
              <a:rPr lang="pt-BR" b="1" u="sng" dirty="0" smtClean="0"/>
              <a:t>auxílio das empresas</a:t>
            </a:r>
            <a:endParaRPr lang="pt-BR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Simplificação, unificação, gestão,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Bandeira de modernidade, de crescimento e transparência (</a:t>
            </a:r>
            <a:r>
              <a:rPr lang="pt-BR" dirty="0" err="1" smtClean="0"/>
              <a:t>anti-corrupção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Investimentos vs. estratégia definida por melhorias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Rio de Janeiro – </a:t>
            </a:r>
            <a:r>
              <a:rPr lang="pt-BR" dirty="0" smtClean="0"/>
              <a:t>Secretária Madalena -  21/5 – </a:t>
            </a:r>
            <a:r>
              <a:rPr lang="pt-BR" b="1" u="sng" dirty="0" smtClean="0"/>
              <a:t>auxílio das empresas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Alternativa para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Campinas</a:t>
            </a:r>
            <a:r>
              <a:rPr lang="pt-BR" dirty="0"/>
              <a:t> – </a:t>
            </a:r>
            <a:r>
              <a:rPr lang="pt-BR" dirty="0" err="1" smtClean="0"/>
              <a:t>Comunitas</a:t>
            </a:r>
            <a:r>
              <a:rPr lang="pt-BR" dirty="0" smtClean="0"/>
              <a:t> </a:t>
            </a:r>
            <a:r>
              <a:rPr lang="pt-BR" dirty="0"/>
              <a:t>– R$ 1.800 mil, 12 </a:t>
            </a:r>
            <a:r>
              <a:rPr lang="pt-BR" dirty="0" smtClean="0"/>
              <a:t>meses – risco – descontinuado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Caminho próprio </a:t>
            </a:r>
            <a:r>
              <a:rPr lang="pt-BR" dirty="0"/>
              <a:t>a partir de </a:t>
            </a:r>
            <a:r>
              <a:rPr lang="pt-BR" dirty="0" smtClean="0"/>
              <a:t>agosto (HM)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Frente Nacional de Prefeitos </a:t>
            </a:r>
            <a:r>
              <a:rPr lang="pt-BR" dirty="0"/>
              <a:t>– reunião em SP em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</a:t>
            </a:r>
            <a:r>
              <a:rPr lang="pt-BR" dirty="0"/>
              <a:t>com Secretários Municipais de Urbanismo </a:t>
            </a:r>
            <a:r>
              <a:rPr lang="pt-BR" dirty="0" smtClean="0"/>
              <a:t>e BNDES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Apresentações e trocas nos fóruns da FNP em setembro e novembro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err="1"/>
              <a:t>func</a:t>
            </a:r>
            <a:r>
              <a:rPr lang="pt-BR" dirty="0"/>
              <a:t>. público – produto </a:t>
            </a:r>
            <a:r>
              <a:rPr lang="pt-BR" dirty="0" smtClean="0"/>
              <a:t>na </a:t>
            </a:r>
            <a:r>
              <a:rPr lang="pt-BR" dirty="0"/>
              <a:t>SUSEP à espera de um </a:t>
            </a:r>
            <a:r>
              <a:rPr lang="pt-BR" dirty="0" smtClean="0"/>
              <a:t>piloto</a:t>
            </a: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669088" y="6614959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6917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3726" y="620688"/>
            <a:ext cx="871296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EXEMPLOS DE CIDADES: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CURITIBA: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Walter da Silva, diretor do Departamento de Controle de Edificações da Secretaria Municipal de Urbanismo.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Portaria (80/2013) e Decreto (1020/2013) - a prefeitura somente se responsabiliza pela aprovação de parâmetros urbanísticos relevantes. Demais legislações são de responsabilidade do autor do projeto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Adoção de sistema de aprovação eletrônica para emissão de alvarás (SAAP)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2"/>
              </a:rPr>
              <a:t>-http</a:t>
            </a:r>
            <a:r>
              <a:rPr lang="pt-BR" u="sng" dirty="0">
                <a:latin typeface="+mn-lt"/>
                <a:hlinkClick r:id="rId2"/>
              </a:rPr>
              <a:t>://</a:t>
            </a:r>
            <a:r>
              <a:rPr lang="pt-BR" u="sng" dirty="0" smtClean="0">
                <a:latin typeface="+mn-lt"/>
                <a:hlinkClick r:id="rId2"/>
              </a:rPr>
              <a:t>www.curitiba.pr.gov.br/noticias/alvara-de-construcao-saira-mais-rapido-com-processo-eletronico/19787</a:t>
            </a:r>
            <a:endParaRPr lang="pt-BR" u="sng" dirty="0" smtClean="0"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PORTO 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ALEGRE: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Cristiano Roberto </a:t>
            </a:r>
            <a:r>
              <a:rPr 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Tatsch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Secretário Municipal de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Revisão do sistema de aprovação de projetos: projetos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analisados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paralelamente em todas secretarias.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Prazos p/ órgãos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externos (expl.: Comar) terão até a data final da aprovação da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Sec.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rojetos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pequenas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reforma: dispensa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total ou parcial nos processos;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3"/>
              </a:rPr>
              <a:t>http</a:t>
            </a:r>
            <a:r>
              <a:rPr lang="pt-BR" u="sng" dirty="0">
                <a:latin typeface="+mn-lt"/>
                <a:hlinkClick r:id="rId3"/>
              </a:rPr>
              <a:t>://</a:t>
            </a:r>
            <a:r>
              <a:rPr lang="pt-BR" u="sng" dirty="0" smtClean="0">
                <a:latin typeface="+mn-lt"/>
                <a:hlinkClick r:id="rId3"/>
              </a:rPr>
              <a:t>www2.portoalegre.rs.gov.br/edificapoa/default.php?p_noticia=168948&amp;PORTO+ALEGRE+TEM+NOVAS+REGRAS+PARA+APROVACAO+DE+EDIFICACOES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559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FOZ DO IGUAÇU - </a:t>
            </a:r>
            <a:r>
              <a:rPr lang="pt-BR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Reni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Pereira- 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Desvinculação da aprovação dos alvarás com a aprovação do Corpo de Bombeiros. As obras podem iniciar sem este, e apenas no final da obra o documento é liberado.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2"/>
              </a:rPr>
              <a:t>http</a:t>
            </a:r>
            <a:r>
              <a:rPr lang="pt-BR" u="sng" dirty="0">
                <a:latin typeface="+mj-lt"/>
                <a:hlinkClick r:id="rId2"/>
              </a:rPr>
              <a:t>://</a:t>
            </a:r>
            <a:r>
              <a:rPr lang="pt-BR" u="sng" dirty="0" smtClean="0">
                <a:latin typeface="+mj-lt"/>
                <a:hlinkClick r:id="rId2"/>
              </a:rPr>
              <a:t>www.crea-pr.org.br/index.php?option=com_content&amp;view=article&amp;id=3052:foz-do-iguacu-atende-pedido-dos-profissionais-e-altera-decreto-de-aprovacao-de-projetos-de-alvaras-de-construcao&amp;catid=3:newsflash</a:t>
            </a:r>
            <a:endParaRPr lang="pt-BR" u="sng" dirty="0" smtClean="0">
              <a:latin typeface="+mj-lt"/>
            </a:endParaRPr>
          </a:p>
          <a:p>
            <a:pPr>
              <a:lnSpc>
                <a:spcPct val="107000"/>
              </a:lnSpc>
            </a:pPr>
            <a:endParaRPr lang="pt-BR" u="sng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JOINVILLE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Udo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Dohler-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</a:rPr>
              <a:t>Criou o sistema Projeto legal, que exime a prefeitura da análise de outros aspectos da edificação senão urbanísticos. Responsabilidade de atendimento de leis e normas é do profissional autor do projeto.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3"/>
              </a:rPr>
              <a:t>http</a:t>
            </a:r>
            <a:r>
              <a:rPr lang="pt-BR" u="sng" dirty="0">
                <a:latin typeface="+mj-lt"/>
                <a:hlinkClick r:id="rId3"/>
              </a:rPr>
              <a:t>://</a:t>
            </a:r>
            <a:r>
              <a:rPr lang="pt-BR" u="sng" dirty="0" smtClean="0">
                <a:latin typeface="+mj-lt"/>
                <a:hlinkClick r:id="rId3"/>
              </a:rPr>
              <a:t>seinfra.joinville.sc.gov.br/noticia/115-Assinado+decreto+que+reduz+prazos+para+aprova%C3%A7%C3%A3o+de+projetos.html</a:t>
            </a:r>
            <a:endParaRPr lang="pt-BR" sz="1500" u="sng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613277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04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RECIFE - João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 Costa- P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refeito</a:t>
            </a: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Adoção do sistema eletrônico de emissão de Habite-se. Espera-se redução do tempo atual que é de 90 a 108 dias para apenas 30 dias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2"/>
              </a:rPr>
              <a:t>http://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2"/>
              </a:rPr>
              <a:t>ne10.uol.com.br/canal/cotidiano/economia/noticia/2012/08/28/lancamento-do-habitese-eletronico-promete-agilizar-emissao-do-documento-364399.php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6. SÃO PAULO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Adoção da informatização para liberação de alvarás. Sistema foi iniciado de forma inadequada e travou as liberação, provocando efeito contrário. Decreto liberou novamente aprovação por via impressa;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Contratação de profissionais;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Criação da Secretaria Especial de Licenciamentos: visa integrar secretarias, e implantar sistema de aprovação mais ágil e transparente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3"/>
              </a:rPr>
              <a:t>http://construcaomercado.pini.com.br/negocios-incorporacao-construcao/144/prefeitura-de-sao-paulo-cria-secretaria-para-agilizar-licenciamentos--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3"/>
              </a:rPr>
              <a:t>292290-1.aspx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j-lt"/>
                <a:cs typeface="Times New Roman" panose="02020603050405020304" pitchFamily="18" charset="0"/>
              </a:rPr>
              <a:t>Outras prefeituras 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– estado de São Paulo – indicações de Leandro Galli p/ agendamentos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8822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21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33296" y="548680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Audiência solicitada (20/3) com Prefeito, com entrega de documento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Simplificação, unificação, gestão, divulgação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Bandeira de modernidade, de crescimento e transparência (</a:t>
            </a:r>
            <a:r>
              <a:rPr lang="pt-BR" dirty="0" err="1"/>
              <a:t>anti-corrupção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Investimentos vs. estratégia definida por melhorias</a:t>
            </a:r>
          </a:p>
          <a:p>
            <a:endParaRPr lang="pt-BR" b="1" dirty="0" smtClean="0"/>
          </a:p>
          <a:p>
            <a:r>
              <a:rPr lang="pt-BR" b="1" dirty="0" smtClean="0"/>
              <a:t>GT – </a:t>
            </a:r>
            <a:r>
              <a:rPr lang="pt-BR" b="1" dirty="0"/>
              <a:t>alinhamento - </a:t>
            </a:r>
            <a:r>
              <a:rPr lang="pt-BR" dirty="0"/>
              <a:t>M. Mascagni (coord.), Roberta, Fabiana, Willians.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14/7 para encaminhamentos com prefeito, Balcão </a:t>
            </a:r>
            <a:r>
              <a:rPr lang="pt-BR" dirty="0"/>
              <a:t>Ú</a:t>
            </a:r>
            <a:r>
              <a:rPr lang="pt-BR" dirty="0" smtClean="0"/>
              <a:t>nico, 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Código </a:t>
            </a:r>
            <a:r>
              <a:rPr lang="pt-BR" b="1" dirty="0"/>
              <a:t>de Obras – apresentação 6/6 – Plantas </a:t>
            </a:r>
            <a:r>
              <a:rPr lang="pt-BR" b="1" dirty="0" smtClean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Parâmetros urbanísticos – recuos, gabarito, vizinhança,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ideia para Prefeito – 26/6 – PL este ano?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Lei de Uso e Ocupação de Solo </a:t>
            </a:r>
            <a:r>
              <a:rPr lang="pt-BR" dirty="0" smtClean="0"/>
              <a:t>– começar a acompanhar</a:t>
            </a:r>
          </a:p>
          <a:p>
            <a:endParaRPr lang="pt-BR" dirty="0"/>
          </a:p>
          <a:p>
            <a:r>
              <a:rPr lang="pt-BR" b="1" dirty="0" smtClean="0"/>
              <a:t>Encontro com Secretária Paula na próxima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Prefeitos e Secretários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Investimentos e Código de Obras</a:t>
            </a:r>
          </a:p>
          <a:p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Minutas – Eduardo D. </a:t>
            </a:r>
            <a:r>
              <a:rPr lang="pt-BR" b="1" dirty="0" err="1"/>
              <a:t>Manna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SIURB: </a:t>
            </a:r>
            <a:r>
              <a:rPr lang="pt-BR" dirty="0"/>
              <a:t>Convênio Abrainc/Secovi/</a:t>
            </a:r>
            <a:r>
              <a:rPr lang="pt-BR" dirty="0" err="1"/>
              <a:t>Siurb</a:t>
            </a:r>
            <a:r>
              <a:rPr lang="pt-BR" dirty="0"/>
              <a:t>: Encaminhada proposta para Superintendente de </a:t>
            </a:r>
            <a:r>
              <a:rPr lang="pt-BR" dirty="0" err="1"/>
              <a:t>Siurb</a:t>
            </a:r>
            <a:r>
              <a:rPr lang="pt-BR" dirty="0"/>
              <a:t>. Resposta deve vir ainda esta semana;</a:t>
            </a:r>
          </a:p>
          <a:p>
            <a:endParaRPr lang="pt-BR" b="1" dirty="0"/>
          </a:p>
          <a:p>
            <a:r>
              <a:rPr lang="pt-BR" b="1" dirty="0"/>
              <a:t>SMT: </a:t>
            </a:r>
            <a:r>
              <a:rPr lang="pt-BR" dirty="0"/>
              <a:t>Enviada em 16/06 proposta de revisão da Portaria que estabelece procedimentos técnicos e administrativos à emissão de Certidão de Diretrizes para projetos enquadrados como </a:t>
            </a:r>
            <a:r>
              <a:rPr lang="pt-BR" dirty="0" err="1"/>
              <a:t>Pólos</a:t>
            </a:r>
            <a:r>
              <a:rPr lang="pt-BR" dirty="0"/>
              <a:t> Geradores de </a:t>
            </a:r>
            <a:r>
              <a:rPr lang="pt-BR" dirty="0" smtClean="0"/>
              <a:t>Tráfego</a:t>
            </a:r>
          </a:p>
          <a:p>
            <a:endParaRPr lang="pt-BR" dirty="0"/>
          </a:p>
          <a:p>
            <a:r>
              <a:rPr lang="pt-BR" b="1" dirty="0"/>
              <a:t>SEL/SVMA: </a:t>
            </a:r>
            <a:r>
              <a:rPr lang="pt-BR" dirty="0"/>
              <a:t>m</a:t>
            </a:r>
            <a:r>
              <a:rPr lang="pt-BR" dirty="0" smtClean="0"/>
              <a:t>inuta </a:t>
            </a:r>
            <a:r>
              <a:rPr lang="pt-BR" dirty="0"/>
              <a:t>de Portaria </a:t>
            </a:r>
            <a:r>
              <a:rPr lang="pt-BR" dirty="0" err="1"/>
              <a:t>Intersecretarial</a:t>
            </a:r>
            <a:r>
              <a:rPr lang="pt-BR" dirty="0"/>
              <a:t> visando redução de prazos de aprovação e da tramitação entre as </a:t>
            </a:r>
            <a:r>
              <a:rPr lang="pt-BR" dirty="0" smtClean="0"/>
              <a:t>secretarias – reuniões SVMA (8/8) e SEL</a:t>
            </a:r>
            <a:endParaRPr lang="pt-BR" b="1" dirty="0"/>
          </a:p>
          <a:p>
            <a:pPr lvl="0"/>
            <a:endParaRPr lang="pt-BR" b="1" dirty="0"/>
          </a:p>
          <a:p>
            <a:pPr lvl="0"/>
            <a:r>
              <a:rPr lang="pt-BR" b="1" dirty="0"/>
              <a:t>Balcão Único -  </a:t>
            </a:r>
            <a:r>
              <a:rPr lang="pt-BR" dirty="0" smtClean="0"/>
              <a:t>como encaminhar</a:t>
            </a:r>
            <a:endParaRPr lang="pt-BR" dirty="0"/>
          </a:p>
          <a:p>
            <a:pPr lvl="0"/>
            <a:endParaRPr lang="pt-BR" dirty="0"/>
          </a:p>
          <a:p>
            <a:r>
              <a:rPr lang="pt-BR" b="1" dirty="0"/>
              <a:t>CONPRESP - </a:t>
            </a:r>
            <a:r>
              <a:rPr lang="pt-BR" dirty="0"/>
              <a:t>Nádia </a:t>
            </a:r>
            <a:r>
              <a:rPr lang="pt-BR" dirty="0" err="1"/>
              <a:t>Somekh</a:t>
            </a:r>
            <a:endParaRPr lang="pt-BR" dirty="0"/>
          </a:p>
          <a:p>
            <a:r>
              <a:rPr lang="pt-BR" dirty="0"/>
              <a:t>Envoltórias definidas/ levantamento de necessidades e eventuais contribuições</a:t>
            </a:r>
            <a:endParaRPr lang="pt-BR" b="1" dirty="0"/>
          </a:p>
          <a:p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16216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17/4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Processos com </a:t>
            </a:r>
            <a:r>
              <a:rPr lang="pt-BR" b="1" dirty="0"/>
              <a:t>problemas e </a:t>
            </a:r>
            <a:r>
              <a:rPr lang="pt-BR" b="1" dirty="0" smtClean="0"/>
              <a:t>volume </a:t>
            </a:r>
            <a:r>
              <a:rPr lang="pt-BR" b="1" dirty="0"/>
              <a:t>de Comunique-se </a:t>
            </a:r>
            <a:r>
              <a:rPr lang="pt-BR" b="1" dirty="0" smtClean="0"/>
              <a:t>(&gt; </a:t>
            </a:r>
            <a:r>
              <a:rPr lang="pt-BR" b="1" dirty="0"/>
              <a:t>1000 por mês</a:t>
            </a:r>
            <a:r>
              <a:rPr lang="pt-BR" b="1" dirty="0" smtClean="0"/>
              <a:t>). Solução: fim da complacência, </a:t>
            </a:r>
            <a:r>
              <a:rPr lang="pt-BR" b="1" dirty="0"/>
              <a:t>já </a:t>
            </a:r>
            <a:r>
              <a:rPr lang="pt-BR" b="1" dirty="0" smtClean="0"/>
              <a:t>indicada por Prefeito</a:t>
            </a:r>
          </a:p>
          <a:p>
            <a:pPr lvl="0"/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Book </a:t>
            </a:r>
            <a:r>
              <a:rPr lang="pt-BR" b="1" dirty="0" smtClean="0"/>
              <a:t>com </a:t>
            </a:r>
            <a:r>
              <a:rPr lang="pt-BR" b="1" dirty="0"/>
              <a:t>casos </a:t>
            </a:r>
            <a:r>
              <a:rPr lang="pt-BR" b="1" dirty="0" smtClean="0"/>
              <a:t>- </a:t>
            </a:r>
            <a:r>
              <a:rPr lang="pt-BR" dirty="0" smtClean="0"/>
              <a:t>pontos </a:t>
            </a:r>
            <a:r>
              <a:rPr lang="pt-BR" dirty="0"/>
              <a:t>mencionados </a:t>
            </a:r>
            <a:r>
              <a:rPr lang="pt-BR" dirty="0" smtClean="0"/>
              <a:t> - PDG, </a:t>
            </a:r>
            <a:r>
              <a:rPr lang="pt-BR" dirty="0" err="1" smtClean="0"/>
              <a:t>Brookfield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SGAF</a:t>
            </a:r>
            <a:r>
              <a:rPr lang="pt-BR" dirty="0"/>
              <a:t> </a:t>
            </a:r>
            <a:r>
              <a:rPr lang="pt-BR" dirty="0" smtClean="0"/>
              <a:t>– novo coordenador, arquivamento, treinamento – ok com estoque zerado no fim de abril. SEL: não à sobrecarga de coordenadores. </a:t>
            </a:r>
            <a:r>
              <a:rPr lang="pt-BR" dirty="0" err="1" smtClean="0"/>
              <a:t>Ex</a:t>
            </a:r>
            <a:r>
              <a:rPr lang="pt-BR" dirty="0" smtClean="0"/>
              <a:t> PDG: 30 dias</a:t>
            </a:r>
          </a:p>
          <a:p>
            <a:pPr lvl="1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Verbas </a:t>
            </a:r>
            <a:r>
              <a:rPr lang="pt-BR" b="1" dirty="0"/>
              <a:t>para </a:t>
            </a:r>
            <a:r>
              <a:rPr lang="pt-BR" b="1" dirty="0" smtClean="0"/>
              <a:t>TI </a:t>
            </a:r>
            <a:r>
              <a:rPr lang="pt-BR" b="1" dirty="0"/>
              <a:t>congeladas</a:t>
            </a:r>
            <a:r>
              <a:rPr lang="pt-BR" dirty="0"/>
              <a:t>- a verba para consultoria </a:t>
            </a:r>
            <a:r>
              <a:rPr lang="pt-BR" dirty="0" smtClean="0"/>
              <a:t>preservada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Doação </a:t>
            </a:r>
            <a:r>
              <a:rPr lang="pt-BR" b="1" dirty="0"/>
              <a:t>de melhoramentos viários, calçadas </a:t>
            </a:r>
            <a:r>
              <a:rPr lang="pt-BR" dirty="0"/>
              <a:t>–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prazos - extensão </a:t>
            </a:r>
            <a:r>
              <a:rPr lang="pt-BR" dirty="0"/>
              <a:t>de prazos </a:t>
            </a:r>
            <a:r>
              <a:rPr lang="pt-BR" dirty="0" smtClean="0"/>
              <a:t>nas certidões, entrega </a:t>
            </a:r>
            <a:r>
              <a:rPr lang="pt-BR" dirty="0"/>
              <a:t>ao final do processo. </a:t>
            </a:r>
            <a:r>
              <a:rPr lang="pt-BR" dirty="0" smtClean="0"/>
              <a:t>SEL: ritos preservados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Pessoal - </a:t>
            </a:r>
            <a:r>
              <a:rPr lang="pt-BR" dirty="0" smtClean="0"/>
              <a:t>solicitar </a:t>
            </a:r>
            <a:r>
              <a:rPr lang="pt-BR" dirty="0"/>
              <a:t>Sec. de Planejamento em </a:t>
            </a:r>
            <a:r>
              <a:rPr lang="pt-BR" dirty="0" err="1"/>
              <a:t>próx</a:t>
            </a:r>
            <a:r>
              <a:rPr lang="pt-BR" dirty="0"/>
              <a:t>. </a:t>
            </a:r>
            <a:r>
              <a:rPr lang="pt-BR" dirty="0" smtClean="0"/>
              <a:t>reunião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</a:t>
            </a:r>
            <a:r>
              <a:rPr lang="pt-BR" dirty="0"/>
              <a:t>de gerentes, </a:t>
            </a:r>
            <a:r>
              <a:rPr lang="pt-BR" dirty="0" smtClean="0"/>
              <a:t>oficinas, debates. Plano </a:t>
            </a:r>
            <a:r>
              <a:rPr lang="pt-BR" dirty="0"/>
              <a:t>Diretor </a:t>
            </a:r>
            <a:r>
              <a:rPr lang="pt-BR" dirty="0" smtClean="0"/>
              <a:t>- 400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Plano de </a:t>
            </a:r>
            <a:r>
              <a:rPr lang="pt-BR" dirty="0" smtClean="0"/>
              <a:t>Carreira – </a:t>
            </a:r>
            <a:r>
              <a:rPr lang="pt-BR" dirty="0" err="1" smtClean="0"/>
              <a:t>produt</a:t>
            </a:r>
            <a:r>
              <a:rPr lang="pt-BR" dirty="0" smtClean="0"/>
              <a:t>/remuneração - envio à Câmara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Apostilamento</a:t>
            </a:r>
            <a:r>
              <a:rPr lang="pt-BR" b="1" dirty="0" smtClean="0"/>
              <a:t> </a:t>
            </a:r>
            <a:r>
              <a:rPr lang="pt-BR" dirty="0"/>
              <a:t>– resolução prevista </a:t>
            </a:r>
            <a:r>
              <a:rPr lang="pt-BR" dirty="0" smtClean="0"/>
              <a:t>em tela. </a:t>
            </a:r>
            <a:r>
              <a:rPr lang="pt-BR" dirty="0" err="1" smtClean="0"/>
              <a:t>Ex</a:t>
            </a:r>
            <a:r>
              <a:rPr lang="pt-BR" dirty="0" smtClean="0"/>
              <a:t> PDG: 49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Simproc</a:t>
            </a:r>
            <a:r>
              <a:rPr lang="pt-BR" b="1" dirty="0"/>
              <a:t>, tempo de reuniões </a:t>
            </a:r>
            <a:r>
              <a:rPr lang="pt-BR" b="1" dirty="0" err="1"/>
              <a:t>CAIEPs</a:t>
            </a:r>
            <a:r>
              <a:rPr lang="pt-BR" b="1" dirty="0"/>
              <a:t>, memórias de reuniões, cadastro de leis por assuntos </a:t>
            </a:r>
            <a:r>
              <a:rPr lang="pt-BR" dirty="0" smtClean="0"/>
              <a:t>– envio de respostas </a:t>
            </a:r>
            <a:r>
              <a:rPr lang="pt-BR" dirty="0"/>
              <a:t>da Secretária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25/4 - Secovi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Servidores </a:t>
            </a:r>
            <a:r>
              <a:rPr lang="pt-BR" dirty="0" smtClean="0"/>
              <a:t>– mudanças no SGAF (ok 5/5)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Adequação de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Ceuso</a:t>
            </a:r>
            <a:r>
              <a:rPr lang="pt-BR" dirty="0" smtClean="0"/>
              <a:t> - terraplenagem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Conpresp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 e HMP – parâmetros, CAEHIS, adequação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55.036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Elevadores, Stands de Venda, Demolições – Sistemas Eletrônicos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CETESB dispensa DECONT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LAP e TCA sem verificação SEL/Subprefeituras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órgão fiscaliza sua competência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e SP – COE, LPUOS e compatibilização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Minuta de Projeto de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Certidão de Diretrizes vs. Alvará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Isenção HIS e HMP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CADIN- revogação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Informatizar e integrar os cadastros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Estabelecer base tecnológica se soluções adequadas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0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1- Convênio CETESB/SVMA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Convênio SVMA/CETESB </a:t>
            </a:r>
            <a:r>
              <a:rPr lang="pt-BR" dirty="0" smtClean="0"/>
              <a:t>- 23/4. Parametrização – porte 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Licenciamentos firmados sob convênio antigo? Ratificação?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2</a:t>
            </a:r>
            <a:r>
              <a:rPr lang="pt-BR" b="1" dirty="0" smtClean="0"/>
              <a:t> – Fluxos na SVMA </a:t>
            </a:r>
            <a:r>
              <a:rPr lang="pt-BR" dirty="0" smtClean="0"/>
              <a:t>– canal com Secretário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de trabalho com GV </a:t>
            </a:r>
            <a:r>
              <a:rPr lang="pt-BR" dirty="0" err="1" smtClean="0"/>
              <a:t>Consult</a:t>
            </a:r>
            <a:r>
              <a:rPr lang="pt-BR" dirty="0" smtClean="0"/>
              <a:t> p/ INEA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– foco, independência – CCA, Depav4, </a:t>
            </a:r>
            <a:r>
              <a:rPr lang="pt-BR" dirty="0" err="1" smtClean="0"/>
              <a:t>Decont</a:t>
            </a:r>
            <a:r>
              <a:rPr lang="pt-BR" dirty="0" smtClean="0"/>
              <a:t> – nossa posição?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3 – Prefeito, 27/3 - 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– </a:t>
            </a:r>
            <a:r>
              <a:rPr lang="pt-BR" dirty="0" smtClean="0"/>
              <a:t>contaminação.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SVMA</a:t>
            </a:r>
            <a:r>
              <a:rPr lang="pt-BR" dirty="0"/>
              <a:t>: avisar contribuinte alteração de Cadastro com </a:t>
            </a:r>
            <a:r>
              <a:rPr lang="pt-BR" dirty="0" smtClean="0"/>
              <a:t>Prodam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4-  DUP -  150 áreas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modelo jurídico – Fernando Teixeira (SBC)– cobrado, não recebido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do MP – projeto pela incorporadora. Sugestão: 1 a 3 casos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Verificação de potencial de aproveitamento para destinação como área pública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Valor mínimo de mercado da área aproveitável pela iniciativa privada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uso dos recursos – aquisição de direito, implementação de parque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Licitação com participação a </a:t>
            </a:r>
            <a:r>
              <a:rPr lang="pt-BR" dirty="0" smtClean="0"/>
              <a:t>desapropriado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5 - Modelo p/ 12 </a:t>
            </a:r>
            <a:r>
              <a:rPr lang="pt-BR" b="1" dirty="0" err="1"/>
              <a:t>subprefs</a:t>
            </a:r>
            <a:r>
              <a:rPr lang="pt-BR" b="1" dirty="0"/>
              <a:t> </a:t>
            </a:r>
            <a:r>
              <a:rPr lang="pt-BR" dirty="0"/>
              <a:t>– envio pelo Secretário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Áreas comerciais+ aluguel PMSP</a:t>
            </a:r>
          </a:p>
          <a:p>
            <a:pPr lvl="0"/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Código de Obras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Visita </a:t>
            </a:r>
            <a:r>
              <a:rPr lang="pt-BR" b="1" dirty="0"/>
              <a:t>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endParaRPr lang="pt-BR" b="1" dirty="0" smtClean="0"/>
          </a:p>
          <a:p>
            <a:r>
              <a:rPr lang="pt-BR" b="1" dirty="0" smtClean="0"/>
              <a:t>Código de Obras – Paula Motta – 25/4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desenho simplificado </a:t>
            </a:r>
            <a:r>
              <a:rPr lang="pt-BR" dirty="0" smtClean="0"/>
              <a:t>(PG: 30 em vez de 800 itens)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Disposições urbanísticas </a:t>
            </a:r>
            <a:r>
              <a:rPr lang="pt-BR" b="1" dirty="0" err="1" smtClean="0"/>
              <a:t>vs.análise</a:t>
            </a:r>
            <a:r>
              <a:rPr lang="pt-BR" b="1" dirty="0" smtClean="0"/>
              <a:t> de edifício. Parâmetros: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Insolação, afastamentos, acessibilidade, inst. sanitárias, segurança do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-  autor; execução – responsável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do imóvel, execução vs. projeto – proprietário</a:t>
            </a:r>
          </a:p>
          <a:p>
            <a:r>
              <a:rPr lang="pt-BR" b="1" dirty="0" smtClean="0"/>
              <a:t>Comentários</a:t>
            </a:r>
            <a:r>
              <a:rPr lang="pt-BR" dirty="0" smtClean="0"/>
              <a:t>: </a:t>
            </a:r>
            <a:r>
              <a:rPr lang="pt-BR" dirty="0"/>
              <a:t>e</a:t>
            </a:r>
            <a:r>
              <a:rPr lang="pt-BR" dirty="0" smtClean="0"/>
              <a:t>spaço público, vizinhança. Por que o resto?</a:t>
            </a:r>
          </a:p>
          <a:p>
            <a:endParaRPr lang="pt-BR" dirty="0"/>
          </a:p>
          <a:p>
            <a:pPr lvl="0"/>
            <a:r>
              <a:rPr lang="pt-BR" b="1" dirty="0"/>
              <a:t>Secretaria de Finanças - Marcos Cruz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em SISACOE, baixa </a:t>
            </a:r>
            <a:r>
              <a:rPr lang="pt-BR" dirty="0"/>
              <a:t>em D+4. Envio de caso – </a:t>
            </a:r>
            <a:r>
              <a:rPr lang="pt-BR" dirty="0" err="1"/>
              <a:t>Brookfield</a:t>
            </a:r>
            <a:r>
              <a:rPr lang="pt-BR" dirty="0"/>
              <a:t> – 23 dias.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 que não atualizaram e devem IPTU/ ITBI – </a:t>
            </a:r>
            <a:r>
              <a:rPr lang="pt-BR" dirty="0" smtClean="0"/>
              <a:t>envio a Marcos Cruz -  17/6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Comunique-se</a:t>
            </a:r>
            <a:r>
              <a:rPr lang="pt-BR" dirty="0"/>
              <a:t>  - Proposta: Balcão de Assessoria – site</a:t>
            </a:r>
            <a:r>
              <a:rPr lang="pt-BR" i="1" dirty="0"/>
              <a:t> </a:t>
            </a:r>
            <a:r>
              <a:rPr lang="pt-BR" i="1" dirty="0" err="1"/>
              <a:t>check-list</a:t>
            </a:r>
            <a:r>
              <a:rPr lang="pt-BR" i="1" dirty="0"/>
              <a:t> </a:t>
            </a:r>
            <a:r>
              <a:rPr lang="pt-BR" dirty="0"/>
              <a:t>-  </a:t>
            </a:r>
            <a:r>
              <a:rPr lang="pt-BR" dirty="0" smtClean="0"/>
              <a:t>Secovi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46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Café com J.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Safra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8/8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Plano </a:t>
            </a:r>
            <a:r>
              <a:rPr lang="pt-BR" dirty="0" smtClean="0"/>
              <a:t>Diretor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Momento de dificuldades para incorporadoras que atuam com Corporativos; 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Panorama </a:t>
            </a:r>
            <a:r>
              <a:rPr lang="pt-BR" dirty="0"/>
              <a:t>SP e RJ (o quanto ambos estão "atolados na lama") 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Minha </a:t>
            </a:r>
            <a:r>
              <a:rPr lang="pt-BR" dirty="0"/>
              <a:t>Casa Minha Vida 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Incorporadoras </a:t>
            </a:r>
            <a:r>
              <a:rPr lang="pt-BR" dirty="0"/>
              <a:t>sofrem atualmente para conseguir crédito? 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Inflação </a:t>
            </a:r>
            <a:r>
              <a:rPr lang="pt-BR" dirty="0"/>
              <a:t>aumentando e clientes deixando de comprar, como as empresas estão agindo? 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3019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116632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712589"/>
          <a:ext cx="8527424" cy="602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Worksheet" r:id="rId4" imgW="10563033" imgH="7467810" progId="Excel.Sheet.12">
                  <p:embed/>
                </p:oleObj>
              </mc:Choice>
              <mc:Fallback>
                <p:oleObj name="Worksheet" r:id="rId4" imgW="10563033" imgH="7467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712589"/>
                        <a:ext cx="8527424" cy="6028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/>
          </p:cNvSpPr>
          <p:nvPr/>
        </p:nvSpPr>
        <p:spPr bwMode="auto">
          <a:xfrm>
            <a:off x="6704013" y="67198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7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Pontos </a:t>
            </a:r>
            <a:r>
              <a:rPr lang="pt-BR" b="1" dirty="0"/>
              <a:t>de </a:t>
            </a:r>
            <a:r>
              <a:rPr lang="pt-BR" b="1" dirty="0" smtClean="0"/>
              <a:t>atenção  -Oficina HIS – Caixa e Min Cidades – 17 e 18/7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Prazo de 420 meses, juros de 3,5% para determinadas </a:t>
            </a:r>
            <a:r>
              <a:rPr lang="pt-BR" dirty="0" smtClean="0"/>
              <a:t>faixas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edução </a:t>
            </a:r>
            <a:r>
              <a:rPr lang="pt-BR" dirty="0"/>
              <a:t>no valor final  das </a:t>
            </a:r>
            <a:r>
              <a:rPr lang="pt-BR" dirty="0" smtClean="0"/>
              <a:t>unidades - “</a:t>
            </a:r>
            <a:r>
              <a:rPr lang="pt-BR" dirty="0"/>
              <a:t>subtetos” - valores máximos de imóveis que poderiam ser financiados na Faixa 1,5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mistos – Faixas 1 e 2</a:t>
            </a:r>
          </a:p>
          <a:p>
            <a:pPr lvl="0"/>
            <a:r>
              <a:rPr lang="pt-BR" b="1" dirty="0" smtClean="0"/>
              <a:t>Reunião com Min. Cidades, Min. Planejamento, Caixa e BB </a:t>
            </a:r>
            <a:r>
              <a:rPr lang="pt-BR" dirty="0" smtClean="0"/>
              <a:t>em 6/8, em Brasília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de propostas com Governo Federal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Proposta FGV - CBIC, </a:t>
            </a:r>
            <a:r>
              <a:rPr lang="pt-BR" b="1" dirty="0" err="1" smtClean="0"/>
              <a:t>SindusconSP</a:t>
            </a:r>
            <a:r>
              <a:rPr lang="pt-BR" b="1" dirty="0" smtClean="0"/>
              <a:t>, APEOP, Secovi, ABRAINC – R</a:t>
            </a:r>
            <a:r>
              <a:rPr lang="pt-BR" b="1" smtClean="0"/>
              <a:t>$ 160 </a:t>
            </a:r>
            <a:r>
              <a:rPr lang="pt-BR" b="1" dirty="0" smtClean="0"/>
              <a:t>mil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Análise da evolução recente do setor brasileiro da construção civil. </a:t>
            </a:r>
            <a:r>
              <a:rPr lang="pt-BR" dirty="0" smtClean="0"/>
              <a:t>2004-2013</a:t>
            </a:r>
            <a:r>
              <a:rPr lang="pt-BR" dirty="0"/>
              <a:t>, </a:t>
            </a:r>
            <a:r>
              <a:rPr lang="pt-BR" dirty="0" smtClean="0"/>
              <a:t>evolução </a:t>
            </a:r>
            <a:r>
              <a:rPr lang="pt-BR" dirty="0"/>
              <a:t>dos principais </a:t>
            </a:r>
            <a:r>
              <a:rPr lang="pt-BR" dirty="0" smtClean="0"/>
              <a:t>indicadores, </a:t>
            </a:r>
            <a:r>
              <a:rPr lang="pt-BR" dirty="0"/>
              <a:t>com destaque para emprego e geração de valor (PIB setorial).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Impactos </a:t>
            </a:r>
            <a:r>
              <a:rPr lang="pt-BR" b="1" dirty="0"/>
              <a:t>do Programa. </a:t>
            </a:r>
            <a:r>
              <a:rPr lang="pt-BR" dirty="0"/>
              <a:t>O objetivo desse bloco é destacar os efeitos multiplicativos do PMCMV sobre a economia brasileira: renda, emprego, tributos e </a:t>
            </a:r>
            <a:r>
              <a:rPr lang="pt-BR" dirty="0" smtClean="0"/>
              <a:t>PIB a </a:t>
            </a:r>
            <a:r>
              <a:rPr lang="pt-BR" dirty="0"/>
              <a:t>cada 100 mil unidades em </a:t>
            </a:r>
            <a:r>
              <a:rPr lang="pt-BR" dirty="0" smtClean="0"/>
              <a:t>construção.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Diagnóstico </a:t>
            </a:r>
            <a:r>
              <a:rPr lang="pt-BR" b="1" dirty="0"/>
              <a:t>da situação atual</a:t>
            </a:r>
            <a:r>
              <a:rPr lang="pt-BR" dirty="0"/>
              <a:t>. </a:t>
            </a:r>
            <a:r>
              <a:rPr lang="pt-BR" dirty="0" smtClean="0"/>
              <a:t>Balanço </a:t>
            </a:r>
            <a:r>
              <a:rPr lang="pt-BR" dirty="0"/>
              <a:t>atual do programa, seus impactos, dificuldades e seus </a:t>
            </a:r>
            <a:r>
              <a:rPr lang="pt-BR" dirty="0" smtClean="0"/>
              <a:t>potenciais, quantitativos e qualitativos - acesso </a:t>
            </a:r>
            <a:r>
              <a:rPr lang="pt-BR" dirty="0"/>
              <a:t>à moradia, saneamento básico, crédito, etc.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Elaboração </a:t>
            </a:r>
            <a:r>
              <a:rPr lang="pt-BR" b="1" dirty="0"/>
              <a:t>de proposições.</a:t>
            </a:r>
            <a:r>
              <a:rPr lang="pt-BR" dirty="0"/>
              <a:t> </a:t>
            </a:r>
            <a:r>
              <a:rPr lang="pt-BR" dirty="0" smtClean="0"/>
              <a:t>política </a:t>
            </a:r>
            <a:r>
              <a:rPr lang="pt-BR" dirty="0"/>
              <a:t>habitacional </a:t>
            </a:r>
            <a:r>
              <a:rPr lang="pt-BR" dirty="0" smtClean="0"/>
              <a:t>brasileira</a:t>
            </a: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2785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Governo SP, outros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Governador</a:t>
            </a:r>
            <a:r>
              <a:rPr lang="pt-BR" dirty="0" smtClean="0"/>
              <a:t> </a:t>
            </a:r>
            <a:r>
              <a:rPr lang="pt-BR" dirty="0"/>
              <a:t>– envolvimento – construção de agenda (Ricardo Sales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</a:t>
            </a:r>
            <a:r>
              <a:rPr lang="pt-BR" dirty="0" smtClean="0"/>
              <a:t>Paulista, PPP – discussão em 2/4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autarquias; Lei dos Mananciais – alterações 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incluir áreas contaminadas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AELO/SECOVI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31/1, 28/2, 28/3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– Fluxos LO, Resolução 31 e Resolução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Milan (HM), Marcel </a:t>
            </a:r>
            <a:r>
              <a:rPr lang="pt-BR" dirty="0" err="1" smtClean="0"/>
              <a:t>Maion</a:t>
            </a:r>
            <a:r>
              <a:rPr lang="pt-BR" dirty="0" smtClean="0"/>
              <a:t> (PDG), Mascagni (</a:t>
            </a:r>
            <a:r>
              <a:rPr lang="pt-BR" dirty="0" err="1" smtClean="0"/>
              <a:t>Brookfield</a:t>
            </a:r>
            <a:r>
              <a:rPr lang="pt-BR" dirty="0" smtClean="0"/>
              <a:t>), Roberta (</a:t>
            </a:r>
            <a:r>
              <a:rPr lang="pt-BR" dirty="0" err="1" smtClean="0"/>
              <a:t>Even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6/6 – Resolução 31- supressão de vegetação </a:t>
            </a:r>
            <a:r>
              <a:rPr lang="pt-BR" dirty="0" err="1" smtClean="0"/>
              <a:t>native</a:t>
            </a:r>
            <a:endParaRPr lang="en-US" b="1" dirty="0">
              <a:cs typeface="Arial" pitchFamily="34" charset="0"/>
              <a:sym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Arial" pitchFamily="34" charset="0"/>
                <a:sym typeface="Arial" pitchFamily="34" charset="0"/>
              </a:rPr>
              <a:t>Inclusão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tema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desconatminação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e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seu</a:t>
            </a:r>
            <a:r>
              <a:rPr lang="en-US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  <a:sym typeface="Arial" pitchFamily="34" charset="0"/>
              </a:rPr>
              <a:t>fluxo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21/5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Gerais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Continuidade em eventos da FNP em setembro e novembro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Painel </a:t>
            </a:r>
            <a:r>
              <a:rPr lang="pt-BR" dirty="0" smtClean="0"/>
              <a:t>com </a:t>
            </a:r>
            <a:r>
              <a:rPr lang="pt-BR" dirty="0"/>
              <a:t>experiências das prefeituras, melhores práticas, métricas obtidas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BNDES para apresentar PMAT e aproximar </a:t>
            </a:r>
            <a:r>
              <a:rPr lang="pt-BR" dirty="0" smtClean="0"/>
              <a:t>Sec. </a:t>
            </a:r>
            <a:r>
              <a:rPr lang="pt-BR" dirty="0"/>
              <a:t>Urbanismo com Fazenda - Marco Aurélio Cabral e Marcelo Fernandes – PMAT – BNDES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Experiências internacionais – avançar com </a:t>
            </a:r>
            <a:r>
              <a:rPr lang="pt-BR" dirty="0" err="1"/>
              <a:t>Booz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eguro </a:t>
            </a:r>
            <a:r>
              <a:rPr lang="pt-BR" dirty="0"/>
              <a:t>do </a:t>
            </a:r>
            <a:r>
              <a:rPr lang="pt-BR" dirty="0" err="1" smtClean="0"/>
              <a:t>func</a:t>
            </a:r>
            <a:r>
              <a:rPr lang="pt-BR" dirty="0" smtClean="0"/>
              <a:t>. </a:t>
            </a:r>
            <a:r>
              <a:rPr lang="pt-BR" dirty="0"/>
              <a:t>público – </a:t>
            </a:r>
            <a:r>
              <a:rPr lang="pt-BR" dirty="0" smtClean="0"/>
              <a:t>produto </a:t>
            </a:r>
            <a:r>
              <a:rPr lang="pt-BR" dirty="0"/>
              <a:t>registado na SUSEP à espera de um </a:t>
            </a:r>
            <a:r>
              <a:rPr lang="pt-BR" dirty="0" smtClean="0"/>
              <a:t>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</a:t>
            </a:r>
            <a:r>
              <a:rPr lang="pt-BR" dirty="0"/>
              <a:t>sobre avanços importantes: Prefeito de Cariacica-ES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Maria </a:t>
            </a:r>
            <a:r>
              <a:rPr lang="pt-BR" b="1" dirty="0"/>
              <a:t>Helena – Curitiba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Decreto 10.020 e Portaria 80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</a:t>
            </a:r>
            <a:r>
              <a:rPr lang="pt-BR" dirty="0" smtClean="0"/>
              <a:t>urbanísticos, responsabilidade </a:t>
            </a:r>
            <a:r>
              <a:rPr lang="pt-BR" dirty="0"/>
              <a:t>do profissional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Interface e unicidade entre secretarias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Software </a:t>
            </a:r>
            <a:r>
              <a:rPr lang="pt-BR" dirty="0" smtClean="0"/>
              <a:t>de </a:t>
            </a:r>
            <a:r>
              <a:rPr lang="pt-BR" i="1" dirty="0" err="1"/>
              <a:t>work-flow</a:t>
            </a:r>
            <a:r>
              <a:rPr lang="pt-BR" dirty="0"/>
              <a:t>  -</a:t>
            </a:r>
            <a:r>
              <a:rPr lang="pt-BR" dirty="0" smtClean="0"/>
              <a:t>atualização </a:t>
            </a:r>
            <a:r>
              <a:rPr lang="pt-BR" dirty="0"/>
              <a:t>de projeto é necessária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Terceirização de licenciamento ambiental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Estevão </a:t>
            </a:r>
            <a:r>
              <a:rPr lang="pt-BR" b="1" dirty="0" err="1"/>
              <a:t>Griti</a:t>
            </a:r>
            <a:r>
              <a:rPr lang="pt-BR" b="1" dirty="0"/>
              <a:t> – Olinda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Quadro permanente de técnicos </a:t>
            </a:r>
            <a:r>
              <a:rPr lang="pt-BR" dirty="0" smtClean="0"/>
              <a:t>concursados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João Guimarães </a:t>
            </a:r>
            <a:r>
              <a:rPr lang="pt-BR" dirty="0"/>
              <a:t>– Belém, Alfredo </a:t>
            </a:r>
            <a:r>
              <a:rPr lang="pt-BR" dirty="0" err="1"/>
              <a:t>Buzzo</a:t>
            </a:r>
            <a:r>
              <a:rPr lang="pt-BR" dirty="0"/>
              <a:t> – </a:t>
            </a:r>
            <a:r>
              <a:rPr lang="pt-BR" dirty="0" smtClean="0"/>
              <a:t>SBC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526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20/5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6158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Águeda </a:t>
            </a:r>
            <a:r>
              <a:rPr lang="pt-BR" b="1" dirty="0"/>
              <a:t>Muniz – </a:t>
            </a:r>
            <a:r>
              <a:rPr lang="pt-BR" b="1" dirty="0" smtClean="0"/>
              <a:t>Fortaleza - </a:t>
            </a:r>
            <a:r>
              <a:rPr lang="pt-BR" dirty="0" smtClean="0"/>
              <a:t>Tempo </a:t>
            </a:r>
            <a:r>
              <a:rPr lang="pt-BR" dirty="0"/>
              <a:t>de carrinho – 50%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Juntar Urbanismo e Meio Ambiente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</a:t>
            </a:r>
            <a:r>
              <a:rPr lang="pt-BR" dirty="0"/>
              <a:t>de Construção – </a:t>
            </a:r>
            <a:r>
              <a:rPr lang="pt-BR" dirty="0" smtClean="0"/>
              <a:t>só </a:t>
            </a:r>
            <a:r>
              <a:rPr lang="pt-BR" dirty="0"/>
              <a:t>parâmetros urbanísticos </a:t>
            </a:r>
            <a:r>
              <a:rPr lang="pt-BR" dirty="0" smtClean="0"/>
              <a:t>– </a:t>
            </a:r>
            <a:r>
              <a:rPr lang="pt-BR" dirty="0"/>
              <a:t>até 51 dias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Cristiano </a:t>
            </a:r>
            <a:r>
              <a:rPr lang="pt-BR" b="1" dirty="0" err="1"/>
              <a:t>Tatti</a:t>
            </a:r>
            <a:r>
              <a:rPr lang="pt-BR" b="1" dirty="0"/>
              <a:t> – POA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Consultoria – Escritório Gaúcho de Produtividade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Escritório centralizado para licenciamentos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Simplicidade – responsabilidade para o profissional proponente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Unicidade </a:t>
            </a:r>
            <a:r>
              <a:rPr lang="pt-BR" dirty="0" smtClean="0"/>
              <a:t>entre </a:t>
            </a:r>
            <a:r>
              <a:rPr lang="pt-BR" dirty="0"/>
              <a:t>secretarias – documentos </a:t>
            </a:r>
            <a:r>
              <a:rPr lang="pt-BR" dirty="0" err="1"/>
              <a:t>scaneados</a:t>
            </a:r>
            <a:r>
              <a:rPr lang="pt-BR" dirty="0"/>
              <a:t> </a:t>
            </a:r>
            <a:r>
              <a:rPr lang="pt-BR" dirty="0" smtClean="0"/>
              <a:t>–resposta </a:t>
            </a:r>
            <a:r>
              <a:rPr lang="pt-BR" dirty="0"/>
              <a:t>única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Comissões especiais para PMCMV e para grandes projetos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Incremento nas receitas de licenciamento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Márcia Bastos-  RJ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substituição por declaração no caso de unifamiliar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Manifestação única, em 30 dias, com prazos definidos por etapa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equipamentos – linha BNDES -  aproximação com Secretaria da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MP  e gestão – seguro do funcionário público</a:t>
            </a:r>
          </a:p>
          <a:p>
            <a:r>
              <a:rPr lang="pt-BR" b="1" dirty="0" smtClean="0"/>
              <a:t>Secretária </a:t>
            </a:r>
            <a:r>
              <a:rPr lang="pt-BR" b="1" dirty="0"/>
              <a:t>Madalena </a:t>
            </a:r>
            <a:r>
              <a:rPr lang="pt-BR" dirty="0"/>
              <a:t>– </a:t>
            </a:r>
            <a:r>
              <a:rPr lang="pt-BR" dirty="0" smtClean="0"/>
              <a:t>21/5 - o </a:t>
            </a:r>
            <a:r>
              <a:rPr lang="pt-BR" dirty="0"/>
              <a:t>que poderia avançar: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urbanísticos, responsabilidade do profissional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modelo </a:t>
            </a:r>
            <a:r>
              <a:rPr lang="pt-BR" dirty="0" smtClean="0"/>
              <a:t>nacional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Informatização e gestão </a:t>
            </a:r>
            <a:r>
              <a:rPr lang="pt-BR" dirty="0"/>
              <a:t>– alinhamento, , incentivos, seguro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948264" y="674136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817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Worksheet" r:id="rId4" imgW="10725191" imgH="4391210" progId="Excel.Sheet.12">
                  <p:embed/>
                </p:oleObj>
              </mc:Choice>
              <mc:Fallback>
                <p:oleObj name="Worksheet" r:id="rId4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83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Worksheet" r:id="rId4" imgW="10725191" imgH="3590718" progId="Excel.Sheet.12">
                  <p:embed/>
                </p:oleObj>
              </mc:Choice>
              <mc:Fallback>
                <p:oleObj name="Worksheet" r:id="rId4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3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Worksheet" r:id="rId4" imgW="12068342" imgH="7762995" progId="Excel.Sheet.12">
                  <p:embed/>
                </p:oleObj>
              </mc:Choice>
              <mc:Fallback>
                <p:oleObj name="Worksheet" r:id="rId4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6704013" y="67198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7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Worksheet" r:id="rId4" imgW="12068342" imgH="5324421" progId="Excel.Sheet.12">
                  <p:embed/>
                </p:oleObj>
              </mc:Choice>
              <mc:Fallback>
                <p:oleObj name="Worksheet" r:id="rId4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928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 e Posicionamento ABRAINC – 11h às 11:15h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Modelo de Negócios e Modelo de Vendas</a:t>
            </a:r>
            <a:r>
              <a:rPr lang="pt-BR" dirty="0"/>
              <a:t>– </a:t>
            </a:r>
            <a:r>
              <a:rPr lang="pt-BR" b="1" dirty="0"/>
              <a:t>aproximação com Judiciário – 11:15h às 11:30h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Burocracia/ Licenciamentos – 11:30h às 11:45h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no Imóvel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Municípios piloto e outras iniciativas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Prefeitura de São Paulo – das 11:45h às 12:15h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Minutagem</a:t>
            </a:r>
            <a:r>
              <a:rPr lang="pt-BR" dirty="0"/>
              <a:t>, Balcão Único, Código de Obras, Encaminhamentos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Outros assuntos – das 12:15h às 12:30h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Dados ABRAINC – FIPE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PMCMV, </a:t>
            </a:r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SIURB – 7/4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Plantas</a:t>
            </a:r>
            <a:r>
              <a:rPr lang="pt-BR" b="1" dirty="0"/>
              <a:t>, atos e </a:t>
            </a:r>
            <a:r>
              <a:rPr lang="pt-BR" b="1" dirty="0" smtClean="0"/>
              <a:t>decretos - base digitalizada - 3000 + </a:t>
            </a:r>
            <a:r>
              <a:rPr lang="pt-BR" b="1" dirty="0" err="1" smtClean="0"/>
              <a:t>Sto</a:t>
            </a:r>
            <a:r>
              <a:rPr lang="pt-BR" b="1" dirty="0" smtClean="0"/>
              <a:t> Amaro: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isponibilização </a:t>
            </a:r>
            <a:r>
              <a:rPr lang="pt-BR" dirty="0"/>
              <a:t>de </a:t>
            </a:r>
            <a:r>
              <a:rPr lang="pt-BR" dirty="0" smtClean="0"/>
              <a:t>base </a:t>
            </a:r>
            <a:r>
              <a:rPr lang="pt-BR" dirty="0"/>
              <a:t>MDC por PRODAM para </a:t>
            </a:r>
            <a:r>
              <a:rPr lang="pt-BR" dirty="0" smtClean="0"/>
              <a:t>CAD </a:t>
            </a:r>
            <a:r>
              <a:rPr lang="pt-BR" dirty="0"/>
              <a:t>– questão </a:t>
            </a:r>
            <a:r>
              <a:rPr lang="pt-BR" dirty="0" smtClean="0"/>
              <a:t>interna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Reforço na equipe: 3 </a:t>
            </a:r>
            <a:r>
              <a:rPr lang="pt-BR" dirty="0" err="1"/>
              <a:t>CADistas</a:t>
            </a:r>
            <a:r>
              <a:rPr lang="pt-BR" dirty="0"/>
              <a:t> que entendam de Proj3 e Proj4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 em equipamentos compatíveis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Plotagem de cada planta em vegetal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legitimidade de cada planta transposta via ato regulatório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Comentários e discussões sobre as questões referentes à Transposição: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</a:t>
            </a:r>
            <a:r>
              <a:rPr lang="pt-BR" dirty="0"/>
              <a:t>(demanda, </a:t>
            </a:r>
            <a:r>
              <a:rPr lang="pt-BR" dirty="0" smtClean="0"/>
              <a:t>precárias</a:t>
            </a:r>
            <a:r>
              <a:rPr lang="pt-BR" dirty="0"/>
              <a:t>, </a:t>
            </a:r>
            <a:r>
              <a:rPr lang="pt-BR" dirty="0" smtClean="0"/>
              <a:t>novas </a:t>
            </a:r>
            <a:r>
              <a:rPr lang="pt-BR" dirty="0"/>
              <a:t>leis e </a:t>
            </a:r>
            <a:r>
              <a:rPr lang="pt-BR" dirty="0" smtClean="0"/>
              <a:t>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Assinaturas </a:t>
            </a:r>
            <a:r>
              <a:rPr lang="pt-BR" dirty="0"/>
              <a:t>e rubricas, inclusive Prefeito e Presidente da Câmara. </a:t>
            </a:r>
            <a:r>
              <a:rPr lang="pt-BR" dirty="0" smtClean="0"/>
              <a:t>Certificação </a:t>
            </a:r>
            <a:r>
              <a:rPr lang="pt-BR" dirty="0"/>
              <a:t>digital na PRODAM </a:t>
            </a:r>
            <a:r>
              <a:rPr lang="pt-BR" dirty="0" smtClean="0"/>
              <a:t>- </a:t>
            </a:r>
            <a:r>
              <a:rPr lang="pt-BR" dirty="0"/>
              <a:t>estágio ainda </a:t>
            </a:r>
            <a:r>
              <a:rPr lang="pt-BR" dirty="0" smtClean="0"/>
              <a:t>inicial. Lei?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Faixas </a:t>
            </a:r>
            <a:r>
              <a:rPr lang="pt-BR" dirty="0"/>
              <a:t>Sanitárias- </a:t>
            </a:r>
            <a:r>
              <a:rPr lang="pt-BR" dirty="0" smtClean="0"/>
              <a:t>esforço </a:t>
            </a:r>
            <a:r>
              <a:rPr lang="pt-BR" dirty="0"/>
              <a:t>concentrado para solução de </a:t>
            </a:r>
            <a:r>
              <a:rPr lang="pt-BR" dirty="0" smtClean="0"/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de equipes: </a:t>
            </a:r>
            <a:r>
              <a:rPr lang="pt-BR" dirty="0" smtClean="0"/>
              <a:t>SIURB - </a:t>
            </a:r>
            <a:r>
              <a:rPr lang="pt-BR" dirty="0"/>
              <a:t>possibilidade e </a:t>
            </a:r>
            <a:r>
              <a:rPr lang="pt-BR" dirty="0" smtClean="0"/>
              <a:t>custos </a:t>
            </a:r>
            <a:r>
              <a:rPr lang="pt-BR" dirty="0"/>
              <a:t>de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Galerias</a:t>
            </a:r>
            <a:r>
              <a:rPr lang="pt-BR" dirty="0"/>
              <a:t>: </a:t>
            </a:r>
            <a:r>
              <a:rPr lang="pt-BR" dirty="0" smtClean="0"/>
              <a:t>topografia - ajuda </a:t>
            </a:r>
            <a:r>
              <a:rPr lang="pt-BR" dirty="0"/>
              <a:t>de </a:t>
            </a:r>
            <a:r>
              <a:rPr lang="pt-BR" dirty="0" smtClean="0"/>
              <a:t>empreendedor, Balcão </a:t>
            </a:r>
            <a:r>
              <a:rPr lang="pt-BR" dirty="0"/>
              <a:t>de </a:t>
            </a:r>
            <a:r>
              <a:rPr lang="pt-BR" dirty="0" smtClean="0"/>
              <a:t>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/>
              <a:t>de Código de Obras e Código </a:t>
            </a:r>
            <a:r>
              <a:rPr lang="pt-BR" dirty="0" smtClean="0"/>
              <a:t>Florestal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Disponibilização </a:t>
            </a:r>
            <a:r>
              <a:rPr lang="pt-BR" dirty="0"/>
              <a:t>de Terminais de Consulta ao Público via </a:t>
            </a:r>
            <a:r>
              <a:rPr lang="pt-BR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Check-list</a:t>
            </a:r>
            <a:r>
              <a:rPr lang="pt-BR" i="1" dirty="0" smtClean="0"/>
              <a:t> enviado, </a:t>
            </a:r>
            <a:r>
              <a:rPr lang="pt-BR" i="1" dirty="0" err="1" smtClean="0"/>
              <a:t>Shapes</a:t>
            </a:r>
            <a:r>
              <a:rPr lang="pt-BR" dirty="0" smtClean="0"/>
              <a:t> p/ 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Leis </a:t>
            </a:r>
            <a:r>
              <a:rPr lang="pt-BR" dirty="0"/>
              <a:t>e melhoramentos a serem revogados </a:t>
            </a:r>
            <a:r>
              <a:rPr lang="pt-BR" dirty="0" smtClean="0"/>
              <a:t>– SIURB - para </a:t>
            </a:r>
            <a:r>
              <a:rPr lang="pt-BR" dirty="0"/>
              <a:t>ação </a:t>
            </a:r>
            <a:r>
              <a:rPr lang="pt-BR" dirty="0" smtClean="0"/>
              <a:t>concentrada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encontro </a:t>
            </a:r>
            <a:r>
              <a:rPr lang="pt-BR" dirty="0" smtClean="0"/>
              <a:t>– 28/4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13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434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38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179512" y="620688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CONAR- Conselho Nacional de </a:t>
            </a:r>
            <a:r>
              <a:rPr lang="pt-BR" b="1" dirty="0" err="1" smtClean="0"/>
              <a:t>Autorregulamentação</a:t>
            </a:r>
            <a:r>
              <a:rPr lang="pt-BR" b="1" dirty="0" smtClean="0"/>
              <a:t> Publicitária</a:t>
            </a:r>
            <a:endParaRPr lang="pt-BR" b="1" dirty="0"/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Criada na década de 70, afim de evitar que Governo Militar estabelecesse censura à </a:t>
            </a:r>
            <a:r>
              <a:rPr lang="pt-BR" dirty="0" smtClean="0"/>
              <a:t>propaganda.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Organização da sociedade civil, tem atribuição de estabelecer e aplicar as normas do Código Brasileiro de </a:t>
            </a:r>
            <a:r>
              <a:rPr lang="pt-BR" dirty="0" err="1" smtClean="0"/>
              <a:t>Autorregulamentação</a:t>
            </a:r>
            <a:r>
              <a:rPr lang="pt-BR" dirty="0" smtClean="0"/>
              <a:t> Publicitária, de 1978;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Objetivo: evitar veiculação de anúncios e campanhas de conteúdo enganoso, abusivo ou a que desrespeitam, entre outros, a leal concorrência entre anunciantes.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possui “poder de polícia”, não pode prender, multar, mandar devolver dinheiro de consumidor ou trocar mercadorias. Pode apenas evitar excessos e corrigir desvios e deficiências constatadas nos anúncios.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Foco: ética na publicidade.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Rito Processual: reuniões mensais com o Conselho de Ética </a:t>
            </a:r>
            <a:r>
              <a:rPr lang="pt-BR" dirty="0" smtClean="0"/>
              <a:t>analisam </a:t>
            </a:r>
            <a:r>
              <a:rPr lang="pt-BR" dirty="0"/>
              <a:t>reclamações enviadas. Se houver aceitação da reclamação, poderá ser </a:t>
            </a:r>
            <a:r>
              <a:rPr lang="pt-BR" dirty="0" smtClean="0"/>
              <a:t>sugerida </a:t>
            </a:r>
            <a:r>
              <a:rPr lang="pt-BR" dirty="0"/>
              <a:t>alteração do anúncio ou até suspensão de veiculação no país. Não existe ônus ao denunciante.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51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79512" y="620688"/>
            <a:ext cx="8624887" cy="809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AGÊNCIAS REGULADORAS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Criadas para fiscalizar prestação de serviços públicos praticados pela iniciativa privada.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Controlam qualidade e estabelecem regras para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Hoje existem </a:t>
            </a:r>
            <a:r>
              <a:rPr lang="pt-BR" dirty="0"/>
              <a:t>10 agências nacionais, mas nem todas exercem o poder de </a:t>
            </a:r>
            <a:r>
              <a:rPr lang="pt-BR" dirty="0" smtClean="0"/>
              <a:t>fiscalização.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Alguns exemplos:</a:t>
            </a:r>
          </a:p>
          <a:p>
            <a:endParaRPr lang="pt-BR" dirty="0"/>
          </a:p>
          <a:p>
            <a:r>
              <a:rPr lang="pt-BR" b="1" dirty="0"/>
              <a:t>Agência Nacional de Telecomunicações (Anatel</a:t>
            </a:r>
            <a:r>
              <a:rPr lang="pt-BR" b="1" dirty="0" smtClean="0"/>
              <a:t>)</a:t>
            </a:r>
          </a:p>
          <a:p>
            <a:endParaRPr lang="pt-BR" b="1" dirty="0"/>
          </a:p>
          <a:p>
            <a:r>
              <a:rPr lang="pt-BR" b="1" dirty="0"/>
              <a:t>Agência Nacional de Petróleo (ANP) 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Agência Nacional de Energia Elétrica (Aneel) 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Agência Nacional de Vigilância Sanitária (Anvisa</a:t>
            </a:r>
            <a:r>
              <a:rPr lang="pt-BR" b="1" dirty="0" smtClean="0"/>
              <a:t>)</a:t>
            </a:r>
          </a:p>
          <a:p>
            <a:endParaRPr lang="pt-BR" b="1" dirty="0"/>
          </a:p>
          <a:p>
            <a:r>
              <a:rPr lang="pt-BR" b="1" dirty="0"/>
              <a:t>Agência Nacional de Águas (ANA) 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Agência Nacional de Aviação Civil (</a:t>
            </a:r>
            <a:r>
              <a:rPr lang="pt-BR" b="1" dirty="0" err="1"/>
              <a:t>Anac</a:t>
            </a:r>
            <a:r>
              <a:rPr lang="pt-BR" b="1" dirty="0"/>
              <a:t>)</a:t>
            </a:r>
            <a:endParaRPr lang="pt-BR" b="1" dirty="0" smtClean="0"/>
          </a:p>
          <a:p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endParaRPr lang="pt-BR" b="1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538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79512" y="620688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ANATEL- Agência Nacional de Telecomunicações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Herdou do Ministério das Comunicações poderes de outorga, regulamentação e fiscalização. Suas decisões só podem ser contestadas judicialmente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especial criada pela Lei Geral de Telecomunicações, independente administrativamente e financeiramente, sem subordinação a nenhum órgão governamental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Atribuições: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Implementar política nacional de telecomunicação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xpedir </a:t>
            </a:r>
            <a:r>
              <a:rPr lang="pt-BR" dirty="0"/>
              <a:t>normas quanto à outorga, à prestação e à fruição dos serviços de telecomunicações no regime público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xpedir </a:t>
            </a:r>
            <a:r>
              <a:rPr lang="pt-BR" dirty="0"/>
              <a:t>normas sobre prestação de serviços de telecomunicações no regime privado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Expedir normas e padrões a serem cumpridos pelos prestadores de serviços de telecomunicações;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Certificação de produtos;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Reprimir infrações dos direitos dos usuários;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01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Clipping </a:t>
            </a:r>
            <a:r>
              <a:rPr lang="pt-BR" b="1" dirty="0"/>
              <a:t>ABRAINC – início </a:t>
            </a:r>
            <a:r>
              <a:rPr lang="pt-BR" b="1" dirty="0" smtClean="0"/>
              <a:t>4/7 - </a:t>
            </a:r>
            <a:r>
              <a:rPr lang="pt-BR" dirty="0" smtClean="0"/>
              <a:t>setor</a:t>
            </a:r>
            <a:r>
              <a:rPr lang="pt-BR" dirty="0"/>
              <a:t>; resenha e recomendações de </a:t>
            </a:r>
            <a:r>
              <a:rPr lang="pt-BR" dirty="0" smtClean="0"/>
              <a:t>leitura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ABRAINC </a:t>
            </a:r>
            <a:r>
              <a:rPr lang="pt-BR" b="1" dirty="0" smtClean="0"/>
              <a:t>Informa - </a:t>
            </a:r>
            <a:r>
              <a:rPr lang="pt-BR" dirty="0" smtClean="0"/>
              <a:t>Boletim </a:t>
            </a:r>
            <a:r>
              <a:rPr lang="pt-BR" dirty="0"/>
              <a:t>quinzenal </a:t>
            </a:r>
            <a:r>
              <a:rPr lang="pt-BR" dirty="0" smtClean="0"/>
              <a:t>interno – </a:t>
            </a:r>
            <a:r>
              <a:rPr lang="pt-BR" dirty="0"/>
              <a:t>agenda </a:t>
            </a:r>
            <a:r>
              <a:rPr lang="pt-BR" dirty="0" smtClean="0"/>
              <a:t>ABRAINC – agosto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 smtClean="0"/>
              <a:t>Brodeur</a:t>
            </a:r>
            <a:r>
              <a:rPr lang="pt-BR" dirty="0" smtClean="0"/>
              <a:t> com dedicação de profissional 70% - proposta em 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Coluna ABRAINC - </a:t>
            </a:r>
            <a:r>
              <a:rPr lang="pt-BR" dirty="0"/>
              <a:t> </a:t>
            </a:r>
            <a:r>
              <a:rPr lang="pt-BR" dirty="0" smtClean="0"/>
              <a:t>Conselho Editorial </a:t>
            </a:r>
            <a:r>
              <a:rPr lang="pt-BR" dirty="0"/>
              <a:t>(RM, </a:t>
            </a:r>
            <a:r>
              <a:rPr lang="pt-BR" dirty="0" smtClean="0"/>
              <a:t>LD, </a:t>
            </a:r>
            <a:r>
              <a:rPr lang="pt-BR" dirty="0"/>
              <a:t>RV</a:t>
            </a:r>
            <a:r>
              <a:rPr lang="pt-BR" dirty="0" smtClean="0"/>
              <a:t>) – orçado como opinião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Econômico – R$ 42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Corrreio</a:t>
            </a:r>
            <a:r>
              <a:rPr lang="pt-BR" dirty="0" smtClean="0"/>
              <a:t> Brasiliense – R$ 21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Buscar alternativas - FSP, OESP, Metrô News, Agora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Evento </a:t>
            </a:r>
            <a:r>
              <a:rPr lang="pt-BR" b="1" dirty="0" err="1"/>
              <a:t>ArqFuturo</a:t>
            </a:r>
            <a:r>
              <a:rPr lang="pt-BR" b="1" dirty="0"/>
              <a:t> </a:t>
            </a:r>
            <a:r>
              <a:rPr lang="pt-BR" dirty="0"/>
              <a:t>– Rio de Janeiro – </a:t>
            </a:r>
            <a:r>
              <a:rPr lang="pt-BR" dirty="0" smtClean="0"/>
              <a:t>dia inteiro, FGV – R$ 250 mil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setor </a:t>
            </a:r>
            <a:r>
              <a:rPr lang="pt-BR" dirty="0" err="1"/>
              <a:t>imob</a:t>
            </a:r>
            <a:r>
              <a:rPr lang="pt-BR" dirty="0"/>
              <a:t>. e o crescimento das cidades: histórico, desafios e oportunidades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Adensamento, regulação, infra, mobilidade,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Zoneamento, LOUS, Cód.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/>
              <a:t>Urbanístico e inovação – o que pode e deve ser aprimorado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Landbanks</a:t>
            </a:r>
            <a:r>
              <a:rPr lang="pt-BR" dirty="0"/>
              <a:t>, práticas de poder público, </a:t>
            </a:r>
            <a:r>
              <a:rPr lang="pt-BR" dirty="0" err="1"/>
              <a:t>PPPs</a:t>
            </a:r>
            <a:r>
              <a:rPr lang="pt-BR" dirty="0"/>
              <a:t>, </a:t>
            </a:r>
            <a:r>
              <a:rPr lang="pt-BR" dirty="0" smtClean="0"/>
              <a:t>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 com Caixa  - Patrocínio em 31/7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patrocínios em discussão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comunicação, eventos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95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Posicionamento – invasões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Invasões - ataques </a:t>
            </a:r>
            <a:r>
              <a:rPr lang="pt-BR" b="1" dirty="0"/>
              <a:t>ao setor visando modelo </a:t>
            </a:r>
            <a:r>
              <a:rPr lang="pt-BR" b="1" dirty="0" smtClean="0"/>
              <a:t>de produção capitalista</a:t>
            </a:r>
            <a:endParaRPr lang="pt-B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à mídia e sociedade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Coluna no Valor Econômico e Correio Brasiliense em </a:t>
            </a:r>
            <a:r>
              <a:rPr lang="pt-BR" dirty="0" smtClean="0"/>
              <a:t>28/7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Ações com outras entidades – OAB, FIESP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Outras ações?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judicial – Secovi - encontros com Procurador Geral MP, Secretário de Justiça, de Segurança e Governador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 – invasores vs. inclusão em listas de programas habitacionais?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em locais mais atingidos – Rio Grande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124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 e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981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aproximação com o Judiciário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Encontro APM -  </a:t>
            </a:r>
            <a:r>
              <a:rPr lang="pt-BR" dirty="0" smtClean="0"/>
              <a:t>mutirões </a:t>
            </a:r>
            <a:r>
              <a:rPr lang="pt-BR" dirty="0"/>
              <a:t>para alívio do </a:t>
            </a:r>
            <a:r>
              <a:rPr lang="pt-BR" dirty="0" smtClean="0"/>
              <a:t>Judiciário; esclarecimentos à sociedade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esclarecimentos/mudanças.</a:t>
            </a:r>
          </a:p>
          <a:p>
            <a:endParaRPr lang="pt-BR" b="1" dirty="0" smtClean="0"/>
          </a:p>
          <a:p>
            <a:r>
              <a:rPr lang="pt-BR" b="1" dirty="0" smtClean="0"/>
              <a:t>Destinatários </a:t>
            </a:r>
            <a:r>
              <a:rPr lang="pt-BR" dirty="0" smtClean="0"/>
              <a:t>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r>
              <a:rPr lang="pt-BR" b="1" dirty="0" smtClean="0"/>
              <a:t>Redação – </a:t>
            </a:r>
            <a:r>
              <a:rPr lang="pt-BR" dirty="0" smtClean="0"/>
              <a:t>Com. Jurídico  +  Comitê de Comunicação e Assessoria de Imprensa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Prazo</a:t>
            </a:r>
            <a:r>
              <a:rPr lang="pt-BR" dirty="0"/>
              <a:t> – setembro 2014</a:t>
            </a:r>
          </a:p>
          <a:p>
            <a:endParaRPr lang="pt-BR" dirty="0"/>
          </a:p>
          <a:p>
            <a:r>
              <a:rPr lang="pt-BR" sz="1600" b="1" i="1" dirty="0"/>
              <a:t>O Modelo de Negócios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funcionamento </a:t>
            </a:r>
            <a:r>
              <a:rPr lang="pt-BR" sz="1600" i="1" dirty="0" smtClean="0"/>
              <a:t>da incorporação</a:t>
            </a:r>
            <a:r>
              <a:rPr lang="pt-BR" sz="1600" i="1" dirty="0"/>
              <a:t>; custos, margens – Rossi (Natália</a:t>
            </a:r>
            <a:r>
              <a:rPr lang="pt-BR" sz="1600" i="1" dirty="0" smtClean="0"/>
              <a:t>)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A burocracia no Custo (e no prazo) do imóvel -  HM (Euclydes)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atrasos de obra: razões, equilíbrio - </a:t>
            </a:r>
            <a:r>
              <a:rPr lang="pt-BR" sz="1600" i="1" dirty="0" err="1"/>
              <a:t>Cyrela</a:t>
            </a:r>
            <a:r>
              <a:rPr lang="pt-BR" sz="1600" i="1" dirty="0"/>
              <a:t> (Adriano</a:t>
            </a:r>
            <a:r>
              <a:rPr lang="pt-BR" sz="1600" i="1" dirty="0" smtClean="0"/>
              <a:t>)</a:t>
            </a:r>
            <a:endParaRPr lang="pt-BR" sz="1600" b="1" i="1" dirty="0"/>
          </a:p>
          <a:p>
            <a:r>
              <a:rPr lang="pt-BR" sz="1600" b="1" i="1" dirty="0"/>
              <a:t>O Modelo de Vendas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modelos de </a:t>
            </a:r>
            <a:r>
              <a:rPr lang="pt-BR" sz="1600" i="1" dirty="0" smtClean="0"/>
              <a:t>corretagem/ a retenção de valores </a:t>
            </a:r>
            <a:r>
              <a:rPr lang="pt-BR" sz="1600" i="1" dirty="0"/>
              <a:t>– Tecnisa (Crystiane</a:t>
            </a:r>
            <a:r>
              <a:rPr lang="pt-BR" sz="1600" i="1" dirty="0" smtClean="0"/>
              <a:t>)</a:t>
            </a:r>
            <a:endParaRPr lang="pt-BR" sz="1600" b="1" i="1" dirty="0"/>
          </a:p>
          <a:p>
            <a:r>
              <a:rPr lang="pt-BR" sz="1600" b="1" i="1" dirty="0"/>
              <a:t>O custeio e o financiamento da produção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compromissos </a:t>
            </a:r>
            <a:r>
              <a:rPr lang="pt-BR" sz="1600" i="1" dirty="0" smtClean="0"/>
              <a:t>– </a:t>
            </a:r>
            <a:r>
              <a:rPr lang="pt-BR" sz="1600" i="1" dirty="0"/>
              <a:t>compras </a:t>
            </a:r>
            <a:r>
              <a:rPr lang="pt-BR" sz="1600" i="1" dirty="0" smtClean="0"/>
              <a:t>vs. opções/ o PMCMV - </a:t>
            </a:r>
            <a:r>
              <a:rPr lang="pt-BR" sz="1600" i="1" dirty="0"/>
              <a:t>MRV (M. Fernanda)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PMCMV – MRV (Maria Fernanda</a:t>
            </a:r>
            <a:r>
              <a:rPr lang="pt-BR" sz="1600" i="1" dirty="0" smtClean="0"/>
              <a:t>)</a:t>
            </a:r>
            <a:endParaRPr lang="pt-BR" sz="1600" b="1" i="1" dirty="0"/>
          </a:p>
          <a:p>
            <a:r>
              <a:rPr lang="pt-BR" sz="1600" b="1" i="1" dirty="0"/>
              <a:t>Dados sobre a contribuição do setor</a:t>
            </a:r>
            <a:r>
              <a:rPr lang="pt-BR" sz="1600" i="1" dirty="0"/>
              <a:t> – </a:t>
            </a:r>
            <a:r>
              <a:rPr lang="pt-BR" sz="1600" i="1" dirty="0" smtClean="0"/>
              <a:t>ABRAINC </a:t>
            </a:r>
            <a:endParaRPr lang="pt-BR" sz="1600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6359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29745</TotalTime>
  <Words>3427</Words>
  <Application>Microsoft Office PowerPoint</Application>
  <PresentationFormat>Apresentação na tela (4:3)</PresentationFormat>
  <Paragraphs>694</Paragraphs>
  <Slides>45</Slides>
  <Notes>20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Helvetica</vt:lpstr>
      <vt:lpstr>Times New Roman</vt:lpstr>
      <vt:lpstr>Verdana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Posicionamento – invasões</vt:lpstr>
      <vt:lpstr>Apresentação do PowerPoint</vt:lpstr>
      <vt:lpstr>Modelo de Negócios – aproximação com o Judiciário</vt:lpstr>
      <vt:lpstr>Modelo de vendas – aproximação com o MP  </vt:lpstr>
      <vt:lpstr>Modelo de vendas – atualizações e encaminhamento  </vt:lpstr>
      <vt:lpstr>Autoregulação – ideias preliminares</vt:lpstr>
      <vt:lpstr>Apresentação do PowerPoint</vt:lpstr>
      <vt:lpstr>Desburocratização - outras frentes</vt:lpstr>
      <vt:lpstr>Apresentação do PowerPoint</vt:lpstr>
      <vt:lpstr>Burocracia, Licenciamentos </vt:lpstr>
      <vt:lpstr>Burocracia, Licenciamentos – O Custo da Burocracia no Imóvel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Café com J. Safra – 8/8</vt:lpstr>
      <vt:lpstr>Apresentação do PowerPoint</vt:lpstr>
      <vt:lpstr>PMCMV3 – atualizações</vt:lpstr>
      <vt:lpstr>Atualizações –  Governo SP, outros  </vt:lpstr>
      <vt:lpstr>Apresentação do PowerPoint</vt:lpstr>
      <vt:lpstr>Burocracia, Licenciamentos – FNP, 21/5 </vt:lpstr>
      <vt:lpstr>Burocracia, Licenciamentos – FNP, 20/5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</cp:lastModifiedBy>
  <cp:revision>3191</cp:revision>
  <dcterms:created xsi:type="dcterms:W3CDTF">2009-08-13T21:08:28Z</dcterms:created>
  <dcterms:modified xsi:type="dcterms:W3CDTF">2014-08-11T13:36:38Z</dcterms:modified>
</cp:coreProperties>
</file>