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81" r:id="rId2"/>
    <p:sldId id="1469" r:id="rId3"/>
    <p:sldId id="1470" r:id="rId4"/>
    <p:sldId id="1468" r:id="rId5"/>
    <p:sldId id="1568" r:id="rId6"/>
    <p:sldId id="1522" r:id="rId7"/>
    <p:sldId id="1599" r:id="rId8"/>
    <p:sldId id="1601" r:id="rId9"/>
    <p:sldId id="1555" r:id="rId10"/>
    <p:sldId id="1545" r:id="rId11"/>
    <p:sldId id="1562" r:id="rId12"/>
    <p:sldId id="1566" r:id="rId13"/>
    <p:sldId id="1588" r:id="rId14"/>
    <p:sldId id="1561" r:id="rId15"/>
    <p:sldId id="1571" r:id="rId16"/>
    <p:sldId id="1570" r:id="rId17"/>
    <p:sldId id="1573" r:id="rId18"/>
    <p:sldId id="1574" r:id="rId19"/>
    <p:sldId id="1576" r:id="rId20"/>
    <p:sldId id="1578" r:id="rId21"/>
    <p:sldId id="1600" r:id="rId22"/>
    <p:sldId id="1602" r:id="rId23"/>
    <p:sldId id="1577" r:id="rId24"/>
    <p:sldId id="1489" r:id="rId25"/>
    <p:sldId id="1597" r:id="rId26"/>
    <p:sldId id="1598" r:id="rId27"/>
    <p:sldId id="1581" r:id="rId28"/>
    <p:sldId id="1580" r:id="rId29"/>
    <p:sldId id="1583" r:id="rId30"/>
    <p:sldId id="1594" r:id="rId31"/>
    <p:sldId id="1595" r:id="rId32"/>
    <p:sldId id="1596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86441" autoAdjust="0"/>
  </p:normalViewPr>
  <p:slideViewPr>
    <p:cSldViewPr>
      <p:cViewPr varScale="1">
        <p:scale>
          <a:sx n="86" d="100"/>
          <a:sy n="86" d="100"/>
        </p:scale>
        <p:origin x="11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ndra\G\Or&#231;amentos\Or&#231;amento%20ABRAINC%20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26142114477702"/>
          <c:y val="0.12476489681057983"/>
          <c:w val="0.59464154365989985"/>
          <c:h val="0.78209801205203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'Relatorio Conselho'!$J$4</c:f>
              <c:strCache>
                <c:ptCount val="1"/>
                <c:pt idx="0">
                  <c:v>Orçado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innerShdw blurRad="114300">
                  <a:schemeClr val="dk1">
                    <a:tint val="88500"/>
                  </a:schemeClr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fld id="{4665D3E2-A00E-40A6-B3C5-8081020FEF40}" type="CELLRANGE">
                      <a:rPr lang="en-US" smtClean="0"/>
                      <a:pPr/>
                      <a:t>[CELLRANGE]</a:t>
                    </a:fld>
                    <a:fld id="{C68D81EE-2344-4377-ABF7-D578DF849406}" type="VALUE">
                      <a:rPr lang="en-US" baseline="0" smtClean="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8F5AF9-BE2D-46EC-8A2E-69E2C9CE4F42}" type="CELLRANGE">
                      <a:rPr lang="en-US" smtClean="0"/>
                      <a:pPr/>
                      <a:t>[CELLRANGE]</a:t>
                    </a:fld>
                    <a:r>
                      <a:rPr lang="en-US" baseline="0" dirty="0" smtClean="0"/>
                      <a:t/>
                    </a:r>
                    <a:br>
                      <a:rPr lang="en-US" baseline="0" dirty="0" smtClean="0"/>
                    </a:br>
                    <a:r>
                      <a:rPr lang="en-US" baseline="0" smtClean="0"/>
                      <a:t> </a:t>
                    </a:r>
                    <a:fld id="{98F7111E-B39D-4765-9C1A-D82BCCA71906}" type="VALUE">
                      <a:rPr lang="en-US" baseline="0"/>
                      <a:pPr/>
                      <a:t>[VALOR]</a:t>
                    </a:fld>
                    <a:endParaRPr lang="en-US" baseline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Conselho'!$K$4:$K$5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Conselho'!$L$4:$L$5</c:f>
              <c:numCache>
                <c:formatCode>_("R$"* #,##0.00_);_("R$"* \(#,##0.00\);_("R$"* "-"??_);_(@_)</c:formatCode>
                <c:ptCount val="2"/>
                <c:pt idx="0">
                  <c:v>2803870</c:v>
                </c:pt>
                <c:pt idx="1">
                  <c:v>1439841.12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'Relatorio Conselho'!$M$4:$M$5</c15:f>
                <c15:dlblRangeCache>
                  <c:ptCount val="2"/>
                  <c:pt idx="1">
                    <c:v>51%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77844200"/>
        <c:axId val="277841064"/>
      </c:barChart>
      <c:catAx>
        <c:axId val="27784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7841064"/>
        <c:crosses val="autoZero"/>
        <c:auto val="1"/>
        <c:lblAlgn val="ctr"/>
        <c:lblOffset val="100"/>
        <c:noMultiLvlLbl val="0"/>
      </c:catAx>
      <c:valAx>
        <c:axId val="277841064"/>
        <c:scaling>
          <c:orientation val="minMax"/>
        </c:scaling>
        <c:delete val="0"/>
        <c:axPos val="l"/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784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5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4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2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CEFF-6744-4F97-A7E5-68F6090EEDE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08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14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8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9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1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71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6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9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3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11/08/2014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11/08/2014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 Diretoria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7/8/2014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Clipping </a:t>
            </a:r>
            <a:r>
              <a:rPr lang="pt-BR" b="1" dirty="0"/>
              <a:t>ABRAINC – início </a:t>
            </a:r>
            <a:r>
              <a:rPr lang="pt-BR" b="1" dirty="0" smtClean="0"/>
              <a:t>4/7 - </a:t>
            </a:r>
            <a:r>
              <a:rPr lang="pt-BR" dirty="0" smtClean="0"/>
              <a:t>setor</a:t>
            </a:r>
            <a:r>
              <a:rPr lang="pt-BR" dirty="0"/>
              <a:t>; resenha e recomendações de </a:t>
            </a:r>
            <a:r>
              <a:rPr lang="pt-BR" dirty="0" smtClean="0"/>
              <a:t>leitura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ABRAINC </a:t>
            </a:r>
            <a:r>
              <a:rPr lang="pt-BR" b="1" dirty="0" smtClean="0"/>
              <a:t>Informa - </a:t>
            </a:r>
            <a:r>
              <a:rPr lang="pt-BR" dirty="0" smtClean="0"/>
              <a:t>Boletim </a:t>
            </a:r>
            <a:r>
              <a:rPr lang="pt-BR" dirty="0"/>
              <a:t>quinzenal </a:t>
            </a:r>
            <a:r>
              <a:rPr lang="pt-BR" dirty="0" smtClean="0"/>
              <a:t>interno – </a:t>
            </a:r>
            <a:r>
              <a:rPr lang="pt-BR" dirty="0"/>
              <a:t>agenda </a:t>
            </a:r>
            <a:r>
              <a:rPr lang="pt-BR" dirty="0" smtClean="0"/>
              <a:t>ABRAINC – agosto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 smtClean="0"/>
              <a:t>Brodeur</a:t>
            </a:r>
            <a:r>
              <a:rPr lang="pt-BR" dirty="0" smtClean="0"/>
              <a:t> com dedicação de profissional 70% - proposta em 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Coluna ABRAINC - </a:t>
            </a:r>
            <a:r>
              <a:rPr lang="pt-BR" dirty="0"/>
              <a:t> </a:t>
            </a:r>
            <a:r>
              <a:rPr lang="pt-BR" dirty="0" smtClean="0"/>
              <a:t>Conselho Editorial </a:t>
            </a:r>
            <a:r>
              <a:rPr lang="pt-BR" dirty="0"/>
              <a:t>(RM, </a:t>
            </a:r>
            <a:r>
              <a:rPr lang="pt-BR" dirty="0" smtClean="0"/>
              <a:t>LD, </a:t>
            </a:r>
            <a:r>
              <a:rPr lang="pt-BR" dirty="0"/>
              <a:t>RV</a:t>
            </a:r>
            <a:r>
              <a:rPr lang="pt-BR" dirty="0" smtClean="0"/>
              <a:t>) – orçado como opinião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Valor Econômico – R$ 42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Corrreio</a:t>
            </a:r>
            <a:r>
              <a:rPr lang="pt-BR" dirty="0" smtClean="0"/>
              <a:t> Brasiliense – R$ 21 mil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alternativas - FSP, OESP, Metrô News, Agora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Evento </a:t>
            </a:r>
            <a:r>
              <a:rPr lang="pt-BR" b="1" dirty="0" err="1"/>
              <a:t>ArqFuturo</a:t>
            </a:r>
            <a:r>
              <a:rPr lang="pt-BR" b="1" dirty="0"/>
              <a:t> </a:t>
            </a:r>
            <a:r>
              <a:rPr lang="pt-BR" dirty="0"/>
              <a:t>– Rio de Janeiro – </a:t>
            </a:r>
            <a:r>
              <a:rPr lang="pt-BR" dirty="0" smtClean="0"/>
              <a:t>dia inteiro, FGV – R$ 250 mil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setor </a:t>
            </a:r>
            <a:r>
              <a:rPr lang="pt-BR" dirty="0" err="1"/>
              <a:t>imob</a:t>
            </a:r>
            <a:r>
              <a:rPr lang="pt-BR" dirty="0"/>
              <a:t>. e o crescimento das cidades: histórico, desafios e oportunidades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Adensamento, regulação, infra, mobilidade,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Zoneamento, LOUS, Cód.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/>
              <a:t>Urbanístico e inovação – o que pode e deve ser aprimorado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Landbanks</a:t>
            </a:r>
            <a:r>
              <a:rPr lang="pt-BR" dirty="0"/>
              <a:t>, práticas de poder público, </a:t>
            </a:r>
            <a:r>
              <a:rPr lang="pt-BR" dirty="0" err="1"/>
              <a:t>PPPs</a:t>
            </a:r>
            <a:r>
              <a:rPr lang="pt-BR" dirty="0"/>
              <a:t>, </a:t>
            </a:r>
            <a:r>
              <a:rPr lang="pt-BR" dirty="0" smtClean="0"/>
              <a:t>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com Caixa  - Patrocínio em 31/7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patrocínios em discussão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comunicação, eventos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69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Posicionamento – invasões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Invasões - ataques </a:t>
            </a:r>
            <a:r>
              <a:rPr lang="pt-BR" b="1" dirty="0"/>
              <a:t>ao setor visando modelo </a:t>
            </a:r>
            <a:r>
              <a:rPr lang="pt-BR" b="1" dirty="0" smtClean="0"/>
              <a:t>de produção capitalista</a:t>
            </a:r>
            <a:endParaRPr lang="pt-BR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à mídia e sociedade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Coluna no Valor Econômico e Correio Brasiliense em </a:t>
            </a:r>
            <a:r>
              <a:rPr lang="pt-BR" dirty="0" smtClean="0"/>
              <a:t>28/7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Ações com outras entidades – OAB, FIESP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Outras ações?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judicial – Secovi - encontros com Procurador Geral MP, Secretário de Justiça, de Segurança e Governador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 – invasores vs. inclusão em listas de programas habitacionais?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em locais mais atingidos – Rio Grande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378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STF - </a:t>
            </a:r>
            <a:r>
              <a:rPr lang="pt-BR" dirty="0" smtClean="0"/>
              <a:t>CENIBRA </a:t>
            </a:r>
            <a:r>
              <a:rPr lang="pt-BR" dirty="0"/>
              <a:t>contra decisão sobre </a:t>
            </a:r>
            <a:r>
              <a:rPr lang="pt-BR" dirty="0" smtClean="0"/>
              <a:t>atividade-fim, com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que assunto não pode ser regulado por Súmula.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Contatos CENIBRA, Min. Sydney Sanches</a:t>
            </a:r>
          </a:p>
          <a:p>
            <a:endParaRPr lang="pt-BR" dirty="0" smtClean="0"/>
          </a:p>
          <a:p>
            <a:r>
              <a:rPr lang="pt-BR" b="1" dirty="0" smtClean="0"/>
              <a:t>Trabalho Escravo</a:t>
            </a:r>
          </a:p>
          <a:p>
            <a:endParaRPr lang="pt-BR" dirty="0"/>
          </a:p>
          <a:p>
            <a:r>
              <a:rPr lang="pt-BR" b="1" dirty="0"/>
              <a:t>PLS 432/2013 – Comissão Mista do Congresso Nacional, aguardando parecer do relator, senador Romero Jucá (PMDB/RO), às emendas de Plenário</a:t>
            </a:r>
            <a:r>
              <a:rPr lang="pt-BR" b="1" dirty="0" smtClean="0"/>
              <a:t>.</a:t>
            </a:r>
            <a:r>
              <a:rPr lang="pt-BR" b="1" dirty="0"/>
              <a:t> 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EC 81 (5/6/2014) - expropriação </a:t>
            </a:r>
            <a:r>
              <a:rPr lang="pt-BR" dirty="0"/>
              <a:t>de propriedades urbanas e rurais onde se verifique a exploração de trabalho escravo, nos termos da </a:t>
            </a:r>
            <a:r>
              <a:rPr lang="pt-BR" dirty="0" smtClean="0"/>
              <a:t>lei.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PLS </a:t>
            </a:r>
            <a:r>
              <a:rPr lang="pt-BR" dirty="0"/>
              <a:t>432/2013, regulamenta a expropriação e define claramente o que é trabalho escravo, impedindo aplicação irrestrita da EC 81/2014.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em 6/8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ADIN</a:t>
            </a:r>
            <a:r>
              <a:rPr lang="pt-BR" dirty="0" smtClean="0"/>
              <a:t> pela ABRAINC para </a:t>
            </a:r>
            <a:r>
              <a:rPr lang="pt-BR" dirty="0" err="1" smtClean="0"/>
              <a:t>desconfigurar</a:t>
            </a:r>
            <a:r>
              <a:rPr lang="pt-BR" dirty="0" smtClean="0"/>
              <a:t> medida interministerial</a:t>
            </a:r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Questões do Trabalho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85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Medidas para a formalização completa do Setor </a:t>
            </a:r>
            <a:endParaRPr lang="en-US" sz="20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31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LCA/Bernard </a:t>
            </a:r>
            <a:r>
              <a:rPr lang="pt-BR" sz="1600" b="1" dirty="0" err="1" smtClean="0"/>
              <a:t>Appy</a:t>
            </a:r>
            <a:r>
              <a:rPr lang="pt-BR" sz="1600" b="1" dirty="0" smtClean="0"/>
              <a:t> </a:t>
            </a:r>
            <a:r>
              <a:rPr lang="pt-BR" sz="1600" dirty="0" smtClean="0"/>
              <a:t>- sugestões </a:t>
            </a:r>
            <a:r>
              <a:rPr lang="pt-BR" sz="1600" dirty="0"/>
              <a:t>de políticas públicas voltadas a reduzir o grau de informalidade das relações de trabalho no setor de incorporações imobiliárias</a:t>
            </a:r>
            <a:r>
              <a:rPr lang="pt-BR" sz="1600" dirty="0" smtClean="0"/>
              <a:t>.</a:t>
            </a:r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D</a:t>
            </a:r>
            <a:r>
              <a:rPr lang="pt-BR" sz="1600" dirty="0" smtClean="0"/>
              <a:t>iagnóstico com </a:t>
            </a:r>
            <a:r>
              <a:rPr lang="pt-BR" sz="1600" dirty="0"/>
              <a:t>especial atenção para a atuação das empresas </a:t>
            </a:r>
            <a:r>
              <a:rPr lang="pt-BR" sz="1600" dirty="0" smtClean="0"/>
              <a:t>terceirizadas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600" dirty="0"/>
              <a:t>P</a:t>
            </a:r>
            <a:r>
              <a:rPr lang="pt-BR" sz="1600" dirty="0" smtClean="0"/>
              <a:t>ropostas </a:t>
            </a:r>
            <a:r>
              <a:rPr lang="pt-BR" sz="1600" dirty="0"/>
              <a:t>de políticas públicas </a:t>
            </a:r>
            <a:r>
              <a:rPr lang="pt-BR" sz="1600" dirty="0" smtClean="0"/>
              <a:t>com </a:t>
            </a:r>
            <a:r>
              <a:rPr lang="pt-BR" sz="1600" dirty="0"/>
              <a:t>mudanças </a:t>
            </a:r>
            <a:r>
              <a:rPr lang="pt-BR" sz="1600" dirty="0" smtClean="0"/>
              <a:t>na </a:t>
            </a:r>
            <a:r>
              <a:rPr lang="pt-BR" sz="1600" dirty="0"/>
              <a:t>tributação da folha </a:t>
            </a:r>
            <a:r>
              <a:rPr lang="pt-BR" sz="1600" dirty="0" smtClean="0"/>
              <a:t>do </a:t>
            </a:r>
            <a:r>
              <a:rPr lang="pt-BR" sz="1600" dirty="0"/>
              <a:t>setor </a:t>
            </a:r>
            <a:endParaRPr lang="pt-BR" sz="16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sz="1600" dirty="0" smtClean="0"/>
              <a:t>Mediante interesse, interlocuções </a:t>
            </a:r>
            <a:r>
              <a:rPr lang="pt-BR" sz="1600" dirty="0"/>
              <a:t>com autoridades para </a:t>
            </a:r>
            <a:r>
              <a:rPr lang="pt-BR" sz="1600" dirty="0" smtClean="0"/>
              <a:t>apresentação</a:t>
            </a:r>
            <a:endParaRPr lang="pt-BR" sz="1600" b="1" dirty="0" smtClean="0"/>
          </a:p>
          <a:p>
            <a:r>
              <a:rPr lang="pt-BR" sz="1600" b="1" dirty="0" smtClean="0"/>
              <a:t>Valor: R$ 360 mil. Prazo: previsto 11 semanas</a:t>
            </a:r>
          </a:p>
          <a:p>
            <a:endParaRPr lang="pt-BR" sz="1600" b="1" dirty="0"/>
          </a:p>
          <a:p>
            <a:r>
              <a:rPr lang="pt-BR" sz="1600" b="1" dirty="0" smtClean="0"/>
              <a:t>José Pastore – FIA-USP</a:t>
            </a:r>
          </a:p>
          <a:p>
            <a:r>
              <a:rPr lang="pt-BR" sz="1600" b="1" dirty="0" smtClean="0"/>
              <a:t>Parte 1 </a:t>
            </a:r>
          </a:p>
          <a:p>
            <a:pPr marL="342900" indent="-342900">
              <a:buAutoNum type="alphaLcParenBoth"/>
            </a:pPr>
            <a:r>
              <a:rPr lang="pt-BR" sz="1600" dirty="0" smtClean="0"/>
              <a:t>encargos trabalhistas que afetam o trabalho no setor da construção</a:t>
            </a:r>
          </a:p>
          <a:p>
            <a:pPr marL="342900" indent="-342900">
              <a:buAutoNum type="alphaLcParenBoth"/>
            </a:pPr>
            <a:r>
              <a:rPr lang="pt-BR" sz="1600" dirty="0" smtClean="0"/>
              <a:t>os </a:t>
            </a:r>
            <a:r>
              <a:rPr lang="pt-BR" sz="1600" dirty="0"/>
              <a:t>benefícios decorrentes de acordos e convenções coletivas do </a:t>
            </a:r>
            <a:r>
              <a:rPr lang="pt-BR" sz="1600" dirty="0" smtClean="0"/>
              <a:t>setor</a:t>
            </a:r>
            <a:endParaRPr lang="pt-BR" sz="1600" dirty="0"/>
          </a:p>
          <a:p>
            <a:pPr marL="342900" indent="-342900">
              <a:buAutoNum type="alphaLcParenBoth"/>
            </a:pPr>
            <a:r>
              <a:rPr lang="pt-BR" sz="1600" dirty="0" smtClean="0"/>
              <a:t>as </a:t>
            </a:r>
            <a:r>
              <a:rPr lang="pt-BR" sz="1600" dirty="0"/>
              <a:t>despesas de cumprimento das normas </a:t>
            </a:r>
            <a:r>
              <a:rPr lang="pt-BR" sz="1600" dirty="0" smtClean="0"/>
              <a:t>de </a:t>
            </a:r>
            <a:r>
              <a:rPr lang="pt-BR" sz="1600" dirty="0"/>
              <a:t>saúde e segurança (</a:t>
            </a:r>
            <a:r>
              <a:rPr lang="pt-BR" sz="1600" dirty="0" err="1"/>
              <a:t>NRs</a:t>
            </a:r>
            <a:r>
              <a:rPr lang="pt-BR" sz="1600" dirty="0" smtClean="0"/>
              <a:t>)</a:t>
            </a:r>
          </a:p>
          <a:p>
            <a:pPr marL="342900" indent="-342900">
              <a:buAutoNum type="alphaLcParenBoth"/>
            </a:pPr>
            <a:r>
              <a:rPr lang="pt-BR" sz="1600" dirty="0" smtClean="0"/>
              <a:t>uma </a:t>
            </a:r>
            <a:r>
              <a:rPr lang="pt-BR" sz="1600" dirty="0"/>
              <a:t>estimativa de ganhos ao se reduzir os riscos da informalidade. </a:t>
            </a:r>
            <a:endParaRPr lang="pt-BR" sz="1600" b="1" dirty="0" smtClean="0"/>
          </a:p>
          <a:p>
            <a:r>
              <a:rPr lang="pt-BR" sz="1600" b="1" dirty="0" smtClean="0"/>
              <a:t>Parte 2 - </a:t>
            </a:r>
            <a:r>
              <a:rPr lang="pt-BR" sz="1600" dirty="0"/>
              <a:t>sugestões para a ação da ABRINC junto aos Poderes Públicos, associações de classe e imprensa em </a:t>
            </a:r>
            <a:r>
              <a:rPr lang="pt-BR" sz="1600" dirty="0" smtClean="0"/>
              <a:t>geral</a:t>
            </a:r>
          </a:p>
          <a:p>
            <a:r>
              <a:rPr lang="pt-BR" sz="1600" b="1" dirty="0" smtClean="0"/>
              <a:t>Valor: R$ 227 mil. Prazo previsto 4 meses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Eduardo </a:t>
            </a:r>
            <a:r>
              <a:rPr lang="pt-BR" sz="1600" b="1" dirty="0" err="1" smtClean="0"/>
              <a:t>Zylbesztajn</a:t>
            </a:r>
            <a:r>
              <a:rPr lang="pt-BR" sz="1600" b="1" dirty="0" smtClean="0"/>
              <a:t> – FIPE</a:t>
            </a:r>
          </a:p>
          <a:p>
            <a:pPr lvl="0"/>
            <a:r>
              <a:rPr lang="pt-BR" sz="1600" dirty="0" smtClean="0"/>
              <a:t>1- Medir o custo do trabalho (dados de 3 empresas, ocupações a serem definidas)</a:t>
            </a:r>
          </a:p>
          <a:p>
            <a:pPr lvl="0"/>
            <a:r>
              <a:rPr lang="pt-BR" sz="1600" dirty="0" smtClean="0"/>
              <a:t>2 - Propostas FIPE de diminuição de cunha fiscal e formalização  Custos  reais e percebidos da mão de obra – 15 empresas</a:t>
            </a:r>
            <a:r>
              <a:rPr lang="pt-BR" sz="1600" dirty="0"/>
              <a:t> </a:t>
            </a:r>
            <a:r>
              <a:rPr lang="pt-BR" sz="1600" dirty="0" smtClean="0"/>
              <a:t>– setor têxtil</a:t>
            </a:r>
          </a:p>
          <a:p>
            <a:pPr lvl="0"/>
            <a:r>
              <a:rPr lang="pt-BR" sz="1600" b="1" dirty="0" smtClean="0"/>
              <a:t>Valor: R$ 85 mil + 45 mil. Prazo: 8 semanas</a:t>
            </a:r>
          </a:p>
          <a:p>
            <a:pPr lvl="0"/>
            <a:endParaRPr lang="pt-BR" b="1" dirty="0" smtClean="0"/>
          </a:p>
          <a:p>
            <a:pPr lvl="0"/>
            <a:r>
              <a:rPr lang="pt-BR" sz="1600" b="1" dirty="0" smtClean="0"/>
              <a:t>Avanço com Comitê de RH – </a:t>
            </a:r>
            <a:r>
              <a:rPr lang="pt-BR" sz="1600" dirty="0" smtClean="0"/>
              <a:t>diretoria verá de participação de Renata Rossi e Renata Moura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1295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aproximação com o Judiciário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Encontro APM -  </a:t>
            </a:r>
            <a:r>
              <a:rPr lang="pt-BR" dirty="0" smtClean="0"/>
              <a:t>mutirões </a:t>
            </a:r>
            <a:r>
              <a:rPr lang="pt-BR" dirty="0"/>
              <a:t>para alívio do </a:t>
            </a:r>
            <a:r>
              <a:rPr lang="pt-BR" dirty="0" smtClean="0"/>
              <a:t>Judiciário; esclarecimentos à sociedade</a:t>
            </a:r>
            <a:endParaRPr lang="pt-BR" dirty="0"/>
          </a:p>
          <a:p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esclarecimentos/mudanças.</a:t>
            </a:r>
            <a:endParaRPr lang="pt-BR" b="1" dirty="0" smtClean="0"/>
          </a:p>
          <a:p>
            <a:r>
              <a:rPr lang="pt-BR" b="1" dirty="0" smtClean="0"/>
              <a:t>Destinatários </a:t>
            </a:r>
            <a:r>
              <a:rPr lang="pt-BR" dirty="0" smtClean="0"/>
              <a:t>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  <a:endParaRPr lang="pt-BR" i="1" dirty="0"/>
          </a:p>
          <a:p>
            <a:r>
              <a:rPr lang="pt-BR" b="1" dirty="0" smtClean="0"/>
              <a:t>Redação – </a:t>
            </a:r>
            <a:r>
              <a:rPr lang="pt-BR" dirty="0" smtClean="0"/>
              <a:t>Com. Jurídico  +  Comitê de Comunicação e Assessoria de Imprensa </a:t>
            </a:r>
            <a:endParaRPr lang="pt-BR" b="1" dirty="0"/>
          </a:p>
          <a:p>
            <a:r>
              <a:rPr lang="pt-BR" b="1" dirty="0"/>
              <a:t>Prazo</a:t>
            </a:r>
            <a:r>
              <a:rPr lang="pt-BR" dirty="0"/>
              <a:t> – setembro </a:t>
            </a:r>
            <a:r>
              <a:rPr lang="pt-BR" dirty="0" smtClean="0"/>
              <a:t>2014</a:t>
            </a:r>
          </a:p>
          <a:p>
            <a:endParaRPr lang="pt-BR" dirty="0"/>
          </a:p>
          <a:p>
            <a:r>
              <a:rPr lang="pt-BR" sz="1600" b="1" i="1" dirty="0"/>
              <a:t>O Modelo de Negócios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funcionamento </a:t>
            </a:r>
            <a:r>
              <a:rPr lang="pt-BR" sz="1600" i="1" dirty="0" smtClean="0"/>
              <a:t>da incorporação</a:t>
            </a:r>
            <a:r>
              <a:rPr lang="pt-BR" sz="1600" i="1" dirty="0"/>
              <a:t>; custos, margens – Rossi (Natália</a:t>
            </a:r>
            <a:r>
              <a:rPr lang="pt-BR" sz="1600" i="1" dirty="0" smtClean="0"/>
              <a:t>) – não entregue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A burocracia no Custo (e no prazo) do imóvel -  HM (Euclydes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atrasos de obra: razões, equilíbrio - </a:t>
            </a:r>
            <a:r>
              <a:rPr lang="pt-BR" sz="1600" i="1" dirty="0" err="1"/>
              <a:t>Cyrela</a:t>
            </a:r>
            <a:r>
              <a:rPr lang="pt-BR" sz="1600" i="1" dirty="0"/>
              <a:t> (Adriano</a:t>
            </a:r>
            <a:r>
              <a:rPr lang="pt-BR" sz="1600" i="1" dirty="0" smtClean="0"/>
              <a:t>) – não entregue</a:t>
            </a:r>
            <a:endParaRPr lang="pt-BR" sz="1600" b="1" i="1" dirty="0"/>
          </a:p>
          <a:p>
            <a:r>
              <a:rPr lang="pt-BR" sz="1600" b="1" i="1" dirty="0"/>
              <a:t>O Modelo de Vendas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modelos de </a:t>
            </a:r>
            <a:r>
              <a:rPr lang="pt-BR" sz="1600" i="1" dirty="0" smtClean="0"/>
              <a:t>corretagem/ a retenção de valores </a:t>
            </a:r>
            <a:r>
              <a:rPr lang="pt-BR" sz="1600" i="1" dirty="0"/>
              <a:t>– Tecnisa (Crystiane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r>
              <a:rPr lang="pt-BR" sz="1600" b="1" i="1" dirty="0"/>
              <a:t>O custeio e o financiamento da produção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compromissos </a:t>
            </a:r>
            <a:r>
              <a:rPr lang="pt-BR" sz="1600" i="1" dirty="0" smtClean="0"/>
              <a:t>– </a:t>
            </a:r>
            <a:r>
              <a:rPr lang="pt-BR" sz="1600" i="1" dirty="0"/>
              <a:t>compras </a:t>
            </a:r>
            <a:r>
              <a:rPr lang="pt-BR" sz="1600" i="1" dirty="0" smtClean="0"/>
              <a:t>vs. opções/ o PMCMV - </a:t>
            </a:r>
            <a:r>
              <a:rPr lang="pt-BR" sz="1600" i="1" dirty="0"/>
              <a:t>MRV (M. Fernanda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PMCMV – MRV (Maria Fernanda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r>
              <a:rPr lang="pt-BR" sz="1600" b="1" i="1" dirty="0"/>
              <a:t>Dados sobre a contribuição do setor</a:t>
            </a:r>
            <a:r>
              <a:rPr lang="pt-BR" sz="1600" i="1" dirty="0"/>
              <a:t> – </a:t>
            </a:r>
            <a:r>
              <a:rPr lang="pt-BR" sz="1600" i="1" dirty="0" smtClean="0"/>
              <a:t>ABRAINC - ok </a:t>
            </a:r>
            <a:endParaRPr lang="pt-BR" sz="1600" dirty="0"/>
          </a:p>
          <a:p>
            <a:endParaRPr lang="pt-BR" dirty="0" smtClean="0"/>
          </a:p>
          <a:p>
            <a:r>
              <a:rPr lang="pt-BR" b="1" dirty="0" smtClean="0"/>
              <a:t>Proposta Luiz Fernando Moura </a:t>
            </a:r>
            <a:r>
              <a:rPr lang="pt-BR" dirty="0" smtClean="0"/>
              <a:t>(ver anexo) </a:t>
            </a:r>
            <a:r>
              <a:rPr lang="pt-BR" b="1" dirty="0" smtClean="0"/>
              <a:t>– </a:t>
            </a:r>
            <a:r>
              <a:rPr lang="pt-BR" dirty="0" smtClean="0"/>
              <a:t>discutirei com LFM escopo, convergência, período parcial e remuneração adequada. Se necessária, orientação com Novellino e Leonardo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2723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</a:t>
            </a:r>
            <a:r>
              <a:rPr lang="pt-BR" b="1" dirty="0"/>
              <a:t>decorrente de reuniões sobre HIS</a:t>
            </a:r>
            <a:r>
              <a:rPr lang="pt-BR" dirty="0"/>
              <a:t>; alinhamento com </a:t>
            </a:r>
            <a:r>
              <a:rPr lang="pt-BR" dirty="0" smtClean="0"/>
              <a:t>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Novo decreto com melhoria de fluxo e sobreposições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Propostas para SMT, SVMA, SIURB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Discussão de Código de </a:t>
            </a:r>
            <a:r>
              <a:rPr lang="pt-BR" dirty="0" smtClean="0"/>
              <a:t>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Audiência </a:t>
            </a:r>
            <a:r>
              <a:rPr lang="pt-BR" b="1" dirty="0"/>
              <a:t>solicitada </a:t>
            </a:r>
            <a:r>
              <a:rPr lang="pt-BR" b="1" dirty="0" smtClean="0"/>
              <a:t>ao Pref. – modelo </a:t>
            </a:r>
            <a:r>
              <a:rPr lang="pt-BR" b="1" dirty="0"/>
              <a:t>e </a:t>
            </a:r>
            <a:r>
              <a:rPr lang="pt-BR" b="1" dirty="0" smtClean="0"/>
              <a:t>divulgação – </a:t>
            </a:r>
            <a:r>
              <a:rPr lang="pt-BR" b="1" u="sng" dirty="0" smtClean="0"/>
              <a:t>auxílio das empresas</a:t>
            </a:r>
            <a:endParaRPr lang="pt-BR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Simplificação, unificação, gestão,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Bandeira de modernidade, de crescimento e transparência (</a:t>
            </a:r>
            <a:r>
              <a:rPr lang="pt-BR" dirty="0" err="1" smtClean="0"/>
              <a:t>anti-corrupção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Rio de Janeiro – </a:t>
            </a:r>
            <a:r>
              <a:rPr lang="pt-BR" dirty="0" smtClean="0"/>
              <a:t>Secretária Madalena -  21/5 – </a:t>
            </a:r>
            <a:r>
              <a:rPr lang="pt-BR" b="1" u="sng" dirty="0" smtClean="0"/>
              <a:t>auxílio das empresas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Alternativa para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Campinas</a:t>
            </a:r>
            <a:r>
              <a:rPr lang="pt-BR" dirty="0"/>
              <a:t> – </a:t>
            </a:r>
            <a:r>
              <a:rPr lang="pt-BR" dirty="0" err="1" smtClean="0"/>
              <a:t>Comunitas</a:t>
            </a:r>
            <a:r>
              <a:rPr lang="pt-BR" dirty="0" smtClean="0"/>
              <a:t> </a:t>
            </a:r>
            <a:r>
              <a:rPr lang="pt-BR" dirty="0"/>
              <a:t>– R$ 1.800 mil, 12 </a:t>
            </a:r>
            <a:r>
              <a:rPr lang="pt-BR" dirty="0" smtClean="0"/>
              <a:t>meses – risco – descontinuado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Caminho próprio </a:t>
            </a:r>
            <a:r>
              <a:rPr lang="pt-BR" dirty="0"/>
              <a:t>a partir de </a:t>
            </a:r>
            <a:r>
              <a:rPr lang="pt-BR" dirty="0" smtClean="0"/>
              <a:t>agosto (HM)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Frente Nacional de Prefeitos </a:t>
            </a:r>
            <a:r>
              <a:rPr lang="pt-BR" dirty="0"/>
              <a:t>– reunião em SP em 21/5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</a:t>
            </a:r>
            <a:r>
              <a:rPr lang="pt-BR" dirty="0"/>
              <a:t>com Secretários Municipais de Urbanismo – RJ, POA, Fortaleza, Curitiba, Belém, Olinda, SBC, BNDES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Apresentações e trocas nos fóruns da FNP em setembro e novembro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</a:t>
            </a:r>
            <a:r>
              <a:rPr lang="pt-BR" dirty="0" smtClean="0"/>
              <a:t>na </a:t>
            </a:r>
            <a:r>
              <a:rPr lang="pt-BR" dirty="0"/>
              <a:t>SUSEP à espera de um </a:t>
            </a:r>
            <a:r>
              <a:rPr lang="pt-BR" dirty="0" smtClean="0"/>
              <a:t>piloto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6923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7" y="226525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Custo da Burocracia no Imóvel - agenda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4625" y="620688"/>
            <a:ext cx="8361561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refeituras-piloto </a:t>
            </a:r>
            <a:r>
              <a:rPr lang="pt-BR" dirty="0"/>
              <a:t>(vontade política / relevância</a:t>
            </a:r>
            <a:r>
              <a:rPr lang="pt-BR" dirty="0" smtClean="0"/>
              <a:t>): SP, RJ, Campinas, FNP – Porto Alegre, Curitiba, indicações Leandro (MRV) e Daniela (Tenda)</a:t>
            </a: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Mapear processo de aprovação utilizado nas prefeituras-piloto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Levantar </a:t>
            </a:r>
            <a:r>
              <a:rPr lang="pt-BR" dirty="0"/>
              <a:t>parceiros necessários: prefeitos, secretários, órgãos, tribunais, conselhos de classe, escritórios, </a:t>
            </a:r>
            <a:r>
              <a:rPr lang="pt-BR" dirty="0" err="1"/>
              <a:t>etc</a:t>
            </a:r>
            <a:r>
              <a:rPr lang="pt-BR" dirty="0"/>
              <a:t>, e definir </a:t>
            </a:r>
            <a:r>
              <a:rPr lang="pt-BR" dirty="0" smtClean="0"/>
              <a:t>agenda.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Propor revisão de legislações pertinentes ao tema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Definir estratégias para utilização do modelo (seja ele completo ou parcial)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Criar </a:t>
            </a:r>
            <a:r>
              <a:rPr lang="pt-BR" dirty="0"/>
              <a:t>“selo” para as prefeituras que adotarem o modelo – visibilidade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dirty="0"/>
              <a:t>Disseminar de forma abrangente as práticas adotadas e melhorias conquistadas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050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  <p:sp>
        <p:nvSpPr>
          <p:cNvPr id="2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7985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Desburocratização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frentes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ARISP e com CETIP (mensageria)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</a:t>
            </a:r>
          </a:p>
          <a:p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em que extrato de banco converse com da ARISP (</a:t>
            </a:r>
            <a:r>
              <a:rPr lang="pt-BR" dirty="0" err="1" smtClean="0"/>
              <a:t>Cetip</a:t>
            </a:r>
            <a:r>
              <a:rPr lang="pt-BR" dirty="0" smtClean="0"/>
              <a:t>, Serasa)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Complexidade no fluxo e testes de alguns bancos, com pressão sobre seus sistemas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Fórum seria válido na disseminação no país (com cuidados da ARISP)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agendamentos por banco</a:t>
            </a:r>
          </a:p>
          <a:p>
            <a:endParaRPr lang="pt-BR" dirty="0" smtClean="0"/>
          </a:p>
          <a:p>
            <a:r>
              <a:rPr lang="pt-BR" b="1" dirty="0" smtClean="0"/>
              <a:t>Aplicativo para individualização e ouvidoria, com ARISP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Unificação de extratos bancários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construído com sugestões das empresas, com liderança de </a:t>
            </a:r>
            <a:r>
              <a:rPr lang="pt-BR" dirty="0" err="1" smtClean="0"/>
              <a:t>Cyrela</a:t>
            </a:r>
            <a:r>
              <a:rPr lang="pt-BR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ABECIP (7/8) e Caixa (12/8)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6751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Pontos </a:t>
            </a:r>
            <a:r>
              <a:rPr lang="pt-BR" b="1" dirty="0"/>
              <a:t>de </a:t>
            </a:r>
            <a:r>
              <a:rPr lang="pt-BR" b="1" dirty="0" smtClean="0"/>
              <a:t>atenção  -Oficina HIS – Caixa e Min Cidades – 17 e 18/7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Prazo de 420 meses, juros de 3,5% para determinadas </a:t>
            </a:r>
            <a:r>
              <a:rPr lang="pt-BR" dirty="0" smtClean="0"/>
              <a:t>faixas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edução </a:t>
            </a:r>
            <a:r>
              <a:rPr lang="pt-BR" dirty="0"/>
              <a:t>no valor final  das </a:t>
            </a:r>
            <a:r>
              <a:rPr lang="pt-BR" dirty="0" smtClean="0"/>
              <a:t>unidades - “</a:t>
            </a:r>
            <a:r>
              <a:rPr lang="pt-BR" dirty="0"/>
              <a:t>subtetos” - valores máximos de imóveis que poderiam ser financiados na Faixa 1,5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Produtos mistos – Faixas 1 e 2</a:t>
            </a:r>
          </a:p>
          <a:p>
            <a:pPr lvl="0"/>
            <a:r>
              <a:rPr lang="pt-BR" b="1" dirty="0" smtClean="0"/>
              <a:t>Reunião com Min. Cidades, Min. Planejamento, Caixa e BB </a:t>
            </a:r>
            <a:r>
              <a:rPr lang="pt-BR" dirty="0" smtClean="0"/>
              <a:t>em 6/8, em Brasília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Normas de Desempenho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de propostas com Governo Federal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FGV - CBIC, </a:t>
            </a:r>
            <a:r>
              <a:rPr lang="pt-BR" b="1" dirty="0" err="1" smtClean="0"/>
              <a:t>SindusconSP</a:t>
            </a:r>
            <a:r>
              <a:rPr lang="pt-BR" b="1" dirty="0" smtClean="0"/>
              <a:t>, APEOP, Secovi, ABRAINC – R$ 150 mil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Análise da evolução recente do setor brasileiro da construção civil. </a:t>
            </a:r>
            <a:r>
              <a:rPr lang="pt-BR" dirty="0" smtClean="0"/>
              <a:t>2004-2013</a:t>
            </a:r>
            <a:r>
              <a:rPr lang="pt-BR" dirty="0"/>
              <a:t>, </a:t>
            </a:r>
            <a:r>
              <a:rPr lang="pt-BR" dirty="0" smtClean="0"/>
              <a:t>evolução </a:t>
            </a:r>
            <a:r>
              <a:rPr lang="pt-BR" dirty="0"/>
              <a:t>dos principais </a:t>
            </a:r>
            <a:r>
              <a:rPr lang="pt-BR" dirty="0" smtClean="0"/>
              <a:t>indicadores, </a:t>
            </a:r>
            <a:r>
              <a:rPr lang="pt-BR" dirty="0"/>
              <a:t>com destaque para emprego e geração de valor (PIB setorial).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Impactos </a:t>
            </a:r>
            <a:r>
              <a:rPr lang="pt-BR" b="1" dirty="0"/>
              <a:t>do Programa. </a:t>
            </a:r>
            <a:r>
              <a:rPr lang="pt-BR" dirty="0"/>
              <a:t>O objetivo desse bloco é destacar os efeitos multiplicativos do PMCMV sobre a economia brasileira: renda, emprego, tributos e </a:t>
            </a:r>
            <a:r>
              <a:rPr lang="pt-BR" dirty="0" smtClean="0"/>
              <a:t>PIB a </a:t>
            </a:r>
            <a:r>
              <a:rPr lang="pt-BR" dirty="0"/>
              <a:t>cada 100 mil unidades em </a:t>
            </a:r>
            <a:r>
              <a:rPr lang="pt-BR" dirty="0" smtClean="0"/>
              <a:t>construção.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Diagnóstico </a:t>
            </a:r>
            <a:r>
              <a:rPr lang="pt-BR" b="1" dirty="0"/>
              <a:t>da situação atual</a:t>
            </a:r>
            <a:r>
              <a:rPr lang="pt-BR" dirty="0"/>
              <a:t>. </a:t>
            </a:r>
            <a:r>
              <a:rPr lang="pt-BR" dirty="0" smtClean="0"/>
              <a:t>Balanço </a:t>
            </a:r>
            <a:r>
              <a:rPr lang="pt-BR" dirty="0"/>
              <a:t>atual do programa, seus impactos, dificuldades e seus </a:t>
            </a:r>
            <a:r>
              <a:rPr lang="pt-BR" dirty="0" smtClean="0"/>
              <a:t>potenciais, quantitativos e qualitativos - acesso </a:t>
            </a:r>
            <a:r>
              <a:rPr lang="pt-BR" dirty="0"/>
              <a:t>à moradia, saneamento básico, crédito, etc.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Elaboração </a:t>
            </a:r>
            <a:r>
              <a:rPr lang="pt-BR" b="1" dirty="0"/>
              <a:t>de proposições.</a:t>
            </a:r>
            <a:r>
              <a:rPr lang="pt-BR" dirty="0"/>
              <a:t> </a:t>
            </a:r>
            <a:r>
              <a:rPr lang="pt-BR" dirty="0" smtClean="0"/>
              <a:t>política </a:t>
            </a:r>
            <a:r>
              <a:rPr lang="pt-BR" dirty="0"/>
              <a:t>habitacional </a:t>
            </a:r>
            <a:r>
              <a:rPr lang="pt-BR" dirty="0" smtClean="0"/>
              <a:t>brasileira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1932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2641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Contribuições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Projetos, outros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43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Nova sede – </a:t>
            </a:r>
            <a:r>
              <a:rPr lang="pt-BR" dirty="0" smtClean="0"/>
              <a:t>contrato assinado, obras sendo iniciadas</a:t>
            </a:r>
          </a:p>
          <a:p>
            <a:endParaRPr lang="pt-BR" b="1" dirty="0"/>
          </a:p>
          <a:p>
            <a:r>
              <a:rPr lang="pt-BR" b="1" dirty="0" smtClean="0"/>
              <a:t>Metas </a:t>
            </a:r>
            <a:r>
              <a:rPr lang="pt-BR" b="1" dirty="0"/>
              <a:t>2014 </a:t>
            </a:r>
            <a:r>
              <a:rPr lang="pt-BR" b="1" dirty="0" smtClean="0"/>
              <a:t> </a:t>
            </a:r>
            <a:r>
              <a:rPr lang="pt-BR" dirty="0"/>
              <a:t>-  </a:t>
            </a:r>
            <a:r>
              <a:rPr lang="pt-BR" dirty="0" smtClean="0"/>
              <a:t>homologação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Retenção </a:t>
            </a:r>
            <a:r>
              <a:rPr lang="pt-BR" dirty="0" smtClean="0"/>
              <a:t>– adiamento para 2015</a:t>
            </a:r>
          </a:p>
          <a:p>
            <a:endParaRPr lang="pt-BR" b="1" dirty="0"/>
          </a:p>
          <a:p>
            <a:r>
              <a:rPr lang="pt-BR" b="1" dirty="0" smtClean="0"/>
              <a:t>IBGC </a:t>
            </a:r>
            <a:r>
              <a:rPr lang="pt-BR" b="1" dirty="0"/>
              <a:t>– </a:t>
            </a:r>
            <a:r>
              <a:rPr lang="pt-BR" dirty="0"/>
              <a:t>Curso de Governança Corporativa – 64h, 8 aulas, 1 vez por </a:t>
            </a:r>
            <a:r>
              <a:rPr lang="pt-BR" dirty="0" smtClean="0"/>
              <a:t>semana</a:t>
            </a:r>
            <a:r>
              <a:rPr lang="pt-BR" dirty="0"/>
              <a:t> </a:t>
            </a:r>
            <a:r>
              <a:rPr lang="pt-BR" dirty="0" smtClean="0"/>
              <a:t>– participação ABRAINC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RICS</a:t>
            </a:r>
            <a:r>
              <a:rPr lang="pt-BR" dirty="0" smtClean="0"/>
              <a:t> </a:t>
            </a:r>
            <a:r>
              <a:rPr lang="pt-BR" dirty="0"/>
              <a:t>– Royal </a:t>
            </a:r>
            <a:r>
              <a:rPr lang="pt-BR" dirty="0" err="1"/>
              <a:t>Institution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Chartered</a:t>
            </a:r>
            <a:r>
              <a:rPr lang="pt-BR" dirty="0"/>
              <a:t> </a:t>
            </a:r>
            <a:r>
              <a:rPr lang="pt-BR" dirty="0" err="1"/>
              <a:t>Surveyors</a:t>
            </a:r>
            <a:r>
              <a:rPr lang="pt-BR" dirty="0"/>
              <a:t>–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Invited</a:t>
            </a:r>
            <a:r>
              <a:rPr lang="pt-BR" dirty="0" smtClean="0"/>
              <a:t> </a:t>
            </a:r>
            <a:r>
              <a:rPr lang="pt-BR" dirty="0" err="1"/>
              <a:t>Route</a:t>
            </a:r>
            <a:r>
              <a:rPr lang="pt-BR" dirty="0"/>
              <a:t> p/ </a:t>
            </a:r>
            <a:r>
              <a:rPr lang="pt-BR" dirty="0" err="1"/>
              <a:t>membership</a:t>
            </a:r>
            <a:r>
              <a:rPr lang="pt-BR" dirty="0"/>
              <a:t> – R$ 810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fee</a:t>
            </a:r>
            <a:r>
              <a:rPr lang="pt-BR" dirty="0"/>
              <a:t>) + R$ 1.151 (</a:t>
            </a:r>
            <a:r>
              <a:rPr lang="pt-BR" dirty="0" smtClean="0"/>
              <a:t>anual)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International</a:t>
            </a:r>
            <a:r>
              <a:rPr lang="pt-BR" dirty="0" smtClean="0"/>
              <a:t> </a:t>
            </a:r>
            <a:r>
              <a:rPr lang="pt-BR" dirty="0" err="1" smtClean="0"/>
              <a:t>Ethics</a:t>
            </a:r>
            <a:r>
              <a:rPr lang="pt-BR" dirty="0" smtClean="0"/>
              <a:t> Standards – 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Originalmente 40 entidades participantes do </a:t>
            </a:r>
            <a:r>
              <a:rPr lang="pt-BR" dirty="0" err="1" smtClean="0"/>
              <a:t>International</a:t>
            </a:r>
            <a:r>
              <a:rPr lang="pt-BR" dirty="0" smtClean="0"/>
              <a:t> </a:t>
            </a:r>
            <a:r>
              <a:rPr lang="pt-BR" dirty="0" err="1" smtClean="0"/>
              <a:t>Property</a:t>
            </a:r>
            <a:r>
              <a:rPr lang="pt-BR" dirty="0" smtClean="0"/>
              <a:t> </a:t>
            </a:r>
            <a:r>
              <a:rPr lang="pt-BR" dirty="0" err="1" smtClean="0"/>
              <a:t>Measurement</a:t>
            </a:r>
            <a:r>
              <a:rPr lang="pt-BR" dirty="0" smtClean="0"/>
              <a:t> Standards (IPMS) – 2013 – World Bank – indo a consulta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ONU, com apoio IESBA - </a:t>
            </a:r>
            <a:r>
              <a:rPr lang="pt-BR" dirty="0"/>
              <a:t>Encontro </a:t>
            </a:r>
            <a:r>
              <a:rPr lang="pt-BR" dirty="0" smtClean="0"/>
              <a:t>– </a:t>
            </a:r>
            <a:r>
              <a:rPr lang="pt-BR" dirty="0"/>
              <a:t>21 e 22 de outubro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Participantes  - </a:t>
            </a:r>
            <a:r>
              <a:rPr lang="pt-BR" dirty="0" err="1" smtClean="0"/>
              <a:t>appraisers</a:t>
            </a:r>
            <a:r>
              <a:rPr lang="pt-BR" dirty="0" smtClean="0"/>
              <a:t> e outros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Share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discute </a:t>
            </a:r>
            <a:r>
              <a:rPr lang="pt-BR" dirty="0" err="1" smtClean="0"/>
              <a:t>ethical</a:t>
            </a:r>
            <a:r>
              <a:rPr lang="pt-BR" dirty="0" smtClean="0"/>
              <a:t> standards de cada organização e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Convite no </a:t>
            </a:r>
            <a:r>
              <a:rPr lang="pt-BR" dirty="0" err="1" smtClean="0"/>
              <a:t>Basil</a:t>
            </a:r>
            <a:r>
              <a:rPr lang="pt-BR" dirty="0" smtClean="0"/>
              <a:t> para CBIC, Secovi e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COFECI</a:t>
            </a:r>
            <a:r>
              <a:rPr lang="pt-BR" dirty="0" smtClean="0"/>
              <a:t> – escritório em Brasília – Roriz – R$ 100 mil + R$ 200 mil (sucesso)</a:t>
            </a:r>
          </a:p>
          <a:p>
            <a:endParaRPr lang="pt-BR" dirty="0"/>
          </a:p>
          <a:p>
            <a:r>
              <a:rPr lang="pt-BR" b="1" dirty="0" smtClean="0"/>
              <a:t>Código de Conduta ABRAINC </a:t>
            </a:r>
            <a:r>
              <a:rPr lang="pt-BR" dirty="0" smtClean="0"/>
              <a:t>- comentários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Outras 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4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98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1- </a:t>
            </a:r>
            <a:r>
              <a:rPr lang="pt-BR" sz="1600" b="1" u="sng" dirty="0" smtClean="0"/>
              <a:t>ABRAINC</a:t>
            </a:r>
            <a:endParaRPr lang="pt-B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Texto inicial de um Código de Conduta para a ABRAINC –texto aprovado no Conselho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Dados FIPE – avanço e início da obtenção dos dados pelas empresas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Participação em órgãos como no CPN e </a:t>
            </a:r>
            <a:r>
              <a:rPr lang="pt-BR" sz="1600" dirty="0" smtClean="0"/>
              <a:t>NN para negociação salarial </a:t>
            </a:r>
            <a:r>
              <a:rPr lang="pt-BR" sz="1600" dirty="0"/>
              <a:t>– </a:t>
            </a:r>
            <a:r>
              <a:rPr lang="pt-BR" sz="1600" dirty="0" err="1" smtClean="0"/>
              <a:t>Sinduscon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b="1" u="sng" dirty="0" smtClean="0"/>
          </a:p>
          <a:p>
            <a:r>
              <a:rPr lang="pt-BR" sz="1600" b="1" u="sng" dirty="0" smtClean="0"/>
              <a:t>2 - Sistema eletrônico de registros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Acompanhamento com ARISP, CETIP e bancos para encaminhamento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Aplicativo para Desligamentos em discussão com ARISP– aprovação e implementação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endParaRPr lang="pt-BR" sz="1600" b="1" dirty="0" smtClean="0"/>
          </a:p>
          <a:p>
            <a:r>
              <a:rPr lang="pt-BR" sz="1600" b="1" u="sng" dirty="0" smtClean="0"/>
              <a:t>3 – Burocracia, licenciamentos – divulgação do trabalho </a:t>
            </a:r>
            <a:r>
              <a:rPr lang="pt-BR" sz="1600" b="1" u="sng" dirty="0" err="1" smtClean="0"/>
              <a:t>Booz</a:t>
            </a:r>
            <a:r>
              <a:rPr lang="pt-BR" sz="1600" b="1" u="sng" dirty="0" smtClean="0"/>
              <a:t> </a:t>
            </a:r>
            <a:endParaRPr lang="pt-B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Preparação de eventos e inclusão do assunto para encaminhamentos – peso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Trabalho junto a municípios – início de discussões com FNP e municípios – peso 2</a:t>
            </a:r>
          </a:p>
          <a:p>
            <a:endParaRPr lang="pt-BR" sz="1600" b="1" dirty="0" smtClean="0"/>
          </a:p>
          <a:p>
            <a:endParaRPr lang="pt-BR" sz="1600" b="1" dirty="0" smtClean="0"/>
          </a:p>
          <a:p>
            <a:r>
              <a:rPr lang="pt-BR" sz="1600" b="1" u="sng" dirty="0" smtClean="0"/>
              <a:t>4 - Modelo de Negócios</a:t>
            </a:r>
            <a:endParaRPr lang="pt-B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Definição de estratégia para discussão com governo ou magistratura – peso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PMCMV3 – discussão pelo Poder Público com base em modelo ABRAINC – peso 2</a:t>
            </a:r>
          </a:p>
          <a:p>
            <a:endParaRPr lang="pt-BR" sz="1600" b="1" u="sng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16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8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10-JH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15845" r="6234" b="19872"/>
          <a:stretch/>
        </p:blipFill>
        <p:spPr bwMode="auto">
          <a:xfrm>
            <a:off x="6265793" y="11525357"/>
            <a:ext cx="850737" cy="2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105426" y="1229372"/>
          <a:ext cx="6609522" cy="16880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74435"/>
                <a:gridCol w="2435087"/>
              </a:tblGrid>
              <a:tr h="3600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INVESTIMENTOS </a:t>
                      </a:r>
                      <a:r>
                        <a:rPr lang="pt-BR" sz="1800" b="1" u="none" strike="noStrike" dirty="0" smtClean="0">
                          <a:effectLst/>
                        </a:rPr>
                        <a:t>ASSOCIADAS </a:t>
                      </a:r>
                      <a:r>
                        <a:rPr lang="pt-BR" sz="1800" b="1" u="none" strike="noStrike" dirty="0">
                          <a:effectLst/>
                        </a:rPr>
                        <a:t>ABRAINC </a:t>
                      </a:r>
                      <a:r>
                        <a:rPr lang="pt-BR" sz="1800" b="1" u="none" strike="noStrike" dirty="0" smtClean="0">
                          <a:effectLst/>
                        </a:rPr>
                        <a:t>2013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8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Valor total investido em 2013/2014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15.679.766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Projetos próprios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2.778.130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Projetos de terceiros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7.877.980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Patrocínios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3.790.656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6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effectLst/>
                        </a:rPr>
                        <a:t>Operação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 R$                    1.153.000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/>
          </p:nvPr>
        </p:nvGraphicFramePr>
        <p:xfrm>
          <a:off x="1079612" y="3212976"/>
          <a:ext cx="6624736" cy="24540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82137"/>
                <a:gridCol w="2442599"/>
              </a:tblGrid>
              <a:tr h="306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CONCENTRAÇÃO DOS </a:t>
                      </a:r>
                      <a:r>
                        <a:rPr lang="pt-BR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INVESTIMENTOS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47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15.679.766 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Educação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4.715.260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Saúde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4.180.882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Esporte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1.145.552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Cultura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1.984.315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Outros (Desenvolvimento Local e Sustentável, Voluntariado, Meio Ambiente, Empreendedorismo social)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R$</a:t>
                      </a:r>
                      <a:r>
                        <a:rPr lang="pt-BR" sz="15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2.500.757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Operação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$ 1.153.000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073" marR="6073" marT="60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791285" y="1196752"/>
            <a:ext cx="1324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*Alguns projetos com continuidade em 2014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07704" y="594928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smtClean="0"/>
              <a:t>Empresas Participantes: </a:t>
            </a:r>
            <a:r>
              <a:rPr lang="pt-BR" sz="1600" dirty="0" smtClean="0"/>
              <a:t>Brookfield, Cury, Cyrela, Direcional, MRV, PDG, Rodobens e Tecnisa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2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79512" y="226525"/>
            <a:ext cx="8696325" cy="322750"/>
          </a:xfrm>
          <a:prstGeom prst="rect">
            <a:avLst/>
          </a:prstGeom>
        </p:spPr>
        <p:txBody>
          <a:bodyPr lIns="0" tIns="0" rIns="0" bIns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auto">
              <a:spcAft>
                <a:spcPts val="0"/>
              </a:spcAft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Investimentos em Responsabilidade Social </a:t>
            </a:r>
            <a:r>
              <a:rPr lang="en-US" sz="1800" b="1" dirty="0" smtClean="0"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15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6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</a:t>
            </a:r>
            <a:r>
              <a:rPr lang="pt-BR" b="1" dirty="0" smtClean="0"/>
              <a:t>Comunicação – </a:t>
            </a:r>
            <a:r>
              <a:rPr lang="pt-BR" b="1" u="sng" dirty="0" smtClean="0"/>
              <a:t>reforço necessário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de comunicação – coluna, site, imagem,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Calendário 2º semestre -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</a:t>
            </a:r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 – bancos de dados,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-  envio </a:t>
            </a:r>
            <a:r>
              <a:rPr lang="pt-BR" b="1" dirty="0" smtClean="0"/>
              <a:t>– </a:t>
            </a:r>
            <a:r>
              <a:rPr lang="pt-BR" dirty="0"/>
              <a:t>incentivos/ verificação/indicação de </a:t>
            </a:r>
            <a:r>
              <a:rPr lang="pt-BR" dirty="0" smtClean="0"/>
              <a:t>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</a:t>
            </a:r>
            <a:r>
              <a:rPr lang="pt-BR" dirty="0" smtClean="0"/>
              <a:t>Negócios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 Custo da Burocracia no 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 - aproximação com Judiciário e 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MPF; produção de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de trabalho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627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Outros: ações, </a:t>
            </a:r>
            <a:r>
              <a:rPr lang="pt-BR" i="1" dirty="0" err="1" smtClean="0"/>
              <a:t>compliance</a:t>
            </a:r>
            <a:r>
              <a:rPr lang="pt-BR" dirty="0" smtClean="0"/>
              <a:t> ABRAINC, estatuto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 – </a:t>
            </a:r>
            <a:r>
              <a:rPr lang="pt-BR" b="1" u="sng" dirty="0" smtClean="0"/>
              <a:t>definição necessária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684272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7922" y="44624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ABRAINC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>
            <a:off x="395536" y="404664"/>
            <a:ext cx="7721225" cy="52205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79512" y="634375"/>
          <a:ext cx="8784976" cy="596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Worksheet" r:id="rId4" imgW="8410508" imgH="6943554" progId="Excel.Sheet.12">
                  <p:embed/>
                </p:oleObj>
              </mc:Choice>
              <mc:Fallback>
                <p:oleObj name="Worksheet" r:id="rId4" imgW="8410508" imgH="6943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634375"/>
                        <a:ext cx="8784976" cy="5962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4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395536" y="404664"/>
          <a:ext cx="8352928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ORÇAMENTO ORDINÁRIO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1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50217"/>
            <a:ext cx="8561511" cy="398463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</a:t>
            </a:r>
            <a:r>
              <a:rPr lang="pt-BR" dirty="0" smtClean="0"/>
              <a:t>inda não incluídos mecanismos de retenção de longo prazo (</a:t>
            </a:r>
            <a:r>
              <a:rPr lang="pt-BR" dirty="0" err="1" smtClean="0"/>
              <a:t>carry</a:t>
            </a:r>
            <a:r>
              <a:rPr lang="pt-BR" dirty="0" smtClean="0"/>
              <a:t>/plano de opções). </a:t>
            </a:r>
            <a:r>
              <a:rPr lang="pt-BR" b="1" dirty="0" smtClean="0"/>
              <a:t>Proposta</a:t>
            </a:r>
            <a:r>
              <a:rPr lang="pt-BR" b="1" dirty="0"/>
              <a:t>: </a:t>
            </a:r>
            <a:r>
              <a:rPr lang="pt-BR" b="1" dirty="0" smtClean="0"/>
              <a:t>busca de mecanismos </a:t>
            </a:r>
            <a:r>
              <a:rPr lang="pt-BR" b="1" dirty="0"/>
              <a:t>de retenção/premiação de longo prazo (a exemplo de </a:t>
            </a:r>
            <a:r>
              <a:rPr lang="pt-BR" b="1" dirty="0" err="1"/>
              <a:t>carry</a:t>
            </a:r>
            <a:r>
              <a:rPr lang="pt-BR" b="1" dirty="0"/>
              <a:t>, opções</a:t>
            </a:r>
            <a:r>
              <a:rPr lang="pt-BR" dirty="0"/>
              <a:t>)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incluídas na remuneração outros benefícios como férias, contribuição à previdência, 13º salário, carro -  proposta: custeio de seguro-saúde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Bonificação definida no caso de sucesso nas atividades: 10 salários</a:t>
            </a:r>
          </a:p>
          <a:p>
            <a:r>
              <a:rPr lang="pt-BR" b="1" dirty="0"/>
              <a:t>Metas para mensuração de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 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1/2 </a:t>
            </a:r>
            <a:r>
              <a:rPr lang="pt-BR" b="1" dirty="0"/>
              <a:t>Salário por meta objetiva do elenco de </a:t>
            </a:r>
            <a:r>
              <a:rPr lang="pt-BR" b="1" dirty="0" smtClean="0"/>
              <a:t>10 </a:t>
            </a:r>
            <a:r>
              <a:rPr lang="pt-BR" b="1" dirty="0"/>
              <a:t>tarefas abaixo </a:t>
            </a:r>
            <a:r>
              <a:rPr lang="pt-BR" b="1" dirty="0" smtClean="0"/>
              <a:t>listadas; para soma total ser 10 e estabelecimento de ponderação com fator de 1/14 ou 2/14 para cada meta, conforme definição apresentada</a:t>
            </a:r>
            <a:r>
              <a:rPr lang="pt-BR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 salários </a:t>
            </a:r>
            <a:r>
              <a:rPr lang="pt-BR" dirty="0"/>
              <a:t>– premiação adicional se </a:t>
            </a:r>
            <a:r>
              <a:rPr lang="pt-BR" dirty="0" smtClean="0"/>
              <a:t>atingidos </a:t>
            </a:r>
            <a:r>
              <a:rPr lang="pt-BR" b="1" dirty="0"/>
              <a:t>5</a:t>
            </a:r>
            <a:r>
              <a:rPr lang="pt-BR" dirty="0" smtClean="0"/>
              <a:t> pontos nesta ponderação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Parâmetros em todas estas categorias poderão ser incrementados ou diminuídos de acordo com percepção de desempenho em cada um deles.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71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584" cy="366854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roposta LFM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dirty="0"/>
              <a:t>P</a:t>
            </a:r>
            <a:r>
              <a:rPr lang="pt-BR" sz="1700" dirty="0" smtClean="0"/>
              <a:t>roposta </a:t>
            </a:r>
            <a:r>
              <a:rPr lang="pt-BR" sz="1700" dirty="0"/>
              <a:t>de prestação de serviços da </a:t>
            </a:r>
            <a:r>
              <a:rPr lang="pt-BR" sz="1700" b="1" dirty="0"/>
              <a:t>LFM </a:t>
            </a:r>
            <a:r>
              <a:rPr lang="pt-BR" sz="1700" b="1" dirty="0" smtClean="0"/>
              <a:t> </a:t>
            </a:r>
            <a:r>
              <a:rPr lang="pt-BR" sz="1700" dirty="0" smtClean="0"/>
              <a:t>p/ a coordenação </a:t>
            </a:r>
            <a:r>
              <a:rPr lang="pt-BR" sz="1700" dirty="0"/>
              <a:t>dos trabalhos de elaboração de uma apresentação do Negócio de Incorporação Imobiliária para ajudar a mudar a imagem que a sociedade tem da atividade.</a:t>
            </a:r>
          </a:p>
          <a:p>
            <a:r>
              <a:rPr lang="pt-BR" sz="1700" dirty="0"/>
              <a:t>Este trabalho poderá ser utilizado para propor um amplo debate com membros dos três poderes constituídos e também com a imprensa para mostrar-lhes a importância socioeconômica do segmento para o desenvolvimento do Brasil.</a:t>
            </a:r>
          </a:p>
          <a:p>
            <a:r>
              <a:rPr lang="pt-BR" sz="1700" dirty="0"/>
              <a:t>Dentro deste contexto, além da elaboração deste trabalho, que seria a primeira etapa desta proposta, nos propomos a fazer reuniões com representantes dos setores acima citados, e a participar de reuniões entre diretores da ABRAINC e membros dos mesmos, com o objetivo de divulgar e discutir o tema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</a:p>
          <a:p>
            <a:r>
              <a:rPr lang="en-US" sz="1700" b="1" dirty="0" smtClean="0"/>
              <a:t>ANÁLISE </a:t>
            </a:r>
            <a:r>
              <a:rPr lang="en-US" sz="1700" b="1" dirty="0"/>
              <a:t>DA </a:t>
            </a:r>
            <a:r>
              <a:rPr lang="en-US" sz="1700" b="1" dirty="0" smtClean="0"/>
              <a:t>SITUAÇÃO</a:t>
            </a:r>
            <a:r>
              <a:rPr lang="en-US" sz="1700" dirty="0"/>
              <a:t> </a:t>
            </a:r>
            <a:endParaRPr lang="pt-BR" sz="1700" dirty="0"/>
          </a:p>
          <a:p>
            <a:r>
              <a:rPr lang="pt-BR" sz="1700" dirty="0"/>
              <a:t>Boa parte de nossa sociedade, desconhece a atividade de Incorporação Imobiliária. Não raro em suas </a:t>
            </a:r>
            <a:r>
              <a:rPr lang="pt-BR" sz="1700" dirty="0" smtClean="0"/>
              <a:t>manifestações</a:t>
            </a:r>
            <a:r>
              <a:rPr lang="pt-BR" sz="1700" dirty="0"/>
              <a:t>, tratam os incorporadores como especuladores que auferem lucros fáceis em negócios que apresentam pouco risco. </a:t>
            </a:r>
          </a:p>
          <a:p>
            <a:r>
              <a:rPr lang="pt-BR" sz="1700" dirty="0"/>
              <a:t>Por desconhecimento ou interesse, parte da imprensa também faz uma avaliação tendenciosa do segmento, e com isso, induz os demais setores da sociedade, a julgar de maneira equivocada a atividade, as empresas e os empresários.</a:t>
            </a:r>
          </a:p>
          <a:p>
            <a:r>
              <a:rPr lang="pt-BR" sz="1700" dirty="0"/>
              <a:t>Esta imagem vem prejudicando o setor que, apesar de desenvolver um trabalho de enorme relevância para o país, gerar milhões de postos de trabalhos, bilhões de Reais em impostos e alavancar outros segmentos da economia,  é tratado pelos governos,  pelo judiciário e mesmo pela sociedade de maneira geral, sem a importância que seria merecedor. 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2049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584" cy="366854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roposta LFM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dirty="0"/>
              <a:t>Etapa 1: Coleta de Informações e Elaboração de Apresentação sobre a atividade.</a:t>
            </a:r>
          </a:p>
          <a:p>
            <a:pPr lvl="0"/>
            <a:r>
              <a:rPr lang="pt-BR" dirty="0" smtClean="0"/>
              <a:t>Etapa  </a:t>
            </a:r>
            <a:r>
              <a:rPr lang="pt-BR" dirty="0"/>
              <a:t>2:  Apresentação à Diretoria da ABRAINC e a seus Comitês.</a:t>
            </a:r>
          </a:p>
          <a:p>
            <a:pPr lvl="0"/>
            <a:r>
              <a:rPr lang="pt-BR" dirty="0"/>
              <a:t>Etapa  </a:t>
            </a:r>
            <a:r>
              <a:rPr lang="pt-BR" dirty="0" smtClean="0"/>
              <a:t>3</a:t>
            </a:r>
            <a:r>
              <a:rPr lang="pt-BR" dirty="0"/>
              <a:t>:    Reuniões com públicos alvo.</a:t>
            </a:r>
          </a:p>
          <a:p>
            <a:r>
              <a:rPr lang="pt-BR" dirty="0"/>
              <a:t> </a:t>
            </a:r>
          </a:p>
          <a:p>
            <a:r>
              <a:rPr lang="en-US" b="1" dirty="0" err="1"/>
              <a:t>Etapa</a:t>
            </a:r>
            <a:r>
              <a:rPr lang="en-US" b="1" dirty="0"/>
              <a:t> 1: </a:t>
            </a:r>
            <a:r>
              <a:rPr lang="pt-BR" dirty="0" smtClean="0"/>
              <a:t>informações utilizadas: aquelas divulgadas por </a:t>
            </a:r>
            <a:r>
              <a:rPr lang="pt-BR" dirty="0" err="1" smtClean="0"/>
              <a:t>Instituicões</a:t>
            </a:r>
            <a:r>
              <a:rPr lang="pt-BR" dirty="0" smtClean="0"/>
              <a:t> de comprovada credibilidade, pelas empresas associadas à ABRAINC, …. Associações, …., trabalhos … </a:t>
            </a:r>
            <a:r>
              <a:rPr lang="pt-BR" dirty="0" err="1" smtClean="0"/>
              <a:t>Booz</a:t>
            </a:r>
            <a:r>
              <a:rPr lang="pt-BR" dirty="0" smtClean="0"/>
              <a:t>, FGV e cartilha sendo elaborada pelos comitês da Abrainc. A partir destas informações será elaborada Apresentação sobre todo o ciclo da atividade, seus prazos, riscos e resultados. Prazo estimado: 30 dias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Etapa </a:t>
            </a:r>
            <a:r>
              <a:rPr lang="pt-BR" b="1" dirty="0"/>
              <a:t>2: </a:t>
            </a:r>
            <a:r>
              <a:rPr lang="pt-BR" dirty="0"/>
              <a:t>Reuniões com os comitês da Abrainc para discussão da Apresentação e aprovação junto à diretoria da </a:t>
            </a:r>
            <a:r>
              <a:rPr lang="pt-BR" dirty="0" smtClean="0"/>
              <a:t>Associação. Prazo estimado: 20 dias</a:t>
            </a:r>
          </a:p>
          <a:p>
            <a:r>
              <a:rPr lang="pt-BR" b="1" dirty="0"/>
              <a:t> </a:t>
            </a:r>
            <a:endParaRPr lang="pt-BR" b="1" dirty="0" smtClean="0"/>
          </a:p>
          <a:p>
            <a:endParaRPr lang="pt-BR" dirty="0"/>
          </a:p>
          <a:p>
            <a:r>
              <a:rPr lang="pt-BR" b="1" dirty="0"/>
              <a:t>Etapa 3:   </a:t>
            </a:r>
            <a:r>
              <a:rPr lang="pt-BR" dirty="0"/>
              <a:t>Reuniões individuais com membros dos poderes constituídos, iniciando o trabalho pelo Judiciário onde será exposta a visão do negócio, a importância do segmento, os riscos das </a:t>
            </a:r>
            <a:r>
              <a:rPr lang="pt-BR" dirty="0" smtClean="0"/>
              <a:t>operações </a:t>
            </a:r>
            <a:r>
              <a:rPr lang="pt-BR" dirty="0"/>
              <a:t>e as preocupações com as avaliações distantes da realidade enfrentada pelas empresas. </a:t>
            </a:r>
            <a:r>
              <a:rPr lang="pt-BR" dirty="0" smtClean="0"/>
              <a:t>Prazo estimado:90 dias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3845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584" cy="366854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roposta LFM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en-US" b="1" dirty="0"/>
              <a:t>HONORÁRIOS E FORMA DE PAGAMENTO</a:t>
            </a:r>
            <a:endParaRPr lang="pt-BR" dirty="0"/>
          </a:p>
          <a:p>
            <a:r>
              <a:rPr lang="en-US" b="1" dirty="0"/>
              <a:t> </a:t>
            </a:r>
            <a:endParaRPr lang="pt-BR" dirty="0"/>
          </a:p>
          <a:p>
            <a:r>
              <a:rPr lang="pt-BR" dirty="0" smtClean="0"/>
              <a:t>R</a:t>
            </a:r>
            <a:r>
              <a:rPr lang="pt-BR" dirty="0"/>
              <a:t>$ 300.000,00 </a:t>
            </a:r>
            <a:r>
              <a:rPr lang="pt-BR" dirty="0" smtClean="0"/>
              <a:t> mais ISS e despesas e deslocamentos</a:t>
            </a:r>
          </a:p>
          <a:p>
            <a:endParaRPr lang="pt-BR" dirty="0" smtClean="0"/>
          </a:p>
          <a:p>
            <a:r>
              <a:rPr lang="pt-BR" dirty="0" smtClean="0"/>
              <a:t>6 </a:t>
            </a:r>
            <a:r>
              <a:rPr lang="pt-BR" dirty="0"/>
              <a:t>parcelas de R$ </a:t>
            </a:r>
            <a:r>
              <a:rPr lang="pt-BR" dirty="0" smtClean="0"/>
              <a:t>50.000,00, </a:t>
            </a:r>
            <a:r>
              <a:rPr lang="pt-BR" dirty="0"/>
              <a:t>a </a:t>
            </a:r>
            <a:r>
              <a:rPr lang="pt-BR" dirty="0" smtClean="0"/>
              <a:t>1ª 30 </a:t>
            </a:r>
            <a:r>
              <a:rPr lang="pt-BR" dirty="0"/>
              <a:t>dias após o </a:t>
            </a:r>
            <a:r>
              <a:rPr lang="pt-BR" dirty="0" smtClean="0"/>
              <a:t>aceite, demais </a:t>
            </a:r>
            <a:r>
              <a:rPr lang="pt-BR" dirty="0"/>
              <a:t>a cada 30 </a:t>
            </a:r>
            <a:r>
              <a:rPr lang="pt-BR" dirty="0" smtClean="0"/>
              <a:t>dias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Nossos comentários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Definição </a:t>
            </a:r>
            <a:r>
              <a:rPr lang="pt-BR" b="1" smtClean="0"/>
              <a:t>de entregas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Agendamentos relevantes (menos importante)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 – matérias, definições, pronunciamentos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adicional relevante –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Definição de valores</a:t>
            </a:r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63239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57702" y="582774"/>
            <a:ext cx="8759825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Assuntos estratégicos </a:t>
            </a:r>
            <a:r>
              <a:rPr lang="pt-BR" dirty="0" smtClean="0"/>
              <a:t>– 13h às 14:20h</a:t>
            </a:r>
          </a:p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ssociados, encontros </a:t>
            </a:r>
            <a:r>
              <a:rPr lang="pt-BR" dirty="0"/>
              <a:t>com </a:t>
            </a:r>
            <a:r>
              <a:rPr lang="pt-BR" dirty="0" smtClean="0"/>
              <a:t>candidatos, comunicação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Invasões – posicionamento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Relações de trabalho – terceirização, formalização, trabalho análogo ao </a:t>
            </a:r>
            <a:r>
              <a:rPr lang="pt-BR" dirty="0" smtClean="0"/>
              <a:t>escravo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 - Aproximação com o </a:t>
            </a:r>
            <a:r>
              <a:rPr lang="pt-BR" dirty="0" smtClean="0"/>
              <a:t>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 no Imóvel e seu </a:t>
            </a:r>
            <a:r>
              <a:rPr lang="pt-BR" dirty="0" smtClean="0"/>
              <a:t>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 </a:t>
            </a:r>
            <a:r>
              <a:rPr lang="pt-BR" b="1" dirty="0" smtClean="0"/>
              <a:t>Atualizações </a:t>
            </a:r>
            <a:r>
              <a:rPr lang="pt-BR" dirty="0" smtClean="0"/>
              <a:t>– 14:20 às 15h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gerais 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</a:t>
            </a:r>
            <a:r>
              <a:rPr lang="pt-BR" dirty="0"/>
              <a:t>, Responsabilidade Social, </a:t>
            </a:r>
            <a:r>
              <a:rPr lang="pt-BR" dirty="0" smtClean="0"/>
              <a:t>PMCMV3, COAF/COFECI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Estratégicos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42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Associados –  </a:t>
            </a:r>
            <a:r>
              <a:rPr lang="pt-BR" dirty="0" smtClean="0"/>
              <a:t>PL </a:t>
            </a:r>
            <a:r>
              <a:rPr lang="pt-BR" dirty="0"/>
              <a:t>superior a R$ 300 MM, se baseadas em São Paulo, e R$ 200 MM, se baseadas em outros estados”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recebidos: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Andrade Gutierrez (RJ) – encontro </a:t>
            </a:r>
            <a:r>
              <a:rPr lang="pt-BR" smtClean="0"/>
              <a:t>em 15/8; Plano&amp;Plano</a:t>
            </a:r>
            <a:r>
              <a:rPr lang="pt-BR" dirty="0" smtClean="0"/>
              <a:t> (SP)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contatos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Esser</a:t>
            </a:r>
            <a:r>
              <a:rPr lang="pt-BR" dirty="0" smtClean="0"/>
              <a:t>, </a:t>
            </a:r>
            <a:r>
              <a:rPr lang="pt-BR" dirty="0" err="1" smtClean="0"/>
              <a:t>Yuny</a:t>
            </a:r>
            <a:r>
              <a:rPr lang="pt-BR" dirty="0" smtClean="0"/>
              <a:t>, </a:t>
            </a:r>
            <a:r>
              <a:rPr lang="pt-BR" dirty="0" err="1" smtClean="0"/>
              <a:t>Related</a:t>
            </a:r>
            <a:r>
              <a:rPr lang="pt-BR" dirty="0" smtClean="0"/>
              <a:t>, Mac- 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Bueno Netto – 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Plaenge</a:t>
            </a:r>
            <a:r>
              <a:rPr lang="pt-BR" dirty="0" smtClean="0"/>
              <a:t> - 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Doações presidenciáveis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Até o </a:t>
            </a:r>
            <a:r>
              <a:rPr lang="pt-BR" dirty="0" smtClean="0"/>
              <a:t>dia </a:t>
            </a:r>
            <a:r>
              <a:rPr lang="pt-BR" dirty="0"/>
              <a:t>8/1 definições de contribuições por empresas faltantes (</a:t>
            </a:r>
            <a:r>
              <a:rPr lang="pt-BR" dirty="0" err="1"/>
              <a:t>Eztec</a:t>
            </a:r>
            <a:r>
              <a:rPr lang="pt-BR" dirty="0"/>
              <a:t>, Gafisa, JHSF, </a:t>
            </a:r>
            <a:r>
              <a:rPr lang="pt-BR" dirty="0" err="1"/>
              <a:t>Rodobens</a:t>
            </a:r>
            <a:r>
              <a:rPr lang="pt-BR" dirty="0"/>
              <a:t>, </a:t>
            </a:r>
            <a:r>
              <a:rPr lang="pt-BR" dirty="0" smtClean="0"/>
              <a:t>PDG </a:t>
            </a:r>
            <a:r>
              <a:rPr lang="pt-BR" dirty="0"/>
              <a:t>e </a:t>
            </a:r>
            <a:r>
              <a:rPr lang="pt-BR" dirty="0" err="1"/>
              <a:t>WTorre</a:t>
            </a:r>
            <a:r>
              <a:rPr lang="pt-BR" dirty="0"/>
              <a:t>) </a:t>
            </a:r>
            <a:r>
              <a:rPr lang="pt-BR" dirty="0" smtClean="0"/>
              <a:t>para agenda</a:t>
            </a:r>
            <a:r>
              <a:rPr lang="pt-BR" dirty="0"/>
              <a:t>, incluindo Eduardo </a:t>
            </a:r>
            <a:r>
              <a:rPr lang="pt-BR" dirty="0" smtClean="0"/>
              <a:t>Campos. Contatos entre 6ª-feira 8/8 e 2ª-feira 11/8.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Deputados </a:t>
            </a:r>
            <a:r>
              <a:rPr lang="pt-BR" dirty="0"/>
              <a:t>Federais </a:t>
            </a:r>
            <a:r>
              <a:rPr lang="pt-BR" dirty="0" smtClean="0"/>
              <a:t>e Senadores SP - coordenação </a:t>
            </a:r>
            <a:r>
              <a:rPr lang="pt-BR" dirty="0"/>
              <a:t>pelo </a:t>
            </a:r>
            <a:r>
              <a:rPr lang="pt-BR" dirty="0" smtClean="0"/>
              <a:t>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Lista com avaliações - nova reunião 11/3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Destinatários e valores definidos por empresas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esforços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1425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53957" y="1844824"/>
          <a:ext cx="8850087" cy="22670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2521"/>
                <a:gridCol w="980577"/>
                <a:gridCol w="944097"/>
                <a:gridCol w="983829"/>
                <a:gridCol w="25400"/>
                <a:gridCol w="1050073"/>
                <a:gridCol w="891905"/>
                <a:gridCol w="137699"/>
                <a:gridCol w="1152177"/>
                <a:gridCol w="1801809"/>
              </a:tblGrid>
              <a:tr h="418205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Posição </a:t>
                      </a:r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Jan/2014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Saldo Conta Corrente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31.555,88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</a:t>
                      </a:r>
                      <a:r>
                        <a:rPr lang="pt-BR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</a:t>
                      </a:r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1.760.552,99 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0264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Saldo Aplicação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1.728.997,11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79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Posição</a:t>
                      </a:r>
                      <a:r>
                        <a:rPr lang="pt-BR" sz="18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Atual</a:t>
                      </a:r>
                      <a:endParaRPr lang="pt-BR" sz="18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37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pt-BR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Janeiro até</a:t>
                      </a:r>
                      <a:r>
                        <a:rPr lang="pt-BR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Julho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Ordinária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Projetos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Ordinária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Projetos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 Corrente + Aplicação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268">
                <a:tc v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1.460.765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885.014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2.345.779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1.429.977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901.376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2.331.354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1.805.704 </a:t>
                      </a:r>
                      <a:endParaRPr lang="pt-BR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CASH FLOW ABRAINC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519113" y="4293096"/>
            <a:ext cx="8624887" cy="2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r>
              <a:rPr lang="pt-BR" b="1" dirty="0"/>
              <a:t>Posição em </a:t>
            </a:r>
            <a:r>
              <a:rPr lang="pt-BR" b="1" dirty="0" smtClean="0"/>
              <a:t>6/8/2014 </a:t>
            </a:r>
            <a:endParaRPr lang="pt-BR" dirty="0"/>
          </a:p>
          <a:p>
            <a:r>
              <a:rPr lang="pt-BR" dirty="0"/>
              <a:t>Saldo conta corrente – R$ 310.251</a:t>
            </a:r>
          </a:p>
          <a:p>
            <a:r>
              <a:rPr lang="pt-BR" dirty="0"/>
              <a:t>Saldo aplicação – R$ 1.483.141,26</a:t>
            </a:r>
          </a:p>
          <a:p>
            <a:r>
              <a:rPr lang="pt-BR" dirty="0"/>
              <a:t>Em aberto 2014 – João Fortes - 1ª e 2ª contribuição ordinária, 1ª projetos – R$ 53.017</a:t>
            </a:r>
          </a:p>
          <a:p>
            <a:r>
              <a:rPr lang="pt-BR" dirty="0" smtClean="0"/>
              <a:t>Saldo </a:t>
            </a:r>
            <a:r>
              <a:rPr lang="pt-BR" dirty="0"/>
              <a:t>conta corrente – </a:t>
            </a:r>
            <a:r>
              <a:rPr lang="pt-BR" dirty="0" smtClean="0"/>
              <a:t>R</a:t>
            </a:r>
            <a:r>
              <a:rPr lang="pt-BR" dirty="0"/>
              <a:t>$ </a:t>
            </a:r>
          </a:p>
          <a:p>
            <a:r>
              <a:rPr lang="pt-BR" dirty="0" smtClean="0"/>
              <a:t>Em </a:t>
            </a:r>
            <a:r>
              <a:rPr lang="pt-BR" dirty="0"/>
              <a:t>aberto 2014 – </a:t>
            </a:r>
            <a:r>
              <a:rPr lang="pt-BR" dirty="0" smtClean="0"/>
              <a:t>J. </a:t>
            </a:r>
            <a:r>
              <a:rPr lang="pt-BR" dirty="0"/>
              <a:t>Fortes - 1ª e </a:t>
            </a:r>
            <a:r>
              <a:rPr lang="pt-BR"/>
              <a:t>2ª </a:t>
            </a:r>
            <a:r>
              <a:rPr lang="pt-BR" smtClean="0"/>
              <a:t> </a:t>
            </a:r>
            <a:r>
              <a:rPr lang="pt-BR" dirty="0"/>
              <a:t>ordinária, 1ª projetos – R$ </a:t>
            </a:r>
            <a:r>
              <a:rPr lang="pt-BR" dirty="0" smtClean="0"/>
              <a:t>53.017</a:t>
            </a:r>
          </a:p>
          <a:p>
            <a:r>
              <a:rPr lang="pt-BR" dirty="0" smtClean="0"/>
              <a:t>Próxima reunião RJ – 15/8 ´-  João Fortes</a:t>
            </a: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001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51520" y="712589"/>
          <a:ext cx="8527424" cy="602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Worksheet" r:id="rId5" imgW="10563033" imgH="7467810" progId="Excel.Sheet.12">
                  <p:embed/>
                </p:oleObj>
              </mc:Choice>
              <mc:Fallback>
                <p:oleObj name="Worksheet" r:id="rId5" imgW="10563033" imgH="7467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712589"/>
                        <a:ext cx="8527424" cy="6028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0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Almoço </a:t>
            </a:r>
            <a:r>
              <a:rPr lang="pt-BR" b="1" dirty="0"/>
              <a:t>com Aécio Neves </a:t>
            </a:r>
            <a:r>
              <a:rPr lang="pt-BR" b="1" dirty="0" smtClean="0"/>
              <a:t>11/6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com Antônio </a:t>
            </a:r>
            <a:r>
              <a:rPr lang="pt-BR" dirty="0" err="1" smtClean="0"/>
              <a:t>Anastasia</a:t>
            </a:r>
            <a:r>
              <a:rPr lang="pt-BR" dirty="0" smtClean="0"/>
              <a:t> – PMCMV - 30/6.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 - contato ABRAINC - MN</a:t>
            </a:r>
          </a:p>
          <a:p>
            <a:endParaRPr lang="pt-BR" dirty="0" smtClean="0"/>
          </a:p>
          <a:p>
            <a:r>
              <a:rPr lang="pt-BR" b="1" dirty="0"/>
              <a:t>Dilma Rousseff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Emails</a:t>
            </a:r>
            <a:r>
              <a:rPr lang="pt-BR" dirty="0"/>
              <a:t> para </a:t>
            </a:r>
            <a:r>
              <a:rPr lang="pt-BR" dirty="0" err="1"/>
              <a:t>Hereda</a:t>
            </a:r>
            <a:r>
              <a:rPr lang="pt-BR" dirty="0"/>
              <a:t> sobre Mantega e </a:t>
            </a:r>
            <a:r>
              <a:rPr lang="pt-BR" dirty="0" err="1"/>
              <a:t>Giles</a:t>
            </a:r>
            <a:r>
              <a:rPr lang="pt-BR" dirty="0"/>
              <a:t> Azevedo enviados em 27/6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</a:t>
            </a:r>
            <a:r>
              <a:rPr lang="pt-BR" dirty="0"/>
              <a:t> </a:t>
            </a:r>
            <a:r>
              <a:rPr lang="pt-BR" dirty="0" smtClean="0"/>
              <a:t>– contato ABRAINC - RC</a:t>
            </a:r>
            <a:endParaRPr lang="pt-BR" b="1" dirty="0"/>
          </a:p>
          <a:p>
            <a:endParaRPr lang="pt-BR" dirty="0"/>
          </a:p>
          <a:p>
            <a:r>
              <a:rPr lang="pt-BR" b="1" dirty="0" smtClean="0"/>
              <a:t>Eduardo </a:t>
            </a:r>
            <a:r>
              <a:rPr lang="pt-BR" b="1" dirty="0"/>
              <a:t>Campos </a:t>
            </a:r>
            <a:r>
              <a:rPr lang="pt-BR" dirty="0" smtClean="0"/>
              <a:t>– contato com 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Jantar com candidato 17 ou 19/8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 de expectativas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Governador Alckmin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Pauta: ABRAINC, setor, burocracia (</a:t>
            </a:r>
            <a:r>
              <a:rPr lang="pt-BR" dirty="0" err="1" smtClean="0"/>
              <a:t>Grapro</a:t>
            </a:r>
            <a:r>
              <a:rPr lang="pt-BR" dirty="0" smtClean="0"/>
              <a:t>, Cetesb), HIS (Casa Paulista, Mananciais)</a:t>
            </a:r>
          </a:p>
          <a:p>
            <a:endParaRPr lang="pt-BR" b="1" dirty="0" smtClean="0"/>
          </a:p>
          <a:p>
            <a:r>
              <a:rPr lang="pt-BR" b="1" dirty="0" smtClean="0"/>
              <a:t>Paulo Simão</a:t>
            </a:r>
          </a:p>
          <a:p>
            <a:endParaRPr lang="pt-BR" b="1" dirty="0"/>
          </a:p>
          <a:p>
            <a:r>
              <a:rPr lang="pt-BR" b="1" dirty="0" smtClean="0"/>
              <a:t>Encontros em 1/8 com Paulo Teixeira e Floriano </a:t>
            </a:r>
            <a:r>
              <a:rPr lang="pt-BR" b="1" dirty="0" err="1" smtClean="0"/>
              <a:t>Pesaro</a:t>
            </a:r>
            <a:endParaRPr lang="pt-BR" dirty="0"/>
          </a:p>
          <a:p>
            <a:endParaRPr lang="pt-BR" dirty="0"/>
          </a:p>
          <a:p>
            <a:endParaRPr lang="pt-BR" b="1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presidenciáveis e outros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0897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31117</TotalTime>
  <Words>2499</Words>
  <Application>Microsoft Office PowerPoint</Application>
  <PresentationFormat>Apresentação na tela (4:3)</PresentationFormat>
  <Paragraphs>545</Paragraphs>
  <Slides>32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Trebuchet MS</vt:lpstr>
      <vt:lpstr>Verdana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Atualizações ABRAINC </vt:lpstr>
      <vt:lpstr>Apresentação do PowerPoint</vt:lpstr>
      <vt:lpstr>Apresentação do PowerPoint</vt:lpstr>
      <vt:lpstr>Apresentação do PowerPoint</vt:lpstr>
      <vt:lpstr>Apresentação do PowerPoint</vt:lpstr>
      <vt:lpstr>Posicionamento – invasões</vt:lpstr>
      <vt:lpstr>Apresentação do PowerPoint</vt:lpstr>
      <vt:lpstr>Medidas para a formalização completa do Setor </vt:lpstr>
      <vt:lpstr>Modelo de Negócios – aproximação com o Judiciário</vt:lpstr>
      <vt:lpstr>Burocracia, Licenciamentos – O Custo da Burocracia no Imóvel </vt:lpstr>
      <vt:lpstr>Apresentação do PowerPoint</vt:lpstr>
      <vt:lpstr>Melhoria nos processos – Pacto anti-corrupção e Trabalho MBC/Booz </vt:lpstr>
      <vt:lpstr>Desburocratização - outras frentes</vt:lpstr>
      <vt:lpstr>PMCMV3 – atualizações</vt:lpstr>
      <vt:lpstr>Apresentação do PowerPoint</vt:lpstr>
      <vt:lpstr>Apresentação do PowerPoint</vt:lpstr>
      <vt:lpstr>Metas propostas - 2014</vt:lpstr>
      <vt:lpstr>Apresentação do PowerPoint</vt:lpstr>
      <vt:lpstr>Apresentação do PowerPoint</vt:lpstr>
      <vt:lpstr>Rápida atualização - Comitês </vt:lpstr>
      <vt:lpstr>Rápida atualização - Comitês </vt:lpstr>
      <vt:lpstr>Apresentação do PowerPoint</vt:lpstr>
      <vt:lpstr>Apresentação do PowerPoint</vt:lpstr>
      <vt:lpstr>Metas 2014</vt:lpstr>
      <vt:lpstr>Proposta LFM</vt:lpstr>
      <vt:lpstr>Proposta LFM</vt:lpstr>
      <vt:lpstr>Proposta LFM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3451</cp:revision>
  <dcterms:created xsi:type="dcterms:W3CDTF">2009-08-13T21:08:28Z</dcterms:created>
  <dcterms:modified xsi:type="dcterms:W3CDTF">2014-08-11T15:05:40Z</dcterms:modified>
</cp:coreProperties>
</file>