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81" r:id="rId2"/>
    <p:sldId id="720" r:id="rId3"/>
    <p:sldId id="913" r:id="rId4"/>
    <p:sldId id="939" r:id="rId5"/>
    <p:sldId id="909" r:id="rId6"/>
    <p:sldId id="897" r:id="rId7"/>
    <p:sldId id="919" r:id="rId8"/>
    <p:sldId id="885" r:id="rId9"/>
    <p:sldId id="933" r:id="rId10"/>
    <p:sldId id="925" r:id="rId11"/>
    <p:sldId id="916" r:id="rId12"/>
    <p:sldId id="928" r:id="rId13"/>
    <p:sldId id="929" r:id="rId14"/>
    <p:sldId id="931" r:id="rId15"/>
    <p:sldId id="930" r:id="rId16"/>
    <p:sldId id="934" r:id="rId17"/>
    <p:sldId id="917" r:id="rId18"/>
    <p:sldId id="927" r:id="rId19"/>
    <p:sldId id="923" r:id="rId20"/>
    <p:sldId id="935" r:id="rId21"/>
    <p:sldId id="936" r:id="rId22"/>
    <p:sldId id="937" r:id="rId23"/>
    <p:sldId id="807" r:id="rId24"/>
    <p:sldId id="938" r:id="rId25"/>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69696"/>
    <a:srgbClr val="F8F8F8"/>
    <a:srgbClr val="EAEAEA"/>
    <a:srgbClr val="CCECFF"/>
    <a:srgbClr val="FFCCFF"/>
    <a:srgbClr val="B2B2B2"/>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1" autoAdjust="0"/>
    <p:restoredTop sz="86441" autoAdjust="0"/>
  </p:normalViewPr>
  <p:slideViewPr>
    <p:cSldViewPr>
      <p:cViewPr>
        <p:scale>
          <a:sx n="75" d="100"/>
          <a:sy n="75" d="100"/>
        </p:scale>
        <p:origin x="-148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D2743B8-5D1F-4C83-8C6D-2EBC422E93BF}" type="datetimeFigureOut">
              <a:rPr lang="pt-BR"/>
              <a:pPr>
                <a:defRPr/>
              </a:pPr>
              <a:t>12/12/2012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C3726210-BF04-4767-8D3D-2B4B5D24292F}" type="slidenum">
              <a:rPr lang="pt-BR"/>
              <a:pPr>
                <a:defRPr/>
              </a:pPr>
              <a:t>‹nº›</a:t>
            </a:fld>
            <a:endParaRPr 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latin typeface="+mn-lt"/>
        </a:defRPr>
      </a:lvl2pPr>
      <a:lvl3pPr marL="1143000" indent="-228600" algn="l" rtl="0" eaLnBrk="0" fontAlgn="base" hangingPunct="0">
        <a:spcBef>
          <a:spcPct val="20000"/>
        </a:spcBef>
        <a:spcAft>
          <a:spcPct val="0"/>
        </a:spcAft>
        <a:buChar char="•"/>
        <a:defRPr sz="24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accent2"/>
          </a:solidFill>
          <a:latin typeface="+mn-lt"/>
        </a:defRPr>
      </a:lvl4pPr>
      <a:lvl5pPr marL="2057400" indent="-228600" algn="l" rtl="0" eaLnBrk="0" fontAlgn="base" hangingPunct="0">
        <a:spcBef>
          <a:spcPct val="20000"/>
        </a:spcBef>
        <a:spcAft>
          <a:spcPct val="0"/>
        </a:spcAft>
        <a:buChar char="»"/>
        <a:defRPr sz="2000">
          <a:solidFill>
            <a:schemeClr val="accent2"/>
          </a:solidFill>
          <a:latin typeface="+mn-lt"/>
        </a:defRPr>
      </a:lvl5pPr>
      <a:lvl6pPr marL="2514600" indent="-228600" algn="l" rtl="0" fontAlgn="base">
        <a:spcBef>
          <a:spcPct val="20000"/>
        </a:spcBef>
        <a:spcAft>
          <a:spcPct val="0"/>
        </a:spcAft>
        <a:buChar char="»"/>
        <a:defRPr sz="2000">
          <a:solidFill>
            <a:schemeClr val="accent2"/>
          </a:solidFill>
          <a:latin typeface="+mn-lt"/>
        </a:defRPr>
      </a:lvl6pPr>
      <a:lvl7pPr marL="2971800" indent="-228600" algn="l" rtl="0" fontAlgn="base">
        <a:spcBef>
          <a:spcPct val="20000"/>
        </a:spcBef>
        <a:spcAft>
          <a:spcPct val="0"/>
        </a:spcAft>
        <a:buChar char="»"/>
        <a:defRPr sz="2000">
          <a:solidFill>
            <a:schemeClr val="accent2"/>
          </a:solidFill>
          <a:latin typeface="+mn-lt"/>
        </a:defRPr>
      </a:lvl7pPr>
      <a:lvl8pPr marL="3429000" indent="-228600" algn="l" rtl="0" fontAlgn="base">
        <a:spcBef>
          <a:spcPct val="20000"/>
        </a:spcBef>
        <a:spcAft>
          <a:spcPct val="0"/>
        </a:spcAft>
        <a:buChar char="»"/>
        <a:defRPr sz="2000">
          <a:solidFill>
            <a:schemeClr val="accent2"/>
          </a:solidFill>
          <a:latin typeface="+mn-lt"/>
        </a:defRPr>
      </a:lvl8pPr>
      <a:lvl9pPr marL="3886200" indent="-228600" algn="l" rtl="0" fontAlgn="base">
        <a:spcBef>
          <a:spcPct val="20000"/>
        </a:spcBef>
        <a:spcAft>
          <a:spcPct val="0"/>
        </a:spcAft>
        <a:buChar char="»"/>
        <a:defRPr sz="2000">
          <a:solidFill>
            <a:schemeClr val="accent2"/>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fazenda.gov.br/portugues/documentos/2012/CartilhaDesoneracao.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2455863"/>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err="1">
                <a:effectLst>
                  <a:outerShdw blurRad="38100" dist="38100" dir="2700000" algn="tl">
                    <a:srgbClr val="C0C0C0"/>
                  </a:outerShdw>
                </a:effectLst>
                <a:latin typeface="Helvetica" charset="0"/>
                <a:ea typeface="Helvetica" charset="0"/>
                <a:cs typeface="Helvetica" charset="0"/>
                <a:sym typeface="Helvetica" charset="0"/>
              </a:rPr>
              <a:t>Reunião</a:t>
            </a:r>
            <a:r>
              <a:rPr lang="en-US" sz="2700" b="1" dirty="0">
                <a:effectLst>
                  <a:outerShdw blurRad="38100" dist="38100" dir="2700000" algn="tl">
                    <a:srgbClr val="C0C0C0"/>
                  </a:outerShdw>
                </a:effectLst>
                <a:latin typeface="Helvetica" charset="0"/>
                <a:ea typeface="Helvetica" charset="0"/>
                <a:cs typeface="Helvetica" charset="0"/>
                <a:sym typeface="Helvetica" charset="0"/>
              </a:rPr>
              <a:t>  </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das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Empresas</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a:t>
            </a: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7/12/2012</a:t>
            </a: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Proposta</a:t>
            </a:r>
            <a:r>
              <a:rPr lang="en-US" sz="1800" b="1" kern="1200" dirty="0" smtClean="0">
                <a:solidFill>
                  <a:schemeClr val="tx1"/>
                </a:solidFill>
                <a:cs typeface="Arial" pitchFamily="34" charset="0"/>
                <a:sym typeface="Arial" pitchFamily="34" charset="0"/>
              </a:rPr>
              <a:t> de </a:t>
            </a:r>
            <a:r>
              <a:rPr lang="en-US" sz="1800" b="1" kern="1200" dirty="0" err="1" smtClean="0">
                <a:solidFill>
                  <a:schemeClr val="tx1"/>
                </a:solidFill>
                <a:cs typeface="Arial" pitchFamily="34" charset="0"/>
                <a:sym typeface="Arial" pitchFamily="34" charset="0"/>
              </a:rPr>
              <a:t>Formalização</a:t>
            </a:r>
            <a:r>
              <a:rPr lang="en-US" sz="1800" b="1" kern="1200" dirty="0" smtClean="0">
                <a:solidFill>
                  <a:schemeClr val="tx1"/>
                </a:solidFill>
                <a:cs typeface="Arial" pitchFamily="34" charset="0"/>
                <a:sym typeface="Arial" pitchFamily="34" charset="0"/>
              </a:rPr>
              <a:t>/</a:t>
            </a:r>
            <a:r>
              <a:rPr lang="en-US" sz="1800" b="1" kern="1200" dirty="0" err="1" smtClean="0">
                <a:solidFill>
                  <a:schemeClr val="tx1"/>
                </a:solidFill>
                <a:cs typeface="Arial" pitchFamily="34" charset="0"/>
                <a:sym typeface="Arial" pitchFamily="34" charset="0"/>
              </a:rPr>
              <a:t>Associação</a:t>
            </a:r>
            <a:endParaRPr lang="en-US" sz="1800" b="1" kern="1200" dirty="0" smtClean="0">
              <a:solidFill>
                <a:schemeClr val="tx1"/>
              </a:solidFill>
              <a:cs typeface="Arial" pitchFamily="34" charset="0"/>
              <a:sym typeface="Arial" pitchFamily="34" charset="0"/>
            </a:endParaRP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267593" y="980728"/>
            <a:ext cx="8624887" cy="4496902"/>
          </a:xfrm>
          <a:prstGeom prst="rect">
            <a:avLst/>
          </a:prstGeom>
          <a:noFill/>
          <a:ln w="9525">
            <a:noFill/>
            <a:miter lim="800000"/>
            <a:headEnd/>
            <a:tailEnd/>
          </a:ln>
        </p:spPr>
        <p:txBody>
          <a:bodyPr wrap="square" lIns="64291" tIns="32146" rIns="64291" bIns="32146">
            <a:spAutoFit/>
          </a:bodyPr>
          <a:lstStyle/>
          <a:p>
            <a:r>
              <a:rPr lang="pt-BR" b="1" dirty="0" smtClean="0"/>
              <a:t>Reunião </a:t>
            </a:r>
            <a:r>
              <a:rPr lang="pt-BR" b="1" dirty="0" err="1" smtClean="0"/>
              <a:t>Assobrav</a:t>
            </a:r>
            <a:r>
              <a:rPr lang="pt-BR" b="1" dirty="0" smtClean="0"/>
              <a:t> – 21/11 (com Rodobens)</a:t>
            </a:r>
          </a:p>
          <a:p>
            <a:pPr>
              <a:buFont typeface="Arial" pitchFamily="34" charset="0"/>
              <a:buChar char="•"/>
            </a:pPr>
            <a:r>
              <a:rPr lang="pt-BR" b="1" dirty="0" smtClean="0"/>
              <a:t> </a:t>
            </a:r>
            <a:r>
              <a:rPr lang="pt-BR" dirty="0" smtClean="0"/>
              <a:t>Propostas técnicas competentes, sustentáveis; estudo mostrando poder arrecadador da cadeia (R$/carro)</a:t>
            </a:r>
          </a:p>
          <a:p>
            <a:pPr>
              <a:buFont typeface="Arial" pitchFamily="34" charset="0"/>
              <a:buChar char="•"/>
            </a:pPr>
            <a:r>
              <a:rPr lang="pt-BR" dirty="0" smtClean="0"/>
              <a:t> Custeio: participações em Adm. de Consórcio, Corretora de Seguros e TI</a:t>
            </a:r>
          </a:p>
          <a:p>
            <a:pPr>
              <a:buFont typeface="Arial" pitchFamily="34" charset="0"/>
              <a:buChar char="•"/>
            </a:pPr>
            <a:r>
              <a:rPr lang="pt-BR" dirty="0" smtClean="0"/>
              <a:t> Dir. Executiva (Pres. e 9 </a:t>
            </a:r>
            <a:r>
              <a:rPr lang="pt-BR" dirty="0" err="1" smtClean="0"/>
              <a:t>VPs</a:t>
            </a:r>
            <a:r>
              <a:rPr lang="pt-BR" dirty="0" smtClean="0"/>
              <a:t>); Executivos – Dir. Jurídica, Econômica, Operacional</a:t>
            </a:r>
          </a:p>
          <a:p>
            <a:pPr>
              <a:buFont typeface="Arial" pitchFamily="34" charset="0"/>
              <a:buChar char="•"/>
            </a:pPr>
            <a:r>
              <a:rPr lang="pt-BR" dirty="0" smtClean="0"/>
              <a:t> Voz externa via FENABRAVE</a:t>
            </a:r>
            <a:endParaRPr lang="en-US" dirty="0" smtClean="0"/>
          </a:p>
          <a:p>
            <a:endParaRPr lang="pt-BR" b="1" dirty="0" smtClean="0"/>
          </a:p>
          <a:p>
            <a:r>
              <a:rPr lang="pt-BR" b="1" dirty="0" smtClean="0"/>
              <a:t>CBIC – VP José Carlos (5/12)</a:t>
            </a:r>
          </a:p>
          <a:p>
            <a:endParaRPr lang="pt-BR" b="1" dirty="0" smtClean="0"/>
          </a:p>
          <a:p>
            <a:r>
              <a:rPr lang="pt-BR" b="1" dirty="0" smtClean="0"/>
              <a:t>Definição do Conselho Executivo</a:t>
            </a:r>
          </a:p>
          <a:p>
            <a:endParaRPr lang="pt-BR" b="1" dirty="0" smtClean="0"/>
          </a:p>
          <a:p>
            <a:r>
              <a:rPr lang="pt-BR" b="1" dirty="0" smtClean="0"/>
              <a:t>Definições dos Comitês</a:t>
            </a:r>
          </a:p>
          <a:p>
            <a:pPr>
              <a:buFont typeface="Arial" pitchFamily="34" charset="0"/>
              <a:buChar char="•"/>
            </a:pPr>
            <a:r>
              <a:rPr lang="pt-BR" b="1" dirty="0" smtClean="0"/>
              <a:t> </a:t>
            </a:r>
            <a:r>
              <a:rPr lang="pt-BR" dirty="0" smtClean="0"/>
              <a:t>Incorporações, Jurídico, Financeiro; com possíveis subgrupos - responsáveis</a:t>
            </a:r>
          </a:p>
          <a:p>
            <a:pPr>
              <a:buFont typeface="Arial" pitchFamily="34" charset="0"/>
              <a:buChar char="•"/>
            </a:pPr>
            <a:endParaRPr lang="pt-BR" dirty="0" smtClean="0"/>
          </a:p>
          <a:p>
            <a:r>
              <a:rPr lang="pt-BR" b="1" dirty="0" smtClean="0"/>
              <a:t>Reuniões bimensais 2013</a:t>
            </a:r>
            <a:r>
              <a:rPr lang="pt-BR" dirty="0" smtClean="0"/>
              <a:t> - – 1ª sexta-feira de cada mês par</a:t>
            </a:r>
          </a:p>
          <a:p>
            <a:pPr>
              <a:buFont typeface="Arial" pitchFamily="34" charset="0"/>
              <a:buChar char="•"/>
            </a:pPr>
            <a:r>
              <a:rPr lang="pt-BR" dirty="0" smtClean="0"/>
              <a:t> 1/fev; 5/abr; 7/jun; 2/ago; 4/out; 6/dez</a:t>
            </a:r>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7</a:t>
            </a:r>
            <a:endParaRPr lang="en-US" sz="1000"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2795633"/>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000" b="1" dirty="0" smtClean="0">
                <a:effectLst>
                  <a:outerShdw blurRad="38100" dist="38100" dir="2700000" algn="tl">
                    <a:srgbClr val="C0C0C0"/>
                  </a:outerShdw>
                </a:effectLst>
                <a:latin typeface="Helvetica" charset="0"/>
                <a:ea typeface="Helvetica" charset="0"/>
                <a:cs typeface="Helvetica" charset="0"/>
                <a:sym typeface="Helvetica" charset="0"/>
              </a:rPr>
              <a:t>2 – </a:t>
            </a:r>
            <a:r>
              <a:rPr lang="en-US" sz="2000" b="1" dirty="0" err="1" smtClean="0">
                <a:effectLst>
                  <a:outerShdw blurRad="38100" dist="38100" dir="2700000" algn="tl">
                    <a:srgbClr val="C0C0C0"/>
                  </a:outerShdw>
                </a:effectLst>
                <a:latin typeface="Helvetica" charset="0"/>
                <a:ea typeface="Helvetica" charset="0"/>
                <a:cs typeface="Helvetica" charset="0"/>
                <a:sym typeface="Helvetica" charset="0"/>
              </a:rPr>
              <a:t>Mão</a:t>
            </a:r>
            <a:r>
              <a:rPr lang="en-US" sz="2000" b="1" dirty="0" smtClean="0">
                <a:effectLst>
                  <a:outerShdw blurRad="38100" dist="38100" dir="2700000" algn="tl">
                    <a:srgbClr val="C0C0C0"/>
                  </a:outerShdw>
                </a:effectLst>
                <a:latin typeface="Helvetica" charset="0"/>
                <a:ea typeface="Helvetica" charset="0"/>
                <a:cs typeface="Helvetica" charset="0"/>
                <a:sym typeface="Helvetica" charset="0"/>
              </a:rPr>
              <a:t> de </a:t>
            </a:r>
            <a:r>
              <a:rPr lang="en-US" sz="2000" b="1" dirty="0" err="1" smtClean="0">
                <a:effectLst>
                  <a:outerShdw blurRad="38100" dist="38100" dir="2700000" algn="tl">
                    <a:srgbClr val="C0C0C0"/>
                  </a:outerShdw>
                </a:effectLst>
                <a:latin typeface="Helvetica" charset="0"/>
                <a:ea typeface="Helvetica" charset="0"/>
                <a:cs typeface="Helvetica" charset="0"/>
                <a:sym typeface="Helvetica" charset="0"/>
              </a:rPr>
              <a:t>Obra</a:t>
            </a:r>
            <a:endParaRPr lang="en-US" sz="20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0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pt-BR" b="1" dirty="0" smtClean="0">
                <a:effectLst>
                  <a:outerShdw blurRad="38100" dist="38100" dir="2700000" algn="tl">
                    <a:srgbClr val="C0C0C0"/>
                  </a:outerShdw>
                </a:effectLst>
                <a:latin typeface="Helvetica" charset="0"/>
                <a:ea typeface="Helvetica" charset="0"/>
                <a:cs typeface="Helvetica" charset="0"/>
                <a:sym typeface="Helvetica" charset="0"/>
              </a:rPr>
              <a:t>Terceirização, Evento Diários Associados, MPT, Desoneração Folha</a:t>
            </a: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Terceirização</a:t>
            </a:r>
            <a:r>
              <a:rPr lang="en-US" sz="1800" b="1" kern="1200" dirty="0" smtClean="0">
                <a:solidFill>
                  <a:schemeClr val="tx1"/>
                </a:solidFill>
                <a:cs typeface="Arial" pitchFamily="34" charset="0"/>
                <a:sym typeface="Arial" pitchFamily="34" charset="0"/>
              </a:rPr>
              <a:t> </a:t>
            </a: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179388" y="620688"/>
            <a:ext cx="8624887" cy="5327899"/>
          </a:xfrm>
          <a:prstGeom prst="rect">
            <a:avLst/>
          </a:prstGeom>
          <a:noFill/>
          <a:ln w="9525">
            <a:noFill/>
            <a:miter lim="800000"/>
            <a:headEnd/>
            <a:tailEnd/>
          </a:ln>
        </p:spPr>
        <p:txBody>
          <a:bodyPr lIns="64291" tIns="32146" rIns="64291" bIns="32146">
            <a:spAutoFit/>
          </a:bodyPr>
          <a:lstStyle/>
          <a:p>
            <a:pPr>
              <a:buFont typeface="Arial" pitchFamily="34" charset="0"/>
              <a:buChar char="•"/>
            </a:pPr>
            <a:r>
              <a:rPr lang="pt-BR" b="1" dirty="0" smtClean="0"/>
              <a:t> PL </a:t>
            </a:r>
            <a:r>
              <a:rPr lang="pt-BR" b="1" dirty="0"/>
              <a:t>4330/04 </a:t>
            </a:r>
            <a:r>
              <a:rPr lang="pt-BR" dirty="0"/>
              <a:t>– S. Mabel/ Arthur Maia – </a:t>
            </a:r>
            <a:r>
              <a:rPr lang="pt-BR" dirty="0" smtClean="0"/>
              <a:t>relator</a:t>
            </a:r>
            <a:endParaRPr lang="pt-BR" dirty="0"/>
          </a:p>
          <a:p>
            <a:pPr>
              <a:buFont typeface="Arial" charset="0"/>
              <a:buChar char="•"/>
            </a:pPr>
            <a:r>
              <a:rPr lang="pt-BR" dirty="0" smtClean="0"/>
              <a:t> </a:t>
            </a:r>
            <a:r>
              <a:rPr lang="pt-BR" dirty="0"/>
              <a:t>Sem distinção entre atividade-meio e atividade-fim (conceito indeterminado)</a:t>
            </a:r>
          </a:p>
          <a:p>
            <a:pPr>
              <a:buFont typeface="Arial" charset="0"/>
              <a:buChar char="•"/>
            </a:pPr>
            <a:r>
              <a:rPr lang="pt-BR" dirty="0"/>
              <a:t> Responsabilidade subsidiária com fiscalização pelo contratante – senão, </a:t>
            </a:r>
            <a:r>
              <a:rPr lang="pt-BR" dirty="0" smtClean="0"/>
              <a:t>solidária</a:t>
            </a:r>
            <a:endParaRPr lang="pt-BR" dirty="0"/>
          </a:p>
          <a:p>
            <a:pPr>
              <a:buFont typeface="Arial" charset="0"/>
              <a:buChar char="•"/>
            </a:pPr>
            <a:endParaRPr lang="pt-BR" dirty="0"/>
          </a:p>
          <a:p>
            <a:r>
              <a:rPr lang="pt-BR" b="1" dirty="0"/>
              <a:t>Principais comentários </a:t>
            </a:r>
            <a:r>
              <a:rPr lang="pt-BR" b="1" dirty="0" smtClean="0"/>
              <a:t>– CBIC</a:t>
            </a:r>
            <a:endParaRPr lang="pt-BR" b="1" dirty="0"/>
          </a:p>
          <a:p>
            <a:pPr>
              <a:buFont typeface="Arial" charset="0"/>
              <a:buChar char="•"/>
            </a:pPr>
            <a:r>
              <a:rPr lang="pt-BR" b="1" dirty="0"/>
              <a:t> </a:t>
            </a:r>
            <a:r>
              <a:rPr lang="pt-BR" dirty="0"/>
              <a:t>Objeto social único </a:t>
            </a:r>
            <a:r>
              <a:rPr lang="pt-BR" dirty="0" smtClean="0"/>
              <a:t> (exceção a atividades correlatas)</a:t>
            </a:r>
          </a:p>
          <a:p>
            <a:pPr>
              <a:buFont typeface="Arial" charset="0"/>
              <a:buChar char="•"/>
            </a:pPr>
            <a:r>
              <a:rPr lang="pt-BR" dirty="0" smtClean="0"/>
              <a:t> Não permite subempreitada (artigo 455 CLT). </a:t>
            </a:r>
          </a:p>
          <a:p>
            <a:pPr>
              <a:buFont typeface="Arial" charset="0"/>
              <a:buChar char="•"/>
            </a:pPr>
            <a:endParaRPr lang="pt-BR" dirty="0" smtClean="0"/>
          </a:p>
          <a:p>
            <a:pPr>
              <a:buFont typeface="Arial" charset="0"/>
              <a:buChar char="•"/>
            </a:pPr>
            <a:endParaRPr lang="pt-BR" dirty="0" smtClean="0"/>
          </a:p>
          <a:p>
            <a:r>
              <a:rPr lang="pt-BR" b="1" dirty="0" smtClean="0"/>
              <a:t>Parecer Dr.  Almir </a:t>
            </a:r>
            <a:r>
              <a:rPr lang="pt-BR" b="1" dirty="0" err="1" smtClean="0"/>
              <a:t>Pazzianotto</a:t>
            </a:r>
            <a:r>
              <a:rPr lang="pt-BR" b="1" dirty="0" smtClean="0"/>
              <a:t> – </a:t>
            </a:r>
            <a:r>
              <a:rPr lang="pt-BR" dirty="0" smtClean="0"/>
              <a:t>Cury, </a:t>
            </a:r>
            <a:r>
              <a:rPr lang="pt-BR" dirty="0" err="1" smtClean="0"/>
              <a:t>Cyrela</a:t>
            </a:r>
            <a:r>
              <a:rPr lang="pt-BR" dirty="0" smtClean="0"/>
              <a:t>, Emccamp, Gafisa, </a:t>
            </a:r>
            <a:r>
              <a:rPr lang="pt-BR" dirty="0" err="1" smtClean="0"/>
              <a:t>Homex</a:t>
            </a:r>
            <a:r>
              <a:rPr lang="pt-BR" dirty="0" smtClean="0"/>
              <a:t>, MRV, Odebrecht, PDG, Rodobens e Rossi. Uso das empresas/setor</a:t>
            </a:r>
            <a:endParaRPr lang="pt-BR" b="1" dirty="0" smtClean="0"/>
          </a:p>
          <a:p>
            <a:pPr>
              <a:buFont typeface="Arial" charset="0"/>
              <a:buChar char="•"/>
            </a:pPr>
            <a:endParaRPr lang="pt-BR" b="1" dirty="0" smtClean="0"/>
          </a:p>
          <a:p>
            <a:r>
              <a:rPr lang="pt-BR" b="1" dirty="0" smtClean="0"/>
              <a:t>Diários Associados – </a:t>
            </a:r>
            <a:r>
              <a:rPr lang="pt-BR" dirty="0" smtClean="0"/>
              <a:t>Workshop 7/12 “</a:t>
            </a:r>
            <a:r>
              <a:rPr lang="pt-BR" i="1" dirty="0" smtClean="0"/>
              <a:t>Relações trabalhistas -Brasil século XXI”</a:t>
            </a:r>
          </a:p>
          <a:p>
            <a:pPr>
              <a:buFontTx/>
              <a:buChar char="-"/>
            </a:pPr>
            <a:r>
              <a:rPr lang="pt-BR" dirty="0" smtClean="0"/>
              <a:t>MRV, </a:t>
            </a:r>
            <a:r>
              <a:rPr lang="pt-BR" dirty="0" err="1" smtClean="0"/>
              <a:t>Brookfield</a:t>
            </a:r>
            <a:r>
              <a:rPr lang="pt-BR" dirty="0" smtClean="0"/>
              <a:t>, Rodobens, Tenda</a:t>
            </a:r>
          </a:p>
          <a:p>
            <a:pPr>
              <a:buFontTx/>
              <a:buChar char="-"/>
            </a:pPr>
            <a:endParaRPr lang="pt-BR" i="1" dirty="0" smtClean="0"/>
          </a:p>
          <a:p>
            <a:pPr lvl="0">
              <a:buFont typeface="Arial" pitchFamily="34" charset="0"/>
              <a:buChar char="•"/>
            </a:pPr>
            <a:r>
              <a:rPr lang="pt-BR" b="1" dirty="0" smtClean="0"/>
              <a:t> Ampla presença (VP República, Min. Trabalho, TST, CUT).  </a:t>
            </a:r>
            <a:endParaRPr lang="pt-BR" dirty="0" smtClean="0"/>
          </a:p>
          <a:p>
            <a:pPr lvl="0"/>
            <a:endParaRPr lang="pt-BR" b="1" dirty="0" smtClean="0"/>
          </a:p>
          <a:p>
            <a:pPr lvl="0">
              <a:buFont typeface="Arial" pitchFamily="34" charset="0"/>
              <a:buChar char="•"/>
            </a:pPr>
            <a:r>
              <a:rPr lang="pt-BR" b="1" dirty="0" smtClean="0"/>
              <a:t> Legislação trabalhista </a:t>
            </a:r>
            <a:r>
              <a:rPr lang="pt-BR" dirty="0" smtClean="0"/>
              <a:t>– quantidade de conflitos e processos; superação de divisão trabalhador/empresário e da premissa da hipossuficiência do trabalhador </a:t>
            </a:r>
            <a:endParaRPr lang="pt-BR" b="1" i="1" dirty="0" smtClean="0"/>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8</a:t>
            </a:r>
            <a:endParaRPr lang="en-US" sz="1000" dirty="0"/>
          </a:p>
        </p:txBody>
      </p:sp>
      <p:sp>
        <p:nvSpPr>
          <p:cNvPr id="8" name="AutoShape 18"/>
          <p:cNvSpPr>
            <a:spLocks noChangeArrowheads="1"/>
          </p:cNvSpPr>
          <p:nvPr/>
        </p:nvSpPr>
        <p:spPr bwMode="auto">
          <a:xfrm>
            <a:off x="179512" y="2780928"/>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Ações recentes</a:t>
            </a:r>
            <a:endParaRPr lang="pt-BR" sz="1600" b="1" dirty="0">
              <a:latin typeface="Verdana" pitchFamily="34"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476672"/>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Terceirização</a:t>
            </a:r>
            <a:r>
              <a:rPr lang="en-US" sz="1800" b="1" kern="1200" dirty="0" smtClean="0">
                <a:solidFill>
                  <a:schemeClr val="tx1"/>
                </a:solidFill>
                <a:cs typeface="Arial" pitchFamily="34" charset="0"/>
                <a:sym typeface="Arial" pitchFamily="34" charset="0"/>
              </a:rPr>
              <a:t> -  </a:t>
            </a:r>
            <a:r>
              <a:rPr lang="en-US" sz="1800" b="1" kern="1200" dirty="0" err="1" smtClean="0">
                <a:solidFill>
                  <a:schemeClr val="tx1"/>
                </a:solidFill>
                <a:cs typeface="Arial" pitchFamily="34" charset="0"/>
                <a:sym typeface="Arial" pitchFamily="34" charset="0"/>
              </a:rPr>
              <a:t>Evento</a:t>
            </a:r>
            <a:r>
              <a:rPr lang="en-US" sz="1800" b="1" kern="1200" dirty="0" smtClean="0">
                <a:solidFill>
                  <a:schemeClr val="tx1"/>
                </a:solidFill>
                <a:cs typeface="Arial" pitchFamily="34" charset="0"/>
                <a:sym typeface="Arial" pitchFamily="34" charset="0"/>
              </a:rPr>
              <a:t> </a:t>
            </a:r>
            <a:r>
              <a:rPr lang="en-US" sz="1800" b="1" kern="1200" dirty="0" err="1" smtClean="0">
                <a:solidFill>
                  <a:schemeClr val="tx1"/>
                </a:solidFill>
                <a:cs typeface="Arial" pitchFamily="34" charset="0"/>
                <a:sym typeface="Arial" pitchFamily="34" charset="0"/>
              </a:rPr>
              <a:t>Diários</a:t>
            </a:r>
            <a:r>
              <a:rPr lang="en-US" sz="1800" b="1" kern="1200" dirty="0" smtClean="0">
                <a:solidFill>
                  <a:schemeClr val="tx1"/>
                </a:solidFill>
                <a:cs typeface="Arial" pitchFamily="34" charset="0"/>
                <a:sym typeface="Arial" pitchFamily="34" charset="0"/>
              </a:rPr>
              <a:t> </a:t>
            </a:r>
            <a:r>
              <a:rPr lang="en-US" sz="1800" b="1" kern="1200" dirty="0" err="1" smtClean="0">
                <a:solidFill>
                  <a:schemeClr val="tx1"/>
                </a:solidFill>
                <a:cs typeface="Arial" pitchFamily="34" charset="0"/>
                <a:sym typeface="Arial" pitchFamily="34" charset="0"/>
              </a:rPr>
              <a:t>Associados</a:t>
            </a:r>
            <a:r>
              <a:rPr lang="en-US" sz="1800" b="1" kern="1200" dirty="0" smtClean="0">
                <a:solidFill>
                  <a:schemeClr val="tx1"/>
                </a:solidFill>
                <a:cs typeface="Arial" pitchFamily="34" charset="0"/>
                <a:sym typeface="Arial" pitchFamily="34" charset="0"/>
              </a:rPr>
              <a:t> – 7/11  </a:t>
            </a: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179388" y="548680"/>
            <a:ext cx="8624887" cy="5589509"/>
          </a:xfrm>
          <a:prstGeom prst="rect">
            <a:avLst/>
          </a:prstGeom>
          <a:noFill/>
          <a:ln w="9525">
            <a:noFill/>
            <a:miter lim="800000"/>
            <a:headEnd/>
            <a:tailEnd/>
          </a:ln>
        </p:spPr>
        <p:txBody>
          <a:bodyPr lIns="64291" tIns="32146" rIns="64291" bIns="32146">
            <a:spAutoFit/>
          </a:bodyPr>
          <a:lstStyle/>
          <a:p>
            <a:r>
              <a:rPr lang="pt-BR" dirty="0" smtClean="0"/>
              <a:t> </a:t>
            </a:r>
            <a:r>
              <a:rPr lang="pt-BR" b="1" dirty="0" smtClean="0"/>
              <a:t>CPRT-CBIC </a:t>
            </a:r>
          </a:p>
          <a:p>
            <a:pPr lvl="0">
              <a:buFont typeface="Arial" pitchFamily="34" charset="0"/>
              <a:buChar char="•"/>
            </a:pPr>
            <a:r>
              <a:rPr lang="pt-BR" dirty="0" smtClean="0"/>
              <a:t> Viabiliza empresas/empregos com especialização; reduz </a:t>
            </a:r>
            <a:r>
              <a:rPr lang="pt-BR" i="1" dirty="0" err="1" smtClean="0"/>
              <a:t>turn-over</a:t>
            </a:r>
            <a:endParaRPr lang="pt-BR" dirty="0" smtClean="0"/>
          </a:p>
          <a:p>
            <a:pPr lvl="0">
              <a:buFont typeface="Arial" pitchFamily="34" charset="0"/>
              <a:buChar char="•"/>
            </a:pPr>
            <a:r>
              <a:rPr lang="pt-BR" dirty="0" smtClean="0"/>
              <a:t> Legalidade da subcontratação (Art. 455 da CLT)</a:t>
            </a:r>
          </a:p>
          <a:p>
            <a:pPr lvl="0">
              <a:buFont typeface="Arial" pitchFamily="34" charset="0"/>
              <a:buChar char="•"/>
            </a:pPr>
            <a:r>
              <a:rPr lang="pt-BR" dirty="0" smtClean="0"/>
              <a:t> Atividade-fim: controle de qualidade destes fornecedores</a:t>
            </a:r>
          </a:p>
          <a:p>
            <a:pPr lvl="0">
              <a:buFont typeface="Arial" pitchFamily="34" charset="0"/>
              <a:buChar char="•"/>
            </a:pPr>
            <a:r>
              <a:rPr lang="pt-BR" dirty="0" smtClean="0"/>
              <a:t> Flexibilização sem penalizar ordem pública (saúde, segurança, aposentadorias)</a:t>
            </a:r>
            <a:endParaRPr lang="en-US" dirty="0" smtClean="0"/>
          </a:p>
          <a:p>
            <a:endParaRPr lang="pt-BR" b="1" dirty="0" smtClean="0"/>
          </a:p>
          <a:p>
            <a:r>
              <a:rPr lang="pt-BR" b="1" dirty="0" smtClean="0"/>
              <a:t>CUT -  Antônio Lisboa (Diretor Executivo)</a:t>
            </a:r>
            <a:endParaRPr lang="en-US" b="1" dirty="0" smtClean="0"/>
          </a:p>
          <a:p>
            <a:pPr>
              <a:buFont typeface="Arial" pitchFamily="34" charset="0"/>
              <a:buChar char="•"/>
            </a:pPr>
            <a:r>
              <a:rPr lang="pt-BR" dirty="0" smtClean="0"/>
              <a:t> </a:t>
            </a:r>
            <a:r>
              <a:rPr lang="pt-BR" b="1" dirty="0" smtClean="0"/>
              <a:t>Reforma sindical </a:t>
            </a:r>
          </a:p>
          <a:p>
            <a:pPr>
              <a:buFont typeface="Arial" pitchFamily="34" charset="0"/>
              <a:buChar char="•"/>
            </a:pPr>
            <a:r>
              <a:rPr lang="pt-BR" dirty="0" smtClean="0"/>
              <a:t> </a:t>
            </a:r>
            <a:r>
              <a:rPr lang="pt-BR" dirty="0" err="1" smtClean="0"/>
              <a:t>Precarização</a:t>
            </a:r>
            <a:r>
              <a:rPr lang="pt-BR" dirty="0" smtClean="0"/>
              <a:t> - RAIS 2009: &lt; salários, &gt; número de acidentes de trabalho, &gt; jornadas de trabalho e ausência de convenção coletiva </a:t>
            </a:r>
            <a:r>
              <a:rPr lang="pt-BR" b="1" dirty="0" smtClean="0"/>
              <a:t>(verificação/resposta) </a:t>
            </a:r>
          </a:p>
          <a:p>
            <a:pPr>
              <a:buFont typeface="Arial" pitchFamily="34" charset="0"/>
              <a:buChar char="•"/>
            </a:pPr>
            <a:r>
              <a:rPr lang="pt-BR" dirty="0" smtClean="0"/>
              <a:t> Limitação à atividade-meio </a:t>
            </a:r>
            <a:r>
              <a:rPr lang="pt-BR" b="1" dirty="0" smtClean="0"/>
              <a:t>- fragmentação da representação sindical </a:t>
            </a:r>
            <a:r>
              <a:rPr lang="pt-BR" dirty="0" smtClean="0"/>
              <a:t>(vários sindicatos por local de trabalho)</a:t>
            </a:r>
            <a:endParaRPr lang="en-US" dirty="0" smtClean="0"/>
          </a:p>
          <a:p>
            <a:pPr>
              <a:buFont typeface="Arial" pitchFamily="34" charset="0"/>
              <a:buChar char="•"/>
            </a:pPr>
            <a:r>
              <a:rPr lang="pt-BR" dirty="0" smtClean="0"/>
              <a:t> Responsabilidade solidária - como México, França, Colômbia, Venezuela;  necessária até que as relações de trabalho estejam mais harmonizadas</a:t>
            </a:r>
          </a:p>
          <a:p>
            <a:pPr>
              <a:buFont typeface="Arial" pitchFamily="34" charset="0"/>
              <a:buChar char="•"/>
            </a:pPr>
            <a:r>
              <a:rPr lang="pt-BR" dirty="0" smtClean="0"/>
              <a:t> Subcontratações: </a:t>
            </a:r>
            <a:r>
              <a:rPr lang="pt-BR" dirty="0" err="1" smtClean="0"/>
              <a:t>precarização</a:t>
            </a:r>
            <a:r>
              <a:rPr lang="pt-BR" dirty="0" smtClean="0"/>
              <a:t>. Exemplo: </a:t>
            </a:r>
            <a:r>
              <a:rPr lang="pt-BR" dirty="0" err="1" smtClean="0"/>
              <a:t>Inditex</a:t>
            </a:r>
            <a:r>
              <a:rPr lang="pt-BR" dirty="0" smtClean="0"/>
              <a:t>/</a:t>
            </a:r>
            <a:r>
              <a:rPr lang="pt-BR" dirty="0" err="1" smtClean="0"/>
              <a:t>Zara</a:t>
            </a:r>
            <a:endParaRPr lang="pt-BR" dirty="0" smtClean="0"/>
          </a:p>
          <a:p>
            <a:pPr>
              <a:buFont typeface="Arial" pitchFamily="34" charset="0"/>
              <a:buChar char="•"/>
            </a:pPr>
            <a:endParaRPr lang="pt-BR" dirty="0" smtClean="0"/>
          </a:p>
          <a:p>
            <a:pPr lvl="0"/>
            <a:r>
              <a:rPr lang="pt-BR" b="1" dirty="0" smtClean="0"/>
              <a:t>Ministro </a:t>
            </a:r>
            <a:r>
              <a:rPr lang="pt-BR" b="1" dirty="0" err="1" smtClean="0"/>
              <a:t>Caputo</a:t>
            </a:r>
            <a:r>
              <a:rPr lang="pt-BR" b="1" dirty="0" smtClean="0"/>
              <a:t> (TST</a:t>
            </a:r>
            <a:r>
              <a:rPr lang="pt-BR" dirty="0" smtClean="0"/>
              <a:t>) </a:t>
            </a:r>
          </a:p>
          <a:p>
            <a:pPr lvl="0">
              <a:buFont typeface="Arial" pitchFamily="34" charset="0"/>
              <a:buChar char="•"/>
            </a:pPr>
            <a:r>
              <a:rPr lang="pt-BR" dirty="0" smtClean="0"/>
              <a:t> Experiências de terceirização sem </a:t>
            </a:r>
            <a:r>
              <a:rPr lang="pt-BR" dirty="0" err="1" smtClean="0"/>
              <a:t>precarização</a:t>
            </a:r>
            <a:r>
              <a:rPr lang="pt-BR" dirty="0" smtClean="0"/>
              <a:t> (ex: bancários de São Paulo)</a:t>
            </a:r>
          </a:p>
          <a:p>
            <a:pPr lvl="0">
              <a:buFont typeface="Arial" pitchFamily="34" charset="0"/>
              <a:buChar char="•"/>
            </a:pPr>
            <a:r>
              <a:rPr lang="pt-BR" dirty="0" smtClean="0"/>
              <a:t> Governo a favor destes avanço; contra: Justiça do Trabalho/</a:t>
            </a:r>
            <a:r>
              <a:rPr lang="pt-BR" dirty="0" err="1" smtClean="0"/>
              <a:t>Anamatra</a:t>
            </a:r>
            <a:endParaRPr lang="en-US" dirty="0" smtClean="0"/>
          </a:p>
          <a:p>
            <a:endParaRPr lang="en-US" sz="1700" dirty="0" smtClean="0"/>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9</a:t>
            </a:r>
            <a:endParaRPr lang="en-US" sz="1000"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Mão</a:t>
            </a:r>
            <a:r>
              <a:rPr lang="en-US" sz="1800" b="1" kern="1200" dirty="0" smtClean="0">
                <a:solidFill>
                  <a:schemeClr val="tx1"/>
                </a:solidFill>
                <a:cs typeface="Arial" pitchFamily="34" charset="0"/>
                <a:sym typeface="Arial" pitchFamily="34" charset="0"/>
              </a:rPr>
              <a:t> de </a:t>
            </a:r>
            <a:r>
              <a:rPr lang="en-US" sz="1800" b="1" kern="1200" dirty="0" err="1" smtClean="0">
                <a:solidFill>
                  <a:schemeClr val="tx1"/>
                </a:solidFill>
                <a:cs typeface="Arial" pitchFamily="34" charset="0"/>
                <a:sym typeface="Arial" pitchFamily="34" charset="0"/>
              </a:rPr>
              <a:t>Obra</a:t>
            </a:r>
            <a:r>
              <a:rPr lang="en-US" sz="1800" b="1" kern="1200" dirty="0" smtClean="0">
                <a:solidFill>
                  <a:schemeClr val="tx1"/>
                </a:solidFill>
                <a:cs typeface="Arial" pitchFamily="34" charset="0"/>
                <a:sym typeface="Arial" pitchFamily="34" charset="0"/>
              </a:rPr>
              <a:t> –  MPT 15a </a:t>
            </a:r>
            <a:r>
              <a:rPr lang="en-US" sz="1800" b="1" kern="1200" dirty="0" err="1" smtClean="0">
                <a:solidFill>
                  <a:schemeClr val="tx1"/>
                </a:solidFill>
                <a:cs typeface="Arial" pitchFamily="34" charset="0"/>
                <a:sym typeface="Arial" pitchFamily="34" charset="0"/>
              </a:rPr>
              <a:t>Região</a:t>
            </a:r>
            <a:r>
              <a:rPr lang="en-US" sz="1800" b="1" kern="1200" dirty="0" smtClean="0">
                <a:solidFill>
                  <a:schemeClr val="tx1"/>
                </a:solidFill>
                <a:cs typeface="Arial" pitchFamily="34" charset="0"/>
                <a:sym typeface="Arial" pitchFamily="34" charset="0"/>
              </a:rPr>
              <a:t> -  </a:t>
            </a:r>
            <a:r>
              <a:rPr lang="en-US" sz="1800" b="1" kern="1200" dirty="0" err="1" smtClean="0">
                <a:solidFill>
                  <a:schemeClr val="tx1"/>
                </a:solidFill>
                <a:cs typeface="Arial" pitchFamily="34" charset="0"/>
                <a:sym typeface="Arial" pitchFamily="34" charset="0"/>
              </a:rPr>
              <a:t>proposta</a:t>
            </a:r>
            <a:r>
              <a:rPr lang="en-US" sz="1800" b="1" kern="1200" dirty="0" smtClean="0">
                <a:solidFill>
                  <a:schemeClr val="tx1"/>
                </a:solidFill>
                <a:cs typeface="Arial" pitchFamily="34" charset="0"/>
                <a:sym typeface="Arial" pitchFamily="34" charset="0"/>
              </a:rPr>
              <a:t> de TAC </a:t>
            </a: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179388" y="620688"/>
            <a:ext cx="8624887" cy="5050900"/>
          </a:xfrm>
          <a:prstGeom prst="rect">
            <a:avLst/>
          </a:prstGeom>
          <a:noFill/>
          <a:ln w="9525">
            <a:noFill/>
            <a:miter lim="800000"/>
            <a:headEnd/>
            <a:tailEnd/>
          </a:ln>
        </p:spPr>
        <p:txBody>
          <a:bodyPr lIns="64291" tIns="32146" rIns="64291" bIns="32146">
            <a:spAutoFit/>
          </a:bodyPr>
          <a:lstStyle/>
          <a:p>
            <a:r>
              <a:rPr lang="pt-BR" b="1" dirty="0" smtClean="0"/>
              <a:t>2/10 –</a:t>
            </a:r>
            <a:r>
              <a:rPr lang="pt-BR" dirty="0" smtClean="0"/>
              <a:t> Audiência - proposta de TAC - PDG, MRV, Direcional, </a:t>
            </a:r>
            <a:r>
              <a:rPr lang="pt-BR" dirty="0" err="1" smtClean="0"/>
              <a:t>Brookfield</a:t>
            </a:r>
            <a:r>
              <a:rPr lang="pt-BR" dirty="0" smtClean="0"/>
              <a:t> , Rossi, Gafisa, </a:t>
            </a:r>
            <a:r>
              <a:rPr lang="pt-BR" dirty="0" err="1" smtClean="0"/>
              <a:t>Cyrela</a:t>
            </a:r>
            <a:r>
              <a:rPr lang="pt-BR" dirty="0" smtClean="0"/>
              <a:t> e Odebrecht</a:t>
            </a:r>
          </a:p>
          <a:p>
            <a:endParaRPr lang="pt-BR" dirty="0" smtClean="0"/>
          </a:p>
          <a:p>
            <a:r>
              <a:rPr lang="pt-BR" smtClean="0"/>
              <a:t>Reuniões/</a:t>
            </a:r>
            <a:r>
              <a:rPr lang="pt-BR" dirty="0" err="1" smtClean="0"/>
              <a:t>calls</a:t>
            </a:r>
            <a:r>
              <a:rPr lang="pt-BR" dirty="0" smtClean="0"/>
              <a:t> com todas as empresas (9/10, 19/10, 29/10 e 12/11); em 19/10 com </a:t>
            </a:r>
            <a:r>
              <a:rPr lang="pt-BR" dirty="0" err="1" smtClean="0"/>
              <a:t>Sinduscon</a:t>
            </a:r>
            <a:r>
              <a:rPr lang="pt-BR" dirty="0" smtClean="0"/>
              <a:t>/Secovi/ CBIC e em 12/11 com </a:t>
            </a:r>
            <a:r>
              <a:rPr lang="pt-BR" dirty="0" err="1" smtClean="0"/>
              <a:t>Sinduscon</a:t>
            </a:r>
            <a:endParaRPr lang="pt-BR" dirty="0" smtClean="0"/>
          </a:p>
          <a:p>
            <a:pPr>
              <a:buFont typeface="Arial" pitchFamily="34" charset="0"/>
              <a:buChar char="•"/>
            </a:pPr>
            <a:r>
              <a:rPr lang="pt-BR" dirty="0" smtClean="0"/>
              <a:t> Impropriedade do TAC</a:t>
            </a:r>
          </a:p>
          <a:p>
            <a:pPr>
              <a:buFont typeface="Arial" pitchFamily="34" charset="0"/>
              <a:buChar char="•"/>
            </a:pPr>
            <a:r>
              <a:rPr lang="pt-BR" dirty="0" smtClean="0"/>
              <a:t> Números do setor alimentando a discussão</a:t>
            </a:r>
          </a:p>
          <a:p>
            <a:endParaRPr lang="pt-BR" b="1" dirty="0" smtClean="0"/>
          </a:p>
          <a:p>
            <a:r>
              <a:rPr lang="pt-BR" b="1" dirty="0" smtClean="0"/>
              <a:t>13/11</a:t>
            </a:r>
            <a:r>
              <a:rPr lang="pt-BR" dirty="0" smtClean="0"/>
              <a:t> – nova Audiência</a:t>
            </a:r>
          </a:p>
          <a:p>
            <a:pPr>
              <a:buFont typeface="Arial" pitchFamily="34" charset="0"/>
              <a:buChar char="•"/>
            </a:pPr>
            <a:r>
              <a:rPr lang="pt-BR" dirty="0" smtClean="0"/>
              <a:t> Individualização das conversas com as incorporadoras</a:t>
            </a:r>
          </a:p>
          <a:p>
            <a:pPr>
              <a:buFont typeface="Arial" pitchFamily="34" charset="0"/>
              <a:buChar char="•"/>
            </a:pPr>
            <a:r>
              <a:rPr lang="pt-BR" dirty="0" smtClean="0"/>
              <a:t> 30 dias para entrega de documentos pelas empresas</a:t>
            </a:r>
          </a:p>
          <a:p>
            <a:endParaRPr lang="pt-BR" dirty="0" smtClean="0"/>
          </a:p>
          <a:p>
            <a:r>
              <a:rPr lang="pt-BR" b="1" dirty="0" smtClean="0"/>
              <a:t>Definições</a:t>
            </a:r>
          </a:p>
          <a:p>
            <a:pPr>
              <a:buFont typeface="Arial" pitchFamily="34" charset="0"/>
              <a:buChar char="•"/>
            </a:pPr>
            <a:r>
              <a:rPr lang="pt-BR" dirty="0" smtClean="0"/>
              <a:t> Circulação de posicionamento das empresas, se possível</a:t>
            </a:r>
          </a:p>
          <a:p>
            <a:pPr>
              <a:buFont typeface="Arial" pitchFamily="34" charset="0"/>
              <a:buChar char="•"/>
            </a:pPr>
            <a:r>
              <a:rPr lang="pt-BR" dirty="0" smtClean="0"/>
              <a:t> Defesa do setor pelo </a:t>
            </a:r>
            <a:r>
              <a:rPr lang="pt-BR" dirty="0" err="1" smtClean="0"/>
              <a:t>Sinduscon</a:t>
            </a:r>
            <a:r>
              <a:rPr lang="pt-BR" dirty="0" smtClean="0"/>
              <a:t> – entendimento, aperfeiçoamento de posicionamentos</a:t>
            </a:r>
          </a:p>
          <a:p>
            <a:pPr>
              <a:buFont typeface="Arial" pitchFamily="34" charset="0"/>
              <a:buChar char="•"/>
            </a:pPr>
            <a:r>
              <a:rPr lang="pt-BR" dirty="0" smtClean="0"/>
              <a:t> </a:t>
            </a:r>
            <a:r>
              <a:rPr lang="en-US" dirty="0" smtClean="0"/>
              <a:t>R</a:t>
            </a:r>
            <a:r>
              <a:rPr lang="pt-BR" dirty="0" err="1" smtClean="0"/>
              <a:t>e-agendamento</a:t>
            </a:r>
            <a:r>
              <a:rPr lang="pt-BR" dirty="0" smtClean="0"/>
              <a:t> de reunião técnica com os Diretores de Eng. e </a:t>
            </a:r>
            <a:r>
              <a:rPr lang="pt-BR" dirty="0" err="1" smtClean="0"/>
              <a:t>Sinduscon</a:t>
            </a:r>
            <a:r>
              <a:rPr lang="pt-BR" dirty="0" smtClean="0"/>
              <a:t> (proposta da entidade)</a:t>
            </a:r>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10</a:t>
            </a:r>
            <a:endParaRPr lang="en-US" sz="1000"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476672"/>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Terceirização</a:t>
            </a:r>
            <a:r>
              <a:rPr lang="en-US" sz="1800" b="1" kern="1200" dirty="0" smtClean="0">
                <a:solidFill>
                  <a:schemeClr val="tx1"/>
                </a:solidFill>
                <a:cs typeface="Arial" pitchFamily="34" charset="0"/>
                <a:sym typeface="Arial" pitchFamily="34" charset="0"/>
              </a:rPr>
              <a:t>   </a:t>
            </a: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179388" y="548680"/>
            <a:ext cx="8624887" cy="5004734"/>
          </a:xfrm>
          <a:prstGeom prst="rect">
            <a:avLst/>
          </a:prstGeom>
          <a:noFill/>
          <a:ln w="9525">
            <a:noFill/>
            <a:miter lim="800000"/>
            <a:headEnd/>
            <a:tailEnd/>
          </a:ln>
        </p:spPr>
        <p:txBody>
          <a:bodyPr lIns="64291" tIns="32146" rIns="64291" bIns="32146">
            <a:spAutoFit/>
          </a:bodyPr>
          <a:lstStyle/>
          <a:p>
            <a:pPr lvl="0"/>
            <a:r>
              <a:rPr lang="pt-BR" b="1" dirty="0" smtClean="0"/>
              <a:t>Conselho da CBIC </a:t>
            </a:r>
            <a:r>
              <a:rPr lang="pt-BR" dirty="0" smtClean="0"/>
              <a:t>- continuidade nesta agenda. Definições anteriores:</a:t>
            </a:r>
          </a:p>
          <a:p>
            <a:pPr lvl="0">
              <a:buFont typeface="Arial" pitchFamily="34" charset="0"/>
              <a:buChar char="•"/>
            </a:pPr>
            <a:r>
              <a:rPr lang="pt-BR" dirty="0" smtClean="0"/>
              <a:t> Evento Diários Associados: entrega de material - Min. Brizola e Presidente do TST</a:t>
            </a:r>
          </a:p>
          <a:p>
            <a:pPr lvl="0">
              <a:buFont typeface="Arial" pitchFamily="34" charset="0"/>
              <a:buChar char="•"/>
            </a:pPr>
            <a:r>
              <a:rPr lang="pt-BR" dirty="0" smtClean="0"/>
              <a:t> Articular nova audiência com o Dep. Artur Maia, juntamente com MRV e </a:t>
            </a:r>
            <a:r>
              <a:rPr lang="pt-BR" dirty="0" err="1" smtClean="0"/>
              <a:t>Brookfield</a:t>
            </a:r>
            <a:endParaRPr lang="pt-BR" dirty="0" smtClean="0"/>
          </a:p>
          <a:p>
            <a:pPr lvl="0">
              <a:buFont typeface="Arial" pitchFamily="34" charset="0"/>
              <a:buChar char="•"/>
            </a:pPr>
            <a:r>
              <a:rPr lang="pt-BR" dirty="0" smtClean="0"/>
              <a:t> Sugerir o encaminhamento à CNI dos pontos de divergência do PL do Sandro Mabel (Prof. Pastore)</a:t>
            </a:r>
          </a:p>
          <a:p>
            <a:pPr lvl="0"/>
            <a:endParaRPr lang="pt-BR" dirty="0" smtClean="0"/>
          </a:p>
          <a:p>
            <a:pPr lvl="0"/>
            <a:endParaRPr lang="en-US" sz="1600" dirty="0" smtClean="0"/>
          </a:p>
          <a:p>
            <a:r>
              <a:rPr lang="pt-BR" b="1" dirty="0" smtClean="0"/>
              <a:t>Participação nas reuniões CPRT </a:t>
            </a:r>
            <a:r>
              <a:rPr lang="pt-BR" dirty="0" smtClean="0"/>
              <a:t>– agenda específica para acompanhamentos – Maria Fernanda, Ana Medina, Wilson</a:t>
            </a:r>
          </a:p>
          <a:p>
            <a:endParaRPr lang="pt-BR" b="1" dirty="0" smtClean="0"/>
          </a:p>
          <a:p>
            <a:r>
              <a:rPr lang="pt-BR" b="1" dirty="0" err="1" smtClean="0"/>
              <a:t>Brookfield</a:t>
            </a:r>
            <a:r>
              <a:rPr lang="pt-BR" dirty="0" smtClean="0"/>
              <a:t> - proposta de estudo econômico (FGV?) mostrando riscos/custos das restrições defendidas por alguns setores</a:t>
            </a:r>
            <a:endParaRPr lang="pt-BR" b="1" dirty="0" smtClean="0"/>
          </a:p>
          <a:p>
            <a:endParaRPr lang="pt-BR" b="1" dirty="0" smtClean="0"/>
          </a:p>
          <a:p>
            <a:r>
              <a:rPr lang="pt-BR" b="1" dirty="0" smtClean="0"/>
              <a:t>FIESP</a:t>
            </a:r>
            <a:r>
              <a:rPr lang="pt-BR" dirty="0" smtClean="0"/>
              <a:t> – 4/12 (com Ana Medina) – novos eventos </a:t>
            </a:r>
            <a:r>
              <a:rPr lang="pt-BR" dirty="0" err="1" smtClean="0"/>
              <a:t>multisetoriais</a:t>
            </a:r>
            <a:r>
              <a:rPr lang="pt-BR" dirty="0" smtClean="0"/>
              <a:t>; </a:t>
            </a:r>
            <a:r>
              <a:rPr lang="pt-BR" dirty="0" err="1" smtClean="0"/>
              <a:t>midia</a:t>
            </a:r>
            <a:endParaRPr lang="pt-BR" dirty="0" smtClean="0"/>
          </a:p>
          <a:p>
            <a:endParaRPr lang="pt-BR" dirty="0" smtClean="0"/>
          </a:p>
          <a:p>
            <a:r>
              <a:rPr lang="pt-BR" b="1" dirty="0" smtClean="0"/>
              <a:t>Discussão com centrais sindicais via CBIC: </a:t>
            </a:r>
            <a:r>
              <a:rPr lang="pt-BR" dirty="0" smtClean="0"/>
              <a:t>Terceirização vs. </a:t>
            </a:r>
            <a:r>
              <a:rPr lang="pt-BR" dirty="0" err="1" smtClean="0"/>
              <a:t>Precarização</a:t>
            </a:r>
            <a:r>
              <a:rPr lang="pt-BR" dirty="0" smtClean="0"/>
              <a:t> e </a:t>
            </a:r>
            <a:r>
              <a:rPr lang="pt-BR" i="1" dirty="0" err="1" smtClean="0"/>
              <a:t>Turn</a:t>
            </a:r>
            <a:r>
              <a:rPr lang="pt-BR" i="1" dirty="0" smtClean="0"/>
              <a:t> Over </a:t>
            </a:r>
            <a:r>
              <a:rPr lang="pt-BR" dirty="0" smtClean="0"/>
              <a:t>no setor – obtenção de dados; outros pontos destacados</a:t>
            </a:r>
            <a:endParaRPr lang="en-US" sz="1600" dirty="0" smtClean="0"/>
          </a:p>
          <a:p>
            <a:endParaRPr lang="en-US" sz="1700" dirty="0" smtClean="0"/>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11</a:t>
            </a:r>
            <a:endParaRPr lang="en-US" sz="1000" dirty="0"/>
          </a:p>
        </p:txBody>
      </p:sp>
      <p:sp>
        <p:nvSpPr>
          <p:cNvPr id="7" name="AutoShape 18"/>
          <p:cNvSpPr>
            <a:spLocks noChangeArrowheads="1"/>
          </p:cNvSpPr>
          <p:nvPr/>
        </p:nvSpPr>
        <p:spPr bwMode="auto">
          <a:xfrm>
            <a:off x="179512" y="2060848"/>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Propostas/ ações</a:t>
            </a:r>
            <a:endParaRPr lang="pt-BR" sz="1600" b="1" dirty="0">
              <a:latin typeface="Verdana" pitchFamily="34"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10243"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12</a:t>
            </a:r>
            <a:endParaRPr lang="en-US" sz="1000" dirty="0"/>
          </a:p>
        </p:txBody>
      </p:sp>
      <p:sp>
        <p:nvSpPr>
          <p:cNvPr id="7172" name="Rectangle 3"/>
          <p:cNvSpPr>
            <a:spLocks noGrp="1" noChangeArrowheads="1"/>
          </p:cNvSpPr>
          <p:nvPr>
            <p:ph type="title"/>
          </p:nvPr>
        </p:nvSpPr>
        <p:spPr>
          <a:xfrm>
            <a:off x="250825" y="188913"/>
            <a:ext cx="7902575" cy="287337"/>
          </a:xfrm>
        </p:spPr>
        <p:txBody>
          <a:bodyPr lIns="0" tIns="0" rIns="0" bIns="0" anchor="t"/>
          <a:lstStyle/>
          <a:p>
            <a:pPr algn="l" defTabSz="914145" eaLnBrk="1">
              <a:lnSpc>
                <a:spcPct val="90000"/>
              </a:lnSpc>
              <a:defRPr/>
            </a:pPr>
            <a:r>
              <a:rPr lang="pt-BR" sz="1800" b="1" kern="1200" dirty="0" smtClean="0">
                <a:solidFill>
                  <a:schemeClr val="tx1"/>
                </a:solidFill>
                <a:cs typeface="Arial" pitchFamily="34" charset="0"/>
                <a:sym typeface="Arial" charset="0"/>
              </a:rPr>
              <a:t>Mão de Obra - Desoneração da Folha de Pagamento</a:t>
            </a:r>
            <a:endParaRPr lang="en-US" sz="1800" b="1" kern="1200" dirty="0" smtClean="0">
              <a:solidFill>
                <a:schemeClr val="tx1"/>
              </a:solidFill>
              <a:cs typeface="Arial" pitchFamily="34" charset="0"/>
              <a:sym typeface="Arial" pitchFamily="34" charset="0"/>
            </a:endParaRPr>
          </a:p>
        </p:txBody>
      </p:sp>
      <p:sp>
        <p:nvSpPr>
          <p:cNvPr id="10245"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pitchFamily="34" charset="0"/>
              </a:rPr>
              <a:t>  </a:t>
            </a:r>
            <a:endParaRPr lang="en-US" b="1">
              <a:sym typeface="Arial" pitchFamily="34" charset="0"/>
            </a:endParaRPr>
          </a:p>
        </p:txBody>
      </p:sp>
      <p:sp>
        <p:nvSpPr>
          <p:cNvPr id="10246" name="Rectangle 5"/>
          <p:cNvSpPr>
            <a:spLocks/>
          </p:cNvSpPr>
          <p:nvPr/>
        </p:nvSpPr>
        <p:spPr bwMode="auto">
          <a:xfrm>
            <a:off x="215900" y="980728"/>
            <a:ext cx="8928100" cy="3600986"/>
          </a:xfrm>
          <a:prstGeom prst="rect">
            <a:avLst/>
          </a:prstGeom>
          <a:solidFill>
            <a:srgbClr val="000000">
              <a:alpha val="0"/>
            </a:srgbClr>
          </a:solidFill>
          <a:ln w="13546">
            <a:solidFill>
              <a:srgbClr val="FFFFFF"/>
            </a:solidFill>
            <a:miter lim="0"/>
            <a:headEnd/>
            <a:tailEnd/>
          </a:ln>
        </p:spPr>
        <p:txBody>
          <a:bodyPr lIns="0" tIns="0" rIns="0" bIns="0">
            <a:spAutoFit/>
          </a:bodyPr>
          <a:lstStyle/>
          <a:p>
            <a:r>
              <a:rPr lang="pt-BR" b="1" dirty="0" smtClean="0"/>
              <a:t>Percentual sobre receitas - redução da carga  </a:t>
            </a:r>
            <a:r>
              <a:rPr lang="pt-BR" dirty="0" smtClean="0"/>
              <a:t>– alíquota inferior à neutra.  </a:t>
            </a:r>
            <a:r>
              <a:rPr lang="pt-BR" dirty="0" smtClean="0">
                <a:hlinkClick r:id="rId2"/>
              </a:rPr>
              <a:t>http://www.fazenda.gov.br/portugues/documentos/2012/CartilhaDesoneracao.pdf</a:t>
            </a:r>
            <a:endParaRPr lang="pt-BR" dirty="0" smtClean="0"/>
          </a:p>
          <a:p>
            <a:pPr lvl="1">
              <a:buFont typeface="Arial" pitchFamily="34" charset="0"/>
              <a:buChar char="•"/>
            </a:pPr>
            <a:r>
              <a:rPr lang="pt-BR" dirty="0" smtClean="0"/>
              <a:t> </a:t>
            </a:r>
            <a:r>
              <a:rPr lang="pt-BR" dirty="0" smtClean="0">
                <a:solidFill>
                  <a:srgbClr val="414142"/>
                </a:solidFill>
                <a:latin typeface="MyriadPro-Regular"/>
              </a:rPr>
              <a:t>1 % sobre receita p/ empresas que produzem determinados produtos industriais </a:t>
            </a:r>
          </a:p>
          <a:p>
            <a:pPr lvl="1">
              <a:buFont typeface="Arial" pitchFamily="34" charset="0"/>
              <a:buChar char="•"/>
            </a:pPr>
            <a:r>
              <a:rPr lang="pt-BR" dirty="0" smtClean="0">
                <a:solidFill>
                  <a:srgbClr val="414142"/>
                </a:solidFill>
                <a:latin typeface="MyriadPro-Regular"/>
              </a:rPr>
              <a:t> 2 % p/ empresas do setor de serviços</a:t>
            </a:r>
            <a:endParaRPr lang="pt-BR" b="1" dirty="0" smtClean="0"/>
          </a:p>
          <a:p>
            <a:r>
              <a:rPr lang="pt-BR" b="1" dirty="0" smtClean="0"/>
              <a:t>Benefício adicional: maior casamento no fluxo financeiro das empresas </a:t>
            </a:r>
            <a:endParaRPr lang="pt-BR" b="1" dirty="0"/>
          </a:p>
          <a:p>
            <a:endParaRPr lang="pt-BR" b="1" dirty="0" smtClean="0"/>
          </a:p>
          <a:p>
            <a:r>
              <a:rPr lang="pt-BR" b="1" dirty="0" smtClean="0"/>
              <a:t>Balizamento de percentual – estudos enviados pela Direcional</a:t>
            </a:r>
            <a:endParaRPr lang="pt-BR" dirty="0" smtClean="0"/>
          </a:p>
          <a:p>
            <a:pPr lvl="1">
              <a:buFont typeface="Arial" pitchFamily="34" charset="0"/>
              <a:buChar char="•"/>
            </a:pPr>
            <a:r>
              <a:rPr lang="pt-BR" dirty="0" smtClean="0"/>
              <a:t> Incidência do INSS – 23,89% sobre Mão de Obra (sem encargos)</a:t>
            </a:r>
          </a:p>
          <a:p>
            <a:pPr lvl="1">
              <a:buFont typeface="Arial" pitchFamily="34" charset="0"/>
              <a:buChar char="•"/>
            </a:pPr>
            <a:r>
              <a:rPr lang="pt-BR" dirty="0" smtClean="0"/>
              <a:t> Mão de Obra – sem encargos (120%) – 13,85 a 15,83% das receitas</a:t>
            </a:r>
          </a:p>
          <a:p>
            <a:pPr lvl="1">
              <a:buFont typeface="Arial" pitchFamily="34" charset="0"/>
              <a:buChar char="•"/>
            </a:pPr>
            <a:r>
              <a:rPr lang="pt-BR" dirty="0" smtClean="0"/>
              <a:t> INSS sobre receitas -  </a:t>
            </a:r>
            <a:r>
              <a:rPr lang="pt-BR" b="1" dirty="0" smtClean="0"/>
              <a:t>1,22% a 1,70%</a:t>
            </a:r>
            <a:r>
              <a:rPr lang="pt-BR" dirty="0" smtClean="0"/>
              <a:t>. Proposta –  alíquota de 1% incorporação; 2% construção</a:t>
            </a:r>
          </a:p>
          <a:p>
            <a:pPr>
              <a:buFont typeface="Arial" pitchFamily="34" charset="0"/>
              <a:buChar char="•"/>
            </a:pPr>
            <a:endParaRPr lang="pt-BR" dirty="0" smtClean="0"/>
          </a:p>
          <a:p>
            <a:r>
              <a:rPr lang="pt-BR" dirty="0" smtClean="0"/>
              <a:t> </a:t>
            </a:r>
            <a:endParaRPr lang="pt-BR" b="1" dirty="0" smtClean="0"/>
          </a:p>
        </p:txBody>
      </p:sp>
      <p:sp>
        <p:nvSpPr>
          <p:cNvPr id="7" name="AutoShape 18"/>
          <p:cNvSpPr>
            <a:spLocks noChangeArrowheads="1"/>
          </p:cNvSpPr>
          <p:nvPr/>
        </p:nvSpPr>
        <p:spPr bwMode="auto">
          <a:xfrm>
            <a:off x="179512" y="4151362"/>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Propostas/ ações</a:t>
            </a:r>
            <a:endParaRPr lang="pt-BR" sz="1600" b="1" dirty="0">
              <a:latin typeface="Verdana" pitchFamily="34" charset="0"/>
            </a:endParaRPr>
          </a:p>
        </p:txBody>
      </p:sp>
      <p:sp>
        <p:nvSpPr>
          <p:cNvPr id="8" name="Retângulo 7"/>
          <p:cNvSpPr>
            <a:spLocks noChangeArrowheads="1"/>
          </p:cNvSpPr>
          <p:nvPr/>
        </p:nvSpPr>
        <p:spPr bwMode="auto">
          <a:xfrm>
            <a:off x="251520" y="4509120"/>
            <a:ext cx="8624887" cy="1449914"/>
          </a:xfrm>
          <a:prstGeom prst="rect">
            <a:avLst/>
          </a:prstGeom>
          <a:noFill/>
          <a:ln w="9525">
            <a:noFill/>
            <a:miter lim="800000"/>
            <a:headEnd/>
            <a:tailEnd/>
          </a:ln>
        </p:spPr>
        <p:txBody>
          <a:bodyPr lIns="64291" tIns="32146" rIns="64291" bIns="32146">
            <a:spAutoFit/>
          </a:bodyPr>
          <a:lstStyle/>
          <a:p>
            <a:pPr>
              <a:buFont typeface="Arial" pitchFamily="34" charset="0"/>
              <a:buChar char="•"/>
            </a:pPr>
            <a:r>
              <a:rPr lang="pt-BR" b="1" dirty="0" smtClean="0"/>
              <a:t> </a:t>
            </a:r>
            <a:r>
              <a:rPr lang="pt-BR" dirty="0" smtClean="0"/>
              <a:t>Ministro das Cidades – 18/9 e 29/11</a:t>
            </a:r>
          </a:p>
          <a:p>
            <a:pPr>
              <a:buFont typeface="Arial" pitchFamily="34" charset="0"/>
              <a:buChar char="•"/>
            </a:pPr>
            <a:r>
              <a:rPr lang="pt-BR" dirty="0" smtClean="0"/>
              <a:t> Ministro da Fazenda – 9/11</a:t>
            </a:r>
          </a:p>
          <a:p>
            <a:pPr>
              <a:buFont typeface="Arial" pitchFamily="34" charset="0"/>
              <a:buChar char="•"/>
            </a:pPr>
            <a:r>
              <a:rPr lang="pt-BR" dirty="0" smtClean="0"/>
              <a:t> Definições 4/12 – 2% sobre faturamento para setor da construção (não incluídas incorporadoras e construção pesada) </a:t>
            </a:r>
          </a:p>
          <a:p>
            <a:pPr>
              <a:buFont typeface="Arial" pitchFamily="34" charset="0"/>
              <a:buChar char="•"/>
            </a:pPr>
            <a:r>
              <a:rPr lang="pt-BR" dirty="0" smtClean="0"/>
              <a:t> Texto definirá efeito da medida</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3072632"/>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000" b="1" dirty="0" smtClean="0">
                <a:effectLst>
                  <a:outerShdw blurRad="38100" dist="38100" dir="2700000" algn="tl">
                    <a:srgbClr val="C0C0C0"/>
                  </a:outerShdw>
                </a:effectLst>
                <a:latin typeface="Helvetica" charset="0"/>
                <a:ea typeface="Helvetica" charset="0"/>
                <a:cs typeface="Helvetica" charset="0"/>
                <a:sym typeface="Helvetica" charset="0"/>
              </a:rPr>
              <a:t>3 – </a:t>
            </a:r>
            <a:r>
              <a:rPr lang="en-US" sz="2000" b="1" dirty="0" err="1" smtClean="0">
                <a:effectLst>
                  <a:outerShdw blurRad="38100" dist="38100" dir="2700000" algn="tl">
                    <a:srgbClr val="C0C0C0"/>
                  </a:outerShdw>
                </a:effectLst>
                <a:latin typeface="Helvetica" charset="0"/>
                <a:ea typeface="Helvetica" charset="0"/>
                <a:cs typeface="Helvetica" charset="0"/>
                <a:sym typeface="Helvetica" charset="0"/>
              </a:rPr>
              <a:t>Atualizações</a:t>
            </a:r>
            <a:endParaRPr lang="en-US" sz="20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0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pt-BR" b="1" dirty="0" smtClean="0">
                <a:effectLst>
                  <a:outerShdw blurRad="38100" dist="38100" dir="2700000" algn="tl">
                    <a:srgbClr val="C0C0C0"/>
                  </a:outerShdw>
                </a:effectLst>
                <a:latin typeface="Helvetica" charset="0"/>
                <a:ea typeface="Helvetica" charset="0"/>
                <a:cs typeface="Helvetica" charset="0"/>
                <a:sym typeface="Helvetica" charset="0"/>
              </a:rPr>
              <a:t>Ministros, Projeto Setorial, Cartórios, Corretagem Apartada, </a:t>
            </a:r>
            <a:r>
              <a:rPr lang="pt-BR" b="1" dirty="0" err="1" smtClean="0">
                <a:effectLst>
                  <a:outerShdw blurRad="38100" dist="38100" dir="2700000" algn="tl">
                    <a:srgbClr val="C0C0C0"/>
                  </a:outerShdw>
                </a:effectLst>
                <a:latin typeface="Helvetica" charset="0"/>
                <a:ea typeface="Helvetica" charset="0"/>
                <a:cs typeface="Helvetica" charset="0"/>
                <a:sym typeface="Helvetica" charset="0"/>
              </a:rPr>
              <a:t>Funding</a:t>
            </a:r>
            <a:r>
              <a:rPr lang="pt-BR" b="1" dirty="0" smtClean="0">
                <a:effectLst>
                  <a:outerShdw blurRad="38100" dist="38100" dir="2700000" algn="tl">
                    <a:srgbClr val="C0C0C0"/>
                  </a:outerShdw>
                </a:effectLst>
                <a:latin typeface="Helvetica" charset="0"/>
                <a:ea typeface="Helvetica" charset="0"/>
                <a:cs typeface="Helvetica" charset="0"/>
                <a:sym typeface="Helvetica" charset="0"/>
              </a:rPr>
              <a:t>, Outros</a:t>
            </a: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1"/>
          <p:cNvSpPr>
            <a:spLocks noChangeShapeType="1"/>
          </p:cNvSpPr>
          <p:nvPr/>
        </p:nvSpPr>
        <p:spPr bwMode="auto">
          <a:xfrm flipV="1">
            <a:off x="174625" y="764704"/>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6147"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13</a:t>
            </a:r>
            <a:endParaRPr lang="en-US" sz="1000" dirty="0"/>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pt-BR" sz="1800" b="1" kern="1200" dirty="0" smtClean="0">
                <a:solidFill>
                  <a:schemeClr val="tx1"/>
                </a:solidFill>
                <a:cs typeface="Arial" pitchFamily="34" charset="0"/>
                <a:sym typeface="Arial" charset="0"/>
              </a:rPr>
              <a:t>Reunião Min. </a:t>
            </a:r>
            <a:r>
              <a:rPr lang="pt-BR" sz="1800" b="1" kern="1200" dirty="0" err="1" smtClean="0">
                <a:solidFill>
                  <a:schemeClr val="tx1"/>
                </a:solidFill>
                <a:cs typeface="Arial" pitchFamily="34" charset="0"/>
                <a:sym typeface="Arial" charset="0"/>
              </a:rPr>
              <a:t>Mantega</a:t>
            </a:r>
            <a:r>
              <a:rPr lang="pt-BR" sz="1800" b="1" kern="1200" dirty="0" smtClean="0">
                <a:solidFill>
                  <a:schemeClr val="tx1"/>
                </a:solidFill>
                <a:cs typeface="Arial" pitchFamily="34" charset="0"/>
                <a:sym typeface="Arial" charset="0"/>
              </a:rPr>
              <a:t> – 9/11 – o setor e os investimentos</a:t>
            </a:r>
            <a:endParaRPr lang="en-US" sz="1800" b="1" kern="1200" dirty="0" smtClean="0">
              <a:solidFill>
                <a:schemeClr val="tx1"/>
              </a:solidFill>
              <a:cs typeface="Arial" pitchFamily="34" charset="0"/>
              <a:sym typeface="Arial" pitchFamily="34" charset="0"/>
            </a:endParaRPr>
          </a:p>
        </p:txBody>
      </p:sp>
      <p:sp>
        <p:nvSpPr>
          <p:cNvPr id="6149"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6150" name="Rectangle 5"/>
          <p:cNvSpPr>
            <a:spLocks/>
          </p:cNvSpPr>
          <p:nvPr/>
        </p:nvSpPr>
        <p:spPr bwMode="auto">
          <a:xfrm>
            <a:off x="215900" y="836712"/>
            <a:ext cx="8928100" cy="5816977"/>
          </a:xfrm>
          <a:prstGeom prst="rect">
            <a:avLst/>
          </a:prstGeom>
          <a:solidFill>
            <a:srgbClr val="000000">
              <a:alpha val="0"/>
            </a:srgbClr>
          </a:solidFill>
          <a:ln w="13546">
            <a:solidFill>
              <a:srgbClr val="FFFFFF"/>
            </a:solidFill>
            <a:miter lim="0"/>
            <a:headEnd/>
            <a:tailEnd/>
          </a:ln>
        </p:spPr>
        <p:txBody>
          <a:bodyPr lIns="0" tIns="0" rIns="0" bIns="0">
            <a:spAutoFit/>
          </a:bodyPr>
          <a:lstStyle/>
          <a:p>
            <a:r>
              <a:rPr lang="pt-BR" b="1" dirty="0" smtClean="0"/>
              <a:t>Governo</a:t>
            </a:r>
            <a:r>
              <a:rPr lang="pt-BR" dirty="0" smtClean="0"/>
              <a:t> - preocupação com taxas de investimento</a:t>
            </a:r>
          </a:p>
          <a:p>
            <a:pPr lvl="0"/>
            <a:endParaRPr lang="pt-BR" b="1" dirty="0" smtClean="0"/>
          </a:p>
          <a:p>
            <a:pPr lvl="0"/>
            <a:r>
              <a:rPr lang="pt-BR" b="1" dirty="0" smtClean="0"/>
              <a:t>Capital/ endividamento</a:t>
            </a:r>
            <a:r>
              <a:rPr lang="pt-BR" dirty="0" smtClean="0"/>
              <a:t>: alongamento do fluxo pelas dificuldades burocráticas: aprovações, licenciamentos ambientais, cartórios, MP</a:t>
            </a:r>
          </a:p>
          <a:p>
            <a:pPr lvl="0"/>
            <a:endParaRPr lang="pt-BR" b="1" dirty="0" smtClean="0"/>
          </a:p>
          <a:p>
            <a:pPr lvl="0"/>
            <a:r>
              <a:rPr lang="pt-BR" b="1" dirty="0" smtClean="0"/>
              <a:t>PMCMV</a:t>
            </a:r>
            <a:r>
              <a:rPr lang="pt-BR" dirty="0" smtClean="0"/>
              <a:t>, interesse especial do Governo:</a:t>
            </a:r>
            <a:endParaRPr lang="en-US" sz="1600" dirty="0" smtClean="0"/>
          </a:p>
          <a:p>
            <a:pPr>
              <a:buFont typeface="Arial" pitchFamily="34" charset="0"/>
              <a:buChar char="•"/>
            </a:pPr>
            <a:r>
              <a:rPr lang="pt-BR" dirty="0" smtClean="0"/>
              <a:t> </a:t>
            </a:r>
            <a:r>
              <a:rPr lang="pt-BR" b="1" dirty="0" smtClean="0"/>
              <a:t>Faixa 1</a:t>
            </a:r>
            <a:r>
              <a:rPr lang="pt-BR" dirty="0" smtClean="0"/>
              <a:t>- imprevisibilidade; a falta de correção; dificuldades nas entregas</a:t>
            </a:r>
          </a:p>
          <a:p>
            <a:pPr>
              <a:buFont typeface="Arial" pitchFamily="34" charset="0"/>
              <a:buChar char="•"/>
            </a:pPr>
            <a:r>
              <a:rPr lang="pt-BR" dirty="0" smtClean="0"/>
              <a:t> </a:t>
            </a:r>
            <a:r>
              <a:rPr lang="pt-BR" b="1" dirty="0" smtClean="0"/>
              <a:t>Faixas 2 e 3 </a:t>
            </a:r>
            <a:r>
              <a:rPr lang="pt-BR" dirty="0" smtClean="0"/>
              <a:t>- registros; ações, exclusividade territorial e seus efeitos</a:t>
            </a:r>
          </a:p>
          <a:p>
            <a:endParaRPr lang="pt-BR" dirty="0" smtClean="0"/>
          </a:p>
          <a:p>
            <a:r>
              <a:rPr lang="pt-BR" b="1" dirty="0" smtClean="0"/>
              <a:t>Questões tributárias</a:t>
            </a:r>
          </a:p>
          <a:p>
            <a:pPr>
              <a:buFont typeface="Arial" pitchFamily="34" charset="0"/>
              <a:buChar char="•"/>
            </a:pPr>
            <a:r>
              <a:rPr lang="pt-BR" dirty="0" smtClean="0"/>
              <a:t> </a:t>
            </a:r>
            <a:r>
              <a:rPr lang="pt-BR" b="1" dirty="0" smtClean="0"/>
              <a:t>Desoneração da Folha; R$ 100 mil para RET 1%; RET 6% para 4%</a:t>
            </a:r>
          </a:p>
          <a:p>
            <a:pPr>
              <a:buFont typeface="Arial" pitchFamily="34" charset="0"/>
              <a:buChar char="•"/>
            </a:pPr>
            <a:r>
              <a:rPr lang="pt-BR" dirty="0" smtClean="0"/>
              <a:t> </a:t>
            </a:r>
            <a:r>
              <a:rPr lang="pt-BR" b="1" dirty="0" smtClean="0"/>
              <a:t>PIS/COFINS</a:t>
            </a:r>
            <a:r>
              <a:rPr lang="pt-BR" dirty="0" smtClean="0"/>
              <a:t> - intenção de não se promoverem aumentos ao setor</a:t>
            </a:r>
          </a:p>
          <a:p>
            <a:pPr>
              <a:buFont typeface="Arial" pitchFamily="34" charset="0"/>
              <a:buChar char="•"/>
            </a:pPr>
            <a:r>
              <a:rPr lang="pt-BR" dirty="0" smtClean="0"/>
              <a:t> </a:t>
            </a:r>
            <a:r>
              <a:rPr lang="pt-BR" b="1" dirty="0" smtClean="0"/>
              <a:t>Permuta</a:t>
            </a:r>
            <a:r>
              <a:rPr lang="pt-BR" dirty="0" smtClean="0"/>
              <a:t> - entendimento recente da Receita por dupla compra e venda; revisão</a:t>
            </a:r>
          </a:p>
          <a:p>
            <a:pPr>
              <a:buFont typeface="Arial" pitchFamily="34" charset="0"/>
              <a:buChar char="•"/>
            </a:pPr>
            <a:r>
              <a:rPr lang="pt-BR" dirty="0" smtClean="0"/>
              <a:t> </a:t>
            </a:r>
            <a:r>
              <a:rPr lang="pt-BR" b="1" dirty="0" smtClean="0"/>
              <a:t>Novas tecnologias/produtividade</a:t>
            </a:r>
            <a:r>
              <a:rPr lang="pt-BR" dirty="0" smtClean="0"/>
              <a:t>: desincentivos fiscais</a:t>
            </a:r>
          </a:p>
          <a:p>
            <a:pPr lvl="1"/>
            <a:r>
              <a:rPr lang="pt-BR" dirty="0" smtClean="0"/>
              <a:t> </a:t>
            </a:r>
          </a:p>
          <a:p>
            <a:endParaRPr lang="pt-BR" b="1" dirty="0" smtClean="0"/>
          </a:p>
          <a:p>
            <a:pPr>
              <a:buFont typeface="Arial" pitchFamily="34" charset="0"/>
              <a:buChar char="•"/>
            </a:pPr>
            <a:r>
              <a:rPr lang="pt-BR" b="1" dirty="0" smtClean="0"/>
              <a:t> Revisão das questões tributárias </a:t>
            </a:r>
          </a:p>
          <a:p>
            <a:pPr>
              <a:buFont typeface="Arial" pitchFamily="34" charset="0"/>
              <a:buChar char="•"/>
            </a:pPr>
            <a:r>
              <a:rPr lang="pt-BR" b="1" dirty="0" smtClean="0"/>
              <a:t>Cartórios – regulamentação da Res. 4088; outras ações com CNJ</a:t>
            </a:r>
          </a:p>
          <a:p>
            <a:pPr>
              <a:buFont typeface="Arial" pitchFamily="34" charset="0"/>
              <a:buChar char="•"/>
            </a:pPr>
            <a:r>
              <a:rPr lang="pt-BR" b="1" dirty="0" smtClean="0"/>
              <a:t> Patrocínios (</a:t>
            </a:r>
            <a:r>
              <a:rPr lang="pt-BR" dirty="0" smtClean="0"/>
              <a:t>ex: aprovações </a:t>
            </a:r>
            <a:r>
              <a:rPr lang="pt-BR" i="1" dirty="0" smtClean="0"/>
              <a:t>on-line</a:t>
            </a:r>
            <a:r>
              <a:rPr lang="pt-BR" dirty="0" smtClean="0"/>
              <a:t> em SP- apoio com Prefeitura, Estado -</a:t>
            </a:r>
            <a:r>
              <a:rPr lang="pt-BR" dirty="0" err="1" smtClean="0"/>
              <a:t>Cetesb</a:t>
            </a:r>
            <a:r>
              <a:rPr lang="pt-BR" dirty="0" smtClean="0"/>
              <a:t>)</a:t>
            </a:r>
          </a:p>
          <a:p>
            <a:pPr>
              <a:buFont typeface="Arial" pitchFamily="34" charset="0"/>
              <a:buChar char="•"/>
            </a:pPr>
            <a:r>
              <a:rPr lang="pt-BR" b="1" dirty="0" smtClean="0"/>
              <a:t>Acompanhamento - GT com Fazenda, Planejamento, Caixa e outros órgãos; </a:t>
            </a:r>
            <a:r>
              <a:rPr lang="pt-BR" sz="1600" b="1" dirty="0" smtClean="0"/>
              <a:t>Estudo setorial amplo e estruturante para o setor</a:t>
            </a:r>
            <a:endParaRPr lang="en-US" sz="1600" b="1" dirty="0" smtClean="0"/>
          </a:p>
        </p:txBody>
      </p:sp>
      <p:sp>
        <p:nvSpPr>
          <p:cNvPr id="7" name="AutoShape 18"/>
          <p:cNvSpPr>
            <a:spLocks noChangeArrowheads="1"/>
          </p:cNvSpPr>
          <p:nvPr/>
        </p:nvSpPr>
        <p:spPr bwMode="auto">
          <a:xfrm>
            <a:off x="179512" y="4797152"/>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Propostas/ ações</a:t>
            </a:r>
            <a:endParaRPr lang="pt-BR" sz="1600" b="1" dirty="0">
              <a:latin typeface="Verdana"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Projeto</a:t>
            </a:r>
            <a:r>
              <a:rPr lang="en-US" sz="1800" b="1" kern="1200" dirty="0" smtClean="0">
                <a:solidFill>
                  <a:schemeClr val="tx1"/>
                </a:solidFill>
                <a:cs typeface="Arial" pitchFamily="34" charset="0"/>
                <a:sym typeface="Arial" pitchFamily="34" charset="0"/>
              </a:rPr>
              <a:t> </a:t>
            </a:r>
            <a:r>
              <a:rPr lang="en-US" sz="1800" b="1" kern="1200" dirty="0" err="1" smtClean="0">
                <a:solidFill>
                  <a:schemeClr val="tx1"/>
                </a:solidFill>
                <a:cs typeface="Arial" pitchFamily="34" charset="0"/>
                <a:sym typeface="Arial" pitchFamily="34" charset="0"/>
              </a:rPr>
              <a:t>Setorial</a:t>
            </a:r>
            <a:r>
              <a:rPr lang="en-US" sz="1800" b="1" kern="1200" dirty="0" smtClean="0">
                <a:solidFill>
                  <a:schemeClr val="tx1"/>
                </a:solidFill>
                <a:cs typeface="Arial" pitchFamily="34" charset="0"/>
                <a:sym typeface="Arial" pitchFamily="34" charset="0"/>
              </a:rPr>
              <a:t> – CBIC/</a:t>
            </a:r>
            <a:r>
              <a:rPr lang="en-US" sz="1800" b="1" kern="1200" dirty="0" err="1" smtClean="0">
                <a:solidFill>
                  <a:schemeClr val="tx1"/>
                </a:solidFill>
                <a:cs typeface="Arial" pitchFamily="34" charset="0"/>
                <a:sym typeface="Arial" pitchFamily="34" charset="0"/>
              </a:rPr>
              <a:t>Booz&amp;Co</a:t>
            </a:r>
            <a:r>
              <a:rPr lang="en-US" sz="1800" b="1" kern="1200" dirty="0" smtClean="0">
                <a:solidFill>
                  <a:schemeClr val="tx1"/>
                </a:solidFill>
                <a:cs typeface="Arial" pitchFamily="34" charset="0"/>
                <a:sym typeface="Arial" pitchFamily="34" charset="0"/>
              </a:rPr>
              <a:t>/ MBC</a:t>
            </a: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179512" y="971543"/>
            <a:ext cx="8624887" cy="4496902"/>
          </a:xfrm>
          <a:prstGeom prst="rect">
            <a:avLst/>
          </a:prstGeom>
          <a:noFill/>
          <a:ln w="9525">
            <a:noFill/>
            <a:miter lim="800000"/>
            <a:headEnd/>
            <a:tailEnd/>
          </a:ln>
        </p:spPr>
        <p:txBody>
          <a:bodyPr wrap="square" lIns="64291" tIns="32146" rIns="64291" bIns="32146">
            <a:spAutoFit/>
          </a:bodyPr>
          <a:lstStyle/>
          <a:p>
            <a:r>
              <a:rPr lang="pt-BR" b="1" dirty="0" smtClean="0"/>
              <a:t>Estudo estruturante: </a:t>
            </a:r>
            <a:r>
              <a:rPr lang="pt-BR" dirty="0" smtClean="0"/>
              <a:t>setor/novo patamar de atuação </a:t>
            </a:r>
            <a:r>
              <a:rPr lang="pt-BR" b="1" dirty="0" smtClean="0"/>
              <a:t>- </a:t>
            </a:r>
            <a:r>
              <a:rPr lang="pt-BR" dirty="0" smtClean="0"/>
              <a:t>Mão de Obra, Insegurança Jurídica, Desoneração, Registros, Relações com Compradores, </a:t>
            </a:r>
            <a:r>
              <a:rPr lang="pt-BR" i="1" dirty="0" err="1" smtClean="0"/>
              <a:t>Funding</a:t>
            </a:r>
            <a:r>
              <a:rPr lang="pt-BR" i="1" dirty="0" smtClean="0"/>
              <a:t>. </a:t>
            </a:r>
            <a:endParaRPr lang="pt-BR" dirty="0" smtClean="0"/>
          </a:p>
          <a:p>
            <a:endParaRPr lang="pt-BR" dirty="0" smtClean="0"/>
          </a:p>
          <a:p>
            <a:r>
              <a:rPr lang="pt-BR" b="1" dirty="0" smtClean="0"/>
              <a:t>Engajamento CBIC</a:t>
            </a:r>
            <a:r>
              <a:rPr lang="pt-BR" dirty="0" smtClean="0"/>
              <a:t>; participação empresas mediante sensibilização do Governo</a:t>
            </a:r>
          </a:p>
          <a:p>
            <a:endParaRPr lang="pt-BR" dirty="0" smtClean="0"/>
          </a:p>
          <a:p>
            <a:r>
              <a:rPr lang="pt-BR" b="1" dirty="0" smtClean="0"/>
              <a:t>Conversas CBIC/ </a:t>
            </a:r>
            <a:r>
              <a:rPr lang="pt-BR" b="1" dirty="0" err="1" smtClean="0"/>
              <a:t>Booz</a:t>
            </a:r>
            <a:r>
              <a:rPr lang="pt-BR" b="1" dirty="0" smtClean="0"/>
              <a:t>/ MBC</a:t>
            </a:r>
          </a:p>
          <a:p>
            <a:endParaRPr lang="pt-BR" b="1" dirty="0" smtClean="0"/>
          </a:p>
          <a:p>
            <a:pPr>
              <a:buFont typeface="Arial" pitchFamily="34" charset="0"/>
              <a:buChar char="•"/>
            </a:pPr>
            <a:r>
              <a:rPr lang="pt-BR" b="1" dirty="0" smtClean="0"/>
              <a:t> </a:t>
            </a:r>
            <a:r>
              <a:rPr lang="pt-BR" dirty="0" smtClean="0"/>
              <a:t>Construção Residencial e Estradas</a:t>
            </a:r>
          </a:p>
          <a:p>
            <a:pPr>
              <a:buFont typeface="Arial" pitchFamily="34" charset="0"/>
              <a:buChar char="•"/>
            </a:pPr>
            <a:r>
              <a:rPr lang="pt-BR" dirty="0" smtClean="0"/>
              <a:t> Tópicos amplos</a:t>
            </a:r>
          </a:p>
          <a:p>
            <a:pPr>
              <a:buFont typeface="Arial" pitchFamily="34" charset="0"/>
              <a:buChar char="•"/>
            </a:pPr>
            <a:r>
              <a:rPr lang="pt-BR" dirty="0" smtClean="0"/>
              <a:t> Custos indicado: R$1.227.000</a:t>
            </a:r>
            <a:endParaRPr lang="pt-BR" b="1" dirty="0" smtClean="0"/>
          </a:p>
          <a:p>
            <a:pPr>
              <a:buFont typeface="Arial" pitchFamily="34" charset="0"/>
              <a:buChar char="•"/>
            </a:pPr>
            <a:r>
              <a:rPr lang="pt-BR" b="1" dirty="0" smtClean="0"/>
              <a:t> </a:t>
            </a:r>
            <a:r>
              <a:rPr lang="pt-BR" dirty="0" smtClean="0"/>
              <a:t>Contribuição mais limitada pelas empresas - </a:t>
            </a:r>
            <a:r>
              <a:rPr lang="pt-BR" dirty="0" err="1" smtClean="0"/>
              <a:t>não-participação</a:t>
            </a:r>
            <a:r>
              <a:rPr lang="pt-BR" dirty="0" smtClean="0"/>
              <a:t> direta nas conversas. Indicações anteriores: </a:t>
            </a:r>
            <a:r>
              <a:rPr lang="pt-BR" dirty="0" err="1" smtClean="0"/>
              <a:t>inseg</a:t>
            </a:r>
            <a:r>
              <a:rPr lang="pt-BR" dirty="0" smtClean="0"/>
              <a:t>. jurídica, mão de obra(formação, terceirização), registros, </a:t>
            </a:r>
            <a:r>
              <a:rPr lang="pt-BR" i="1" dirty="0" err="1" smtClean="0"/>
              <a:t>funding</a:t>
            </a:r>
            <a:r>
              <a:rPr lang="pt-BR" dirty="0" smtClean="0"/>
              <a:t>, relações com compradores</a:t>
            </a:r>
          </a:p>
          <a:p>
            <a:pPr>
              <a:buFont typeface="Arial" pitchFamily="34" charset="0"/>
              <a:buChar char="•"/>
            </a:pPr>
            <a:r>
              <a:rPr lang="pt-BR" dirty="0" smtClean="0"/>
              <a:t> Reunião a ser marcada com JG em janeiro</a:t>
            </a:r>
            <a:r>
              <a:rPr lang="pt-BR" b="1" dirty="0" smtClean="0"/>
              <a:t>, em São Paulo</a:t>
            </a:r>
          </a:p>
          <a:p>
            <a:pPr>
              <a:buFont typeface="Arial" pitchFamily="34" charset="0"/>
              <a:buChar char="•"/>
            </a:pPr>
            <a:endParaRPr lang="pt-BR" dirty="0" smtClean="0"/>
          </a:p>
          <a:p>
            <a:endParaRPr lang="pt-BR" b="1" dirty="0" smtClean="0"/>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14</a:t>
            </a:r>
            <a:endParaRPr lang="en-US" sz="10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pt-BR" sz="1800" b="1" kern="1200" dirty="0" smtClean="0">
                <a:solidFill>
                  <a:schemeClr val="tx1"/>
                </a:solidFill>
                <a:cs typeface="Arial" pitchFamily="34" charset="0"/>
                <a:sym typeface="Arial" pitchFamily="34" charset="0"/>
              </a:rPr>
              <a:t>Pauta</a:t>
            </a:r>
            <a:endParaRPr lang="en-US" sz="1800" b="1" kern="1200" dirty="0" smtClean="0">
              <a:solidFill>
                <a:schemeClr val="tx1"/>
              </a:solidFill>
              <a:cs typeface="Arial" pitchFamily="34" charset="0"/>
              <a:sym typeface="Arial" pitchFamily="34" charset="0"/>
            </a:endParaRPr>
          </a:p>
        </p:txBody>
      </p:sp>
      <p:sp>
        <p:nvSpPr>
          <p:cNvPr id="17413" name="Rectangle 4"/>
          <p:cNvSpPr>
            <a:spLocks/>
          </p:cNvSpPr>
          <p:nvPr/>
        </p:nvSpPr>
        <p:spPr bwMode="auto">
          <a:xfrm>
            <a:off x="179388" y="90805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17414" name="Retângulo 7"/>
          <p:cNvSpPr>
            <a:spLocks noChangeArrowheads="1"/>
          </p:cNvSpPr>
          <p:nvPr/>
        </p:nvSpPr>
        <p:spPr bwMode="auto">
          <a:xfrm>
            <a:off x="179388" y="998538"/>
            <a:ext cx="8624887" cy="4958567"/>
          </a:xfrm>
          <a:prstGeom prst="rect">
            <a:avLst/>
          </a:prstGeom>
          <a:noFill/>
          <a:ln w="9525">
            <a:noFill/>
            <a:miter lim="800000"/>
            <a:headEnd/>
            <a:tailEnd/>
          </a:ln>
        </p:spPr>
        <p:txBody>
          <a:bodyPr lIns="64291" tIns="32146" rIns="64291" bIns="32146">
            <a:spAutoFit/>
          </a:bodyPr>
          <a:lstStyle/>
          <a:p>
            <a:pPr lvl="0"/>
            <a:r>
              <a:rPr lang="pt-BR" b="1" dirty="0" smtClean="0"/>
              <a:t>Grupo de Empresas</a:t>
            </a:r>
            <a:r>
              <a:rPr lang="pt-BR" dirty="0" smtClean="0"/>
              <a:t> –</a:t>
            </a:r>
            <a:r>
              <a:rPr lang="pt-BR" b="1" dirty="0" smtClean="0"/>
              <a:t>10:00h às 11h</a:t>
            </a:r>
            <a:endParaRPr lang="en-US" sz="2000" dirty="0" smtClean="0"/>
          </a:p>
          <a:p>
            <a:pPr lvl="1">
              <a:buFont typeface="Arial" pitchFamily="34" charset="0"/>
              <a:buChar char="•"/>
            </a:pPr>
            <a:r>
              <a:rPr lang="pt-BR" dirty="0" smtClean="0"/>
              <a:t>Governança – Formalização/ Associação das empresas</a:t>
            </a:r>
          </a:p>
          <a:p>
            <a:pPr lvl="1">
              <a:buFont typeface="Arial" pitchFamily="34" charset="0"/>
              <a:buChar char="•"/>
            </a:pPr>
            <a:r>
              <a:rPr lang="pt-BR" dirty="0" smtClean="0"/>
              <a:t> Reunião com Secovi – 26/11</a:t>
            </a:r>
          </a:p>
          <a:p>
            <a:pPr lvl="1">
              <a:buFont typeface="Arial" pitchFamily="34" charset="0"/>
              <a:buChar char="•"/>
            </a:pPr>
            <a:r>
              <a:rPr lang="pt-BR" dirty="0" smtClean="0"/>
              <a:t> Agenda 2013</a:t>
            </a:r>
          </a:p>
          <a:p>
            <a:pPr lvl="1"/>
            <a:endParaRPr lang="pt-BR" sz="2000" dirty="0" smtClean="0"/>
          </a:p>
          <a:p>
            <a:pPr lvl="0"/>
            <a:r>
              <a:rPr lang="pt-BR" b="1" dirty="0" smtClean="0"/>
              <a:t>Questões referentes à mão de obra</a:t>
            </a:r>
            <a:r>
              <a:rPr lang="pt-BR" dirty="0" smtClean="0"/>
              <a:t> – </a:t>
            </a:r>
            <a:r>
              <a:rPr lang="pt-BR" b="1" dirty="0" smtClean="0"/>
              <a:t>11h às 11:20h </a:t>
            </a:r>
            <a:endParaRPr lang="en-US" sz="2000" dirty="0" smtClean="0"/>
          </a:p>
          <a:p>
            <a:pPr lvl="1">
              <a:buFont typeface="Arial" pitchFamily="34" charset="0"/>
              <a:buChar char="•"/>
            </a:pPr>
            <a:r>
              <a:rPr lang="pt-BR" dirty="0" smtClean="0"/>
              <a:t>Terceirização/ Proposta TAC – MPT/ Desoneração Folha de Pagamento</a:t>
            </a:r>
          </a:p>
          <a:p>
            <a:pPr lvl="1"/>
            <a:endParaRPr lang="pt-BR" sz="2000" dirty="0" smtClean="0"/>
          </a:p>
          <a:p>
            <a:pPr lvl="0"/>
            <a:r>
              <a:rPr lang="pt-BR" b="1" dirty="0" smtClean="0"/>
              <a:t>Atua</a:t>
            </a:r>
            <a:r>
              <a:rPr lang="pt-BR" dirty="0" smtClean="0"/>
              <a:t>liz</a:t>
            </a:r>
            <a:r>
              <a:rPr lang="pt-BR" b="1" dirty="0" smtClean="0"/>
              <a:t>ações </a:t>
            </a:r>
            <a:r>
              <a:rPr lang="pt-BR" dirty="0" smtClean="0"/>
              <a:t>– </a:t>
            </a:r>
            <a:r>
              <a:rPr lang="pt-BR" b="1" dirty="0" smtClean="0"/>
              <a:t>11:20h às 12:00h</a:t>
            </a:r>
            <a:endParaRPr lang="en-US" sz="2000" dirty="0" smtClean="0"/>
          </a:p>
          <a:p>
            <a:pPr lvl="1">
              <a:buFont typeface="Arial" pitchFamily="34" charset="0"/>
              <a:buChar char="•"/>
            </a:pPr>
            <a:r>
              <a:rPr lang="pt-BR" dirty="0" smtClean="0"/>
              <a:t> Reunião </a:t>
            </a:r>
            <a:r>
              <a:rPr lang="pt-BR" dirty="0" smtClean="0">
                <a:sym typeface="Helvetica" charset="0"/>
              </a:rPr>
              <a:t>Ministro da Fazenda</a:t>
            </a:r>
          </a:p>
          <a:p>
            <a:pPr lvl="1">
              <a:buFont typeface="Arial" pitchFamily="34" charset="0"/>
              <a:buChar char="•"/>
            </a:pPr>
            <a:r>
              <a:rPr lang="pt-BR" dirty="0" smtClean="0">
                <a:sym typeface="Helvetica" charset="0"/>
              </a:rPr>
              <a:t> Projeto Setorial</a:t>
            </a:r>
          </a:p>
          <a:p>
            <a:pPr lvl="1">
              <a:buFont typeface="Arial" pitchFamily="34" charset="0"/>
              <a:buChar char="•"/>
            </a:pPr>
            <a:r>
              <a:rPr lang="pt-BR" dirty="0" smtClean="0">
                <a:sym typeface="Helvetica" charset="0"/>
              </a:rPr>
              <a:t> Cartórios</a:t>
            </a:r>
          </a:p>
          <a:p>
            <a:pPr lvl="1">
              <a:buFont typeface="Arial" pitchFamily="34" charset="0"/>
              <a:buChar char="•"/>
            </a:pPr>
            <a:r>
              <a:rPr lang="pt-BR" dirty="0" smtClean="0">
                <a:sym typeface="Helvetica" charset="0"/>
              </a:rPr>
              <a:t> Corretagem Apartada</a:t>
            </a:r>
          </a:p>
          <a:p>
            <a:pPr lvl="1">
              <a:buFont typeface="Arial" pitchFamily="34" charset="0"/>
              <a:buChar char="•"/>
            </a:pPr>
            <a:r>
              <a:rPr lang="pt-BR" i="1" dirty="0" smtClean="0">
                <a:sym typeface="Helvetica" charset="0"/>
              </a:rPr>
              <a:t> </a:t>
            </a:r>
            <a:r>
              <a:rPr lang="pt-BR" i="1" dirty="0" err="1" smtClean="0">
                <a:sym typeface="Helvetica" charset="0"/>
              </a:rPr>
              <a:t>Funding</a:t>
            </a:r>
            <a:endParaRPr lang="pt-BR" i="1" dirty="0" smtClean="0">
              <a:sym typeface="Helvetica" charset="0"/>
            </a:endParaRPr>
          </a:p>
          <a:p>
            <a:pPr lvl="1">
              <a:buFont typeface="Arial" pitchFamily="34" charset="0"/>
              <a:buChar char="•"/>
            </a:pPr>
            <a:r>
              <a:rPr lang="pt-BR" dirty="0" smtClean="0">
                <a:sym typeface="Helvetica" charset="0"/>
              </a:rPr>
              <a:t> Outros</a:t>
            </a:r>
            <a:endParaRPr lang="en-US" dirty="0" smtClean="0">
              <a:sym typeface="Helvetica" charset="0"/>
            </a:endParaRPr>
          </a:p>
          <a:p>
            <a:pPr lvl="1">
              <a:buFont typeface="Arial" pitchFamily="34" charset="0"/>
              <a:buChar char="•"/>
            </a:pPr>
            <a:endParaRPr lang="pt-BR" dirty="0" smtClean="0"/>
          </a:p>
          <a:p>
            <a:pPr lvl="0"/>
            <a:endParaRPr lang="en-US" sz="2000" dirty="0" smtClean="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88913"/>
            <a:ext cx="8577262" cy="209550"/>
          </a:xfrm>
        </p:spPr>
        <p:txBody>
          <a:bodyPr lIns="0" tIns="0" rIns="0" bIns="0" anchor="t"/>
          <a:lstStyle/>
          <a:p>
            <a:pPr algn="l" defTabSz="914145" eaLnBrk="1">
              <a:lnSpc>
                <a:spcPct val="90000"/>
              </a:lnSpc>
              <a:defRPr/>
            </a:pPr>
            <a:r>
              <a:rPr lang="pt-BR" sz="1800" b="1" kern="1200" dirty="0" smtClean="0">
                <a:solidFill>
                  <a:schemeClr val="tx1"/>
                </a:solidFill>
                <a:cs typeface="Arial" pitchFamily="34" charset="0"/>
                <a:sym typeface="Arial" charset="0"/>
              </a:rPr>
              <a:t>Corretagem Apartada</a:t>
            </a:r>
            <a:endParaRPr lang="en-US" sz="1800" b="1" kern="1200" dirty="0" smtClean="0">
              <a:solidFill>
                <a:schemeClr val="tx1"/>
              </a:solidFill>
              <a:cs typeface="Arial" pitchFamily="34" charset="0"/>
              <a:sym typeface="Arial" pitchFamily="34" charset="0"/>
            </a:endParaRPr>
          </a:p>
        </p:txBody>
      </p:sp>
      <p:sp>
        <p:nvSpPr>
          <p:cNvPr id="11268"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11269" name="Retângulo 7"/>
          <p:cNvSpPr>
            <a:spLocks noChangeArrowheads="1"/>
          </p:cNvSpPr>
          <p:nvPr/>
        </p:nvSpPr>
        <p:spPr bwMode="auto">
          <a:xfrm>
            <a:off x="179388" y="998538"/>
            <a:ext cx="8964612" cy="4773901"/>
          </a:xfrm>
          <a:prstGeom prst="rect">
            <a:avLst/>
          </a:prstGeom>
          <a:noFill/>
          <a:ln w="9525">
            <a:noFill/>
            <a:miter lim="800000"/>
            <a:headEnd/>
            <a:tailEnd/>
          </a:ln>
        </p:spPr>
        <p:txBody>
          <a:bodyPr lIns="64291" tIns="32146" rIns="64291" bIns="32146">
            <a:spAutoFit/>
          </a:bodyPr>
          <a:lstStyle/>
          <a:p>
            <a:r>
              <a:rPr lang="pt-BR" b="1" dirty="0" smtClean="0"/>
              <a:t>Parecer Dr. Nelson Nery – viés </a:t>
            </a:r>
            <a:r>
              <a:rPr lang="pt-BR" b="1" dirty="0" err="1" smtClean="0"/>
              <a:t>consumerista</a:t>
            </a:r>
            <a:r>
              <a:rPr lang="pt-BR" b="1" dirty="0" smtClean="0"/>
              <a:t>, em complemento a Pareceres existentes – </a:t>
            </a:r>
            <a:r>
              <a:rPr lang="pt-BR" b="1" dirty="0" err="1" smtClean="0"/>
              <a:t>cívil</a:t>
            </a:r>
            <a:r>
              <a:rPr lang="pt-BR" b="1" dirty="0" smtClean="0"/>
              <a:t>, tributário - </a:t>
            </a:r>
            <a:r>
              <a:rPr lang="pt-BR" dirty="0" smtClean="0"/>
              <a:t>CCDI/HM, Cury, </a:t>
            </a:r>
            <a:r>
              <a:rPr lang="pt-BR" dirty="0" err="1" smtClean="0"/>
              <a:t>Cyrela</a:t>
            </a:r>
            <a:r>
              <a:rPr lang="pt-BR" dirty="0" smtClean="0"/>
              <a:t>, Direcional, MRV, Odebrecht, PDG, Rodobens, Rossi, Tecnisa, Tenda </a:t>
            </a:r>
            <a:endParaRPr lang="pt-BR" b="1" dirty="0" smtClean="0"/>
          </a:p>
          <a:p>
            <a:pPr>
              <a:buFont typeface="Arial" pitchFamily="34" charset="0"/>
              <a:buChar char="•"/>
            </a:pPr>
            <a:r>
              <a:rPr lang="pt-BR" dirty="0" smtClean="0"/>
              <a:t>1ª versão enviada ao Secovi em 9/10; versão final com observações OR e Rodobens</a:t>
            </a:r>
          </a:p>
          <a:p>
            <a:pPr lvl="1">
              <a:buFont typeface="Arial" pitchFamily="34" charset="0"/>
              <a:buChar char="•"/>
            </a:pPr>
            <a:r>
              <a:rPr lang="pt-BR" dirty="0" smtClean="0"/>
              <a:t> Consulente exclusivamente Secovi</a:t>
            </a:r>
          </a:p>
          <a:p>
            <a:pPr lvl="1">
              <a:buFont typeface="Arial" pitchFamily="34" charset="0"/>
              <a:buChar char="•"/>
            </a:pPr>
            <a:r>
              <a:rPr lang="pt-BR" dirty="0" smtClean="0"/>
              <a:t> Corretor vs. Promotor e Vendas. Independência e equilíbrio não presentes</a:t>
            </a:r>
          </a:p>
          <a:p>
            <a:pPr lvl="1">
              <a:buFont typeface="Arial" pitchFamily="34" charset="0"/>
              <a:buChar char="•"/>
            </a:pPr>
            <a:r>
              <a:rPr lang="pt-BR" dirty="0" smtClean="0"/>
              <a:t> PMCMV – Min. Cidades – intermediação no PMCMV</a:t>
            </a:r>
          </a:p>
          <a:p>
            <a:pPr lvl="1">
              <a:buFont typeface="Arial" pitchFamily="34" charset="0"/>
              <a:buChar char="•"/>
            </a:pPr>
            <a:r>
              <a:rPr lang="pt-BR" dirty="0" smtClean="0"/>
              <a:t> Desistência em função de crédito</a:t>
            </a:r>
          </a:p>
          <a:p>
            <a:pPr>
              <a:buFont typeface="Arial" pitchFamily="34" charset="0"/>
              <a:buChar char="•"/>
            </a:pPr>
            <a:endParaRPr lang="pt-BR" b="1" dirty="0" smtClean="0"/>
          </a:p>
          <a:p>
            <a:r>
              <a:rPr lang="pt-BR" b="1" dirty="0" smtClean="0"/>
              <a:t>Encontro Magistratura – agendamento SECOVI; </a:t>
            </a:r>
            <a:r>
              <a:rPr lang="pt-BR" dirty="0" smtClean="0"/>
              <a:t>participações: Dr. Nelson Nery ( M. Fernanda), Dr. Nelson Nery (Ana Medina)</a:t>
            </a:r>
            <a:endParaRPr lang="pt-BR" b="1" dirty="0" smtClean="0"/>
          </a:p>
          <a:p>
            <a:endParaRPr lang="pt-BR" b="1" dirty="0" smtClean="0"/>
          </a:p>
          <a:p>
            <a:r>
              <a:rPr lang="pt-BR" b="1" dirty="0" smtClean="0"/>
              <a:t>Aperfeiçoamentos propostos </a:t>
            </a:r>
            <a:r>
              <a:rPr lang="pt-BR" dirty="0" smtClean="0"/>
              <a:t>– ENIC/CII</a:t>
            </a:r>
          </a:p>
          <a:p>
            <a:pPr lvl="1">
              <a:buFont typeface="Arial" pitchFamily="34" charset="0"/>
              <a:buChar char="•"/>
            </a:pPr>
            <a:r>
              <a:rPr lang="pt-BR" dirty="0" smtClean="0"/>
              <a:t> Formalização via Corretores Associados – não aceita pelo INSS</a:t>
            </a:r>
          </a:p>
          <a:p>
            <a:pPr lvl="1">
              <a:buFont typeface="Arial" pitchFamily="34" charset="0"/>
              <a:buChar char="•"/>
            </a:pPr>
            <a:r>
              <a:rPr lang="pt-BR" dirty="0" smtClean="0"/>
              <a:t> Formalização via Simples/Corretores como Microempreendedores</a:t>
            </a:r>
          </a:p>
          <a:p>
            <a:pPr lvl="1">
              <a:buFont typeface="Arial" pitchFamily="34" charset="0"/>
              <a:buChar char="•"/>
            </a:pPr>
            <a:r>
              <a:rPr lang="pt-BR" dirty="0" smtClean="0"/>
              <a:t> Extensão de RET diferenciado para imobiliárias no PMCMV – </a:t>
            </a:r>
            <a:r>
              <a:rPr lang="pt-BR" b="1" dirty="0" smtClean="0"/>
              <a:t>não encampado em nossos Workshops Jurídicos</a:t>
            </a:r>
          </a:p>
        </p:txBody>
      </p:sp>
      <p:sp>
        <p:nvSpPr>
          <p:cNvPr id="11271"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1272" name="Rectangle 8"/>
          <p:cNvSpPr>
            <a:spLocks noChangeArrowheads="1"/>
          </p:cNvSpPr>
          <p:nvPr/>
        </p:nvSpPr>
        <p:spPr bwMode="auto">
          <a:xfrm>
            <a:off x="0" y="657225"/>
            <a:ext cx="9144000" cy="457200"/>
          </a:xfrm>
          <a:prstGeom prst="rect">
            <a:avLst/>
          </a:prstGeom>
          <a:noFill/>
          <a:ln w="9525">
            <a:noFill/>
            <a:miter lim="800000"/>
            <a:headEnd/>
            <a:tailEnd/>
          </a:ln>
        </p:spPr>
        <p:txBody>
          <a:bodyPr wrap="none" anchor="ctr">
            <a:spAutoFit/>
          </a:bodyPr>
          <a:lstStyle/>
          <a:p>
            <a:endParaRPr lang="en-US"/>
          </a:p>
        </p:txBody>
      </p:sp>
      <p:sp>
        <p:nvSpPr>
          <p:cNvPr id="10"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15</a:t>
            </a:r>
            <a:endParaRPr lang="en-US" sz="1000"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88913"/>
            <a:ext cx="8577262" cy="209550"/>
          </a:xfrm>
        </p:spPr>
        <p:txBody>
          <a:bodyPr lIns="0" tIns="0" rIns="0" bIns="0" anchor="t"/>
          <a:lstStyle/>
          <a:p>
            <a:pPr algn="l" defTabSz="914145" eaLnBrk="1">
              <a:lnSpc>
                <a:spcPct val="90000"/>
              </a:lnSpc>
              <a:defRPr/>
            </a:pPr>
            <a:r>
              <a:rPr lang="pt-BR" sz="1800" b="1" kern="1200" dirty="0" smtClean="0">
                <a:solidFill>
                  <a:schemeClr val="tx1"/>
                </a:solidFill>
                <a:cs typeface="Arial" pitchFamily="34" charset="0"/>
                <a:sym typeface="Arial" charset="0"/>
              </a:rPr>
              <a:t>Cartórios – Atualizações – Agenda com Entidades Cartorárias</a:t>
            </a:r>
            <a:endParaRPr lang="en-US" sz="1800" b="1" kern="1200" dirty="0" smtClean="0">
              <a:solidFill>
                <a:schemeClr val="tx1"/>
              </a:solidFill>
              <a:cs typeface="Arial" pitchFamily="34" charset="0"/>
              <a:sym typeface="Arial" pitchFamily="34" charset="0"/>
            </a:endParaRPr>
          </a:p>
        </p:txBody>
      </p:sp>
      <p:sp>
        <p:nvSpPr>
          <p:cNvPr id="11268"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11269" name="Retângulo 7"/>
          <p:cNvSpPr>
            <a:spLocks noChangeArrowheads="1"/>
          </p:cNvSpPr>
          <p:nvPr/>
        </p:nvSpPr>
        <p:spPr bwMode="auto">
          <a:xfrm>
            <a:off x="179388" y="998538"/>
            <a:ext cx="8964612" cy="5327899"/>
          </a:xfrm>
          <a:prstGeom prst="rect">
            <a:avLst/>
          </a:prstGeom>
          <a:noFill/>
          <a:ln w="9525">
            <a:noFill/>
            <a:miter lim="800000"/>
            <a:headEnd/>
            <a:tailEnd/>
          </a:ln>
        </p:spPr>
        <p:txBody>
          <a:bodyPr lIns="64291" tIns="32146" rIns="64291" bIns="32146">
            <a:spAutoFit/>
          </a:bodyPr>
          <a:lstStyle/>
          <a:p>
            <a:endParaRPr lang="pt-BR" dirty="0" smtClean="0"/>
          </a:p>
          <a:p>
            <a:endParaRPr lang="pt-BR" b="1" dirty="0" smtClean="0"/>
          </a:p>
          <a:p>
            <a:pPr>
              <a:buFont typeface="Arial" pitchFamily="34" charset="0"/>
              <a:buChar char="•"/>
            </a:pPr>
            <a:r>
              <a:rPr lang="pt-BR" b="1" dirty="0" smtClean="0"/>
              <a:t> Convenção de Condomínio </a:t>
            </a:r>
            <a:r>
              <a:rPr lang="pt-BR" dirty="0" smtClean="0"/>
              <a:t>– assinaturas</a:t>
            </a:r>
          </a:p>
          <a:p>
            <a:pPr>
              <a:buFont typeface="Arial" pitchFamily="34" charset="0"/>
              <a:buChar char="•"/>
            </a:pPr>
            <a:r>
              <a:rPr lang="pt-BR" b="1" dirty="0" smtClean="0"/>
              <a:t> CND</a:t>
            </a:r>
            <a:r>
              <a:rPr lang="pt-BR" dirty="0" smtClean="0"/>
              <a:t> – renovação, precedência para Habite-se</a:t>
            </a:r>
          </a:p>
          <a:p>
            <a:pPr>
              <a:buFont typeface="Arial" pitchFamily="34" charset="0"/>
              <a:buChar char="•"/>
            </a:pPr>
            <a:r>
              <a:rPr lang="pt-BR" b="1" dirty="0" smtClean="0"/>
              <a:t> Averbação/individualização</a:t>
            </a:r>
            <a:r>
              <a:rPr lang="pt-BR" dirty="0" smtClean="0"/>
              <a:t> - prazos, custos</a:t>
            </a:r>
          </a:p>
          <a:p>
            <a:pPr algn="ctr"/>
            <a:endParaRPr lang="pt-BR" dirty="0" smtClean="0"/>
          </a:p>
          <a:p>
            <a:pPr algn="ctr"/>
            <a:endParaRPr lang="pt-BR" b="1" dirty="0" smtClean="0"/>
          </a:p>
          <a:p>
            <a:pPr>
              <a:buFont typeface="Arial" pitchFamily="34" charset="0"/>
              <a:buChar char="•"/>
            </a:pPr>
            <a:r>
              <a:rPr lang="pt-BR" b="1" dirty="0" smtClean="0"/>
              <a:t> </a:t>
            </a:r>
            <a:r>
              <a:rPr lang="pt-BR" b="1" dirty="0" err="1" smtClean="0"/>
              <a:t>Check-list</a:t>
            </a:r>
            <a:r>
              <a:rPr lang="pt-BR" b="1" dirty="0" smtClean="0"/>
              <a:t> único para Registro de Incorporações</a:t>
            </a:r>
            <a:endParaRPr lang="en-US" dirty="0" smtClean="0"/>
          </a:p>
          <a:p>
            <a:pPr lvl="1">
              <a:buFont typeface="Arial" pitchFamily="34" charset="0"/>
              <a:buChar char="•"/>
            </a:pPr>
            <a:r>
              <a:rPr lang="pt-BR" dirty="0" smtClean="0"/>
              <a:t> Tb aperfeiçoamento na Lei 4.591 - convalidação automática da incorporação </a:t>
            </a:r>
            <a:endParaRPr lang="en-US" dirty="0" smtClean="0"/>
          </a:p>
          <a:p>
            <a:pPr>
              <a:buFont typeface="Arial" pitchFamily="34" charset="0"/>
              <a:buChar char="•"/>
            </a:pPr>
            <a:endParaRPr lang="pt-BR" dirty="0" smtClean="0"/>
          </a:p>
          <a:p>
            <a:pPr>
              <a:buFont typeface="Arial" pitchFamily="34" charset="0"/>
              <a:buChar char="•"/>
            </a:pPr>
            <a:r>
              <a:rPr lang="pt-BR" b="1" i="1" dirty="0" smtClean="0"/>
              <a:t> </a:t>
            </a:r>
            <a:r>
              <a:rPr lang="pt-BR" b="1" i="1" dirty="0" err="1" smtClean="0"/>
              <a:t>Check-list</a:t>
            </a:r>
            <a:r>
              <a:rPr lang="pt-BR" b="1" dirty="0" smtClean="0"/>
              <a:t> único para Registros de Contratos PF</a:t>
            </a:r>
          </a:p>
          <a:p>
            <a:pPr>
              <a:buFont typeface="Arial" pitchFamily="34" charset="0"/>
              <a:buChar char="•"/>
            </a:pPr>
            <a:endParaRPr lang="pt-BR" b="1" dirty="0" smtClean="0"/>
          </a:p>
          <a:p>
            <a:pPr>
              <a:buFont typeface="Arial" pitchFamily="34" charset="0"/>
              <a:buChar char="•"/>
            </a:pPr>
            <a:r>
              <a:rPr lang="pt-BR" b="1" dirty="0" smtClean="0"/>
              <a:t> Controle das Leis e</a:t>
            </a:r>
            <a:r>
              <a:rPr lang="pt-BR" b="1" i="1" dirty="0" smtClean="0"/>
              <a:t> </a:t>
            </a:r>
            <a:r>
              <a:rPr lang="pt-BR" b="1" i="1" dirty="0" err="1" smtClean="0"/>
              <a:t>Check-lists</a:t>
            </a:r>
            <a:r>
              <a:rPr lang="pt-BR" b="1" i="1" dirty="0" smtClean="0"/>
              <a:t> </a:t>
            </a:r>
            <a:r>
              <a:rPr lang="pt-BR" b="1" dirty="0" smtClean="0"/>
              <a:t>propostos</a:t>
            </a:r>
            <a:r>
              <a:rPr lang="pt-BR" dirty="0" smtClean="0"/>
              <a:t> </a:t>
            </a:r>
            <a:endParaRPr lang="en-US" dirty="0" smtClean="0"/>
          </a:p>
          <a:p>
            <a:pPr lvl="1">
              <a:buFont typeface="Arial" pitchFamily="34" charset="0"/>
              <a:buChar char="•"/>
            </a:pPr>
            <a:r>
              <a:rPr lang="pt-BR" b="1" dirty="0" smtClean="0"/>
              <a:t> Suscitação de Dúvidas</a:t>
            </a:r>
            <a:r>
              <a:rPr lang="pt-BR" dirty="0" smtClean="0"/>
              <a:t>: estabelecimento de procedimento expedito, flexível</a:t>
            </a:r>
          </a:p>
          <a:p>
            <a:pPr lvl="1">
              <a:buFont typeface="Arial" pitchFamily="34" charset="0"/>
              <a:buChar char="•"/>
            </a:pPr>
            <a:r>
              <a:rPr lang="pt-BR" b="1" dirty="0" smtClean="0"/>
              <a:t> Ouvidoria</a:t>
            </a:r>
            <a:r>
              <a:rPr lang="pt-BR" dirty="0" smtClean="0"/>
              <a:t>; entidades setoriais (ex: IRIB, ARISP ) -  periodicidade</a:t>
            </a:r>
          </a:p>
          <a:p>
            <a:pPr lvl="1">
              <a:buFont typeface="Arial" pitchFamily="34" charset="0"/>
              <a:buChar char="•"/>
            </a:pPr>
            <a:r>
              <a:rPr lang="pt-BR" b="1" dirty="0" smtClean="0"/>
              <a:t> Normas e Procedimentos nos estados</a:t>
            </a:r>
            <a:r>
              <a:rPr lang="pt-BR" dirty="0" smtClean="0"/>
              <a:t> </a:t>
            </a:r>
            <a:endParaRPr lang="en-US" dirty="0" smtClean="0"/>
          </a:p>
          <a:p>
            <a:r>
              <a:rPr lang="pt-BR" dirty="0" smtClean="0"/>
              <a:t> </a:t>
            </a:r>
            <a:endParaRPr lang="en-US" dirty="0" smtClean="0"/>
          </a:p>
          <a:p>
            <a:pPr>
              <a:buFont typeface="Arial" pitchFamily="34" charset="0"/>
              <a:buChar char="•"/>
            </a:pPr>
            <a:r>
              <a:rPr lang="pt-BR" b="1" dirty="0" smtClean="0"/>
              <a:t> Regulamentação Res. 4088/12 CMN - </a:t>
            </a:r>
            <a:r>
              <a:rPr lang="pt-BR" dirty="0" smtClean="0"/>
              <a:t>integrar informações de Cartórios e Sistema Público de Garantias de Crédito, viabilizando as operações com base neste Sistema.</a:t>
            </a:r>
            <a:endParaRPr lang="en-US" dirty="0" smtClean="0"/>
          </a:p>
        </p:txBody>
      </p:sp>
      <p:sp>
        <p:nvSpPr>
          <p:cNvPr id="11270"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16</a:t>
            </a:r>
            <a:endParaRPr lang="en-US" sz="1000" dirty="0"/>
          </a:p>
        </p:txBody>
      </p:sp>
      <p:sp>
        <p:nvSpPr>
          <p:cNvPr id="11271"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8" name="AutoShape 18"/>
          <p:cNvSpPr>
            <a:spLocks noChangeArrowheads="1"/>
          </p:cNvSpPr>
          <p:nvPr/>
        </p:nvSpPr>
        <p:spPr bwMode="auto">
          <a:xfrm>
            <a:off x="179512" y="1052736"/>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Faixa 1</a:t>
            </a:r>
            <a:endParaRPr lang="pt-BR" sz="1600" b="1" dirty="0">
              <a:latin typeface="Verdana" pitchFamily="34" charset="0"/>
            </a:endParaRPr>
          </a:p>
        </p:txBody>
      </p:sp>
      <p:sp>
        <p:nvSpPr>
          <p:cNvPr id="9" name="AutoShape 18"/>
          <p:cNvSpPr>
            <a:spLocks noChangeArrowheads="1"/>
          </p:cNvSpPr>
          <p:nvPr/>
        </p:nvSpPr>
        <p:spPr bwMode="auto">
          <a:xfrm>
            <a:off x="251520" y="2564904"/>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Faixas 2 e 3 (27/11)</a:t>
            </a:r>
            <a:endParaRPr lang="pt-BR" sz="1600" b="1" dirty="0">
              <a:latin typeface="Verdana" pitchFamily="34"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1"/>
          <p:cNvSpPr>
            <a:spLocks noChangeShapeType="1"/>
          </p:cNvSpPr>
          <p:nvPr/>
        </p:nvSpPr>
        <p:spPr bwMode="auto">
          <a:xfrm flipV="1">
            <a:off x="174625" y="620688"/>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88913"/>
            <a:ext cx="8577262" cy="209550"/>
          </a:xfrm>
        </p:spPr>
        <p:txBody>
          <a:bodyPr lIns="0" tIns="0" rIns="0" bIns="0" anchor="t"/>
          <a:lstStyle/>
          <a:p>
            <a:pPr algn="l" defTabSz="914145" eaLnBrk="1">
              <a:lnSpc>
                <a:spcPct val="90000"/>
              </a:lnSpc>
              <a:defRPr/>
            </a:pPr>
            <a:r>
              <a:rPr lang="pt-BR" sz="1800" b="1" kern="1200" dirty="0" smtClean="0">
                <a:solidFill>
                  <a:schemeClr val="tx1"/>
                </a:solidFill>
                <a:cs typeface="Arial" pitchFamily="34" charset="0"/>
                <a:sym typeface="Arial" charset="0"/>
              </a:rPr>
              <a:t>Cartórios – Atualizações – Rio de Janeiro</a:t>
            </a:r>
            <a:endParaRPr lang="en-US" sz="1800" b="1" kern="1200" dirty="0" smtClean="0">
              <a:solidFill>
                <a:schemeClr val="tx1"/>
              </a:solidFill>
              <a:cs typeface="Arial" pitchFamily="34" charset="0"/>
              <a:sym typeface="Arial" pitchFamily="34" charset="0"/>
            </a:endParaRPr>
          </a:p>
        </p:txBody>
      </p:sp>
      <p:sp>
        <p:nvSpPr>
          <p:cNvPr id="11268"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11270"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17</a:t>
            </a:r>
            <a:endParaRPr lang="en-US" sz="1000" dirty="0"/>
          </a:p>
        </p:txBody>
      </p:sp>
      <p:sp>
        <p:nvSpPr>
          <p:cNvPr id="11271"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1" name="Retângulo 7"/>
          <p:cNvSpPr>
            <a:spLocks noChangeArrowheads="1"/>
          </p:cNvSpPr>
          <p:nvPr/>
        </p:nvSpPr>
        <p:spPr bwMode="auto">
          <a:xfrm>
            <a:off x="179388" y="764704"/>
            <a:ext cx="8964612" cy="5604898"/>
          </a:xfrm>
          <a:prstGeom prst="rect">
            <a:avLst/>
          </a:prstGeom>
          <a:noFill/>
          <a:ln w="9525">
            <a:noFill/>
            <a:miter lim="800000"/>
            <a:headEnd/>
            <a:tailEnd/>
          </a:ln>
        </p:spPr>
        <p:txBody>
          <a:bodyPr lIns="64291" tIns="32146" rIns="64291" bIns="32146">
            <a:spAutoFit/>
          </a:bodyPr>
          <a:lstStyle/>
          <a:p>
            <a:r>
              <a:rPr lang="pt-BR" dirty="0" err="1" smtClean="0"/>
              <a:t>Brookfield</a:t>
            </a:r>
            <a:r>
              <a:rPr lang="pt-BR" dirty="0" smtClean="0"/>
              <a:t>, </a:t>
            </a:r>
            <a:r>
              <a:rPr lang="pt-BR" dirty="0" err="1" smtClean="0"/>
              <a:t>Cyrela</a:t>
            </a:r>
            <a:r>
              <a:rPr lang="pt-BR" dirty="0" smtClean="0"/>
              <a:t>/RJZ, Cury, Direcional, Emccamp, Gafisa, MRV, PDG, Rossi, Tenda</a:t>
            </a:r>
          </a:p>
          <a:p>
            <a:endParaRPr lang="pt-BR" b="1" dirty="0" smtClean="0"/>
          </a:p>
          <a:p>
            <a:r>
              <a:rPr lang="pt-BR" b="1" dirty="0" smtClean="0"/>
              <a:t>Principais problemas </a:t>
            </a:r>
            <a:r>
              <a:rPr lang="pt-BR" dirty="0" smtClean="0"/>
              <a:t>(exceção: 3º Ofício do RJ)</a:t>
            </a:r>
            <a:endParaRPr lang="pt-BR" b="1" dirty="0" smtClean="0"/>
          </a:p>
          <a:p>
            <a:pPr lvl="0">
              <a:buFont typeface="Arial" pitchFamily="34" charset="0"/>
              <a:buChar char="•"/>
            </a:pPr>
            <a:r>
              <a:rPr lang="pt-BR" dirty="0" smtClean="0"/>
              <a:t>Prazos para registro ou averbação superior a 30 dias</a:t>
            </a:r>
            <a:endParaRPr lang="en-US" dirty="0" smtClean="0"/>
          </a:p>
          <a:p>
            <a:pPr lvl="0">
              <a:buFont typeface="Arial" pitchFamily="34" charset="0"/>
              <a:buChar char="•"/>
            </a:pPr>
            <a:r>
              <a:rPr lang="pt-BR" dirty="0" smtClean="0"/>
              <a:t> Apresentação de exigências em etapas;  prazo entre reapresentação &gt;  30 dias</a:t>
            </a:r>
          </a:p>
          <a:p>
            <a:pPr lvl="0">
              <a:buFont typeface="Arial" pitchFamily="34" charset="0"/>
              <a:buChar char="•"/>
            </a:pPr>
            <a:endParaRPr lang="pt-BR" dirty="0" smtClean="0"/>
          </a:p>
          <a:p>
            <a:r>
              <a:rPr lang="pt-BR" b="1" dirty="0" smtClean="0"/>
              <a:t>Custas/emolumentos</a:t>
            </a:r>
            <a:endParaRPr lang="pt-BR" dirty="0" smtClean="0"/>
          </a:p>
          <a:p>
            <a:pPr>
              <a:buFont typeface="Arial" pitchFamily="34" charset="0"/>
              <a:buChar char="•"/>
            </a:pPr>
            <a:r>
              <a:rPr lang="pt-BR" dirty="0" smtClean="0"/>
              <a:t> Questão é crítica nas negociações pela frente. Diferenças de procedimentos impedem um julgamento mais simplista a respeito</a:t>
            </a:r>
          </a:p>
          <a:p>
            <a:pPr>
              <a:buFont typeface="Arial" pitchFamily="34" charset="0"/>
              <a:buChar char="•"/>
            </a:pPr>
            <a:r>
              <a:rPr lang="pt-BR" dirty="0" smtClean="0"/>
              <a:t> Custas e emolumentos fazem parte da questão e deverão ser discutidos</a:t>
            </a:r>
          </a:p>
          <a:p>
            <a:pPr>
              <a:buFont typeface="Arial" pitchFamily="34" charset="0"/>
              <a:buChar char="•"/>
            </a:pPr>
            <a:r>
              <a:rPr lang="pt-BR" dirty="0" smtClean="0"/>
              <a:t> Para isso, deveremos estar preparados para ouvir a proposta dos Cartórios, analisá-la e nos posicionar a respeito</a:t>
            </a:r>
          </a:p>
          <a:p>
            <a:pPr lvl="0">
              <a:buFont typeface="Arial" pitchFamily="34" charset="0"/>
              <a:buChar char="•"/>
            </a:pPr>
            <a:endParaRPr lang="pt-BR" dirty="0" smtClean="0"/>
          </a:p>
          <a:p>
            <a:pPr>
              <a:buFont typeface="Arial" pitchFamily="34" charset="0"/>
              <a:buChar char="•"/>
            </a:pPr>
            <a:endParaRPr lang="pt-BR" dirty="0" smtClean="0"/>
          </a:p>
          <a:p>
            <a:endParaRPr lang="pt-BR" b="1" dirty="0" smtClean="0"/>
          </a:p>
          <a:p>
            <a:pPr>
              <a:buFont typeface="Arial" pitchFamily="34" charset="0"/>
              <a:buChar char="•"/>
            </a:pPr>
            <a:r>
              <a:rPr lang="pt-BR" b="1" dirty="0" smtClean="0"/>
              <a:t> </a:t>
            </a:r>
            <a:r>
              <a:rPr lang="pt-BR" dirty="0" smtClean="0"/>
              <a:t>Definição de </a:t>
            </a:r>
            <a:r>
              <a:rPr lang="pt-BR" i="1" dirty="0" err="1" smtClean="0"/>
              <a:t>Check-lists</a:t>
            </a:r>
            <a:r>
              <a:rPr lang="pt-BR" dirty="0" smtClean="0"/>
              <a:t>  - PF e Memorial de Incorporação - ok</a:t>
            </a:r>
          </a:p>
          <a:p>
            <a:pPr>
              <a:buFont typeface="Arial" pitchFamily="34" charset="0"/>
              <a:buChar char="•"/>
            </a:pPr>
            <a:r>
              <a:rPr lang="pt-BR" dirty="0" smtClean="0"/>
              <a:t> Estudos sobre Tabela e custos pagos a Cartórios - ok</a:t>
            </a:r>
          </a:p>
          <a:p>
            <a:pPr>
              <a:buFont typeface="Arial" pitchFamily="34" charset="0"/>
              <a:buChar char="•"/>
            </a:pPr>
            <a:r>
              <a:rPr lang="pt-BR" dirty="0" smtClean="0"/>
              <a:t> Reunião com a ADEMI para apresentação, apreciação e encaminhamento – não foi possível -  reunião ADEMI 6/12 para próximos passos </a:t>
            </a:r>
            <a:endParaRPr lang="en-US" dirty="0" smtClean="0"/>
          </a:p>
          <a:p>
            <a:r>
              <a:rPr lang="pt-BR" dirty="0" smtClean="0"/>
              <a:t> </a:t>
            </a:r>
            <a:endParaRPr lang="en-US" dirty="0" smtClean="0"/>
          </a:p>
        </p:txBody>
      </p:sp>
      <p:sp>
        <p:nvSpPr>
          <p:cNvPr id="8" name="AutoShape 18"/>
          <p:cNvSpPr>
            <a:spLocks noChangeArrowheads="1"/>
          </p:cNvSpPr>
          <p:nvPr/>
        </p:nvSpPr>
        <p:spPr bwMode="auto">
          <a:xfrm>
            <a:off x="179512" y="4293096"/>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Propostas/ ações</a:t>
            </a:r>
            <a:endParaRPr lang="pt-BR" sz="1600" b="1" dirty="0">
              <a:latin typeface="Verdana" pitchFamily="34" charset="0"/>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17411"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17</a:t>
            </a:r>
            <a:endParaRPr lang="en-US" sz="1000" dirty="0"/>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pt-BR" sz="1800" b="1" kern="1200" dirty="0" smtClean="0">
                <a:solidFill>
                  <a:schemeClr val="tx1"/>
                </a:solidFill>
                <a:cs typeface="Arial" pitchFamily="34" charset="0"/>
                <a:sym typeface="Arial" pitchFamily="34" charset="0"/>
              </a:rPr>
              <a:t>Caixa, Banco do Brasil e Itaú</a:t>
            </a:r>
            <a:r>
              <a:rPr lang="pt-BR" sz="1800" b="1" dirty="0" smtClean="0"/>
              <a:t/>
            </a:r>
            <a:br>
              <a:rPr lang="pt-BR" sz="1800" b="1" dirty="0" smtClean="0"/>
            </a:br>
            <a:r>
              <a:rPr lang="pt-BR" sz="1800" b="1" dirty="0" smtClean="0"/>
              <a:t/>
            </a:r>
            <a:br>
              <a:rPr lang="pt-BR" sz="1800" b="1" dirty="0" smtClean="0"/>
            </a:br>
            <a:endParaRPr lang="en-US" sz="1800" b="1" kern="1200" dirty="0" smtClean="0">
              <a:solidFill>
                <a:schemeClr val="tx1"/>
              </a:solidFill>
              <a:cs typeface="Arial" pitchFamily="34" charset="0"/>
              <a:sym typeface="Arial" pitchFamily="34" charset="0"/>
            </a:endParaRPr>
          </a:p>
        </p:txBody>
      </p:sp>
      <p:sp>
        <p:nvSpPr>
          <p:cNvPr id="17413" name="Rectangle 4"/>
          <p:cNvSpPr>
            <a:spLocks/>
          </p:cNvSpPr>
          <p:nvPr/>
        </p:nvSpPr>
        <p:spPr bwMode="auto">
          <a:xfrm>
            <a:off x="179388" y="90805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17414" name="Retângulo 7"/>
          <p:cNvSpPr>
            <a:spLocks noChangeArrowheads="1"/>
          </p:cNvSpPr>
          <p:nvPr/>
        </p:nvSpPr>
        <p:spPr bwMode="auto">
          <a:xfrm>
            <a:off x="179388" y="908720"/>
            <a:ext cx="8624887" cy="2557910"/>
          </a:xfrm>
          <a:prstGeom prst="rect">
            <a:avLst/>
          </a:prstGeom>
          <a:noFill/>
          <a:ln w="9525">
            <a:noFill/>
            <a:miter lim="800000"/>
            <a:headEnd/>
            <a:tailEnd/>
          </a:ln>
        </p:spPr>
        <p:txBody>
          <a:bodyPr wrap="square" lIns="64291" tIns="32146" rIns="64291" bIns="32146">
            <a:spAutoFit/>
          </a:bodyPr>
          <a:lstStyle/>
          <a:p>
            <a:r>
              <a:rPr lang="pt-BR" b="1" dirty="0" smtClean="0"/>
              <a:t>Desembolsos – estoque – impacto no caixa das empresas</a:t>
            </a:r>
          </a:p>
          <a:p>
            <a:r>
              <a:rPr lang="pt-BR" b="1" dirty="0" smtClean="0"/>
              <a:t>Acessibilidade – Faixas 2 e 3 – mudança de texto da Lei inspira preocupações</a:t>
            </a:r>
          </a:p>
          <a:p>
            <a:r>
              <a:rPr lang="pt-BR" i="1" dirty="0" smtClean="0"/>
              <a:t>“Na ausência de legislação municipal ou estadual acerca de condições de acessibilidade que estabeleça regra específica, será assegurado que, do total de unidades habitacionais construídas no âmbito do PMCMV em cada Município, no mínimo, 3% (três por cento) sejam adaptadas ao uso por pessoas com deficiência”</a:t>
            </a:r>
          </a:p>
          <a:p>
            <a:pPr>
              <a:buFont typeface="Arial" pitchFamily="34" charset="0"/>
              <a:buChar char="•"/>
            </a:pPr>
            <a:r>
              <a:rPr lang="pt-BR" i="1" dirty="0" smtClean="0"/>
              <a:t> Ação com CBIC – emenda (problema é prazo para sanção)</a:t>
            </a:r>
          </a:p>
          <a:p>
            <a:pPr>
              <a:buFont typeface="Arial" pitchFamily="34" charset="0"/>
              <a:buChar char="•"/>
            </a:pPr>
            <a:r>
              <a:rPr lang="pt-BR" i="1" dirty="0" smtClean="0"/>
              <a:t> Ministro das Cidades (29/11), Caixa e Secretaria de Habitação(6/12)</a:t>
            </a:r>
          </a:p>
          <a:p>
            <a:endParaRPr lang="pt-BR" b="1" dirty="0" smtClean="0"/>
          </a:p>
        </p:txBody>
      </p:sp>
      <p:sp>
        <p:nvSpPr>
          <p:cNvPr id="7" name="AutoShape 18"/>
          <p:cNvSpPr>
            <a:spLocks noChangeArrowheads="1"/>
          </p:cNvSpPr>
          <p:nvPr/>
        </p:nvSpPr>
        <p:spPr bwMode="auto">
          <a:xfrm>
            <a:off x="179512" y="620688"/>
            <a:ext cx="8964488" cy="285750"/>
          </a:xfrm>
          <a:prstGeom prst="roundRect">
            <a:avLst>
              <a:gd name="adj" fmla="val 16667"/>
            </a:avLst>
          </a:prstGeom>
          <a:solidFill>
            <a:srgbClr val="00B0F0"/>
          </a:solidFill>
          <a:ln w="9525">
            <a:solidFill>
              <a:schemeClr val="tx1"/>
            </a:solidFill>
            <a:round/>
            <a:headEnd/>
            <a:tailEnd/>
          </a:ln>
          <a:effectLst/>
        </p:spPr>
        <p:txBody>
          <a:bodyPr wrap="none" anchor="ctr"/>
          <a:lstStyle/>
          <a:p>
            <a:r>
              <a:rPr lang="pt-BR" b="1" dirty="0" smtClean="0"/>
              <a:t>Caixa </a:t>
            </a:r>
            <a:endParaRPr lang="pt-BR" b="1" dirty="0">
              <a:latin typeface="Verdana" pitchFamily="34" charset="0"/>
            </a:endParaRPr>
          </a:p>
        </p:txBody>
      </p:sp>
      <p:sp>
        <p:nvSpPr>
          <p:cNvPr id="9" name="AutoShape 18"/>
          <p:cNvSpPr>
            <a:spLocks noChangeArrowheads="1"/>
          </p:cNvSpPr>
          <p:nvPr/>
        </p:nvSpPr>
        <p:spPr bwMode="auto">
          <a:xfrm>
            <a:off x="35496" y="3719314"/>
            <a:ext cx="8964488" cy="285750"/>
          </a:xfrm>
          <a:prstGeom prst="roundRect">
            <a:avLst>
              <a:gd name="adj" fmla="val 16667"/>
            </a:avLst>
          </a:prstGeom>
          <a:solidFill>
            <a:srgbClr val="00B0F0"/>
          </a:solidFill>
          <a:ln w="9525">
            <a:solidFill>
              <a:schemeClr val="tx1"/>
            </a:solidFill>
            <a:round/>
            <a:headEnd/>
            <a:tailEnd/>
          </a:ln>
          <a:effectLst/>
        </p:spPr>
        <p:txBody>
          <a:bodyPr wrap="none" anchor="ctr"/>
          <a:lstStyle/>
          <a:p>
            <a:r>
              <a:rPr lang="pt-BR" b="1" dirty="0" smtClean="0"/>
              <a:t>Banco do Brasil</a:t>
            </a:r>
            <a:endParaRPr lang="pt-BR" b="1" dirty="0">
              <a:latin typeface="Verdana" pitchFamily="34" charset="0"/>
            </a:endParaRPr>
          </a:p>
        </p:txBody>
      </p:sp>
      <p:sp>
        <p:nvSpPr>
          <p:cNvPr id="10" name="Retângulo 9"/>
          <p:cNvSpPr/>
          <p:nvPr/>
        </p:nvSpPr>
        <p:spPr>
          <a:xfrm>
            <a:off x="179512" y="3718773"/>
            <a:ext cx="8568952" cy="646331"/>
          </a:xfrm>
          <a:prstGeom prst="rect">
            <a:avLst/>
          </a:prstGeom>
        </p:spPr>
        <p:txBody>
          <a:bodyPr wrap="square">
            <a:spAutoFit/>
          </a:bodyPr>
          <a:lstStyle/>
          <a:p>
            <a:pPr lvl="0"/>
            <a:endParaRPr lang="pt-BR" b="1" dirty="0" smtClean="0"/>
          </a:p>
          <a:p>
            <a:pPr lvl="0"/>
            <a:r>
              <a:rPr lang="pt-BR" b="1" dirty="0" smtClean="0"/>
              <a:t>Crédito PF/ Desligamentos/ Produtos/ interlocução </a:t>
            </a:r>
            <a:endParaRPr lang="pt-BR" dirty="0" smtClean="0"/>
          </a:p>
        </p:txBody>
      </p:sp>
      <p:sp>
        <p:nvSpPr>
          <p:cNvPr id="11" name="AutoShape 18"/>
          <p:cNvSpPr>
            <a:spLocks noChangeArrowheads="1"/>
          </p:cNvSpPr>
          <p:nvPr/>
        </p:nvSpPr>
        <p:spPr bwMode="auto">
          <a:xfrm>
            <a:off x="35496" y="4439394"/>
            <a:ext cx="8964488" cy="285750"/>
          </a:xfrm>
          <a:prstGeom prst="roundRect">
            <a:avLst>
              <a:gd name="adj" fmla="val 16667"/>
            </a:avLst>
          </a:prstGeom>
          <a:solidFill>
            <a:srgbClr val="00B0F0"/>
          </a:solidFill>
          <a:ln w="9525">
            <a:solidFill>
              <a:schemeClr val="tx1"/>
            </a:solidFill>
            <a:round/>
            <a:headEnd/>
            <a:tailEnd/>
          </a:ln>
          <a:effectLst/>
        </p:spPr>
        <p:txBody>
          <a:bodyPr wrap="none" anchor="ctr"/>
          <a:lstStyle/>
          <a:p>
            <a:r>
              <a:rPr lang="pt-BR" b="1" dirty="0" smtClean="0"/>
              <a:t>Bancos privados/ Outros</a:t>
            </a:r>
            <a:endParaRPr lang="pt-BR" b="1" dirty="0"/>
          </a:p>
        </p:txBody>
      </p:sp>
      <p:sp>
        <p:nvSpPr>
          <p:cNvPr id="13" name="Retângulo 12"/>
          <p:cNvSpPr/>
          <p:nvPr/>
        </p:nvSpPr>
        <p:spPr>
          <a:xfrm>
            <a:off x="179512" y="4748951"/>
            <a:ext cx="8568952" cy="1200329"/>
          </a:xfrm>
          <a:prstGeom prst="rect">
            <a:avLst/>
          </a:prstGeom>
        </p:spPr>
        <p:txBody>
          <a:bodyPr wrap="square">
            <a:spAutoFit/>
          </a:bodyPr>
          <a:lstStyle/>
          <a:p>
            <a:pPr>
              <a:buFont typeface="Arial" pitchFamily="34" charset="0"/>
              <a:buChar char="•"/>
            </a:pPr>
            <a:r>
              <a:rPr lang="pt-BR" b="1" dirty="0" smtClean="0"/>
              <a:t> ABECIP – </a:t>
            </a:r>
            <a:r>
              <a:rPr lang="pt-BR" dirty="0" smtClean="0"/>
              <a:t>aumento do limite SFH para R$ 750 mil; agenda</a:t>
            </a:r>
          </a:p>
          <a:p>
            <a:pPr>
              <a:buFont typeface="Arial" pitchFamily="34" charset="0"/>
              <a:buChar char="•"/>
            </a:pPr>
            <a:r>
              <a:rPr lang="pt-BR" b="1" dirty="0" smtClean="0"/>
              <a:t> Modelo Caixa- </a:t>
            </a:r>
            <a:r>
              <a:rPr lang="pt-BR" dirty="0" smtClean="0"/>
              <a:t>Associativo, Desligamentos, Apoio à Produção</a:t>
            </a:r>
          </a:p>
          <a:p>
            <a:pPr>
              <a:buFont typeface="Arial" pitchFamily="34" charset="0"/>
              <a:buChar char="•"/>
            </a:pPr>
            <a:r>
              <a:rPr lang="pt-BR" b="1" dirty="0" smtClean="0"/>
              <a:t> </a:t>
            </a:r>
            <a:r>
              <a:rPr lang="pt-BR" b="1" dirty="0" err="1" smtClean="0"/>
              <a:t>LFIs</a:t>
            </a:r>
            <a:r>
              <a:rPr lang="pt-BR" b="1" dirty="0" smtClean="0"/>
              <a:t> (</a:t>
            </a:r>
            <a:r>
              <a:rPr lang="pt-BR" b="1" dirty="0" err="1" smtClean="0"/>
              <a:t>Covered</a:t>
            </a:r>
            <a:r>
              <a:rPr lang="pt-BR" b="1" dirty="0" smtClean="0"/>
              <a:t> </a:t>
            </a:r>
            <a:r>
              <a:rPr lang="pt-BR" b="1" dirty="0" err="1" smtClean="0"/>
              <a:t>Bonds</a:t>
            </a:r>
            <a:r>
              <a:rPr lang="pt-BR" b="1" dirty="0" smtClean="0"/>
              <a:t>) </a:t>
            </a:r>
            <a:r>
              <a:rPr lang="pt-BR" dirty="0" smtClean="0"/>
              <a:t>– uso para o setor CI, risco adequado, novas operações</a:t>
            </a:r>
          </a:p>
          <a:p>
            <a:endParaRPr lang="pt-BR" dirty="0" smtClean="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692696"/>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4099"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18</a:t>
            </a:r>
            <a:endParaRPr lang="en-US" sz="1000" dirty="0"/>
          </a:p>
        </p:txBody>
      </p:sp>
      <p:sp>
        <p:nvSpPr>
          <p:cNvPr id="7172" name="Rectangle 3"/>
          <p:cNvSpPr>
            <a:spLocks noGrp="1" noChangeArrowheads="1"/>
          </p:cNvSpPr>
          <p:nvPr>
            <p:ph type="title"/>
          </p:nvPr>
        </p:nvSpPr>
        <p:spPr>
          <a:xfrm>
            <a:off x="242888" y="149225"/>
            <a:ext cx="8577262" cy="327025"/>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Reunião</a:t>
            </a:r>
            <a:r>
              <a:rPr lang="en-US" sz="1800" b="1" kern="1200" dirty="0" smtClean="0">
                <a:solidFill>
                  <a:schemeClr val="tx1"/>
                </a:solidFill>
                <a:cs typeface="Arial" pitchFamily="34" charset="0"/>
                <a:sym typeface="Arial" pitchFamily="34" charset="0"/>
              </a:rPr>
              <a:t> Min. Aguinaldo Ribeiro – PL 178</a:t>
            </a:r>
            <a:br>
              <a:rPr lang="en-US" sz="1800" b="1" kern="1200" dirty="0" smtClean="0">
                <a:solidFill>
                  <a:schemeClr val="tx1"/>
                </a:solidFill>
                <a:cs typeface="Arial" pitchFamily="34" charset="0"/>
                <a:sym typeface="Arial" pitchFamily="34" charset="0"/>
              </a:rPr>
            </a:br>
            <a:r>
              <a:rPr lang="en-US" sz="1800" dirty="0" smtClean="0"/>
              <a:t/>
            </a:r>
            <a:br>
              <a:rPr lang="en-US" sz="1800" dirty="0" smtClean="0"/>
            </a:br>
            <a:endParaRPr lang="en-US" sz="1800" b="1" kern="1200" dirty="0" smtClean="0">
              <a:solidFill>
                <a:schemeClr val="tx1"/>
              </a:solidFill>
              <a:cs typeface="Arial" pitchFamily="34" charset="0"/>
              <a:sym typeface="Arial" pitchFamily="34" charset="0"/>
            </a:endParaRPr>
          </a:p>
        </p:txBody>
      </p:sp>
      <p:sp>
        <p:nvSpPr>
          <p:cNvPr id="4101"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pitchFamily="34" charset="0"/>
              </a:rPr>
              <a:t>  </a:t>
            </a:r>
            <a:endParaRPr lang="en-US" b="1">
              <a:sym typeface="Arial" pitchFamily="34" charset="0"/>
            </a:endParaRPr>
          </a:p>
        </p:txBody>
      </p:sp>
      <p:sp>
        <p:nvSpPr>
          <p:cNvPr id="4103" name="Rectangle 4"/>
          <p:cNvSpPr>
            <a:spLocks/>
          </p:cNvSpPr>
          <p:nvPr/>
        </p:nvSpPr>
        <p:spPr bwMode="auto">
          <a:xfrm>
            <a:off x="250825" y="764704"/>
            <a:ext cx="8626475" cy="5816977"/>
          </a:xfrm>
          <a:prstGeom prst="rect">
            <a:avLst/>
          </a:prstGeom>
          <a:noFill/>
          <a:ln w="12700">
            <a:noFill/>
            <a:miter lim="0"/>
            <a:headEnd/>
            <a:tailEnd/>
          </a:ln>
        </p:spPr>
        <p:txBody>
          <a:bodyPr lIns="0" tIns="0" rIns="0" bIns="0">
            <a:spAutoFit/>
          </a:bodyPr>
          <a:lstStyle/>
          <a:p>
            <a:r>
              <a:rPr lang="pt-BR" b="1" dirty="0" smtClean="0"/>
              <a:t>Reunião Ministro das Cidades Aguinaldo Ribeiro  29/11</a:t>
            </a:r>
          </a:p>
          <a:p>
            <a:endParaRPr lang="pt-BR" dirty="0" smtClean="0"/>
          </a:p>
          <a:p>
            <a:pPr>
              <a:buFont typeface="Arial" pitchFamily="34" charset="0"/>
              <a:buChar char="•"/>
            </a:pPr>
            <a:r>
              <a:rPr lang="pt-BR" dirty="0" smtClean="0"/>
              <a:t> Acessibilidade</a:t>
            </a:r>
          </a:p>
          <a:p>
            <a:pPr>
              <a:buFont typeface="Arial" pitchFamily="34" charset="0"/>
              <a:buChar char="•"/>
            </a:pPr>
            <a:r>
              <a:rPr lang="pt-BR" dirty="0" smtClean="0"/>
              <a:t> Desoneração Fiscal</a:t>
            </a:r>
          </a:p>
          <a:p>
            <a:pPr lvl="0">
              <a:buFont typeface="Arial" pitchFamily="34" charset="0"/>
              <a:buChar char="•"/>
            </a:pPr>
            <a:r>
              <a:rPr lang="pt-BR" dirty="0" smtClean="0"/>
              <a:t> Registros</a:t>
            </a:r>
            <a:endParaRPr lang="en-US" dirty="0" smtClean="0"/>
          </a:p>
          <a:p>
            <a:pPr lvl="0">
              <a:buFont typeface="Arial" pitchFamily="34" charset="0"/>
              <a:buChar char="•"/>
            </a:pPr>
            <a:r>
              <a:rPr lang="en-US" dirty="0" smtClean="0"/>
              <a:t> </a:t>
            </a:r>
            <a:r>
              <a:rPr lang="pt-BR" dirty="0" smtClean="0"/>
              <a:t>Produtividade: especificações/ Códigos de Obras e as diferentes tipologias</a:t>
            </a:r>
          </a:p>
          <a:p>
            <a:pPr lvl="0">
              <a:buFont typeface="Arial" pitchFamily="34" charset="0"/>
              <a:buChar char="•"/>
            </a:pPr>
            <a:r>
              <a:rPr lang="pt-BR" dirty="0" smtClean="0"/>
              <a:t> Aprovações, segurança jurídica</a:t>
            </a:r>
          </a:p>
          <a:p>
            <a:pPr lvl="0">
              <a:buFont typeface="Arial" pitchFamily="34" charset="0"/>
              <a:buChar char="•"/>
            </a:pPr>
            <a:endParaRPr lang="en-US" dirty="0" smtClean="0"/>
          </a:p>
          <a:p>
            <a:pPr>
              <a:buFont typeface="Arial" pitchFamily="34" charset="0"/>
              <a:buChar char="•"/>
            </a:pPr>
            <a:r>
              <a:rPr lang="pt-BR" dirty="0" smtClean="0"/>
              <a:t> Questões da Faixa 1 – RET, preços, Infra, </a:t>
            </a:r>
            <a:r>
              <a:rPr lang="pt-BR" dirty="0" err="1" smtClean="0"/>
              <a:t>Equip</a:t>
            </a:r>
            <a:r>
              <a:rPr lang="pt-BR" dirty="0" smtClean="0"/>
              <a:t>. Urbanos,Trabalho Social, </a:t>
            </a:r>
            <a:endParaRPr lang="en-US" dirty="0" smtClean="0"/>
          </a:p>
          <a:p>
            <a:endParaRPr lang="en-US" b="1" dirty="0" smtClean="0">
              <a:cs typeface="Arial" pitchFamily="34" charset="0"/>
              <a:sym typeface="Arial" pitchFamily="34" charset="0"/>
            </a:endParaRPr>
          </a:p>
          <a:p>
            <a:r>
              <a:rPr lang="en-US" b="1" dirty="0" smtClean="0">
                <a:cs typeface="Arial" pitchFamily="34" charset="0"/>
                <a:sym typeface="Arial" pitchFamily="34" charset="0"/>
              </a:rPr>
              <a:t>PL 178 – </a:t>
            </a:r>
            <a:r>
              <a:rPr lang="en-US" b="1" dirty="0" err="1" smtClean="0">
                <a:cs typeface="Arial" pitchFamily="34" charset="0"/>
                <a:sym typeface="Arial" pitchFamily="34" charset="0"/>
              </a:rPr>
              <a:t>Dep</a:t>
            </a:r>
            <a:r>
              <a:rPr lang="en-US" b="1" dirty="0" smtClean="0">
                <a:cs typeface="Arial" pitchFamily="34" charset="0"/>
                <a:sym typeface="Arial" pitchFamily="34" charset="0"/>
              </a:rPr>
              <a:t> Eli Correa Filho</a:t>
            </a:r>
            <a:r>
              <a:rPr lang="pt-BR" b="1" dirty="0" smtClean="0">
                <a:cs typeface="Arial" pitchFamily="34" charset="0"/>
                <a:sym typeface="Arial" pitchFamily="34" charset="0"/>
              </a:rPr>
              <a:t> </a:t>
            </a:r>
          </a:p>
          <a:p>
            <a:pPr>
              <a:buFont typeface="Arial" pitchFamily="34" charset="0"/>
              <a:buChar char="•"/>
            </a:pPr>
            <a:r>
              <a:rPr lang="pt-BR" b="1" dirty="0" smtClean="0">
                <a:cs typeface="Arial" pitchFamily="34" charset="0"/>
                <a:sym typeface="Arial" pitchFamily="34" charset="0"/>
              </a:rPr>
              <a:t>Aprovado no CDU p/ CDC. </a:t>
            </a:r>
            <a:r>
              <a:rPr lang="pt-BR" dirty="0" smtClean="0"/>
              <a:t>Novo relator: Ricardo </a:t>
            </a:r>
            <a:r>
              <a:rPr lang="pt-BR" dirty="0" err="1" smtClean="0"/>
              <a:t>Izar</a:t>
            </a:r>
            <a:r>
              <a:rPr lang="pt-BR" dirty="0" smtClean="0"/>
              <a:t> Filho </a:t>
            </a:r>
            <a:endParaRPr lang="en-US" dirty="0" smtClean="0"/>
          </a:p>
          <a:p>
            <a:r>
              <a:rPr lang="pt-BR" dirty="0" smtClean="0"/>
              <a:t>Art. 48-A. Prazo máximo de 90 dias de atraso para a entrega </a:t>
            </a:r>
            <a:endParaRPr lang="en-US" dirty="0" smtClean="0"/>
          </a:p>
          <a:p>
            <a:r>
              <a:rPr lang="pt-BR" dirty="0" smtClean="0"/>
              <a:t>§ 1º Se o incorporador não cumprir o prazo, multa de 1% do valor total já pago por mês de atraso</a:t>
            </a:r>
            <a:endParaRPr lang="en-US" dirty="0" smtClean="0"/>
          </a:p>
          <a:p>
            <a:r>
              <a:rPr lang="pt-BR" dirty="0" smtClean="0"/>
              <a:t>§2º A multa poderá ser deduzida das parcelas a vencer após o prazo previsto para a entrega do imóvel, acrescido da tolerância</a:t>
            </a:r>
            <a:endParaRPr lang="en-US" dirty="0" smtClean="0"/>
          </a:p>
          <a:p>
            <a:r>
              <a:rPr lang="pt-BR" dirty="0" smtClean="0"/>
              <a:t>§ 3º Obrigatório aviso com 6 meses de antecedência sobre possíveis atrasos, salvo casos fortuitos ou de força maior</a:t>
            </a:r>
            <a:endParaRPr lang="en-US" dirty="0" smtClean="0"/>
          </a:p>
          <a:p>
            <a:r>
              <a:rPr lang="pt-BR" dirty="0" smtClean="0"/>
              <a:t>§ 4º Caso o atraso &gt;  6 meses, o adquirente poderá rescindir o contrato</a:t>
            </a:r>
            <a:endParaRPr lang="en-US" dirty="0" smtClean="0"/>
          </a:p>
          <a:p>
            <a:r>
              <a:rPr lang="pt-BR" dirty="0" smtClean="0"/>
              <a:t>§5º Além destas sanções, penais e administrativas da Lei 8.078, de 1990 </a:t>
            </a:r>
            <a:endParaRPr lang="en-US" dirty="0" smtClean="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2826411"/>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000" b="1" dirty="0" smtClean="0">
                <a:effectLst>
                  <a:outerShdw blurRad="38100" dist="38100" dir="2700000" algn="tl">
                    <a:srgbClr val="C0C0C0"/>
                  </a:outerShdw>
                </a:effectLst>
                <a:latin typeface="Helvetica" charset="0"/>
                <a:ea typeface="Helvetica" charset="0"/>
                <a:cs typeface="Helvetica" charset="0"/>
                <a:sym typeface="Helvetica" charset="0"/>
              </a:rPr>
              <a:t>1 – </a:t>
            </a:r>
            <a:r>
              <a:rPr lang="en-US" sz="2000" b="1" dirty="0" err="1" smtClean="0">
                <a:effectLst>
                  <a:outerShdw blurRad="38100" dist="38100" dir="2700000" algn="tl">
                    <a:srgbClr val="C0C0C0"/>
                  </a:outerShdw>
                </a:effectLst>
                <a:latin typeface="Helvetica" charset="0"/>
                <a:ea typeface="Helvetica" charset="0"/>
                <a:cs typeface="Helvetica" charset="0"/>
                <a:sym typeface="Helvetica" charset="0"/>
              </a:rPr>
              <a:t>Grupo</a:t>
            </a:r>
            <a:r>
              <a:rPr lang="en-US" sz="2000" b="1" dirty="0" smtClean="0">
                <a:effectLst>
                  <a:outerShdw blurRad="38100" dist="38100" dir="2700000" algn="tl">
                    <a:srgbClr val="C0C0C0"/>
                  </a:outerShdw>
                </a:effectLst>
                <a:latin typeface="Helvetica" charset="0"/>
                <a:ea typeface="Helvetica" charset="0"/>
                <a:cs typeface="Helvetica" charset="0"/>
                <a:sym typeface="Helvetica" charset="0"/>
              </a:rPr>
              <a:t> de </a:t>
            </a:r>
            <a:r>
              <a:rPr lang="en-US" sz="2000" b="1" dirty="0" err="1" smtClean="0">
                <a:effectLst>
                  <a:outerShdw blurRad="38100" dist="38100" dir="2700000" algn="tl">
                    <a:srgbClr val="C0C0C0"/>
                  </a:outerShdw>
                </a:effectLst>
                <a:latin typeface="Helvetica" charset="0"/>
                <a:ea typeface="Helvetica" charset="0"/>
                <a:cs typeface="Helvetica" charset="0"/>
                <a:sym typeface="Helvetica" charset="0"/>
              </a:rPr>
              <a:t>Empresas</a:t>
            </a:r>
            <a:endParaRPr lang="en-US" sz="20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0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b="1" dirty="0" err="1" smtClean="0">
                <a:effectLst>
                  <a:outerShdw blurRad="38100" dist="38100" dir="2700000" algn="tl">
                    <a:srgbClr val="C0C0C0"/>
                  </a:outerShdw>
                </a:effectLst>
                <a:latin typeface="Helvetica" charset="0"/>
                <a:ea typeface="Helvetica" charset="0"/>
                <a:cs typeface="Helvetica" charset="0"/>
                <a:sym typeface="Helvetica" charset="0"/>
              </a:rPr>
              <a:t>Governança</a:t>
            </a:r>
            <a:r>
              <a:rPr lang="en-US" b="1" dirty="0" smtClean="0">
                <a:effectLst>
                  <a:outerShdw blurRad="38100" dist="38100" dir="2700000" algn="tl">
                    <a:srgbClr val="C0C0C0"/>
                  </a:outerShdw>
                </a:effectLst>
                <a:latin typeface="Helvetica" charset="0"/>
                <a:ea typeface="Helvetica" charset="0"/>
                <a:cs typeface="Helvetica" charset="0"/>
                <a:sym typeface="Helvetica" charset="0"/>
              </a:rPr>
              <a:t> – </a:t>
            </a:r>
            <a:r>
              <a:rPr lang="en-US" b="1" dirty="0" err="1" smtClean="0">
                <a:effectLst>
                  <a:outerShdw blurRad="38100" dist="38100" dir="2700000" algn="tl">
                    <a:srgbClr val="C0C0C0"/>
                  </a:outerShdw>
                </a:effectLst>
                <a:latin typeface="Helvetica" charset="0"/>
                <a:ea typeface="Helvetica" charset="0"/>
                <a:cs typeface="Helvetica" charset="0"/>
                <a:sym typeface="Helvetica" charset="0"/>
              </a:rPr>
              <a:t>Formalização</a:t>
            </a:r>
            <a:r>
              <a:rPr lang="en-US" b="1" dirty="0" smtClean="0">
                <a:effectLst>
                  <a:outerShdw blurRad="38100" dist="38100" dir="2700000" algn="tl">
                    <a:srgbClr val="C0C0C0"/>
                  </a:outerShdw>
                </a:effectLst>
                <a:latin typeface="Helvetica" charset="0"/>
                <a:ea typeface="Helvetica" charset="0"/>
                <a:cs typeface="Helvetica" charset="0"/>
                <a:sym typeface="Helvetica" charset="0"/>
              </a:rPr>
              <a:t>/</a:t>
            </a:r>
            <a:r>
              <a:rPr lang="en-US" b="1" dirty="0" err="1" smtClean="0">
                <a:effectLst>
                  <a:outerShdw blurRad="38100" dist="38100" dir="2700000" algn="tl">
                    <a:srgbClr val="C0C0C0"/>
                  </a:outerShdw>
                </a:effectLst>
                <a:latin typeface="Helvetica" charset="0"/>
                <a:ea typeface="Helvetica" charset="0"/>
                <a:cs typeface="Helvetica" charset="0"/>
                <a:sym typeface="Helvetica" charset="0"/>
              </a:rPr>
              <a:t>Associação</a:t>
            </a:r>
            <a:r>
              <a:rPr lang="en-US" b="1" dirty="0" smtClean="0">
                <a:effectLst>
                  <a:outerShdw blurRad="38100" dist="38100" dir="2700000" algn="tl">
                    <a:srgbClr val="C0C0C0"/>
                  </a:outerShdw>
                </a:effectLst>
                <a:latin typeface="Helvetica" charset="0"/>
                <a:ea typeface="Helvetica" charset="0"/>
                <a:cs typeface="Helvetica" charset="0"/>
                <a:sym typeface="Helvetica" charset="0"/>
              </a:rPr>
              <a:t> das </a:t>
            </a:r>
            <a:r>
              <a:rPr lang="en-US" b="1" dirty="0" err="1" smtClean="0">
                <a:effectLst>
                  <a:outerShdw blurRad="38100" dist="38100" dir="2700000" algn="tl">
                    <a:srgbClr val="C0C0C0"/>
                  </a:outerShdw>
                </a:effectLst>
                <a:latin typeface="Helvetica" charset="0"/>
                <a:ea typeface="Helvetica" charset="0"/>
                <a:cs typeface="Helvetica" charset="0"/>
                <a:sym typeface="Helvetica" charset="0"/>
              </a:rPr>
              <a:t>Empresas</a:t>
            </a:r>
            <a:r>
              <a:rPr lang="en-US" b="1" dirty="0" smtClean="0">
                <a:effectLst>
                  <a:outerShdw blurRad="38100" dist="38100" dir="2700000" algn="tl">
                    <a:srgbClr val="C0C0C0"/>
                  </a:outerShdw>
                </a:effectLst>
                <a:latin typeface="Helvetica" charset="0"/>
                <a:ea typeface="Helvetica" charset="0"/>
                <a:cs typeface="Helvetica" charset="0"/>
                <a:sym typeface="Helvetica" charset="0"/>
              </a:rPr>
              <a:t>  </a:t>
            </a: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17411"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endParaRPr lang="en-US" sz="1000" dirty="0"/>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pt-BR" sz="1800" b="1" kern="1200" dirty="0" smtClean="0">
                <a:solidFill>
                  <a:schemeClr val="tx1"/>
                </a:solidFill>
                <a:cs typeface="Arial" pitchFamily="34" charset="0"/>
                <a:sym typeface="Arial" pitchFamily="34" charset="0"/>
              </a:rPr>
              <a:t>Este grupo de Empresas e a proposta de formalização</a:t>
            </a:r>
            <a:r>
              <a:rPr lang="pt-BR" sz="1800" b="1" dirty="0" smtClean="0"/>
              <a:t/>
            </a:r>
            <a:br>
              <a:rPr lang="pt-BR" sz="1800" b="1" dirty="0" smtClean="0"/>
            </a:br>
            <a:r>
              <a:rPr lang="pt-BR" sz="1800" b="1" dirty="0" smtClean="0"/>
              <a:t/>
            </a:r>
            <a:br>
              <a:rPr lang="pt-BR" sz="1800" b="1" dirty="0" smtClean="0"/>
            </a:br>
            <a:endParaRPr lang="en-US" sz="1800" b="1" kern="1200" dirty="0" smtClean="0">
              <a:solidFill>
                <a:schemeClr val="tx1"/>
              </a:solidFill>
              <a:cs typeface="Arial" pitchFamily="34" charset="0"/>
              <a:sym typeface="Arial" pitchFamily="34" charset="0"/>
            </a:endParaRPr>
          </a:p>
        </p:txBody>
      </p:sp>
      <p:sp>
        <p:nvSpPr>
          <p:cNvPr id="17413" name="Rectangle 4"/>
          <p:cNvSpPr>
            <a:spLocks/>
          </p:cNvSpPr>
          <p:nvPr/>
        </p:nvSpPr>
        <p:spPr bwMode="auto">
          <a:xfrm>
            <a:off x="179388" y="90805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17414" name="Retângulo 7"/>
          <p:cNvSpPr>
            <a:spLocks noChangeArrowheads="1"/>
          </p:cNvSpPr>
          <p:nvPr/>
        </p:nvSpPr>
        <p:spPr bwMode="auto">
          <a:xfrm>
            <a:off x="179388" y="998538"/>
            <a:ext cx="8624887" cy="5881897"/>
          </a:xfrm>
          <a:prstGeom prst="rect">
            <a:avLst/>
          </a:prstGeom>
          <a:noFill/>
          <a:ln w="9525">
            <a:noFill/>
            <a:miter lim="800000"/>
            <a:headEnd/>
            <a:tailEnd/>
          </a:ln>
        </p:spPr>
        <p:txBody>
          <a:bodyPr lIns="64291" tIns="32146" rIns="64291" bIns="32146">
            <a:spAutoFit/>
          </a:bodyPr>
          <a:lstStyle/>
          <a:p>
            <a:r>
              <a:rPr lang="pt-BR" b="1" dirty="0" smtClean="0"/>
              <a:t>PMCMV:</a:t>
            </a:r>
            <a:r>
              <a:rPr lang="pt-BR" dirty="0" smtClean="0"/>
              <a:t> temas de interesse comum/acesso ao Governo: aproximação das empresas em 2009. Alguns pontos discutidos:  </a:t>
            </a:r>
          </a:p>
          <a:p>
            <a:pPr>
              <a:buFont typeface="Arial" pitchFamily="34" charset="0"/>
              <a:buChar char="•"/>
            </a:pPr>
            <a:r>
              <a:rPr lang="pt-BR" b="1" dirty="0" smtClean="0"/>
              <a:t>  CEF</a:t>
            </a:r>
            <a:r>
              <a:rPr lang="pt-BR" dirty="0" smtClean="0"/>
              <a:t>: visão </a:t>
            </a:r>
            <a:r>
              <a:rPr lang="pt-BR" i="1" dirty="0" err="1" smtClean="0"/>
              <a:t>Corporate</a:t>
            </a:r>
            <a:r>
              <a:rPr lang="pt-BR" dirty="0" smtClean="0"/>
              <a:t>, operação mais fluida e eficiente; </a:t>
            </a:r>
            <a:r>
              <a:rPr lang="pt-BR" b="1" dirty="0" smtClean="0"/>
              <a:t>BB</a:t>
            </a:r>
            <a:r>
              <a:rPr lang="pt-BR" dirty="0" smtClean="0"/>
              <a:t>: construção de uma alternativa na baixa renda</a:t>
            </a:r>
          </a:p>
          <a:p>
            <a:pPr>
              <a:buFont typeface="Arial" pitchFamily="34" charset="0"/>
              <a:buChar char="•"/>
            </a:pPr>
            <a:r>
              <a:rPr lang="pt-BR" b="1" dirty="0" smtClean="0"/>
              <a:t>  Min. Planejamento, Cidades</a:t>
            </a:r>
            <a:r>
              <a:rPr lang="pt-BR" dirty="0" smtClean="0"/>
              <a:t>: acesso direto</a:t>
            </a:r>
          </a:p>
          <a:p>
            <a:pPr>
              <a:buFont typeface="Arial" pitchFamily="34" charset="0"/>
              <a:buChar char="•"/>
            </a:pPr>
            <a:r>
              <a:rPr lang="pt-BR" dirty="0" smtClean="0"/>
              <a:t>  Atraso de Obras; Imagem do Setor; Trabalho – terceirização; desoneração da Folha; Engenharia/ Normas de Desempenho; Corretagem; Cartórios; </a:t>
            </a:r>
            <a:r>
              <a:rPr lang="pt-BR" i="1" dirty="0" err="1" smtClean="0"/>
              <a:t>Funding</a:t>
            </a:r>
            <a:endParaRPr lang="pt-BR" i="1" dirty="0" smtClean="0"/>
          </a:p>
          <a:p>
            <a:pPr>
              <a:buFont typeface="Arial" pitchFamily="34" charset="0"/>
              <a:buChar char="•"/>
            </a:pPr>
            <a:endParaRPr lang="pt-BR" b="1" i="1" dirty="0" smtClean="0"/>
          </a:p>
          <a:p>
            <a:pPr lvl="0"/>
            <a:r>
              <a:rPr lang="pt-BR" b="1" dirty="0" smtClean="0"/>
              <a:t>Formalização:</a:t>
            </a:r>
          </a:p>
          <a:p>
            <a:pPr lvl="0">
              <a:buFont typeface="Arial" pitchFamily="34" charset="0"/>
              <a:buChar char="•"/>
            </a:pPr>
            <a:r>
              <a:rPr lang="pt-BR" dirty="0" smtClean="0"/>
              <a:t> Reflexo de existência informal por 4 anos</a:t>
            </a:r>
          </a:p>
          <a:p>
            <a:pPr lvl="0">
              <a:buFont typeface="Arial" pitchFamily="34" charset="0"/>
              <a:buChar char="•"/>
            </a:pPr>
            <a:r>
              <a:rPr lang="pt-BR" dirty="0" smtClean="0"/>
              <a:t> Presença nacional – questões advindas da dimensão das empresas e geografia</a:t>
            </a:r>
          </a:p>
          <a:p>
            <a:pPr lvl="0"/>
            <a:endParaRPr lang="pt-BR" dirty="0" smtClean="0"/>
          </a:p>
          <a:p>
            <a:pPr lvl="0"/>
            <a:r>
              <a:rPr lang="pt-BR" b="1" dirty="0" smtClean="0"/>
              <a:t>O que se quer:</a:t>
            </a:r>
          </a:p>
          <a:p>
            <a:pPr lvl="0">
              <a:buFont typeface="Arial" pitchFamily="34" charset="0"/>
              <a:buChar char="•"/>
            </a:pPr>
            <a:r>
              <a:rPr lang="pt-BR" dirty="0" smtClean="0"/>
              <a:t> Representatividade, assertividade e mais agilidade no encaminhamento das questões comuns</a:t>
            </a:r>
          </a:p>
          <a:p>
            <a:pPr lvl="0">
              <a:buFont typeface="Arial" pitchFamily="34" charset="0"/>
              <a:buChar char="•"/>
            </a:pPr>
            <a:r>
              <a:rPr lang="pt-BR" dirty="0" smtClean="0"/>
              <a:t> Viabilização de ações: governança: participação, rateios, reconhecimento</a:t>
            </a:r>
            <a:endParaRPr lang="en-US" dirty="0" smtClean="0"/>
          </a:p>
          <a:p>
            <a:pPr lvl="0">
              <a:buFont typeface="Arial" pitchFamily="34" charset="0"/>
              <a:buChar char="•"/>
            </a:pPr>
            <a:r>
              <a:rPr lang="pt-BR" dirty="0" smtClean="0"/>
              <a:t> Fortalecimento do setor – colaboração com SECOVI, </a:t>
            </a:r>
            <a:r>
              <a:rPr lang="pt-BR" dirty="0" err="1" smtClean="0"/>
              <a:t>Sinduscon</a:t>
            </a:r>
            <a:r>
              <a:rPr lang="pt-BR" dirty="0" smtClean="0"/>
              <a:t>, CII e CBIC</a:t>
            </a:r>
          </a:p>
          <a:p>
            <a:pPr lvl="0"/>
            <a:endParaRPr lang="pt-BR" dirty="0" smtClean="0"/>
          </a:p>
          <a:p>
            <a:pPr lvl="0"/>
            <a:r>
              <a:rPr lang="pt-BR" b="1" dirty="0" smtClean="0"/>
              <a:t>Exemplo disso:</a:t>
            </a:r>
          </a:p>
          <a:p>
            <a:pPr lvl="0">
              <a:buFont typeface="Arial" pitchFamily="34" charset="0"/>
              <a:buChar char="•"/>
            </a:pPr>
            <a:r>
              <a:rPr lang="pt-BR" dirty="0" smtClean="0"/>
              <a:t> Medidas de 5/12: RET 6% para 4%, limite RET 1%, desoneração Folha</a:t>
            </a:r>
          </a:p>
          <a:p>
            <a:pPr lvl="0">
              <a:buFont typeface="Arial" pitchFamily="34" charset="0"/>
              <a:buChar char="•"/>
            </a:pPr>
            <a:r>
              <a:rPr lang="pt-BR" dirty="0" smtClean="0"/>
              <a:t> Oportunidade levantada pela CBIC; apresentação e  diagnóstico pelas empresas</a:t>
            </a:r>
            <a:endParaRPr lang="en-US" dirty="0" smtClean="0"/>
          </a:p>
        </p:txBody>
      </p:sp>
      <p:sp>
        <p:nvSpPr>
          <p:cNvPr id="7" name="Rectangle 2"/>
          <p:cNvSpPr>
            <a:spLocks/>
          </p:cNvSpPr>
          <p:nvPr/>
        </p:nvSpPr>
        <p:spPr bwMode="auto">
          <a:xfrm>
            <a:off x="6704013" y="6453336"/>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1</a:t>
            </a:r>
            <a:endParaRPr lang="en-US" sz="10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692696"/>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16632"/>
            <a:ext cx="8721600" cy="281831"/>
          </a:xfrm>
        </p:spPr>
        <p:txBody>
          <a:bodyPr lIns="0" tIns="0" rIns="0" bIns="0" anchor="t"/>
          <a:lstStyle/>
          <a:p>
            <a:pPr algn="l" defTabSz="914145" eaLnBrk="1">
              <a:lnSpc>
                <a:spcPct val="90000"/>
              </a:lnSpc>
              <a:defRPr/>
            </a:pPr>
            <a:r>
              <a:rPr lang="en-US" sz="1800" b="1" kern="1200" dirty="0" smtClean="0">
                <a:solidFill>
                  <a:schemeClr val="tx1"/>
                </a:solidFill>
                <a:cs typeface="Arial" pitchFamily="34" charset="0"/>
                <a:sym typeface="Arial" pitchFamily="34" charset="0"/>
              </a:rPr>
              <a:t>Nome, </a:t>
            </a:r>
            <a:r>
              <a:rPr lang="en-US" sz="1800" b="1" kern="1200" dirty="0" err="1" smtClean="0">
                <a:solidFill>
                  <a:schemeClr val="tx1"/>
                </a:solidFill>
                <a:cs typeface="Arial" pitchFamily="34" charset="0"/>
                <a:sym typeface="Arial" pitchFamily="34" charset="0"/>
              </a:rPr>
              <a:t>Missão</a:t>
            </a:r>
            <a:r>
              <a:rPr lang="en-US" sz="1800" b="1" kern="1200" dirty="0" smtClean="0">
                <a:solidFill>
                  <a:schemeClr val="tx1"/>
                </a:solidFill>
                <a:cs typeface="Arial" pitchFamily="34" charset="0"/>
                <a:sym typeface="Arial" pitchFamily="34" charset="0"/>
              </a:rPr>
              <a:t>, </a:t>
            </a:r>
            <a:r>
              <a:rPr lang="en-US" sz="1800" b="1" kern="1200" dirty="0" err="1" smtClean="0">
                <a:solidFill>
                  <a:schemeClr val="tx1"/>
                </a:solidFill>
                <a:cs typeface="Arial" pitchFamily="34" charset="0"/>
                <a:sym typeface="Arial" pitchFamily="34" charset="0"/>
              </a:rPr>
              <a:t>Princípios</a:t>
            </a:r>
            <a:r>
              <a:rPr lang="en-US" sz="1800" b="1" kern="1200" dirty="0" smtClean="0">
                <a:solidFill>
                  <a:schemeClr val="tx1"/>
                </a:solidFill>
                <a:cs typeface="Arial" pitchFamily="34" charset="0"/>
                <a:sym typeface="Arial" pitchFamily="34" charset="0"/>
              </a:rPr>
              <a:t>, </a:t>
            </a:r>
            <a:r>
              <a:rPr lang="en-US" sz="1800" b="1" kern="1200" dirty="0" err="1" smtClean="0">
                <a:solidFill>
                  <a:schemeClr val="tx1"/>
                </a:solidFill>
                <a:cs typeface="Arial" pitchFamily="34" charset="0"/>
                <a:sym typeface="Arial" pitchFamily="34" charset="0"/>
              </a:rPr>
              <a:t>Propostas</a:t>
            </a:r>
            <a:endParaRPr lang="en-US" sz="1800" b="1" kern="1200" dirty="0" smtClean="0">
              <a:solidFill>
                <a:schemeClr val="tx1"/>
              </a:solidFill>
              <a:cs typeface="Arial" pitchFamily="34" charset="0"/>
              <a:sym typeface="Arial" pitchFamily="34" charset="0"/>
            </a:endParaRP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179512" y="764704"/>
            <a:ext cx="8624887" cy="5881897"/>
          </a:xfrm>
          <a:prstGeom prst="rect">
            <a:avLst/>
          </a:prstGeom>
          <a:noFill/>
          <a:ln w="9525">
            <a:noFill/>
            <a:miter lim="800000"/>
            <a:headEnd/>
            <a:tailEnd/>
          </a:ln>
        </p:spPr>
        <p:txBody>
          <a:bodyPr wrap="square" lIns="64291" tIns="32146" rIns="64291" bIns="32146">
            <a:spAutoFit/>
          </a:bodyPr>
          <a:lstStyle/>
          <a:p>
            <a:r>
              <a:rPr lang="pt-BR" b="1" dirty="0" smtClean="0"/>
              <a:t>Proposta de Nome: ABRAINC – </a:t>
            </a:r>
            <a:r>
              <a:rPr lang="pt-BR" dirty="0" smtClean="0"/>
              <a:t>Associação Brasileira dos Incorporadores Imobiliários</a:t>
            </a:r>
          </a:p>
          <a:p>
            <a:endParaRPr lang="pt-BR" b="1" dirty="0" smtClean="0"/>
          </a:p>
          <a:p>
            <a:r>
              <a:rPr lang="pt-BR" b="1" dirty="0" smtClean="0"/>
              <a:t>Missão - </a:t>
            </a:r>
            <a:r>
              <a:rPr lang="pt-BR" dirty="0" smtClean="0"/>
              <a:t>representar as empresas de incorporação imobiliária no âmbito nacional, fortalecendo o setor e contribuindo para o desenvolvimento sustentável do país e de suas cidades</a:t>
            </a:r>
            <a:endParaRPr lang="en-US" dirty="0" smtClean="0"/>
          </a:p>
          <a:p>
            <a:pPr>
              <a:buFont typeface="Arial" pitchFamily="34" charset="0"/>
              <a:buChar char="•"/>
            </a:pPr>
            <a:endParaRPr lang="pt-BR" b="1" dirty="0" smtClean="0"/>
          </a:p>
          <a:p>
            <a:r>
              <a:rPr lang="pt-BR" b="1" dirty="0" smtClean="0"/>
              <a:t>Princípios e Valores - </a:t>
            </a:r>
            <a:r>
              <a:rPr lang="pt-BR" dirty="0" smtClean="0"/>
              <a:t>Responsabilidade Social, Ética, Integridade, Conformidade técnica, fiscal e urbanística, Competitividade</a:t>
            </a:r>
            <a:endParaRPr lang="pt-BR" b="1" dirty="0" smtClean="0"/>
          </a:p>
          <a:p>
            <a:pPr>
              <a:buFont typeface="Arial" pitchFamily="34" charset="0"/>
              <a:buChar char="•"/>
            </a:pPr>
            <a:endParaRPr lang="pt-BR" b="1" dirty="0" smtClean="0"/>
          </a:p>
          <a:p>
            <a:r>
              <a:rPr lang="pt-BR" b="1" dirty="0" smtClean="0"/>
              <a:t>Questões/ propostas</a:t>
            </a:r>
            <a:endParaRPr lang="en-US" b="1" dirty="0" smtClean="0"/>
          </a:p>
          <a:p>
            <a:pPr>
              <a:buFont typeface="Arial" pitchFamily="34" charset="0"/>
              <a:buChar char="•"/>
            </a:pPr>
            <a:r>
              <a:rPr lang="pt-BR" dirty="0" smtClean="0"/>
              <a:t> Ampliar o crédito e o financiamento aos empreendimentos e aos compradores</a:t>
            </a:r>
          </a:p>
          <a:p>
            <a:pPr lvl="0">
              <a:buFont typeface="Arial" pitchFamily="34" charset="0"/>
              <a:buChar char="•"/>
            </a:pPr>
            <a:r>
              <a:rPr lang="pt-BR" dirty="0" smtClean="0"/>
              <a:t> Continuidade e aperfeiçoamentos no PMCMV</a:t>
            </a:r>
            <a:endParaRPr lang="en-US" dirty="0" smtClean="0"/>
          </a:p>
          <a:p>
            <a:pPr lvl="0">
              <a:buFont typeface="Arial" pitchFamily="34" charset="0"/>
              <a:buChar char="•"/>
            </a:pPr>
            <a:r>
              <a:rPr lang="pt-BR" dirty="0" smtClean="0"/>
              <a:t> Produtividade e inovação tecnológica: redução de custos e aumento de qualidade</a:t>
            </a:r>
            <a:endParaRPr lang="en-US" dirty="0" smtClean="0"/>
          </a:p>
          <a:p>
            <a:pPr lvl="0">
              <a:buFont typeface="Arial" pitchFamily="34" charset="0"/>
              <a:buChar char="•"/>
            </a:pPr>
            <a:r>
              <a:rPr lang="pt-BR" dirty="0" smtClean="0"/>
              <a:t> Busca por formalização no trabalho, produtividade e aperfeiçoamentos legais</a:t>
            </a:r>
            <a:endParaRPr lang="en-US" dirty="0" smtClean="0"/>
          </a:p>
          <a:p>
            <a:pPr lvl="0">
              <a:buFont typeface="Arial" pitchFamily="34" charset="0"/>
              <a:buChar char="•"/>
            </a:pPr>
            <a:r>
              <a:rPr lang="pt-BR" dirty="0" smtClean="0"/>
              <a:t> Simplificação da legislação e burocracia nas diversas fases dos empreendimentos</a:t>
            </a:r>
            <a:endParaRPr lang="en-US" dirty="0" smtClean="0"/>
          </a:p>
          <a:p>
            <a:pPr lvl="0">
              <a:buFont typeface="Arial" pitchFamily="34" charset="0"/>
              <a:buChar char="•"/>
            </a:pPr>
            <a:r>
              <a:rPr lang="pt-BR" dirty="0" smtClean="0"/>
              <a:t> Planejamento urbano sustentável: qualidade urbanística e mobilidade urbana</a:t>
            </a:r>
          </a:p>
          <a:p>
            <a:pPr lvl="0">
              <a:buFont typeface="Arial" pitchFamily="34" charset="0"/>
              <a:buChar char="•"/>
            </a:pPr>
            <a:r>
              <a:rPr lang="pt-BR" b="1" dirty="0" smtClean="0"/>
              <a:t> </a:t>
            </a:r>
            <a:r>
              <a:rPr lang="pt-BR" dirty="0" smtClean="0"/>
              <a:t>Integração com entidades do setor, como SECOVI, </a:t>
            </a:r>
            <a:r>
              <a:rPr lang="pt-BR" dirty="0" err="1" smtClean="0"/>
              <a:t>Sinduscons</a:t>
            </a:r>
            <a:r>
              <a:rPr lang="pt-BR" dirty="0" smtClean="0"/>
              <a:t> e CBIC, com trocas e sem duplicidade de estudos e diagnósticos</a:t>
            </a:r>
            <a:endParaRPr lang="pt-BR" b="1" dirty="0" smtClean="0"/>
          </a:p>
          <a:p>
            <a:pPr lvl="0"/>
            <a:endParaRPr lang="pt-BR" b="1" dirty="0" smtClean="0"/>
          </a:p>
          <a:p>
            <a:pPr lvl="0"/>
            <a:endParaRPr lang="pt-BR" b="1" dirty="0" smtClean="0"/>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2</a:t>
            </a:r>
            <a:endParaRPr lang="en-US" sz="10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Propostas</a:t>
            </a:r>
            <a:r>
              <a:rPr lang="en-US" sz="1800" b="1" kern="1200" dirty="0" smtClean="0">
                <a:solidFill>
                  <a:schemeClr val="tx1"/>
                </a:solidFill>
                <a:cs typeface="Arial" pitchFamily="34" charset="0"/>
                <a:sym typeface="Arial" pitchFamily="34" charset="0"/>
              </a:rPr>
              <a:t> de </a:t>
            </a:r>
            <a:r>
              <a:rPr lang="en-US" sz="1800" b="1" kern="1200" dirty="0" err="1" smtClean="0">
                <a:solidFill>
                  <a:schemeClr val="tx1"/>
                </a:solidFill>
                <a:cs typeface="Arial" pitchFamily="34" charset="0"/>
                <a:sym typeface="Arial" pitchFamily="34" charset="0"/>
              </a:rPr>
              <a:t>Governança</a:t>
            </a:r>
            <a:endParaRPr lang="en-US" sz="1800" b="1" kern="1200" dirty="0" smtClean="0">
              <a:solidFill>
                <a:schemeClr val="tx1"/>
              </a:solidFill>
              <a:cs typeface="Arial" pitchFamily="34" charset="0"/>
              <a:sym typeface="Arial" pitchFamily="34" charset="0"/>
            </a:endParaRP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267593" y="980728"/>
            <a:ext cx="8624887" cy="5543343"/>
          </a:xfrm>
          <a:prstGeom prst="rect">
            <a:avLst/>
          </a:prstGeom>
          <a:noFill/>
          <a:ln w="9525">
            <a:noFill/>
            <a:miter lim="800000"/>
            <a:headEnd/>
            <a:tailEnd/>
          </a:ln>
        </p:spPr>
        <p:txBody>
          <a:bodyPr wrap="square" lIns="64291" tIns="32146" rIns="64291" bIns="32146">
            <a:spAutoFit/>
          </a:bodyPr>
          <a:lstStyle/>
          <a:p>
            <a:pPr lvl="0"/>
            <a:r>
              <a:rPr lang="pt-BR" b="1" dirty="0" smtClean="0"/>
              <a:t>Associados </a:t>
            </a:r>
            <a:endParaRPr lang="en-US" dirty="0" smtClean="0"/>
          </a:p>
          <a:p>
            <a:pPr lvl="0">
              <a:buFont typeface="Arial" pitchFamily="34" charset="0"/>
              <a:buChar char="•"/>
            </a:pPr>
            <a:r>
              <a:rPr lang="pt-BR" dirty="0" smtClean="0"/>
              <a:t> Empresas listadas em bolsa ou com PL &gt; R$ 500 milhões. Sempre que possível, as empresas deverão ser associadas a </a:t>
            </a:r>
            <a:r>
              <a:rPr lang="pt-BR" dirty="0" err="1" smtClean="0"/>
              <a:t>Sinduscon</a:t>
            </a:r>
            <a:r>
              <a:rPr lang="pt-BR" dirty="0" smtClean="0"/>
              <a:t>, Secovi ou </a:t>
            </a:r>
            <a:r>
              <a:rPr lang="pt-BR" dirty="0" err="1" smtClean="0"/>
              <a:t>Ademi</a:t>
            </a:r>
            <a:r>
              <a:rPr lang="pt-BR" dirty="0" smtClean="0"/>
              <a:t> locais  </a:t>
            </a:r>
            <a:endParaRPr lang="en-US" dirty="0" smtClean="0"/>
          </a:p>
          <a:p>
            <a:pPr lvl="0">
              <a:buFont typeface="Arial" pitchFamily="34" charset="0"/>
              <a:buChar char="•"/>
            </a:pPr>
            <a:r>
              <a:rPr lang="pt-BR" dirty="0" smtClean="0"/>
              <a:t> As empresas já integrantes deste grupo (Empresas Fundadoras)  </a:t>
            </a:r>
            <a:endParaRPr lang="en-US" dirty="0" smtClean="0"/>
          </a:p>
          <a:p>
            <a:pPr lvl="0">
              <a:buFont typeface="Arial" pitchFamily="34" charset="0"/>
              <a:buChar char="•"/>
            </a:pPr>
            <a:r>
              <a:rPr lang="pt-BR" dirty="0" smtClean="0"/>
              <a:t> Novos associados: 3/4 dos votos em reunião das Empresas</a:t>
            </a:r>
            <a:endParaRPr lang="en-US" dirty="0" smtClean="0"/>
          </a:p>
          <a:p>
            <a:r>
              <a:rPr lang="pt-BR" dirty="0" smtClean="0"/>
              <a:t> </a:t>
            </a:r>
            <a:endParaRPr lang="en-US" dirty="0" smtClean="0"/>
          </a:p>
          <a:p>
            <a:pPr lvl="0"/>
            <a:r>
              <a:rPr lang="pt-BR" b="1" dirty="0" smtClean="0"/>
              <a:t>Contribuições ordinárias</a:t>
            </a:r>
            <a:endParaRPr lang="pt-BR" dirty="0" smtClean="0"/>
          </a:p>
          <a:p>
            <a:pPr lvl="0">
              <a:buFont typeface="Arial" pitchFamily="34" charset="0"/>
              <a:buChar char="•"/>
            </a:pPr>
            <a:r>
              <a:rPr lang="pt-BR" dirty="0" smtClean="0"/>
              <a:t> Orçamento aprovado anualmente, com possível revisão a cada semestre</a:t>
            </a:r>
          </a:p>
          <a:p>
            <a:pPr lvl="0">
              <a:buFont typeface="Arial" pitchFamily="34" charset="0"/>
              <a:buChar char="•"/>
            </a:pPr>
            <a:r>
              <a:rPr lang="pt-BR" dirty="0" smtClean="0"/>
              <a:t> Participação das empresas em linha com faixas de PL no final do ano anterior</a:t>
            </a:r>
          </a:p>
          <a:p>
            <a:pPr lvl="1">
              <a:buFont typeface="Arial" pitchFamily="34" charset="0"/>
              <a:buChar char="•"/>
            </a:pPr>
            <a:r>
              <a:rPr lang="pt-BR" dirty="0" smtClean="0"/>
              <a:t> PL até R$ 1 bi: 1 quota cada – HM/CCDI, Rodobens, Viver, Trisul, Emccamp, Cury, </a:t>
            </a:r>
            <a:r>
              <a:rPr lang="pt-BR" dirty="0" err="1" smtClean="0"/>
              <a:t>Homex</a:t>
            </a:r>
            <a:endParaRPr lang="pt-BR" dirty="0" smtClean="0"/>
          </a:p>
          <a:p>
            <a:pPr lvl="1">
              <a:buFont typeface="Arial" pitchFamily="34" charset="0"/>
              <a:buChar char="•"/>
            </a:pPr>
            <a:r>
              <a:rPr lang="pt-BR" dirty="0" smtClean="0"/>
              <a:t> PL  R$ 1,01 bi até R$ 2 bi: 2 quotas - Direcional, Tecnisa, JHSF, </a:t>
            </a:r>
            <a:r>
              <a:rPr lang="pt-BR" dirty="0" err="1" smtClean="0"/>
              <a:t>Eztec</a:t>
            </a:r>
            <a:r>
              <a:rPr lang="pt-BR" dirty="0" smtClean="0"/>
              <a:t>, </a:t>
            </a:r>
            <a:r>
              <a:rPr lang="pt-BR" dirty="0" err="1" smtClean="0"/>
              <a:t>Even</a:t>
            </a:r>
            <a:endParaRPr lang="pt-BR" dirty="0" smtClean="0"/>
          </a:p>
          <a:p>
            <a:pPr lvl="1">
              <a:buFont typeface="Arial" pitchFamily="34" charset="0"/>
              <a:buChar char="•"/>
            </a:pPr>
            <a:r>
              <a:rPr lang="pt-BR" dirty="0" smtClean="0"/>
              <a:t> PL  R$ 2,01 bi até 3 bi: 3 quotas cada –  Gafisa, Rossi</a:t>
            </a:r>
          </a:p>
          <a:p>
            <a:pPr lvl="1">
              <a:buFont typeface="Arial" pitchFamily="34" charset="0"/>
              <a:buChar char="•"/>
            </a:pPr>
            <a:r>
              <a:rPr lang="pt-BR" dirty="0" smtClean="0"/>
              <a:t> PL acima de R$ 3 bi:  4 quotas cada – MRV, </a:t>
            </a:r>
            <a:r>
              <a:rPr lang="pt-BR" dirty="0" err="1" smtClean="0"/>
              <a:t>Cyrela</a:t>
            </a:r>
            <a:r>
              <a:rPr lang="pt-BR" dirty="0" smtClean="0"/>
              <a:t>, PDG, Odebrecht, </a:t>
            </a:r>
            <a:r>
              <a:rPr lang="pt-BR" dirty="0" err="1" smtClean="0"/>
              <a:t>Brookfield</a:t>
            </a:r>
            <a:r>
              <a:rPr lang="pt-BR" dirty="0" smtClean="0"/>
              <a:t> (</a:t>
            </a:r>
            <a:r>
              <a:rPr lang="pt-BR" i="1" dirty="0" smtClean="0"/>
              <a:t>dados enviados sobre final de 2011</a:t>
            </a:r>
            <a:r>
              <a:rPr lang="pt-BR" dirty="0" smtClean="0"/>
              <a:t>) </a:t>
            </a:r>
          </a:p>
          <a:p>
            <a:pPr lvl="1">
              <a:buFont typeface="Arial" pitchFamily="34" charset="0"/>
              <a:buChar char="•"/>
            </a:pPr>
            <a:endParaRPr lang="pt-BR" sz="1400" dirty="0" smtClean="0"/>
          </a:p>
          <a:p>
            <a:pPr lvl="0"/>
            <a:r>
              <a:rPr lang="pt-BR" b="1" dirty="0" smtClean="0"/>
              <a:t>Conselho</a:t>
            </a:r>
            <a:r>
              <a:rPr lang="pt-BR" dirty="0" smtClean="0"/>
              <a:t> </a:t>
            </a:r>
            <a:r>
              <a:rPr lang="pt-BR" b="1" dirty="0" smtClean="0"/>
              <a:t>Executivo</a:t>
            </a:r>
            <a:r>
              <a:rPr lang="pt-BR" dirty="0" smtClean="0"/>
              <a:t> – 5 membros (de 5 empresas), renovação a cada 2 anos –  diretrizes gerais de ação, orçamento, administração financeira, definições rápidas</a:t>
            </a:r>
          </a:p>
          <a:p>
            <a:pPr lvl="0">
              <a:buFont typeface="Arial" pitchFamily="34" charset="0"/>
              <a:buChar char="•"/>
            </a:pPr>
            <a:r>
              <a:rPr lang="pt-BR" dirty="0" smtClean="0"/>
              <a:t> 2 membros das empresas com 4 cotas; 1 membro de cada uma das demais categorias</a:t>
            </a:r>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3</a:t>
            </a:r>
            <a:endParaRPr lang="en-US" sz="100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620688"/>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Proposta</a:t>
            </a:r>
            <a:r>
              <a:rPr lang="en-US" sz="1800" b="1" kern="1200" dirty="0" smtClean="0">
                <a:solidFill>
                  <a:schemeClr val="tx1"/>
                </a:solidFill>
                <a:cs typeface="Arial" pitchFamily="34" charset="0"/>
                <a:sym typeface="Arial" pitchFamily="34" charset="0"/>
              </a:rPr>
              <a:t> de </a:t>
            </a:r>
            <a:r>
              <a:rPr lang="en-US" sz="1800" b="1" kern="1200" dirty="0" err="1" smtClean="0">
                <a:solidFill>
                  <a:schemeClr val="tx1"/>
                </a:solidFill>
                <a:cs typeface="Arial" pitchFamily="34" charset="0"/>
                <a:sym typeface="Arial" pitchFamily="34" charset="0"/>
              </a:rPr>
              <a:t>Formalização</a:t>
            </a:r>
            <a:r>
              <a:rPr lang="en-US" sz="1800" b="1" kern="1200" dirty="0" smtClean="0">
                <a:solidFill>
                  <a:schemeClr val="tx1"/>
                </a:solidFill>
                <a:cs typeface="Arial" pitchFamily="34" charset="0"/>
                <a:sym typeface="Arial" pitchFamily="34" charset="0"/>
              </a:rPr>
              <a:t>/</a:t>
            </a:r>
            <a:r>
              <a:rPr lang="en-US" sz="1800" b="1" kern="1200" dirty="0" err="1" smtClean="0">
                <a:solidFill>
                  <a:schemeClr val="tx1"/>
                </a:solidFill>
                <a:cs typeface="Arial" pitchFamily="34" charset="0"/>
                <a:sym typeface="Arial" pitchFamily="34" charset="0"/>
              </a:rPr>
              <a:t>Associação</a:t>
            </a:r>
            <a:r>
              <a:rPr lang="en-US" sz="1800" b="1" kern="1200" dirty="0" smtClean="0">
                <a:solidFill>
                  <a:schemeClr val="tx1"/>
                </a:solidFill>
                <a:cs typeface="Arial" pitchFamily="34" charset="0"/>
                <a:sym typeface="Arial" pitchFamily="34" charset="0"/>
              </a:rPr>
              <a:t> -  </a:t>
            </a:r>
            <a:r>
              <a:rPr lang="en-US" sz="1800" b="1" kern="1200" dirty="0" err="1" smtClean="0">
                <a:solidFill>
                  <a:schemeClr val="tx1"/>
                </a:solidFill>
                <a:cs typeface="Arial" pitchFamily="34" charset="0"/>
                <a:sym typeface="Arial" pitchFamily="34" charset="0"/>
              </a:rPr>
              <a:t>encaminhamentos</a:t>
            </a:r>
            <a:endParaRPr lang="en-US" sz="1800" b="1" kern="1200" dirty="0" smtClean="0">
              <a:solidFill>
                <a:schemeClr val="tx1"/>
              </a:solidFill>
              <a:cs typeface="Arial" pitchFamily="34" charset="0"/>
              <a:sym typeface="Arial" pitchFamily="34" charset="0"/>
            </a:endParaRP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179512" y="692696"/>
            <a:ext cx="8624887" cy="4312236"/>
          </a:xfrm>
          <a:prstGeom prst="rect">
            <a:avLst/>
          </a:prstGeom>
          <a:noFill/>
          <a:ln w="9525">
            <a:noFill/>
            <a:miter lim="800000"/>
            <a:headEnd/>
            <a:tailEnd/>
          </a:ln>
        </p:spPr>
        <p:txBody>
          <a:bodyPr wrap="square" lIns="64291" tIns="32146" rIns="64291" bIns="32146">
            <a:spAutoFit/>
          </a:bodyPr>
          <a:lstStyle/>
          <a:p>
            <a:pPr lvl="0"/>
            <a:r>
              <a:rPr lang="pt-BR" b="1" dirty="0" smtClean="0"/>
              <a:t>Conselho Deliberativo </a:t>
            </a:r>
            <a:r>
              <a:rPr lang="pt-BR" dirty="0" smtClean="0"/>
              <a:t>- reuniões de Associados – representatividade/ efetividade:</a:t>
            </a:r>
            <a:endParaRPr lang="en-US" dirty="0" smtClean="0"/>
          </a:p>
          <a:p>
            <a:pPr lvl="0">
              <a:buFont typeface="Arial" pitchFamily="34" charset="0"/>
              <a:buChar char="•"/>
            </a:pPr>
            <a:r>
              <a:rPr lang="pt-BR" dirty="0" smtClean="0"/>
              <a:t> Indicação anual de possíveis representantes, incluindo executivo principal ou substituto - 3 indicações por empresa (4 no caso de 4 cotas)</a:t>
            </a:r>
          </a:p>
          <a:p>
            <a:pPr lvl="0">
              <a:buFont typeface="Arial" pitchFamily="34" charset="0"/>
              <a:buChar char="•"/>
            </a:pPr>
            <a:r>
              <a:rPr lang="pt-BR" dirty="0" smtClean="0"/>
              <a:t> Presença por empresa - até 2 dos indicados por empresa</a:t>
            </a:r>
          </a:p>
          <a:p>
            <a:pPr lvl="0">
              <a:buFont typeface="Arial" pitchFamily="34" charset="0"/>
              <a:buChar char="•"/>
            </a:pPr>
            <a:r>
              <a:rPr lang="pt-BR" dirty="0" smtClean="0"/>
              <a:t> Maioria simples nos votos. 1 voto por empresa. Mínimo de 50% de presenças</a:t>
            </a:r>
            <a:endParaRPr lang="en-US" dirty="0" smtClean="0"/>
          </a:p>
          <a:p>
            <a:pPr lvl="0"/>
            <a:endParaRPr lang="pt-BR" b="1" dirty="0" smtClean="0"/>
          </a:p>
          <a:p>
            <a:pPr lvl="0"/>
            <a:r>
              <a:rPr lang="pt-BR" b="1" dirty="0" smtClean="0"/>
              <a:t>Comitês</a:t>
            </a:r>
            <a:r>
              <a:rPr lang="pt-BR" dirty="0" smtClean="0"/>
              <a:t> - recomendações às reuniões periódicas. Mínimo de 3 associados, máximo de 6 - se possível liderados por membro do Conselho Deliberativo</a:t>
            </a:r>
          </a:p>
          <a:p>
            <a:pPr lvl="0">
              <a:buFont typeface="Arial" pitchFamily="34" charset="0"/>
              <a:buChar char="•"/>
            </a:pPr>
            <a:r>
              <a:rPr lang="pt-BR" dirty="0" smtClean="0"/>
              <a:t> PMCMV -  Faixa 1; Jurídico; </a:t>
            </a:r>
            <a:r>
              <a:rPr lang="pt-BR" i="1" dirty="0" err="1" smtClean="0"/>
              <a:t>Funding</a:t>
            </a:r>
            <a:r>
              <a:rPr lang="pt-BR" i="1" dirty="0" smtClean="0"/>
              <a:t>; </a:t>
            </a:r>
            <a:r>
              <a:rPr lang="pt-BR" dirty="0" smtClean="0"/>
              <a:t>Engenharia; Imagem </a:t>
            </a:r>
            <a:endParaRPr lang="en-US" sz="2400" dirty="0" smtClean="0"/>
          </a:p>
          <a:p>
            <a:pPr lvl="0"/>
            <a:endParaRPr lang="pt-BR" b="1" dirty="0" smtClean="0"/>
          </a:p>
          <a:p>
            <a:r>
              <a:rPr lang="pt-BR" b="1" dirty="0" smtClean="0"/>
              <a:t> Rateio dos projetos extraordinários</a:t>
            </a:r>
            <a:r>
              <a:rPr lang="pt-BR" dirty="0" smtClean="0"/>
              <a:t>  –  de acordo com Contribuições. Exceção: projetos setoriais em áreas em que a empresa não participa. Ex: imóveis comerciais, PMCMV. Definições de obrigatoriedade de participações nas Reuniões de Associados. Projetos &lt; R$ 1 milhão: maioria simples; &gt; R$ 1 milhão - 2/3 votos</a:t>
            </a:r>
          </a:p>
          <a:p>
            <a:endParaRPr lang="pt-BR" b="1" dirty="0" smtClean="0"/>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4</a:t>
            </a:r>
            <a:endParaRPr lang="en-US" sz="100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smtClean="0">
                <a:solidFill>
                  <a:schemeClr val="tx1"/>
                </a:solidFill>
                <a:cs typeface="Arial" pitchFamily="34" charset="0"/>
                <a:sym typeface="Arial" pitchFamily="34" charset="0"/>
              </a:rPr>
              <a:t>Reunião </a:t>
            </a:r>
            <a:r>
              <a:rPr lang="en-US" sz="1800" b="1" kern="1200" dirty="0" smtClean="0">
                <a:solidFill>
                  <a:schemeClr val="tx1"/>
                </a:solidFill>
                <a:cs typeface="Arial" pitchFamily="34" charset="0"/>
                <a:sym typeface="Arial" pitchFamily="34" charset="0"/>
              </a:rPr>
              <a:t>Secovi 26/11</a:t>
            </a: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267593" y="980728"/>
            <a:ext cx="8624887" cy="4773901"/>
          </a:xfrm>
          <a:prstGeom prst="rect">
            <a:avLst/>
          </a:prstGeom>
          <a:noFill/>
          <a:ln w="9525">
            <a:noFill/>
            <a:miter lim="800000"/>
            <a:headEnd/>
            <a:tailEnd/>
          </a:ln>
        </p:spPr>
        <p:txBody>
          <a:bodyPr wrap="square" lIns="64291" tIns="32146" rIns="64291" bIns="32146">
            <a:spAutoFit/>
          </a:bodyPr>
          <a:lstStyle/>
          <a:p>
            <a:r>
              <a:rPr lang="pt-BR" b="1" dirty="0" smtClean="0"/>
              <a:t>Empresas</a:t>
            </a:r>
            <a:r>
              <a:rPr lang="pt-BR" dirty="0" smtClean="0"/>
              <a:t> – Nicholas Reade (</a:t>
            </a:r>
            <a:r>
              <a:rPr lang="pt-BR" dirty="0" err="1" smtClean="0"/>
              <a:t>Brookfield</a:t>
            </a:r>
            <a:r>
              <a:rPr lang="pt-BR" dirty="0" smtClean="0"/>
              <a:t>), Leonardo Diniz (Rossi), Odair Senra (Gafisa), Meyer Nigri (Tecnisa), Rafael Novellino, Jaime </a:t>
            </a:r>
            <a:r>
              <a:rPr lang="pt-BR" dirty="0" err="1" smtClean="0"/>
              <a:t>Flechtman</a:t>
            </a:r>
            <a:r>
              <a:rPr lang="pt-BR" dirty="0" smtClean="0"/>
              <a:t>, Aron Zylberman (</a:t>
            </a:r>
            <a:r>
              <a:rPr lang="pt-BR" dirty="0" err="1" smtClean="0"/>
              <a:t>Cyrela</a:t>
            </a:r>
            <a:r>
              <a:rPr lang="pt-BR" dirty="0" smtClean="0"/>
              <a:t>), RV - colaboração, </a:t>
            </a:r>
            <a:r>
              <a:rPr lang="pt-BR" dirty="0" err="1" smtClean="0"/>
              <a:t>não-duplicidade</a:t>
            </a:r>
            <a:r>
              <a:rPr lang="pt-BR" dirty="0" smtClean="0"/>
              <a:t>; formalização do que já ocorre; presença nacional; foco e autonomia</a:t>
            </a:r>
          </a:p>
          <a:p>
            <a:pPr lvl="0"/>
            <a:r>
              <a:rPr lang="pt-BR" dirty="0" smtClean="0"/>
              <a:t> </a:t>
            </a:r>
          </a:p>
          <a:p>
            <a:pPr lvl="0"/>
            <a:r>
              <a:rPr lang="pt-BR" b="1" dirty="0" smtClean="0"/>
              <a:t>Secovi -  </a:t>
            </a:r>
            <a:r>
              <a:rPr lang="pt-BR" dirty="0" smtClean="0"/>
              <a:t>Cláudio Bernardes, R. Yazbek, J. Crestana, Flávio Prando, C. Petrucci</a:t>
            </a:r>
            <a:r>
              <a:rPr lang="pt-BR" b="1" dirty="0" smtClean="0"/>
              <a:t>. </a:t>
            </a:r>
            <a:endParaRPr lang="pt-BR" dirty="0" smtClean="0"/>
          </a:p>
          <a:p>
            <a:pPr>
              <a:buFont typeface="Arial" pitchFamily="34" charset="0"/>
              <a:buChar char="•"/>
            </a:pPr>
            <a:r>
              <a:rPr lang="pt-BR" dirty="0" smtClean="0"/>
              <a:t> Fortalecimento ou divisão no setor – cuidados nas decisões e comunicação</a:t>
            </a:r>
          </a:p>
          <a:p>
            <a:pPr>
              <a:buFont typeface="Arial" pitchFamily="34" charset="0"/>
              <a:buChar char="•"/>
            </a:pPr>
            <a:r>
              <a:rPr lang="pt-BR" dirty="0" smtClean="0"/>
              <a:t> Entidade única facilita alinhamentos; ex: administradoras, imobiliárias</a:t>
            </a:r>
          </a:p>
          <a:p>
            <a:pPr>
              <a:buFont typeface="Arial" pitchFamily="34" charset="0"/>
              <a:buChar char="•"/>
            </a:pPr>
            <a:r>
              <a:rPr lang="pt-BR" dirty="0" smtClean="0"/>
              <a:t> </a:t>
            </a:r>
            <a:r>
              <a:rPr lang="pt-BR" dirty="0" smtClean="0"/>
              <a:t>Por outro lado, valor agregado de grupo em funcionamento</a:t>
            </a:r>
          </a:p>
          <a:p>
            <a:pPr>
              <a:buFont typeface="Arial" pitchFamily="34" charset="0"/>
              <a:buChar char="•"/>
            </a:pPr>
            <a:r>
              <a:rPr lang="pt-BR" smtClean="0"/>
              <a:t> </a:t>
            </a:r>
            <a:r>
              <a:rPr lang="pt-BR" smtClean="0"/>
              <a:t>Alternativas </a:t>
            </a:r>
            <a:r>
              <a:rPr lang="pt-BR" dirty="0" smtClean="0"/>
              <a:t>dentro da entidade, para serem analisadas</a:t>
            </a:r>
            <a:endParaRPr lang="pt-BR" dirty="0" smtClean="0"/>
          </a:p>
          <a:p>
            <a:r>
              <a:rPr lang="pt-BR" dirty="0" smtClean="0"/>
              <a:t> </a:t>
            </a:r>
          </a:p>
          <a:p>
            <a:r>
              <a:rPr lang="pt-BR" b="1" dirty="0" smtClean="0"/>
              <a:t>Questões referentes à proposta SECOVI</a:t>
            </a:r>
          </a:p>
          <a:p>
            <a:pPr>
              <a:buFont typeface="Arial" pitchFamily="34" charset="0"/>
              <a:buChar char="•"/>
            </a:pPr>
            <a:r>
              <a:rPr lang="pt-BR" dirty="0" smtClean="0"/>
              <a:t> Autonomia nas ações </a:t>
            </a:r>
            <a:r>
              <a:rPr lang="pt-BR" dirty="0" smtClean="0"/>
              <a:t>de uma VP</a:t>
            </a:r>
            <a:endParaRPr lang="pt-BR" dirty="0" smtClean="0"/>
          </a:p>
          <a:p>
            <a:pPr>
              <a:buFont typeface="Arial" pitchFamily="34" charset="0"/>
              <a:buChar char="•"/>
            </a:pPr>
            <a:r>
              <a:rPr lang="pt-BR" dirty="0" smtClean="0"/>
              <a:t> Presença nacional vs. CII/CBIC</a:t>
            </a:r>
          </a:p>
          <a:p>
            <a:pPr>
              <a:buFont typeface="Arial" pitchFamily="34" charset="0"/>
              <a:buChar char="•"/>
            </a:pPr>
            <a:r>
              <a:rPr lang="pt-BR" dirty="0" smtClean="0"/>
              <a:t> Mecanismos de governança e autonomia no uso dos </a:t>
            </a:r>
            <a:r>
              <a:rPr lang="pt-BR" dirty="0" smtClean="0"/>
              <a:t>recursos</a:t>
            </a:r>
            <a:endParaRPr lang="pt-BR" dirty="0" smtClean="0"/>
          </a:p>
          <a:p>
            <a:pPr>
              <a:buFont typeface="Arial" pitchFamily="34" charset="0"/>
              <a:buChar char="•"/>
            </a:pPr>
            <a:endParaRPr lang="pt-BR" dirty="0" smtClean="0"/>
          </a:p>
          <a:p>
            <a:r>
              <a:rPr lang="pt-BR" b="1" dirty="0" smtClean="0"/>
              <a:t>Discussões e aprofundamento </a:t>
            </a:r>
            <a:r>
              <a:rPr lang="pt-BR" dirty="0" smtClean="0"/>
              <a:t>– possível presença do Secovi em 1/fev</a:t>
            </a:r>
            <a:endParaRPr lang="pt-BR" b="1" dirty="0" smtClean="0"/>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pt-BR" sz="1000" dirty="0" smtClean="0"/>
              <a:t>5</a:t>
            </a:r>
            <a:endParaRPr lang="en-US" sz="10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V="1">
            <a:off x="174625" y="938213"/>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cs typeface="Arial" pitchFamily="34" charset="0"/>
                <a:sym typeface="Arial" pitchFamily="34" charset="0"/>
              </a:rPr>
              <a:t>Reunião</a:t>
            </a:r>
            <a:r>
              <a:rPr lang="en-US" sz="1800" b="1" kern="1200" dirty="0" smtClean="0">
                <a:solidFill>
                  <a:schemeClr val="tx1"/>
                </a:solidFill>
                <a:cs typeface="Arial" pitchFamily="34" charset="0"/>
                <a:sym typeface="Arial" pitchFamily="34" charset="0"/>
              </a:rPr>
              <a:t> SECOVI – 26/11 - </a:t>
            </a:r>
            <a:r>
              <a:rPr lang="en-US" sz="1800" b="1" kern="1200" dirty="0" err="1" smtClean="0">
                <a:solidFill>
                  <a:schemeClr val="tx1"/>
                </a:solidFill>
                <a:cs typeface="Arial" pitchFamily="34" charset="0"/>
                <a:sym typeface="Arial" pitchFamily="34" charset="0"/>
              </a:rPr>
              <a:t>Entidades</a:t>
            </a:r>
            <a:r>
              <a:rPr lang="en-US" sz="1800" b="1" kern="1200" dirty="0" smtClean="0">
                <a:solidFill>
                  <a:schemeClr val="tx1"/>
                </a:solidFill>
                <a:cs typeface="Arial" pitchFamily="34" charset="0"/>
                <a:sym typeface="Arial" pitchFamily="34" charset="0"/>
              </a:rPr>
              <a:t> e </a:t>
            </a:r>
            <a:r>
              <a:rPr lang="en-US" sz="1800" b="1" kern="1200" dirty="0" err="1" smtClean="0">
                <a:solidFill>
                  <a:schemeClr val="tx1"/>
                </a:solidFill>
                <a:cs typeface="Arial" pitchFamily="34" charset="0"/>
                <a:sym typeface="Arial" pitchFamily="34" charset="0"/>
              </a:rPr>
              <a:t>sua</a:t>
            </a:r>
            <a:r>
              <a:rPr lang="en-US" sz="1800" b="1" kern="1200" dirty="0" smtClean="0">
                <a:solidFill>
                  <a:schemeClr val="tx1"/>
                </a:solidFill>
                <a:cs typeface="Arial" pitchFamily="34" charset="0"/>
                <a:sym typeface="Arial" pitchFamily="34" charset="0"/>
              </a:rPr>
              <a:t> </a:t>
            </a:r>
            <a:r>
              <a:rPr lang="en-US" sz="1800" b="1" kern="1200" dirty="0" err="1" smtClean="0">
                <a:solidFill>
                  <a:schemeClr val="tx1"/>
                </a:solidFill>
                <a:cs typeface="Arial" pitchFamily="34" charset="0"/>
                <a:sym typeface="Arial" pitchFamily="34" charset="0"/>
              </a:rPr>
              <a:t>estrutura</a:t>
            </a:r>
            <a:endParaRPr lang="en-US" sz="1800" b="1" kern="1200" dirty="0" smtClean="0">
              <a:solidFill>
                <a:schemeClr val="tx1"/>
              </a:solidFill>
              <a:cs typeface="Arial" pitchFamily="34" charset="0"/>
              <a:sym typeface="Arial" pitchFamily="34" charset="0"/>
            </a:endParaRPr>
          </a:p>
        </p:txBody>
      </p:sp>
      <p:sp>
        <p:nvSpPr>
          <p:cNvPr id="2"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7173" name="Retângulo 7"/>
          <p:cNvSpPr>
            <a:spLocks noChangeArrowheads="1"/>
          </p:cNvSpPr>
          <p:nvPr/>
        </p:nvSpPr>
        <p:spPr bwMode="auto">
          <a:xfrm>
            <a:off x="267593" y="980728"/>
            <a:ext cx="8624887" cy="5604898"/>
          </a:xfrm>
          <a:prstGeom prst="rect">
            <a:avLst/>
          </a:prstGeom>
          <a:noFill/>
          <a:ln w="9525">
            <a:noFill/>
            <a:miter lim="800000"/>
            <a:headEnd/>
            <a:tailEnd/>
          </a:ln>
        </p:spPr>
        <p:txBody>
          <a:bodyPr wrap="square" lIns="64291" tIns="32146" rIns="64291" bIns="32146">
            <a:spAutoFit/>
          </a:bodyPr>
          <a:lstStyle/>
          <a:p>
            <a:pPr algn="ctr"/>
            <a:endParaRPr lang="pt-BR" b="1" dirty="0" smtClean="0"/>
          </a:p>
          <a:p>
            <a:r>
              <a:rPr lang="pt-BR" b="1" dirty="0" smtClean="0"/>
              <a:t> </a:t>
            </a:r>
          </a:p>
          <a:p>
            <a:pPr>
              <a:buFont typeface="Arial" pitchFamily="34" charset="0"/>
              <a:buChar char="•"/>
            </a:pPr>
            <a:r>
              <a:rPr lang="pt-BR" b="1" dirty="0" smtClean="0"/>
              <a:t> Secovi - </a:t>
            </a:r>
            <a:r>
              <a:rPr lang="pt-BR" dirty="0" smtClean="0"/>
              <a:t>incorporadoras, imobiliárias, loteadores, </a:t>
            </a:r>
            <a:r>
              <a:rPr lang="pt-BR" dirty="0" err="1" smtClean="0"/>
              <a:t>adm</a:t>
            </a:r>
            <a:r>
              <a:rPr lang="pt-BR" dirty="0" smtClean="0"/>
              <a:t>. condomínio, condomínios</a:t>
            </a:r>
          </a:p>
          <a:p>
            <a:pPr>
              <a:buFont typeface="Arial" pitchFamily="34" charset="0"/>
              <a:buChar char="•"/>
            </a:pPr>
            <a:r>
              <a:rPr lang="pt-BR" b="1" dirty="0" smtClean="0"/>
              <a:t> </a:t>
            </a:r>
            <a:r>
              <a:rPr lang="pt-BR" b="1" dirty="0" err="1" smtClean="0"/>
              <a:t>Sinduscon</a:t>
            </a:r>
            <a:r>
              <a:rPr lang="pt-BR" b="1" dirty="0" smtClean="0"/>
              <a:t> –</a:t>
            </a:r>
            <a:r>
              <a:rPr lang="pt-BR" dirty="0" smtClean="0"/>
              <a:t> construtores</a:t>
            </a:r>
          </a:p>
          <a:p>
            <a:endParaRPr lang="pt-BR" b="1" dirty="0" smtClean="0"/>
          </a:p>
          <a:p>
            <a:endParaRPr lang="pt-BR" b="1" dirty="0" smtClean="0"/>
          </a:p>
          <a:p>
            <a:pPr>
              <a:buFont typeface="Arial" pitchFamily="34" charset="0"/>
              <a:buChar char="•"/>
            </a:pPr>
            <a:r>
              <a:rPr lang="pt-BR" b="1" dirty="0" smtClean="0"/>
              <a:t> </a:t>
            </a:r>
            <a:r>
              <a:rPr lang="pt-BR" b="1" dirty="0" err="1" smtClean="0"/>
              <a:t>Sinduscons</a:t>
            </a:r>
            <a:r>
              <a:rPr lang="pt-BR" b="1" dirty="0" smtClean="0"/>
              <a:t>, </a:t>
            </a:r>
            <a:r>
              <a:rPr lang="pt-BR" b="1" dirty="0" err="1" smtClean="0"/>
              <a:t>ADEMIs</a:t>
            </a:r>
            <a:r>
              <a:rPr lang="pt-BR" b="1" dirty="0" smtClean="0"/>
              <a:t>, entidades da Construção Pesada</a:t>
            </a:r>
          </a:p>
          <a:p>
            <a:endParaRPr lang="pt-BR" b="1" dirty="0" smtClean="0"/>
          </a:p>
          <a:p>
            <a:endParaRPr lang="pt-BR" b="1" dirty="0" smtClean="0"/>
          </a:p>
          <a:p>
            <a:pPr>
              <a:buFont typeface="Arial" pitchFamily="34" charset="0"/>
              <a:buChar char="•"/>
            </a:pPr>
            <a:r>
              <a:rPr lang="pt-BR" b="1" dirty="0" smtClean="0"/>
              <a:t> CBIC – Câmara Brasileira da Indústria Imobiliária (desde 1957)</a:t>
            </a:r>
            <a:endParaRPr lang="pt-BR" dirty="0" smtClean="0"/>
          </a:p>
          <a:p>
            <a:pPr>
              <a:buFont typeface="Arial" pitchFamily="34" charset="0"/>
              <a:buChar char="•"/>
            </a:pPr>
            <a:r>
              <a:rPr lang="pt-BR" dirty="0" smtClean="0"/>
              <a:t> 62 sindicatos e associações patronais</a:t>
            </a:r>
          </a:p>
          <a:p>
            <a:pPr>
              <a:buFont typeface="Arial" pitchFamily="34" charset="0"/>
              <a:buChar char="•"/>
            </a:pPr>
            <a:r>
              <a:rPr lang="pt-BR" dirty="0" smtClean="0"/>
              <a:t> entidades de obras “leves” e “pesadas”. Comissões setoriais:</a:t>
            </a:r>
          </a:p>
          <a:p>
            <a:pPr lvl="1">
              <a:buFont typeface="Arial" pitchFamily="34" charset="0"/>
              <a:buChar char="•"/>
            </a:pPr>
            <a:r>
              <a:rPr lang="pt-BR" dirty="0" smtClean="0"/>
              <a:t> CPRT -  Comissão Permanente de Relações do Trabalho</a:t>
            </a:r>
          </a:p>
          <a:p>
            <a:pPr lvl="1">
              <a:buFont typeface="Arial" pitchFamily="34" charset="0"/>
              <a:buChar char="•"/>
            </a:pPr>
            <a:r>
              <a:rPr lang="pt-BR" dirty="0" smtClean="0"/>
              <a:t> CII – Câmara da Indústria Imobiliária</a:t>
            </a:r>
          </a:p>
          <a:p>
            <a:pPr lvl="1">
              <a:buFont typeface="Arial" pitchFamily="34" charset="0"/>
              <a:buChar char="•"/>
            </a:pPr>
            <a:r>
              <a:rPr lang="pt-BR" dirty="0" smtClean="0"/>
              <a:t> COP – Comissão de Obras Públicas </a:t>
            </a:r>
          </a:p>
          <a:p>
            <a:pPr lvl="1">
              <a:buFont typeface="Arial" pitchFamily="34" charset="0"/>
              <a:buChar char="•"/>
            </a:pPr>
            <a:r>
              <a:rPr lang="pt-BR" dirty="0" smtClean="0"/>
              <a:t> COMAT – Comissão de Tecnologia, Materiais, Equipamentos</a:t>
            </a:r>
          </a:p>
          <a:p>
            <a:pPr lvl="1">
              <a:buFont typeface="Arial" pitchFamily="34" charset="0"/>
              <a:buChar char="•"/>
            </a:pPr>
            <a:r>
              <a:rPr lang="pt-BR" dirty="0" smtClean="0"/>
              <a:t> CMA – Comissão de Meio Ambiente</a:t>
            </a:r>
          </a:p>
          <a:p>
            <a:pPr>
              <a:buFont typeface="Arial" pitchFamily="34" charset="0"/>
              <a:buChar char="•"/>
            </a:pPr>
            <a:r>
              <a:rPr lang="pt-BR" dirty="0" smtClean="0"/>
              <a:t> Fórum de Advogados (FA), Fórum de Ação Social e Cidadania (FASC) e Fórum dos </a:t>
            </a:r>
            <a:r>
              <a:rPr lang="pt-BR" dirty="0" err="1" smtClean="0"/>
              <a:t>Seconcis</a:t>
            </a:r>
            <a:r>
              <a:rPr lang="pt-BR" dirty="0" smtClean="0"/>
              <a:t>. Além do Banco de Dados</a:t>
            </a:r>
          </a:p>
          <a:p>
            <a:pPr lvl="0"/>
            <a:r>
              <a:rPr lang="pt-BR" dirty="0" smtClean="0"/>
              <a:t> </a:t>
            </a:r>
          </a:p>
        </p:txBody>
      </p:sp>
      <p:sp>
        <p:nvSpPr>
          <p:cNvPr id="7174"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smtClean="0"/>
              <a:t>6</a:t>
            </a:r>
            <a:endParaRPr lang="en-US" sz="1000" dirty="0"/>
          </a:p>
        </p:txBody>
      </p:sp>
      <p:sp>
        <p:nvSpPr>
          <p:cNvPr id="7" name="AutoShape 18"/>
          <p:cNvSpPr>
            <a:spLocks noChangeArrowheads="1"/>
          </p:cNvSpPr>
          <p:nvPr/>
        </p:nvSpPr>
        <p:spPr bwMode="auto">
          <a:xfrm>
            <a:off x="251520" y="1124744"/>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Estado de São Paulo</a:t>
            </a:r>
            <a:endParaRPr lang="pt-BR" sz="1600" b="1" dirty="0">
              <a:latin typeface="Verdana" pitchFamily="34" charset="0"/>
            </a:endParaRPr>
          </a:p>
        </p:txBody>
      </p:sp>
      <p:sp>
        <p:nvSpPr>
          <p:cNvPr id="8" name="AutoShape 18"/>
          <p:cNvSpPr>
            <a:spLocks noChangeArrowheads="1"/>
          </p:cNvSpPr>
          <p:nvPr/>
        </p:nvSpPr>
        <p:spPr bwMode="auto">
          <a:xfrm>
            <a:off x="179512" y="2204864"/>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Outros Estados</a:t>
            </a:r>
            <a:endParaRPr lang="pt-BR" sz="1600" b="1" dirty="0">
              <a:latin typeface="Verdana" pitchFamily="34" charset="0"/>
            </a:endParaRPr>
          </a:p>
        </p:txBody>
      </p:sp>
      <p:sp>
        <p:nvSpPr>
          <p:cNvPr id="9" name="AutoShape 18"/>
          <p:cNvSpPr>
            <a:spLocks noChangeArrowheads="1"/>
          </p:cNvSpPr>
          <p:nvPr/>
        </p:nvSpPr>
        <p:spPr bwMode="auto">
          <a:xfrm>
            <a:off x="251520" y="3140968"/>
            <a:ext cx="8602662" cy="285750"/>
          </a:xfrm>
          <a:prstGeom prst="roundRect">
            <a:avLst>
              <a:gd name="adj" fmla="val 16667"/>
            </a:avLst>
          </a:prstGeom>
          <a:solidFill>
            <a:srgbClr val="00B0F0"/>
          </a:solidFill>
          <a:ln w="9525">
            <a:solidFill>
              <a:schemeClr val="tx1"/>
            </a:solidFill>
            <a:round/>
            <a:headEnd/>
            <a:tailEnd/>
          </a:ln>
          <a:effectLst/>
        </p:spPr>
        <p:txBody>
          <a:bodyPr wrap="none" anchor="ctr"/>
          <a:lstStyle/>
          <a:p>
            <a:pPr algn="ctr">
              <a:spcBef>
                <a:spcPct val="0"/>
              </a:spcBef>
            </a:pPr>
            <a:r>
              <a:rPr lang="pt-BR" sz="1600" b="1" dirty="0" smtClean="0">
                <a:latin typeface="Verdana" pitchFamily="34" charset="0"/>
              </a:rPr>
              <a:t>Âmbito nacional</a:t>
            </a:r>
            <a:endParaRPr lang="pt-BR" sz="1600" b="1" dirty="0">
              <a:latin typeface="Verdana" pitchFamily="34" charset="0"/>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20657</TotalTime>
  <Words>2357</Words>
  <Application>Microsoft Office PowerPoint</Application>
  <PresentationFormat>Apresentação na tela (4:3)</PresentationFormat>
  <Paragraphs>398</Paragraphs>
  <Slides>24</Slides>
  <Notes>0</Notes>
  <HiddenSlides>0</HiddenSlides>
  <MMClips>0</MMClips>
  <ScaleCrop>false</ScaleCrop>
  <HeadingPairs>
    <vt:vector size="4" baseType="variant">
      <vt:variant>
        <vt:lpstr>Tema</vt:lpstr>
      </vt:variant>
      <vt:variant>
        <vt:i4>1</vt:i4>
      </vt:variant>
      <vt:variant>
        <vt:lpstr>Títulos de slides</vt:lpstr>
      </vt:variant>
      <vt:variant>
        <vt:i4>24</vt:i4>
      </vt:variant>
    </vt:vector>
  </HeadingPairs>
  <TitlesOfParts>
    <vt:vector size="25" baseType="lpstr">
      <vt:lpstr>Design padrão</vt:lpstr>
      <vt:lpstr>Slide 1</vt:lpstr>
      <vt:lpstr>Pauta</vt:lpstr>
      <vt:lpstr>Slide 3</vt:lpstr>
      <vt:lpstr>Este grupo de Empresas e a proposta de formalização  </vt:lpstr>
      <vt:lpstr>Nome, Missão, Princípios, Propostas</vt:lpstr>
      <vt:lpstr>Propostas de Governança</vt:lpstr>
      <vt:lpstr>Proposta de Formalização/Associação -  encaminhamentos</vt:lpstr>
      <vt:lpstr>Reunião Secovi 26/11</vt:lpstr>
      <vt:lpstr>Reunião SECOVI – 26/11 - Entidades e sua estrutura</vt:lpstr>
      <vt:lpstr>Proposta de Formalização/Associação</vt:lpstr>
      <vt:lpstr>Slide 11</vt:lpstr>
      <vt:lpstr>Terceirização </vt:lpstr>
      <vt:lpstr>Terceirização -  Evento Diários Associados – 7/11  </vt:lpstr>
      <vt:lpstr>Mão de Obra –  MPT 15a Região -  proposta de TAC </vt:lpstr>
      <vt:lpstr>Terceirização   </vt:lpstr>
      <vt:lpstr>Mão de Obra - Desoneração da Folha de Pagamento</vt:lpstr>
      <vt:lpstr>Slide 17</vt:lpstr>
      <vt:lpstr>Reunião Min. Mantega – 9/11 – o setor e os investimentos</vt:lpstr>
      <vt:lpstr>Projeto Setorial – CBIC/Booz&amp;Co/ MBC</vt:lpstr>
      <vt:lpstr>Corretagem Apartada</vt:lpstr>
      <vt:lpstr>Cartórios – Atualizações – Agenda com Entidades Cartorárias</vt:lpstr>
      <vt:lpstr>Cartórios – Atualizações – Rio de Janeiro</vt:lpstr>
      <vt:lpstr>Caixa, Banco do Brasil e Itaú  </vt:lpstr>
      <vt:lpstr>Reunião Min. Aguinaldo Ribeiro – PL 178  </vt:lpstr>
    </vt:vector>
  </TitlesOfParts>
  <Company>BorghierhLowe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2156</cp:revision>
  <dcterms:created xsi:type="dcterms:W3CDTF">2009-08-13T21:08:28Z</dcterms:created>
  <dcterms:modified xsi:type="dcterms:W3CDTF">2012-12-12T14:00:27Z</dcterms:modified>
</cp:coreProperties>
</file>