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481" r:id="rId2"/>
    <p:sldId id="1468" r:id="rId3"/>
    <p:sldId id="1469" r:id="rId4"/>
    <p:sldId id="1470" r:id="rId5"/>
    <p:sldId id="1476" r:id="rId6"/>
    <p:sldId id="1475" r:id="rId7"/>
    <p:sldId id="1503" r:id="rId8"/>
    <p:sldId id="1492" r:id="rId9"/>
    <p:sldId id="1500" r:id="rId10"/>
    <p:sldId id="1501" r:id="rId11"/>
    <p:sldId id="1542" r:id="rId12"/>
    <p:sldId id="1530" r:id="rId13"/>
    <p:sldId id="1531" r:id="rId14"/>
    <p:sldId id="1532" r:id="rId15"/>
    <p:sldId id="1533" r:id="rId16"/>
    <p:sldId id="1534" r:id="rId17"/>
    <p:sldId id="1538" r:id="rId18"/>
    <p:sldId id="1539" r:id="rId19"/>
    <p:sldId id="1540" r:id="rId20"/>
    <p:sldId id="1541" r:id="rId21"/>
    <p:sldId id="1407" r:id="rId22"/>
    <p:sldId id="1535" r:id="rId23"/>
    <p:sldId id="1536" r:id="rId24"/>
    <p:sldId id="1537" r:id="rId25"/>
    <p:sldId id="1477" r:id="rId26"/>
    <p:sldId id="1478" r:id="rId27"/>
    <p:sldId id="1527" r:id="rId28"/>
    <p:sldId id="1529" r:id="rId29"/>
    <p:sldId id="1505" r:id="rId30"/>
    <p:sldId id="1506" r:id="rId31"/>
    <p:sldId id="1528" r:id="rId32"/>
    <p:sldId id="1508" r:id="rId33"/>
    <p:sldId id="1509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09/05/2014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86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00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2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15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3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32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09/05/2014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09/05/2014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Binary_Worksheet1.xlsb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emi.org.br/minutas/minutapadronizad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8/5/2014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PMCMV3, </a:t>
            </a:r>
            <a:r>
              <a:rPr lang="pt-BR" dirty="0" smtClean="0"/>
              <a:t>Fluxo de pagamentos, Casa </a:t>
            </a:r>
            <a:r>
              <a:rPr lang="pt-BR" dirty="0"/>
              <a:t>Paulista, </a:t>
            </a:r>
            <a:r>
              <a:rPr lang="pt-BR" dirty="0" smtClean="0"/>
              <a:t>HIS-SP.</a:t>
            </a:r>
            <a:endParaRPr lang="pt-BR" b="1" dirty="0"/>
          </a:p>
          <a:p>
            <a:endParaRPr lang="pt-BR" b="1" dirty="0" smtClean="0"/>
          </a:p>
          <a:p>
            <a:r>
              <a:rPr lang="pt-BR" b="1" dirty="0" smtClean="0"/>
              <a:t>Comitê de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Conduta ABRAINC –  Comitês para apreciação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err="1" smtClean="0"/>
              <a:t>Compliance</a:t>
            </a:r>
            <a:r>
              <a:rPr lang="pt-BR" dirty="0" smtClean="0"/>
              <a:t>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Book Responsabilidade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de 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Produtividade e formação de mão de obra– Ideia Brasil, SENAI, </a:t>
            </a:r>
            <a:r>
              <a:rPr lang="pt-BR" dirty="0" err="1" smtClean="0"/>
              <a:t>Sintracon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epresentação dissídio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Formalização/desoneração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Comitê Técnico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Produtividade – diagnóstico e </a:t>
            </a:r>
            <a:r>
              <a:rPr lang="pt-BR" dirty="0" smtClean="0"/>
              <a:t>planejamento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Instalações Hidráulicas – padronização, qualidade- encontros com projetistas, instaladores e consultores para avanços neste serviço, indicado como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BIM – onde estamos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Normas de Desempenho, ensaios, </a:t>
            </a:r>
            <a:r>
              <a:rPr lang="pt-BR" dirty="0" smtClean="0"/>
              <a:t>PMCMV</a:t>
            </a:r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14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539553" y="1196752"/>
            <a:ext cx="8136902" cy="72008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48218" tIns="24110" rIns="48218" bIns="24110"/>
          <a:lstStyle/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067809" y="467631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91233"/>
              </p:ext>
            </p:extLst>
          </p:nvPr>
        </p:nvGraphicFramePr>
        <p:xfrm>
          <a:off x="539552" y="1601004"/>
          <a:ext cx="8136903" cy="442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Binary Worksheet" r:id="rId4" imgW="6067393" imgH="2752667" progId="Excel.SheetBinaryMacroEnabled.12">
                  <p:embed/>
                </p:oleObj>
              </mc:Choice>
              <mc:Fallback>
                <p:oleObj name="Binary Worksheet" r:id="rId4" imgW="6067393" imgH="2752667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1601004"/>
                        <a:ext cx="8136903" cy="442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0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70302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pt-BR" sz="2700" b="1" dirty="0" smtClean="0"/>
              <a:t>O Custo da Burocracia no Imóvel </a:t>
            </a:r>
            <a:endParaRPr lang="pt-BR" sz="2700" b="1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91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O Custo da Burocracia no Imóvel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sem ganhos nem controles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recai sobre os compradores e a sociedade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R$ 19 bi por ano, 12% do VGV, 17 meses a mais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Propostas realistas, com casos no Brasil e em outros locais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Retângulo 7"/>
          <p:cNvSpPr>
            <a:spLocks noChangeArrowheads="1"/>
          </p:cNvSpPr>
          <p:nvPr/>
        </p:nvSpPr>
        <p:spPr bwMode="auto">
          <a:xfrm>
            <a:off x="238012" y="2116760"/>
            <a:ext cx="8624887" cy="440456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Caminho </a:t>
            </a:r>
            <a:r>
              <a:rPr lang="pt-BR" b="1" dirty="0"/>
              <a:t>ABRAINC</a:t>
            </a:r>
            <a:r>
              <a:rPr lang="pt-BR" dirty="0"/>
              <a:t> para melhorias na </a:t>
            </a:r>
            <a:r>
              <a:rPr lang="pt-BR" dirty="0" smtClean="0"/>
              <a:t>burocracia (</a:t>
            </a:r>
            <a:r>
              <a:rPr lang="pt-BR" dirty="0" err="1" smtClean="0"/>
              <a:t>MDadian</a:t>
            </a:r>
            <a:r>
              <a:rPr lang="pt-BR" dirty="0" smtClean="0"/>
              <a:t>):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Reuniões com Prefeito e Secretários </a:t>
            </a:r>
            <a:r>
              <a:rPr lang="pt-BR" b="1" dirty="0" smtClean="0"/>
              <a:t>- propostas </a:t>
            </a:r>
            <a:r>
              <a:rPr lang="pt-BR" b="1" dirty="0"/>
              <a:t>de curto e médio prazo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Pontos gerais e específicos - </a:t>
            </a:r>
            <a:r>
              <a:rPr lang="pt-BR" dirty="0"/>
              <a:t>descrição, consequências e </a:t>
            </a:r>
            <a:r>
              <a:rPr lang="pt-BR" dirty="0" smtClean="0"/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 médio prazo, encaminhamentos referentes a: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implificação </a:t>
            </a:r>
            <a:r>
              <a:rPr lang="pt-BR" dirty="0"/>
              <a:t>na legislação pertinente, </a:t>
            </a:r>
            <a:r>
              <a:rPr lang="pt-BR" dirty="0" smtClean="0"/>
              <a:t>acompanhando </a:t>
            </a:r>
            <a:r>
              <a:rPr lang="pt-BR" dirty="0"/>
              <a:t>revisão de processos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istemas </a:t>
            </a:r>
            <a:r>
              <a:rPr lang="pt-BR" dirty="0"/>
              <a:t>de Gestão e de incentivos adequados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Uniformidade nas informações, com sua informatização</a:t>
            </a:r>
            <a:endParaRPr lang="pt-B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Unicidade de análise, com integração e balcões </a:t>
            </a:r>
            <a:r>
              <a:rPr lang="pt-BR" dirty="0" smtClean="0"/>
              <a:t>únicos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Buscar implementar, divulgar</a:t>
            </a:r>
          </a:p>
          <a:p>
            <a:pPr lvl="0"/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86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38564" y="620688"/>
            <a:ext cx="8624887" cy="4773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Lançamento em Brasília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19/3 - </a:t>
            </a:r>
            <a:r>
              <a:rPr lang="pt-BR" dirty="0"/>
              <a:t>Min. Miriam Belchior, Min. </a:t>
            </a:r>
            <a:r>
              <a:rPr lang="pt-BR" dirty="0" err="1"/>
              <a:t>Afif</a:t>
            </a:r>
            <a:r>
              <a:rPr lang="pt-BR" dirty="0"/>
              <a:t> </a:t>
            </a:r>
            <a:r>
              <a:rPr lang="pt-BR" dirty="0" smtClean="0"/>
              <a:t>Domingos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Painel </a:t>
            </a:r>
            <a:r>
              <a:rPr lang="pt-BR" dirty="0" smtClean="0"/>
              <a:t>– </a:t>
            </a:r>
            <a:r>
              <a:rPr lang="pt-BR" dirty="0" err="1" smtClean="0"/>
              <a:t>ConstruBR</a:t>
            </a:r>
            <a:r>
              <a:rPr lang="pt-BR" dirty="0" smtClean="0"/>
              <a:t>, com </a:t>
            </a:r>
            <a:r>
              <a:rPr lang="pt-BR" dirty="0" err="1" smtClean="0"/>
              <a:t>Sinduscon</a:t>
            </a:r>
            <a:r>
              <a:rPr lang="pt-BR" dirty="0" smtClean="0"/>
              <a:t> SP - 23/4</a:t>
            </a:r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Pautas</a:t>
            </a:r>
            <a:r>
              <a:rPr lang="pt-BR" dirty="0" smtClean="0"/>
              <a:t> – Secretário </a:t>
            </a:r>
            <a:r>
              <a:rPr lang="pt-BR" dirty="0" err="1" smtClean="0"/>
              <a:t>Caffarelli</a:t>
            </a:r>
            <a:r>
              <a:rPr lang="pt-BR" dirty="0" smtClean="0"/>
              <a:t>, Prefeito Haddad, Pres. Dilma</a:t>
            </a:r>
          </a:p>
          <a:p>
            <a:pPr lvl="0"/>
            <a:endParaRPr lang="pt-BR" dirty="0"/>
          </a:p>
          <a:p>
            <a:r>
              <a:rPr lang="pt-BR" b="1" dirty="0" smtClean="0"/>
              <a:t>Filme – </a:t>
            </a:r>
            <a:r>
              <a:rPr lang="pt-BR" dirty="0" smtClean="0"/>
              <a:t>proposta </a:t>
            </a:r>
            <a:r>
              <a:rPr lang="pt-BR" dirty="0" err="1" smtClean="0"/>
              <a:t>Brodeur</a:t>
            </a:r>
            <a:r>
              <a:rPr lang="pt-BR" dirty="0" smtClean="0"/>
              <a:t>, CBIC</a:t>
            </a:r>
          </a:p>
          <a:p>
            <a:endParaRPr lang="pt-BR" dirty="0"/>
          </a:p>
          <a:p>
            <a:r>
              <a:rPr lang="pt-BR" b="1" dirty="0" smtClean="0"/>
              <a:t>Evento com Secretários de Licenciamentos </a:t>
            </a:r>
            <a:r>
              <a:rPr lang="pt-BR" dirty="0" smtClean="0"/>
              <a:t>– 20/5, SP – SP, RJ, BH, Curitiba, Salvador, Caxias do Sul, Fortaleza, Campinas</a:t>
            </a:r>
          </a:p>
          <a:p>
            <a:endParaRPr lang="pt-BR" dirty="0"/>
          </a:p>
          <a:p>
            <a:r>
              <a:rPr lang="pt-BR" b="1" dirty="0"/>
              <a:t>São Paulo </a:t>
            </a:r>
            <a:r>
              <a:rPr lang="pt-BR" dirty="0"/>
              <a:t>– Prefeito Haddad – gestão, modelo, ação </a:t>
            </a:r>
            <a:r>
              <a:rPr lang="pt-BR" dirty="0" err="1"/>
              <a:t>anti-corrupção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Rio de Janeiro – </a:t>
            </a:r>
            <a:r>
              <a:rPr lang="pt-BR" dirty="0"/>
              <a:t>Secretária Madalena</a:t>
            </a:r>
          </a:p>
          <a:p>
            <a:endParaRPr lang="pt-BR" b="1" dirty="0" smtClean="0"/>
          </a:p>
          <a:p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r>
              <a:rPr lang="pt-BR" b="1" dirty="0" smtClean="0"/>
              <a:t> – </a:t>
            </a:r>
            <a:r>
              <a:rPr lang="pt-BR" dirty="0" smtClean="0"/>
              <a:t>ABECIP – material BB</a:t>
            </a:r>
          </a:p>
          <a:p>
            <a:pPr lvl="0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250699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</a:t>
            </a:r>
            <a:r>
              <a:rPr lang="pt-BR" dirty="0" smtClean="0"/>
              <a:t>meses</a:t>
            </a:r>
          </a:p>
          <a:p>
            <a:endParaRPr lang="pt-BR" b="1" dirty="0"/>
          </a:p>
          <a:p>
            <a:r>
              <a:rPr lang="pt-BR" b="1" dirty="0"/>
              <a:t>Foco </a:t>
            </a:r>
            <a:r>
              <a:rPr lang="pt-BR" b="1" dirty="0" err="1"/>
              <a:t>Comunitas</a:t>
            </a:r>
            <a:r>
              <a:rPr lang="pt-BR" b="1" dirty="0"/>
              <a:t> </a:t>
            </a:r>
            <a:r>
              <a:rPr lang="pt-BR" dirty="0"/>
              <a:t>– reponsabilidade social, orçamento das Prefeituras</a:t>
            </a:r>
          </a:p>
          <a:p>
            <a:endParaRPr lang="pt-BR" b="1" dirty="0" smtClean="0"/>
          </a:p>
          <a:p>
            <a:r>
              <a:rPr lang="pt-BR" b="1" dirty="0" smtClean="0"/>
              <a:t>Demanda Prefeito </a:t>
            </a:r>
            <a:r>
              <a:rPr lang="pt-BR" dirty="0" smtClean="0"/>
              <a:t>– </a:t>
            </a:r>
            <a:r>
              <a:rPr lang="pt-BR" dirty="0"/>
              <a:t>Licenciamentos</a:t>
            </a:r>
          </a:p>
          <a:p>
            <a:endParaRPr lang="pt-BR" dirty="0" smtClean="0"/>
          </a:p>
          <a:p>
            <a:r>
              <a:rPr lang="pt-BR" b="1" dirty="0" smtClean="0"/>
              <a:t>Aproximação </a:t>
            </a:r>
            <a:r>
              <a:rPr lang="pt-BR" b="1" dirty="0"/>
              <a:t>de nossas necessidades </a:t>
            </a:r>
            <a:r>
              <a:rPr lang="pt-BR" dirty="0"/>
              <a:t>– participação, controle, pagamentos com Governança </a:t>
            </a:r>
            <a:r>
              <a:rPr lang="pt-BR" dirty="0" err="1"/>
              <a:t>Comunitas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R$ 800 mil captados - R</a:t>
            </a:r>
            <a:r>
              <a:rPr lang="pt-BR" dirty="0"/>
              <a:t>$ 300 mil ABRAINC, totalizando R$ 1.100 </a:t>
            </a:r>
            <a:r>
              <a:rPr lang="pt-BR" dirty="0" smtClean="0"/>
              <a:t>mil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dirty="0"/>
              <a:t>Comitê de acompanhamento -  Sylvia, Jaime</a:t>
            </a:r>
            <a:r>
              <a:rPr lang="pt-BR" dirty="0" smtClean="0"/>
              <a:t>, Dadian, Leandro Galli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</a:t>
            </a:r>
            <a:r>
              <a:rPr lang="pt-BR" dirty="0"/>
              <a:t>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/>
              <a:t>Comunitas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Contribuições adicionais até R$ 100 mil para total de R$ 1 MM: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HM, Rossi, MRV, </a:t>
            </a:r>
            <a:r>
              <a:rPr lang="pt-BR" dirty="0" err="1" smtClean="0"/>
              <a:t>Cyrela</a:t>
            </a:r>
            <a:r>
              <a:rPr lang="pt-BR" dirty="0" smtClean="0"/>
              <a:t>, Cury – OK. Respostas esperadas de Odebrecht, PDG, Direcional, Emccamp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Outros municípios </a:t>
            </a:r>
            <a:r>
              <a:rPr lang="pt-BR" dirty="0" smtClean="0"/>
              <a:t>- Fortaleza</a:t>
            </a:r>
            <a:r>
              <a:rPr lang="pt-BR" dirty="0"/>
              <a:t>, </a:t>
            </a:r>
            <a:r>
              <a:rPr lang="pt-BR" dirty="0" smtClean="0"/>
              <a:t>Recife</a:t>
            </a:r>
            <a:r>
              <a:rPr lang="pt-BR" dirty="0"/>
              <a:t>, Curitiba, Salvador. Reuniões com prefeitos e Secretários com a presença do </a:t>
            </a:r>
            <a:r>
              <a:rPr lang="pt-BR" dirty="0" err="1"/>
              <a:t>Sinduscon</a:t>
            </a:r>
            <a:r>
              <a:rPr lang="pt-BR" dirty="0"/>
              <a:t> local + CBIC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– Piloto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CETIP, </a:t>
            </a:r>
            <a:r>
              <a:rPr lang="pt-BR" dirty="0" err="1" smtClean="0"/>
              <a:t>Caxa</a:t>
            </a:r>
            <a:r>
              <a:rPr lang="pt-BR" dirty="0" smtClean="0"/>
              <a:t> - Min. Planejamento, Min. Fazenda, Presidência</a:t>
            </a:r>
          </a:p>
        </p:txBody>
      </p:sp>
    </p:spTree>
    <p:extLst>
      <p:ext uri="{BB962C8B-B14F-4D97-AF65-F5344CB8AC3E}">
        <p14:creationId xmlns:p14="http://schemas.microsoft.com/office/powerpoint/2010/main" val="2988099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pontos gerais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Audiência solicitada (20/3) com Prefeito, com entrega de documento geral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Alinhamento no modelo </a:t>
            </a:r>
            <a:r>
              <a:rPr lang="pt-BR" b="1" dirty="0"/>
              <a:t>final </a:t>
            </a:r>
            <a:r>
              <a:rPr lang="pt-BR" b="1" dirty="0" smtClean="0"/>
              <a:t>esperado: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Simplificação das normas </a:t>
            </a:r>
            <a:r>
              <a:rPr lang="pt-BR" dirty="0" smtClean="0"/>
              <a:t>– racionalização/ delimitação </a:t>
            </a:r>
            <a:r>
              <a:rPr lang="pt-BR" dirty="0"/>
              <a:t>das </a:t>
            </a:r>
            <a:r>
              <a:rPr lang="pt-BR" dirty="0" smtClean="0"/>
              <a:t>verificações/ prazos </a:t>
            </a:r>
            <a:r>
              <a:rPr lang="pt-BR" dirty="0"/>
              <a:t>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</a:t>
            </a:r>
            <a:r>
              <a:rPr lang="pt-BR" dirty="0" smtClean="0"/>
              <a:t>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Balcão </a:t>
            </a:r>
            <a:r>
              <a:rPr lang="pt-BR" dirty="0"/>
              <a:t>único – apreciação coordenada dos </a:t>
            </a:r>
            <a:r>
              <a:rPr lang="pt-BR" dirty="0" smtClean="0"/>
              <a:t>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Gestão – incentivos, alinhamento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 </a:t>
            </a:r>
            <a:r>
              <a:rPr lang="pt-BR" b="1" dirty="0"/>
              <a:t>de divulgação destes </a:t>
            </a:r>
            <a:r>
              <a:rPr lang="pt-BR" b="1" dirty="0" smtClean="0"/>
              <a:t>trabalhos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Outros: </a:t>
            </a:r>
            <a:r>
              <a:rPr lang="pt-BR" b="1" dirty="0" err="1" smtClean="0"/>
              <a:t>Falconi</a:t>
            </a:r>
            <a:r>
              <a:rPr lang="pt-BR" b="1" dirty="0" smtClean="0"/>
              <a:t> </a:t>
            </a:r>
            <a:r>
              <a:rPr lang="pt-BR" dirty="0" smtClean="0"/>
              <a:t>(espera de book –estimativa R$ 508 mil)/ </a:t>
            </a:r>
            <a:r>
              <a:rPr lang="pt-BR" dirty="0" err="1" smtClean="0"/>
              <a:t>anti-corrupção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 smtClean="0"/>
              <a:t>Minutas – </a:t>
            </a:r>
            <a:r>
              <a:rPr lang="pt-BR" dirty="0" smtClean="0"/>
              <a:t>contratação de Eduardo D. </a:t>
            </a:r>
            <a:r>
              <a:rPr lang="pt-BR" dirty="0"/>
              <a:t>Manna - </a:t>
            </a:r>
            <a:r>
              <a:rPr lang="pt-BR" dirty="0" smtClean="0"/>
              <a:t>R</a:t>
            </a:r>
            <a:r>
              <a:rPr lang="pt-BR" dirty="0"/>
              <a:t>$ </a:t>
            </a:r>
            <a:r>
              <a:rPr lang="pt-BR" dirty="0" smtClean="0"/>
              <a:t>14.625 (- </a:t>
            </a:r>
            <a:r>
              <a:rPr lang="pt-BR" dirty="0"/>
              <a:t>25%)</a:t>
            </a:r>
            <a:endParaRPr lang="pt-BR" b="1" dirty="0"/>
          </a:p>
          <a:p>
            <a:endParaRPr lang="pt-BR" dirty="0" smtClean="0"/>
          </a:p>
          <a:p>
            <a:r>
              <a:rPr lang="pt-BR" b="1" dirty="0" smtClean="0"/>
              <a:t>SEL</a:t>
            </a:r>
            <a:r>
              <a:rPr lang="pt-BR" dirty="0" smtClean="0"/>
              <a:t> – reunião 17/4, apresentação Secovi 25/4</a:t>
            </a:r>
          </a:p>
          <a:p>
            <a:endParaRPr lang="pt-BR" dirty="0"/>
          </a:p>
          <a:p>
            <a:r>
              <a:rPr lang="pt-BR" b="1" dirty="0" smtClean="0"/>
              <a:t>SVMA, SMT, SIURB, SMC, Secretaria de Finanças </a:t>
            </a:r>
            <a:r>
              <a:rPr lang="pt-BR" dirty="0" smtClean="0"/>
              <a:t>– encaminhamentos</a:t>
            </a:r>
          </a:p>
          <a:p>
            <a:endParaRPr lang="pt-BR" dirty="0"/>
          </a:p>
          <a:p>
            <a:r>
              <a:rPr lang="pt-BR" b="1" dirty="0" smtClean="0"/>
              <a:t>Plano Diretor, Código de Obras</a:t>
            </a:r>
          </a:p>
          <a:p>
            <a:endParaRPr lang="pt-BR" b="1" dirty="0"/>
          </a:p>
          <a:p>
            <a:r>
              <a:rPr lang="pt-BR" b="1" dirty="0"/>
              <a:t>Condução dos trabalhos – </a:t>
            </a:r>
            <a:r>
              <a:rPr lang="pt-BR" b="1" dirty="0" smtClean="0"/>
              <a:t>alinhamento - </a:t>
            </a:r>
            <a:r>
              <a:rPr lang="pt-BR" dirty="0" smtClean="0"/>
              <a:t>M</a:t>
            </a:r>
            <a:r>
              <a:rPr lang="pt-BR" dirty="0"/>
              <a:t>. Mascagni (coord.), Roberta, Fabiana, Willians.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1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94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data/encaminhamento. Esclarecimentos e maior luz sobre pontos controversos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err="1" smtClean="0"/>
              <a:t>Distratos</a:t>
            </a:r>
            <a:r>
              <a:rPr lang="pt-BR" b="1" dirty="0" smtClean="0"/>
              <a:t> – </a:t>
            </a:r>
            <a:r>
              <a:rPr lang="pt-BR" dirty="0" smtClean="0"/>
              <a:t>custos da devolução – impacto possível de 0,73% do VGV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Anteposição das imobiliárias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Corretores Associados – </a:t>
            </a:r>
            <a:r>
              <a:rPr lang="pt-BR" b="1" dirty="0" err="1" smtClean="0"/>
              <a:t>Caffarelli</a:t>
            </a:r>
            <a:r>
              <a:rPr lang="pt-BR" b="1" dirty="0" smtClean="0"/>
              <a:t> – 11/4 - </a:t>
            </a:r>
            <a:r>
              <a:rPr lang="pt-BR" dirty="0" smtClean="0"/>
              <a:t>alternativa possível, sem melhoria fiscal</a:t>
            </a:r>
          </a:p>
          <a:p>
            <a:pPr lvl="0"/>
            <a:endParaRPr lang="pt-BR" b="1" dirty="0" smtClean="0"/>
          </a:p>
          <a:p>
            <a:r>
              <a:rPr lang="pt-BR" b="1" dirty="0"/>
              <a:t>Questões trabalhistas </a:t>
            </a:r>
            <a:r>
              <a:rPr lang="pt-BR" dirty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Subordinação é ponto prioritário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Onerosidade é ponto complementar, menos </a:t>
            </a:r>
            <a:r>
              <a:rPr lang="pt-BR" dirty="0" smtClean="0"/>
              <a:t>relevante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463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Aproximação MP</a:t>
            </a:r>
            <a:r>
              <a:rPr lang="pt-BR" dirty="0"/>
              <a:t>: esclarecimentos sobre legalidade de ambas as </a:t>
            </a:r>
            <a:r>
              <a:rPr lang="pt-BR" dirty="0" smtClean="0"/>
              <a:t>práticas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Diretoria – abril – caminho permanece válido para permitir mudanças, que são consideradas desejáveis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Segurança em relação ao passado, mesmo com alternativa diferente para o futuro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Base para ação mais geral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Definição assessoria – </a:t>
            </a:r>
            <a:r>
              <a:rPr lang="pt-BR" b="1" dirty="0" smtClean="0"/>
              <a:t>Comitê Jurídico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Dr</a:t>
            </a:r>
            <a:r>
              <a:rPr lang="pt-BR" dirty="0"/>
              <a:t>. Rubens Carmo Elias ou Dr. Nelson Nery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Capacitação, inserção, possibilidade de sucesso, valor e estrutura do contrato </a:t>
            </a:r>
            <a:endParaRPr lang="pt-BR" dirty="0"/>
          </a:p>
          <a:p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Dr. NN </a:t>
            </a:r>
            <a:r>
              <a:rPr lang="pt-BR" dirty="0" smtClean="0"/>
              <a:t>– R$ 250k + R$ 500k sucesso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Dr. RCE </a:t>
            </a:r>
            <a:r>
              <a:rPr lang="pt-BR" dirty="0" smtClean="0"/>
              <a:t>– </a:t>
            </a:r>
            <a:r>
              <a:rPr lang="pt-BR" dirty="0" err="1" smtClean="0"/>
              <a:t>cap</a:t>
            </a:r>
            <a:r>
              <a:rPr lang="pt-BR" dirty="0" smtClean="0"/>
              <a:t> 50k + R$ 100K (</a:t>
            </a:r>
            <a:r>
              <a:rPr lang="pt-BR" smtClean="0"/>
              <a:t>Homologação)</a:t>
            </a:r>
            <a:endParaRPr lang="pt-BR" b="1" dirty="0"/>
          </a:p>
          <a:p>
            <a:pPr lvl="0"/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9656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Atualizações ABRAINC </a:t>
            </a:r>
            <a:r>
              <a:rPr lang="pt-BR" dirty="0" smtClean="0"/>
              <a:t>– 13 às 13:30h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O Custo da Burocracia no </a:t>
            </a:r>
            <a:r>
              <a:rPr lang="pt-BR" b="1" dirty="0"/>
              <a:t>Imóvel </a:t>
            </a:r>
            <a:r>
              <a:rPr lang="pt-BR" dirty="0"/>
              <a:t>– </a:t>
            </a:r>
            <a:r>
              <a:rPr lang="pt-BR" dirty="0" smtClean="0"/>
              <a:t>13:30h </a:t>
            </a:r>
            <a:r>
              <a:rPr lang="pt-BR" dirty="0"/>
              <a:t>às </a:t>
            </a:r>
            <a:r>
              <a:rPr lang="pt-BR" dirty="0" smtClean="0"/>
              <a:t>14h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Encaminhamentos/ Pref. de São Paulo e outras</a:t>
            </a:r>
          </a:p>
          <a:p>
            <a:pPr lvl="0"/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Vendas </a:t>
            </a:r>
            <a:r>
              <a:rPr lang="pt-BR" dirty="0"/>
              <a:t>– aproximação com o MP – </a:t>
            </a:r>
            <a:r>
              <a:rPr lang="pt-BR" dirty="0" smtClean="0"/>
              <a:t>14h </a:t>
            </a:r>
            <a:r>
              <a:rPr lang="pt-BR" dirty="0"/>
              <a:t>às </a:t>
            </a:r>
            <a:r>
              <a:rPr lang="pt-BR" dirty="0" smtClean="0"/>
              <a:t>14:20h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Modelo </a:t>
            </a:r>
            <a:r>
              <a:rPr lang="pt-BR" b="1" dirty="0"/>
              <a:t>de Negócios/ vendas </a:t>
            </a:r>
            <a:r>
              <a:rPr lang="pt-BR" b="1" dirty="0" smtClean="0"/>
              <a:t>definitivas </a:t>
            </a:r>
            <a:r>
              <a:rPr lang="pt-BR" dirty="0" smtClean="0"/>
              <a:t>-  14:20h às 14:40h</a:t>
            </a:r>
          </a:p>
          <a:p>
            <a:pPr lvl="0"/>
            <a:endParaRPr lang="pt-BR" dirty="0"/>
          </a:p>
          <a:p>
            <a:r>
              <a:rPr lang="pt-BR" dirty="0"/>
              <a:t> </a:t>
            </a:r>
          </a:p>
          <a:p>
            <a:pPr lvl="0"/>
            <a:r>
              <a:rPr lang="pt-BR" b="1" dirty="0" smtClean="0"/>
              <a:t>Outros assuntos - 1</a:t>
            </a:r>
            <a:r>
              <a:rPr lang="pt-BR" dirty="0" smtClean="0"/>
              <a:t>4:40 às 15h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Formalização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Habitat</a:t>
            </a:r>
            <a:endParaRPr lang="pt-BR" dirty="0"/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2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35496" y="643972"/>
          <a:ext cx="8969374" cy="602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4" imgW="11429795" imgH="3981559" progId="Excel.Sheet.12">
                  <p:embed/>
                </p:oleObj>
              </mc:Choice>
              <mc:Fallback>
                <p:oleObj name="Worksheet" r:id="rId4" imgW="11429795" imgH="39815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96" y="643972"/>
                        <a:ext cx="8969374" cy="602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377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8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r>
              <a:rPr lang="pt-BR" b="1" dirty="0" smtClean="0"/>
              <a:t>1 - Crédito e definições das empresas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Rating -  CETIP</a:t>
            </a:r>
          </a:p>
          <a:p>
            <a:endParaRPr lang="pt-BR" b="1" dirty="0" smtClean="0"/>
          </a:p>
          <a:p>
            <a:r>
              <a:rPr lang="pt-BR" b="1" dirty="0" smtClean="0"/>
              <a:t>2 - Modelo Financeiro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 - projetos piloto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PJ viabilizado com sub-rogação de direitos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– ITBI, desistência da incorporação, efeitos/acolhimento pela Justiça (sentenças Rossi)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3 - Discussão sobre legislação e jurisprudência - desequilíbrios nas </a:t>
            </a:r>
            <a:r>
              <a:rPr lang="pt-BR" b="1" dirty="0" smtClean="0"/>
              <a:t>relações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Limpeza </a:t>
            </a:r>
            <a:r>
              <a:rPr lang="pt-BR" dirty="0"/>
              <a:t>do cenário em relação a atrasos de obra necessário para que se avance</a:t>
            </a:r>
          </a:p>
          <a:p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304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3 - Discussão </a:t>
            </a:r>
            <a:r>
              <a:rPr lang="pt-BR" b="1" dirty="0"/>
              <a:t>sobre legislação e jurisprudência - desequilíbrios nas </a:t>
            </a:r>
            <a:r>
              <a:rPr lang="pt-BR" b="1" dirty="0" smtClean="0"/>
              <a:t>relações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Encontro com Magistrados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 </a:t>
            </a:r>
            <a:r>
              <a:rPr lang="pt-BR" b="1" dirty="0"/>
              <a:t>com STJ </a:t>
            </a:r>
            <a:r>
              <a:rPr lang="pt-BR" dirty="0"/>
              <a:t>– Min. Luiz Otávio Noronha e Herman Benjamin. Debates com Judiciários Estaduais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</a:t>
            </a:r>
            <a:r>
              <a:rPr lang="pt-BR" b="1" dirty="0"/>
              <a:t>Paulo</a:t>
            </a:r>
            <a:r>
              <a:rPr lang="pt-BR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Encontros com a Magistratura - Secovi e EPM em </a:t>
            </a:r>
            <a:r>
              <a:rPr lang="pt-BR" dirty="0" smtClean="0"/>
              <a:t>2013 – mudanças EPM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Contatos com </a:t>
            </a:r>
            <a:r>
              <a:rPr lang="pt-BR" dirty="0" smtClean="0"/>
              <a:t>Desembargado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Parecer Dra. Ada </a:t>
            </a:r>
            <a:r>
              <a:rPr lang="pt-BR" b="1" dirty="0"/>
              <a:t>Pellegrini (Odebrecht) </a:t>
            </a:r>
            <a:r>
              <a:rPr lang="pt-BR" b="1" dirty="0" smtClean="0"/>
              <a:t>– pouco provável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Equilíbrio </a:t>
            </a:r>
            <a:r>
              <a:rPr lang="pt-BR" dirty="0"/>
              <a:t>e proporcionalidade nas relações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CDC </a:t>
            </a:r>
            <a:r>
              <a:rPr lang="pt-BR" dirty="0"/>
              <a:t>vs. Código </a:t>
            </a:r>
            <a:r>
              <a:rPr lang="pt-BR" dirty="0" smtClean="0"/>
              <a:t>Civil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Veículo novo - </a:t>
            </a:r>
            <a:r>
              <a:rPr lang="pt-BR" dirty="0"/>
              <a:t>Ação Declaratória Negativa </a:t>
            </a:r>
            <a:r>
              <a:rPr lang="pt-BR" dirty="0" smtClean="0"/>
              <a:t>Coletiva – pauta polêmica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 </a:t>
            </a:r>
            <a:r>
              <a:rPr lang="pt-BR" dirty="0" err="1" smtClean="0"/>
              <a:t>parecerista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Rescisões </a:t>
            </a:r>
            <a:r>
              <a:rPr lang="pt-BR" b="1" dirty="0"/>
              <a:t>– valor dos contratos vs. pequenas </a:t>
            </a:r>
            <a:r>
              <a:rPr lang="pt-BR" b="1" dirty="0" smtClean="0"/>
              <a:t>causas – não avança</a:t>
            </a:r>
          </a:p>
          <a:p>
            <a:endParaRPr lang="pt-BR" b="1" dirty="0"/>
          </a:p>
          <a:p>
            <a:r>
              <a:rPr lang="pt-BR" b="1" dirty="0"/>
              <a:t>Definição de proposta e discussões com Ministérios da Fazenda e da Justiça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Secretário </a:t>
            </a:r>
            <a:r>
              <a:rPr lang="pt-BR" dirty="0" err="1"/>
              <a:t>Caffarelli</a:t>
            </a:r>
            <a:r>
              <a:rPr lang="pt-BR" dirty="0"/>
              <a:t> – 11/4 – apoio à discussão, centralização MJ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Procuradoria Geral do Min. Fazenda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663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Rio de Janeiro </a:t>
            </a:r>
            <a:r>
              <a:rPr lang="pt-BR" dirty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por relação pessoal e por postura do </a:t>
            </a:r>
            <a:r>
              <a:rPr lang="pt-BR" dirty="0" smtClean="0"/>
              <a:t>TJ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Abertura de fluxo operacional e </a:t>
            </a:r>
            <a:r>
              <a:rPr lang="pt-BR" dirty="0" smtClean="0"/>
              <a:t>margens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Encontros de trabalho, com presença limitada e sem maior publicidade</a:t>
            </a:r>
          </a:p>
          <a:p>
            <a:endParaRPr lang="pt-BR" b="1" dirty="0"/>
          </a:p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completa Comitê Jurídico 20/5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 irretratável – perda do sinal, mesmo parcelado, em caso de inadimplência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</a:t>
            </a:r>
            <a:r>
              <a:rPr lang="pt-BR" dirty="0" smtClean="0"/>
              <a:t>– perda integral do sinal mais retenção de até 25% das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Inadimplência do vendedor – devolução do sinal em dobre e demais parcelas pagas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Comissão de corretagem – paga pelo Comprador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de Tolerância – 180 dias – multa de 0,5%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Após Tolerância, 1% + 0,5% ao mês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Comprador –aluguel, custos de recomposição, custo de depreciação (12% a.a.)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u="sng" dirty="0">
                <a:hlinkClick r:id="rId2"/>
              </a:rPr>
              <a:t>http://www.ademi.org.br/minutas/minutapadronizada.html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1873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55964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Formalização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Completa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Levantamento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FIPE</a:t>
            </a:r>
          </a:p>
          <a:p>
            <a:pPr defTabSz="914145" hangingPunct="0">
              <a:defRPr/>
            </a:pP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Projeto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Habitat</a:t>
            </a: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00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Medidas para a formalização completa do Setor – LCA/ </a:t>
            </a:r>
            <a:r>
              <a:rPr lang="pt-BR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ernard </a:t>
            </a:r>
            <a:r>
              <a:rPr lang="pt-BR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Appy</a:t>
            </a:r>
            <a:endParaRPr lang="en-US" sz="20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LCA/Bernard </a:t>
            </a:r>
            <a:r>
              <a:rPr lang="pt-BR" b="1" dirty="0" err="1" smtClean="0"/>
              <a:t>Appy</a:t>
            </a:r>
            <a:r>
              <a:rPr lang="pt-BR" b="1" dirty="0" smtClean="0"/>
              <a:t> </a:t>
            </a:r>
            <a:r>
              <a:rPr lang="pt-BR" dirty="0" smtClean="0"/>
              <a:t>- sugestões </a:t>
            </a:r>
            <a:r>
              <a:rPr lang="pt-BR" dirty="0"/>
              <a:t>de políticas públicas voltadas a reduzir o grau de informalidade das relações de trabalho no setor de incorporações imobiliárias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iagnóstico com </a:t>
            </a:r>
            <a:r>
              <a:rPr lang="pt-BR" dirty="0"/>
              <a:t>especial atenção para a atuação das empresas </a:t>
            </a:r>
            <a:r>
              <a:rPr lang="pt-BR" dirty="0" smtClean="0"/>
              <a:t>terceirizadas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ropostas </a:t>
            </a:r>
            <a:r>
              <a:rPr lang="pt-BR" dirty="0"/>
              <a:t>de políticas públicas – incluindo mudanças no regime de tributação da folha de salários do setor </a:t>
            </a:r>
            <a:endParaRPr lang="pt-BR" dirty="0" smtClean="0"/>
          </a:p>
          <a:p>
            <a:pPr marL="342900" lvl="0" indent="-342900">
              <a:buFont typeface="+mj-lt"/>
              <a:buAutoNum type="arabicPeriod"/>
            </a:pPr>
            <a:r>
              <a:rPr lang="pt-BR" dirty="0" smtClean="0"/>
              <a:t>Mediante interesse </a:t>
            </a:r>
            <a:r>
              <a:rPr lang="pt-BR" dirty="0"/>
              <a:t>da ABRAINC, </a:t>
            </a:r>
            <a:r>
              <a:rPr lang="pt-BR" dirty="0" smtClean="0"/>
              <a:t>interlocuções </a:t>
            </a:r>
            <a:r>
              <a:rPr lang="pt-BR" dirty="0"/>
              <a:t>com autoridades para apresentação dos resultados do trabalho</a:t>
            </a:r>
            <a:r>
              <a:rPr lang="pt-BR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Defesa da terceirização como produtividade e ênfase em sua </a:t>
            </a:r>
            <a:r>
              <a:rPr lang="pt-BR" dirty="0" smtClean="0"/>
              <a:t>formalização</a:t>
            </a:r>
          </a:p>
          <a:p>
            <a:endParaRPr lang="pt-BR" b="1" dirty="0" smtClean="0"/>
          </a:p>
          <a:p>
            <a:r>
              <a:rPr lang="pt-BR" b="1" dirty="0" smtClean="0"/>
              <a:t>Valor: R$ 360 mil. Prazo: previsto 11 semanas</a:t>
            </a:r>
          </a:p>
          <a:p>
            <a:endParaRPr lang="pt-BR" b="1" dirty="0"/>
          </a:p>
          <a:p>
            <a:r>
              <a:rPr lang="pt-BR" b="1" dirty="0" smtClean="0"/>
              <a:t>Reunião em 25/4 com Bernard </a:t>
            </a:r>
            <a:r>
              <a:rPr lang="pt-BR" b="1" dirty="0" err="1" smtClean="0"/>
              <a:t>Appy</a:t>
            </a:r>
            <a:r>
              <a:rPr lang="pt-BR" b="1" dirty="0" smtClean="0"/>
              <a:t> – </a:t>
            </a:r>
            <a:r>
              <a:rPr lang="pt-BR" dirty="0" smtClean="0"/>
              <a:t>consenso sobre risco elevado de timing e sobre postergação para final de 2014/ início de 2015.</a:t>
            </a:r>
          </a:p>
          <a:p>
            <a:endParaRPr lang="pt-BR" b="1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8820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reunião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Presidência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em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28/4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PR, MC, MPOE, PCEF, PB, Inês, Urbano, Maria Caldas </a:t>
            </a:r>
            <a:r>
              <a:rPr lang="pt-BR" dirty="0" smtClean="0"/>
              <a:t>– anúncio até início junho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Solução </a:t>
            </a:r>
            <a:r>
              <a:rPr lang="pt-BR" dirty="0"/>
              <a:t>de mercado </a:t>
            </a:r>
            <a:r>
              <a:rPr lang="pt-BR" dirty="0" smtClean="0"/>
              <a:t>com </a:t>
            </a:r>
            <a:r>
              <a:rPr lang="pt-BR" dirty="0"/>
              <a:t>menor custo fiscal e a valorização da </a:t>
            </a:r>
            <a:r>
              <a:rPr lang="pt-BR" dirty="0" smtClean="0"/>
              <a:t>propriedade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</a:t>
            </a:r>
            <a:r>
              <a:rPr lang="pt-BR" dirty="0"/>
              <a:t>da população </a:t>
            </a:r>
            <a:r>
              <a:rPr lang="pt-BR" dirty="0" smtClean="0"/>
              <a:t>não </a:t>
            </a:r>
            <a:r>
              <a:rPr lang="pt-BR" dirty="0"/>
              <a:t>atendida </a:t>
            </a:r>
            <a:r>
              <a:rPr lang="pt-BR" dirty="0" smtClean="0"/>
              <a:t>- TP</a:t>
            </a:r>
            <a:r>
              <a:rPr lang="pt-BR" dirty="0"/>
              <a:t>, prazos, taxas de juros e </a:t>
            </a:r>
            <a:r>
              <a:rPr lang="pt-BR" dirty="0" smtClean="0"/>
              <a:t>subsídios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Condições </a:t>
            </a:r>
            <a:r>
              <a:rPr lang="pt-BR" dirty="0"/>
              <a:t>iguais de averiguação de qualidade pelo agente </a:t>
            </a:r>
            <a:r>
              <a:rPr lang="pt-BR" dirty="0" smtClean="0"/>
              <a:t>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Fator 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Ministério do Trabalho – fiscalização, Terceirização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dirty="0"/>
              <a:t>Custo da Burocracia do </a:t>
            </a:r>
            <a:r>
              <a:rPr lang="pt-BR" dirty="0" smtClean="0"/>
              <a:t>Imóvel - registros </a:t>
            </a:r>
            <a:r>
              <a:rPr lang="pt-BR" dirty="0"/>
              <a:t>e </a:t>
            </a:r>
            <a:r>
              <a:rPr lang="pt-BR" dirty="0" smtClean="0"/>
              <a:t>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P</a:t>
            </a:r>
            <a:r>
              <a:rPr lang="pt-BR" b="1" dirty="0" smtClean="0"/>
              <a:t>ontos </a:t>
            </a:r>
            <a:r>
              <a:rPr lang="pt-BR" b="1" dirty="0"/>
              <a:t>de </a:t>
            </a:r>
            <a:r>
              <a:rPr lang="pt-BR" b="1" dirty="0" smtClean="0"/>
              <a:t>atenção</a:t>
            </a:r>
          </a:p>
          <a:p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Dados sobre demografia e renda– reafirmar base utilizada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Fator social: famílias com filhos, famílias sem filhos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Qualidade: aprofundar debate sobre pontos levantados que podem voltar ao </a:t>
            </a:r>
            <a:r>
              <a:rPr lang="pt-BR" dirty="0" smtClean="0"/>
              <a:t>debate: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Aquecimento solar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</a:t>
            </a:r>
            <a:r>
              <a:rPr lang="pt-BR" dirty="0"/>
              <a:t>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Muros.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10383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Projeto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Habitat –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Comitê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Responsabilidade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Social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Melhorias em assentamentos consolidados</a:t>
            </a:r>
          </a:p>
          <a:p>
            <a:endParaRPr lang="pt-BR" b="1" dirty="0"/>
          </a:p>
          <a:p>
            <a:r>
              <a:rPr lang="pt-BR" b="1" dirty="0" smtClean="0"/>
              <a:t>Participação voluntária de </a:t>
            </a:r>
            <a:r>
              <a:rPr lang="pt-BR" b="1" smtClean="0"/>
              <a:t>empresas associadas à ABRAINC</a:t>
            </a: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Meta -  reformar 1000 casas -  Morador – 1/3, empresas da ABRAINC 1/3, outro doador 1/3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Empresas ABRAINC – </a:t>
            </a:r>
            <a:r>
              <a:rPr lang="pt-BR" dirty="0" smtClean="0"/>
              <a:t>definição de área com Habitat, </a:t>
            </a:r>
            <a:r>
              <a:rPr lang="pt-BR" dirty="0" err="1" smtClean="0"/>
              <a:t>funding</a:t>
            </a:r>
            <a:r>
              <a:rPr lang="pt-BR" dirty="0" smtClean="0"/>
              <a:t>, voluntariado, capacitações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Habitat -  </a:t>
            </a:r>
            <a:r>
              <a:rPr lang="pt-BR" dirty="0" smtClean="0"/>
              <a:t>seleção de área com Abrainc, seleção de famílias, assistência social, assistência técnica nas reformas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Inst. Financeira – </a:t>
            </a:r>
            <a:r>
              <a:rPr lang="pt-BR" dirty="0" smtClean="0"/>
              <a:t>financiamento da parte dos moradores, gestão dos créditos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doadores - </a:t>
            </a:r>
            <a:r>
              <a:rPr lang="pt-BR" dirty="0" err="1"/>
              <a:t>funding</a:t>
            </a:r>
            <a:r>
              <a:rPr lang="pt-BR" dirty="0"/>
              <a:t>, voluntariado, capacitações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Piloto – Heliópolis – Instituto </a:t>
            </a:r>
            <a:r>
              <a:rPr lang="pt-BR" b="1" dirty="0" err="1" smtClean="0"/>
              <a:t>Cyrela</a:t>
            </a:r>
            <a:r>
              <a:rPr lang="pt-BR" b="1" dirty="0" smtClean="0"/>
              <a:t>, Banco do Povo pelo Crédito Solidário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R$ 10 mil/unidade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 ao morador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R$ 300 mil – R$ 100 mil IC, R$ 100 mil morador, R$ 100 mil outro doador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38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62608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Metas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52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50217"/>
            <a:ext cx="8561511" cy="398463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</a:t>
            </a:r>
            <a:r>
              <a:rPr lang="pt-BR" dirty="0" smtClean="0"/>
              <a:t>inda não incluídos mecanismos de retenção de longo prazo (</a:t>
            </a:r>
            <a:r>
              <a:rPr lang="pt-BR" dirty="0" err="1" smtClean="0"/>
              <a:t>carry</a:t>
            </a:r>
            <a:r>
              <a:rPr lang="pt-BR" dirty="0" smtClean="0"/>
              <a:t>/plano de opções). </a:t>
            </a:r>
            <a:r>
              <a:rPr lang="pt-BR" b="1" dirty="0" smtClean="0"/>
              <a:t>Proposta</a:t>
            </a:r>
            <a:r>
              <a:rPr lang="pt-BR" b="1" dirty="0"/>
              <a:t>: </a:t>
            </a:r>
            <a:r>
              <a:rPr lang="pt-BR" b="1" dirty="0" smtClean="0"/>
              <a:t>busca de mecanismos </a:t>
            </a:r>
            <a:r>
              <a:rPr lang="pt-BR" b="1" dirty="0"/>
              <a:t>de retenção/premiação de longo prazo (a exemplo de </a:t>
            </a:r>
            <a:r>
              <a:rPr lang="pt-BR" b="1" dirty="0" err="1"/>
              <a:t>carry</a:t>
            </a:r>
            <a:r>
              <a:rPr lang="pt-BR" b="1" dirty="0"/>
              <a:t>, opções</a:t>
            </a:r>
            <a:r>
              <a:rPr lang="pt-BR" dirty="0"/>
              <a:t>)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Não incluídas na remuneração outros benefícios como férias, contribuição à previdência, 13º salário, carro -  proposta: custeio de seguro-saúde 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Bonificação definida no caso de sucesso nas atividades: 10 salários</a:t>
            </a:r>
          </a:p>
          <a:p>
            <a:r>
              <a:rPr lang="pt-BR" b="1" dirty="0"/>
              <a:t>Metas para mensuração de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5 salários </a:t>
            </a:r>
            <a:r>
              <a:rPr lang="pt-BR" dirty="0"/>
              <a:t>- análise subjetiva das empresas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1/2 </a:t>
            </a:r>
            <a:r>
              <a:rPr lang="pt-BR" b="1" dirty="0"/>
              <a:t>Salário por meta objetiva do elenco de </a:t>
            </a:r>
            <a:r>
              <a:rPr lang="pt-BR" b="1" dirty="0" smtClean="0"/>
              <a:t>10 </a:t>
            </a:r>
            <a:r>
              <a:rPr lang="pt-BR" b="1" dirty="0"/>
              <a:t>tarefas abaixo listadas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2 salários </a:t>
            </a:r>
            <a:r>
              <a:rPr lang="pt-BR" dirty="0"/>
              <a:t>– premiação adicional se </a:t>
            </a:r>
            <a:r>
              <a:rPr lang="pt-BR"/>
              <a:t>atingidas </a:t>
            </a:r>
            <a:r>
              <a:rPr lang="pt-BR" b="1" dirty="0"/>
              <a:t>5</a:t>
            </a:r>
            <a:r>
              <a:rPr lang="pt-BR" smtClean="0"/>
              <a:t> </a:t>
            </a:r>
            <a:r>
              <a:rPr lang="pt-BR" dirty="0"/>
              <a:t>destas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Parâmetros em todas estas categorias poderão ser incrementados ou diminuídos de acordo com percepção de desempenho em cada um deles.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97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Metas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propostas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- 2014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98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1- ABRAINC </a:t>
            </a:r>
            <a:r>
              <a:rPr lang="pt-BR" sz="1600" dirty="0" smtClean="0"/>
              <a:t>–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Texto inicial de um Código de Conduta para a ABRAINC –texto aprovado no Conselho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Dados FIPE – avanço e início da obtenção dos dados pelas empresas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2 - Sistema eletrônico de registros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Avanços das definições – início de piloto por algum banco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Aplicativo para Desligamentos em discussão com ARISP– aprovação e implementação</a:t>
            </a:r>
            <a:endParaRPr lang="pt-BR" sz="1600" dirty="0"/>
          </a:p>
          <a:p>
            <a:endParaRPr lang="pt-BR" sz="1600" b="1" dirty="0" smtClean="0"/>
          </a:p>
          <a:p>
            <a:r>
              <a:rPr lang="pt-BR" sz="1600" b="1" dirty="0" smtClean="0"/>
              <a:t>3 – Burocracia, licenciamentos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Divulgação do trabalho </a:t>
            </a:r>
            <a:r>
              <a:rPr lang="pt-BR" sz="1600" dirty="0" err="1" smtClean="0"/>
              <a:t>Booz</a:t>
            </a:r>
            <a:r>
              <a:rPr lang="pt-BR" sz="1600" dirty="0" smtClean="0"/>
              <a:t> – espaço na imprensa, discussão, definição de municípios piloto e progressos nas melhorias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Prefeitura de São Paulo – abertura de agenda propositiva com Executivo por melhorias 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4 - Modelo de Negócios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Definição de estratégia </a:t>
            </a:r>
            <a:r>
              <a:rPr lang="pt-BR" sz="1600" smtClean="0"/>
              <a:t>– início de </a:t>
            </a:r>
            <a:r>
              <a:rPr lang="pt-BR" sz="1600" dirty="0" smtClean="0"/>
              <a:t>discussão com governo ou magistratura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PMCMV3 – discussão pelo Poder Público com base em modelo ABRAINC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5 – RH e Resp. Social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Participação em órgãos como no CPN e NN – aceitação e nomes </a:t>
            </a:r>
            <a:r>
              <a:rPr lang="pt-BR" sz="1600" dirty="0" err="1" smtClean="0"/>
              <a:t>Sinduscon</a:t>
            </a:r>
            <a:r>
              <a:rPr lang="pt-BR" sz="1600" dirty="0" smtClean="0"/>
              <a:t> e </a:t>
            </a:r>
            <a:r>
              <a:rPr lang="pt-BR" sz="1600" dirty="0" err="1" smtClean="0"/>
              <a:t>Seconci</a:t>
            </a:r>
            <a:endParaRPr lang="pt-B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Questionário e book ABRAINC </a:t>
            </a:r>
            <a:r>
              <a:rPr lang="pt-BR" sz="1600" dirty="0" smtClean="0"/>
              <a:t>- Responsabilidade Social – envio e montagem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2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26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Plano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Retenção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55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Plano de </a:t>
            </a: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Retenção</a:t>
            </a:r>
            <a:endParaRPr lang="en-US" sz="20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Definição Reunião 23/5 - </a:t>
            </a:r>
            <a:r>
              <a:rPr lang="pt-BR" dirty="0"/>
              <a:t>Para </a:t>
            </a:r>
            <a:r>
              <a:rPr lang="pt-BR" dirty="0" err="1"/>
              <a:t>retençãalinhamento</a:t>
            </a:r>
            <a:r>
              <a:rPr lang="pt-BR" dirty="0"/>
              <a:t> de longo prazo, na falta de alternativas correntes nas empresas e fundos (opções, </a:t>
            </a:r>
            <a:r>
              <a:rPr lang="pt-BR" i="1" dirty="0" err="1"/>
              <a:t>carry</a:t>
            </a:r>
            <a:r>
              <a:rPr lang="pt-BR" dirty="0"/>
              <a:t>), definida pela Diretoria atribuição de Plano de Previdência com </a:t>
            </a:r>
            <a:r>
              <a:rPr lang="pt-BR" i="1" dirty="0" err="1"/>
              <a:t>vestings</a:t>
            </a:r>
            <a:r>
              <a:rPr lang="pt-BR" dirty="0"/>
              <a:t> no tempo e premiação no longo prazo, com efeitos semelhantes a estes instrumentos</a:t>
            </a:r>
            <a:endParaRPr lang="pt-BR" b="1" dirty="0"/>
          </a:p>
          <a:p>
            <a:r>
              <a:rPr lang="pt-BR" b="1" dirty="0" smtClean="0"/>
              <a:t>Proposta enviada – Plano de Previdência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Contribuição da empresa – igual ao funcionário – até 8% do salário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endParaRPr lang="pt-BR" b="1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467544" y="3592783"/>
          <a:ext cx="5021580" cy="1612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790"/>
                <a:gridCol w="2510790"/>
              </a:tblGrid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TEMPO DE CONTRIBUIÇÃO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PERCENTUAL DO SALDO EMPRESA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Até 2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2 a 4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20%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4 a 5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35%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5 a 6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45%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6 a 7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60%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De 7 a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75%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>
                          <a:effectLst/>
                        </a:rPr>
                        <a:t>Acima de 8 anos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50" dirty="0">
                          <a:effectLst/>
                        </a:rPr>
                        <a:t>100% 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1312118" y="2708920"/>
          <a:ext cx="7292330" cy="241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r:id="rId4" imgW="6572132" imgH="1504841" progId="Excel.Sheet.8">
                  <p:embed/>
                </p:oleObj>
              </mc:Choice>
              <mc:Fallback>
                <p:oleObj name="Worksheet" r:id="rId4" imgW="6572132" imgH="150484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2118" y="2708920"/>
                        <a:ext cx="7292330" cy="2412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0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07290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9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ABRAINC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Posição </a:t>
            </a:r>
            <a:r>
              <a:rPr lang="pt-BR" b="1" dirty="0"/>
              <a:t>em 9</a:t>
            </a:r>
            <a:r>
              <a:rPr lang="pt-BR" b="1" dirty="0" smtClean="0"/>
              <a:t>/4/2014 – </a:t>
            </a:r>
            <a:r>
              <a:rPr lang="pt-BR" dirty="0" smtClean="0"/>
              <a:t>entradas 1º tri 2014</a:t>
            </a:r>
            <a:endParaRPr lang="pt-BR" dirty="0"/>
          </a:p>
          <a:p>
            <a:r>
              <a:rPr lang="pt-BR" dirty="0"/>
              <a:t>Saldo conta corrente – 30/04 – R$ 84.557,65</a:t>
            </a:r>
          </a:p>
          <a:p>
            <a:r>
              <a:rPr lang="pt-BR" dirty="0"/>
              <a:t>Saldo aplicação – 30/04 – R$ 1.404.249,23</a:t>
            </a:r>
          </a:p>
          <a:p>
            <a:r>
              <a:rPr lang="pt-BR" dirty="0" smtClean="0"/>
              <a:t>Pagamentos acordados: João Fortes, </a:t>
            </a:r>
            <a:r>
              <a:rPr lang="pt-BR" dirty="0" err="1" smtClean="0"/>
              <a:t>WTorre</a:t>
            </a:r>
            <a:r>
              <a:rPr lang="pt-BR" dirty="0" smtClean="0"/>
              <a:t> – 10/4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Contratação</a:t>
            </a:r>
            <a:r>
              <a:rPr lang="pt-BR" dirty="0" smtClean="0"/>
              <a:t> </a:t>
            </a:r>
            <a:r>
              <a:rPr lang="pt-BR" dirty="0"/>
              <a:t>– reforço na </a:t>
            </a:r>
            <a:r>
              <a:rPr lang="pt-BR" dirty="0" smtClean="0"/>
              <a:t>equipe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Marina e Rebeca (estagiária)</a:t>
            </a:r>
          </a:p>
          <a:p>
            <a:endParaRPr lang="pt-BR" dirty="0"/>
          </a:p>
          <a:p>
            <a:r>
              <a:rPr lang="pt-BR" b="1" dirty="0" smtClean="0"/>
              <a:t>Agenda </a:t>
            </a:r>
            <a:r>
              <a:rPr lang="pt-BR" b="1" dirty="0"/>
              <a:t>Rio de Janeiro – </a:t>
            </a:r>
            <a:r>
              <a:rPr lang="pt-BR" dirty="0"/>
              <a:t>João Fortes, escritórios </a:t>
            </a:r>
            <a:r>
              <a:rPr lang="pt-BR" dirty="0" smtClean="0"/>
              <a:t>locais as empresas</a:t>
            </a:r>
          </a:p>
          <a:p>
            <a:endParaRPr lang="pt-BR" dirty="0"/>
          </a:p>
          <a:p>
            <a:r>
              <a:rPr lang="pt-BR" b="1" dirty="0" smtClean="0"/>
              <a:t>Núcleo de Negociação SP </a:t>
            </a:r>
            <a:r>
              <a:rPr lang="pt-BR" dirty="0" smtClean="0"/>
              <a:t>-  reajustes 2014 – Marcello Zappia – proposta trabalhadores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7,32% de reajuste para salários até R$ 8.000,00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5,82% de reajuste para salários acima deste valor </a:t>
            </a:r>
          </a:p>
          <a:p>
            <a:endParaRPr lang="pt-BR" dirty="0" smtClean="0"/>
          </a:p>
          <a:p>
            <a:r>
              <a:rPr lang="pt-BR" b="1" dirty="0" smtClean="0"/>
              <a:t>Metas 2014 – retenção -  em discussão</a:t>
            </a:r>
          </a:p>
          <a:p>
            <a:endParaRPr lang="pt-BR" b="1" dirty="0" smtClean="0"/>
          </a:p>
          <a:p>
            <a:r>
              <a:rPr lang="pt-BR" b="1" dirty="0" smtClean="0"/>
              <a:t>Sede </a:t>
            </a:r>
            <a:r>
              <a:rPr lang="pt-BR" b="1" dirty="0"/>
              <a:t>própria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 </a:t>
            </a:r>
            <a:r>
              <a:rPr lang="pt-BR" dirty="0" smtClean="0"/>
              <a:t>100 </a:t>
            </a:r>
            <a:r>
              <a:rPr lang="pt-BR" dirty="0"/>
              <a:t>m2, </a:t>
            </a:r>
            <a:r>
              <a:rPr lang="pt-BR" dirty="0" smtClean="0"/>
              <a:t>esquina Iguatemi com Tabapuã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6178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3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50" y="1013113"/>
            <a:ext cx="1614011" cy="2158365"/>
          </a:xfrm>
          <a:prstGeom prst="rect">
            <a:avLst/>
          </a:prstGeom>
        </p:spPr>
      </p:pic>
      <p:pic>
        <p:nvPicPr>
          <p:cNvPr id="3" name="Picture 437"/>
          <p:cNvPicPr/>
          <p:nvPr/>
        </p:nvPicPr>
        <p:blipFill>
          <a:blip r:embed="rId3"/>
          <a:stretch>
            <a:fillRect/>
          </a:stretch>
        </p:blipFill>
        <p:spPr>
          <a:xfrm>
            <a:off x="2545773" y="981259"/>
            <a:ext cx="4966855" cy="2189537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6451" y="3838998"/>
            <a:ext cx="95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381" tIns="34290" rIns="6858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pt-BR" sz="825" b="1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</a:p>
          <a:p>
            <a:pPr defTabSz="685800"/>
            <a:endParaRPr lang="pt-BR" sz="135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7950" y="3838997"/>
            <a:ext cx="40959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Ed. Iguatemi Office </a:t>
            </a:r>
            <a:r>
              <a:rPr lang="pt-BR" dirty="0" err="1" smtClean="0"/>
              <a:t>Building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Rua Iguatemi, 192 – Itaim Bibi</a:t>
            </a:r>
          </a:p>
          <a:p>
            <a:endParaRPr lang="pt-BR" dirty="0"/>
          </a:p>
          <a:p>
            <a:r>
              <a:rPr lang="pt-BR" dirty="0" smtClean="0"/>
              <a:t>Estacionamento rotativo para visitante</a:t>
            </a:r>
          </a:p>
          <a:p>
            <a:endParaRPr lang="pt-BR" dirty="0"/>
          </a:p>
          <a:p>
            <a:r>
              <a:rPr lang="pt-BR" dirty="0" smtClean="0"/>
              <a:t>Auditório para 50 pessoas no Térreo</a:t>
            </a:r>
          </a:p>
          <a:p>
            <a:endParaRPr lang="pt-BR" dirty="0"/>
          </a:p>
          <a:p>
            <a:r>
              <a:rPr lang="pt-BR" dirty="0" smtClean="0"/>
              <a:t>Prazo 30 meses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29200" y="3838997"/>
            <a:ext cx="3788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Área ofertada: 100m2 com 3 vagas</a:t>
            </a:r>
          </a:p>
          <a:p>
            <a:r>
              <a:rPr lang="pt-BR" dirty="0" smtClean="0"/>
              <a:t>Aluguel:	         R$ 9.000,00 </a:t>
            </a:r>
          </a:p>
          <a:p>
            <a:r>
              <a:rPr lang="pt-BR" dirty="0" smtClean="0"/>
              <a:t>Condomínio     R$   2.000,00 </a:t>
            </a:r>
          </a:p>
          <a:p>
            <a:r>
              <a:rPr lang="pt-BR" dirty="0" smtClean="0"/>
              <a:t>IPTU	         R$       473,00</a:t>
            </a:r>
            <a:endParaRPr lang="pt-BR" dirty="0"/>
          </a:p>
          <a:p>
            <a:r>
              <a:rPr lang="pt-BR" dirty="0" smtClean="0"/>
              <a:t>Total:	         R$ 11.673,00 </a:t>
            </a:r>
          </a:p>
        </p:txBody>
      </p:sp>
    </p:spTree>
    <p:extLst>
      <p:ext uri="{BB962C8B-B14F-4D97-AF65-F5344CB8AC3E}">
        <p14:creationId xmlns:p14="http://schemas.microsoft.com/office/powerpoint/2010/main" val="1687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Atualizações ABRAINC – Calendário e outros pontos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22 </a:t>
            </a:r>
            <a:r>
              <a:rPr lang="pt-BR" b="1" dirty="0"/>
              <a:t>e 23 de abril – </a:t>
            </a:r>
            <a:r>
              <a:rPr lang="pt-BR" b="1" dirty="0" err="1"/>
              <a:t>ConstruBR</a:t>
            </a:r>
            <a:r>
              <a:rPr lang="pt-BR" b="1" dirty="0"/>
              <a:t> – </a:t>
            </a:r>
            <a:r>
              <a:rPr lang="pt-BR" b="1" dirty="0" err="1"/>
              <a:t>Sinduscon</a:t>
            </a:r>
            <a:r>
              <a:rPr lang="pt-BR" b="1" dirty="0"/>
              <a:t> </a:t>
            </a:r>
            <a:r>
              <a:rPr lang="pt-BR" b="1" dirty="0" smtClean="0"/>
              <a:t>SP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28 de abril – reunião com Presidenta Dilma – PMCMV</a:t>
            </a:r>
          </a:p>
          <a:p>
            <a:pPr lvl="0"/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5 de junho – </a:t>
            </a:r>
            <a:r>
              <a:rPr lang="pt-BR" b="1" dirty="0"/>
              <a:t>evento ABRAINC – </a:t>
            </a:r>
            <a:r>
              <a:rPr lang="pt-BR" b="1" dirty="0" smtClean="0"/>
              <a:t>WTC  – Crescimento e Equilíbrio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FGV </a:t>
            </a:r>
            <a:r>
              <a:rPr lang="pt-BR" dirty="0" smtClean="0"/>
              <a:t>– </a:t>
            </a:r>
            <a:r>
              <a:rPr lang="pt-BR" dirty="0"/>
              <a:t>– Crescimento e Equilíbrio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Estudos FGV e O Custo da Burocracia no Imóvel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Caixa- Ricardo Amorim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R$ 180 mil – patrocínio Caixa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Convites-  contribuição da Diretoria</a:t>
            </a:r>
            <a:endParaRPr lang="pt-BR" b="1" dirty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Agenda com </a:t>
            </a:r>
            <a:r>
              <a:rPr lang="pt-BR" b="1" dirty="0" smtClean="0"/>
              <a:t>Presidenciáveis </a:t>
            </a:r>
            <a:r>
              <a:rPr lang="pt-BR" b="1" dirty="0"/>
              <a:t>– </a:t>
            </a:r>
            <a:r>
              <a:rPr lang="pt-BR" dirty="0"/>
              <a:t>contatos feitos pela </a:t>
            </a:r>
            <a:r>
              <a:rPr lang="pt-BR" dirty="0" err="1"/>
              <a:t>Brodeur</a:t>
            </a:r>
            <a:r>
              <a:rPr lang="pt-BR" dirty="0"/>
              <a:t> com PT, PSDB e </a:t>
            </a:r>
            <a:r>
              <a:rPr lang="pt-BR" dirty="0" smtClean="0"/>
              <a:t>PSB, com auxílio de Emccamp, MD (EC) e </a:t>
            </a:r>
            <a:r>
              <a:rPr lang="pt-BR" dirty="0" err="1" smtClean="0"/>
              <a:t>Cyrela</a:t>
            </a:r>
            <a:r>
              <a:rPr lang="pt-BR" dirty="0" smtClean="0"/>
              <a:t> (MS). Draft: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Incorporação imobiliária: explicação, 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Extrato do trabalho FGV – importância do 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custo da burocracia no Imóvel </a:t>
            </a:r>
            <a:r>
              <a:rPr lang="pt-BR" dirty="0"/>
              <a:t>– desafios e 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PMCMV</a:t>
            </a:r>
          </a:p>
          <a:p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Brodeur</a:t>
            </a:r>
            <a:r>
              <a:rPr lang="pt-BR" b="1" dirty="0"/>
              <a:t> - troca 30% de tempo de uma pessoa em Brasília por 30% em SP 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4379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lvl="0" defTabSz="914145"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Rápida atualização - Comitês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Comitê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2014 – 1º semestre – eventos - </a:t>
            </a:r>
            <a:r>
              <a:rPr lang="pt-BR" dirty="0" smtClean="0"/>
              <a:t>trabalhos </a:t>
            </a:r>
            <a:r>
              <a:rPr lang="pt-BR" dirty="0" err="1"/>
              <a:t>Booz</a:t>
            </a:r>
            <a:r>
              <a:rPr lang="pt-BR" dirty="0"/>
              <a:t> e </a:t>
            </a:r>
            <a:r>
              <a:rPr lang="pt-BR" dirty="0" smtClean="0"/>
              <a:t>FGV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Lançamento </a:t>
            </a:r>
            <a:r>
              <a:rPr lang="pt-BR" dirty="0" err="1" smtClean="0"/>
              <a:t>Booz</a:t>
            </a:r>
            <a:r>
              <a:rPr lang="pt-BR" dirty="0" smtClean="0"/>
              <a:t> (março) , </a:t>
            </a:r>
            <a:r>
              <a:rPr lang="pt-BR" dirty="0" err="1" smtClean="0"/>
              <a:t>ConstruBR</a:t>
            </a:r>
            <a:r>
              <a:rPr lang="pt-BR" dirty="0" smtClean="0"/>
              <a:t> (abril), Evento com Caixa (5/junho)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Presidenciáveis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/>
              <a:t>Comitê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CETIP – controles, </a:t>
            </a:r>
            <a:r>
              <a:rPr lang="pt-BR" dirty="0" err="1" smtClean="0"/>
              <a:t>back</a:t>
            </a:r>
            <a:r>
              <a:rPr lang="pt-BR" dirty="0" smtClean="0"/>
              <a:t>-offices, relação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Cartórios, registros, recursos </a:t>
            </a:r>
            <a:r>
              <a:rPr lang="pt-BR" dirty="0" smtClean="0"/>
              <a:t>bloqueados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FIPE -  envio </a:t>
            </a:r>
            <a:r>
              <a:rPr lang="pt-BR" b="1" dirty="0" smtClean="0"/>
              <a:t>– </a:t>
            </a:r>
            <a:r>
              <a:rPr lang="pt-BR" dirty="0"/>
              <a:t>incentivos/ verificação/indicação de </a:t>
            </a:r>
            <a:r>
              <a:rPr lang="pt-BR" dirty="0" smtClean="0"/>
              <a:t>participantes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Modelo de </a:t>
            </a:r>
            <a:r>
              <a:rPr lang="pt-BR" dirty="0" smtClean="0"/>
              <a:t>Negócios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Comitê Incorporação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o Custo da Burocracia no Imóvel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Acompanhamento- Modelo de Vendas e Modelo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/>
              <a:t>Comitê Jurídico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Vendas – MP e outros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</a:t>
            </a:r>
            <a:r>
              <a:rPr lang="pt-BR" dirty="0"/>
              <a:t>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Magistratura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6033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29566</TotalTime>
  <Words>2632</Words>
  <Application>Microsoft Office PowerPoint</Application>
  <PresentationFormat>Apresentação na tela (4:3)</PresentationFormat>
  <Paragraphs>526</Paragraphs>
  <Slides>33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Verdana</vt:lpstr>
      <vt:lpstr>Tema do Office</vt:lpstr>
      <vt:lpstr>Binary Worksheet</vt:lpstr>
      <vt:lpstr>Worksheet</vt:lpstr>
      <vt:lpstr>Apresentação do PowerPoint</vt:lpstr>
      <vt:lpstr>Pauta </vt:lpstr>
      <vt:lpstr>Defesa da Concorrência </vt:lpstr>
      <vt:lpstr>Defesa da Concorrência </vt:lpstr>
      <vt:lpstr>Apresentação do PowerPoint</vt:lpstr>
      <vt:lpstr>Atualizações ABRAINC </vt:lpstr>
      <vt:lpstr>Apresentação do PowerPoint</vt:lpstr>
      <vt:lpstr>Atualizações ABRAINC – Calendário e outros pontos  </vt:lpstr>
      <vt:lpstr>Rápida atualização - Comitês </vt:lpstr>
      <vt:lpstr>Rápida atualização - Comitês </vt:lpstr>
      <vt:lpstr>Apresentação do PowerPoint</vt:lpstr>
      <vt:lpstr>Apresentação do PowerPoint</vt:lpstr>
      <vt:lpstr>Burocracia, Licenciamentos </vt:lpstr>
      <vt:lpstr>Burocracia, Licenciamentos </vt:lpstr>
      <vt:lpstr>Burocracia, Licenciamentos </vt:lpstr>
      <vt:lpstr>Apresentação do PowerPoint</vt:lpstr>
      <vt:lpstr>Apresentação do PowerPoint</vt:lpstr>
      <vt:lpstr>Modelo de vendas – atualizações e encaminhamento  </vt:lpstr>
      <vt:lpstr>Modelo de vendas – atualizações e encaminhamento  </vt:lpstr>
      <vt:lpstr>Modelo de vendas – atualizações e encaminhamento  </vt:lpstr>
      <vt:lpstr>Apresentação do PowerPoint</vt:lpstr>
      <vt:lpstr>Modelo de Negócios  - vendas definitivas , equilíbrio nas relações  </vt:lpstr>
      <vt:lpstr>Modelo de Negócios  - vendas definitivas , equilíbrio nas relações  </vt:lpstr>
      <vt:lpstr>Acordo TJ-RJ/ Encontros com Magistratura </vt:lpstr>
      <vt:lpstr>Apresentação do PowerPoint</vt:lpstr>
      <vt:lpstr>Medidas para a formalização completa do Setor – LCA/ Bernard Appy</vt:lpstr>
      <vt:lpstr>PMCMV3 – reunião com Presidência em 28/4</vt:lpstr>
      <vt:lpstr>Projeto Habitat – Comitê de Responsabilidade Social</vt:lpstr>
      <vt:lpstr>Apresentação do PowerPoint</vt:lpstr>
      <vt:lpstr>Metas 2014</vt:lpstr>
      <vt:lpstr>Metas propostas - 2014</vt:lpstr>
      <vt:lpstr>Apresentação do PowerPoint</vt:lpstr>
      <vt:lpstr>Plano de Retenção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3284</cp:revision>
  <dcterms:created xsi:type="dcterms:W3CDTF">2009-08-13T21:08:28Z</dcterms:created>
  <dcterms:modified xsi:type="dcterms:W3CDTF">2014-05-09T12:43:48Z</dcterms:modified>
</cp:coreProperties>
</file>