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81" r:id="rId2"/>
    <p:sldId id="1061" r:id="rId3"/>
    <p:sldId id="1085" r:id="rId4"/>
    <p:sldId id="1083" r:id="rId5"/>
    <p:sldId id="1086" r:id="rId6"/>
    <p:sldId id="1055" r:id="rId7"/>
    <p:sldId id="1056" r:id="rId8"/>
    <p:sldId id="1065" r:id="rId9"/>
    <p:sldId id="1058" r:id="rId10"/>
    <p:sldId id="1076" r:id="rId11"/>
    <p:sldId id="1062" r:id="rId12"/>
    <p:sldId id="1092" r:id="rId13"/>
    <p:sldId id="1042" r:id="rId14"/>
    <p:sldId id="1088" r:id="rId15"/>
    <p:sldId id="1040" r:id="rId16"/>
    <p:sldId id="1089" r:id="rId17"/>
    <p:sldId id="1090" r:id="rId18"/>
    <p:sldId id="1038" r:id="rId19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74" d="100"/>
          <a:sy n="74" d="100"/>
        </p:scale>
        <p:origin x="15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13/08/2013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2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4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08/08/2013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5 -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Encontros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Magistratura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– reunião 30/7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457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>
            <a:noFill/>
          </a:ln>
          <a:extLst/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Reintegração </a:t>
            </a:r>
            <a:r>
              <a:rPr lang="pt-BR" b="1" dirty="0"/>
              <a:t>de posse no inadimplemento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Investimentos/ </a:t>
            </a:r>
            <a:r>
              <a:rPr lang="pt-BR" dirty="0"/>
              <a:t>cenário </a:t>
            </a:r>
            <a:r>
              <a:rPr lang="pt-BR" dirty="0" err="1"/>
              <a:t>sócio-econômico</a:t>
            </a:r>
            <a:r>
              <a:rPr lang="pt-BR" dirty="0"/>
              <a:t> – </a:t>
            </a:r>
            <a:r>
              <a:rPr lang="pt-BR" dirty="0" err="1"/>
              <a:t>Dra.Cacilda</a:t>
            </a:r>
            <a:r>
              <a:rPr lang="pt-BR" dirty="0"/>
              <a:t>, Cláudio Bernardes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Tolerância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Segurança </a:t>
            </a:r>
            <a:r>
              <a:rPr lang="pt-BR" b="1" dirty="0" smtClean="0"/>
              <a:t>Jurídica </a:t>
            </a:r>
            <a:r>
              <a:rPr lang="pt-BR" b="1" dirty="0"/>
              <a:t>– </a:t>
            </a:r>
            <a:r>
              <a:rPr lang="pt-BR" dirty="0"/>
              <a:t>sequência - </a:t>
            </a:r>
            <a:r>
              <a:rPr lang="pt-BR" dirty="0" err="1"/>
              <a:t>Erson</a:t>
            </a:r>
            <a:r>
              <a:rPr lang="pt-BR" dirty="0"/>
              <a:t> Rego, </a:t>
            </a:r>
            <a:r>
              <a:rPr lang="pt-BR" dirty="0" err="1"/>
              <a:t>Melhin</a:t>
            </a:r>
            <a:r>
              <a:rPr lang="pt-BR" dirty="0"/>
              <a:t> </a:t>
            </a:r>
            <a:r>
              <a:rPr lang="pt-BR" dirty="0" err="1"/>
              <a:t>Challoub</a:t>
            </a:r>
            <a:r>
              <a:rPr lang="pt-BR" dirty="0"/>
              <a:t> e </a:t>
            </a:r>
            <a:r>
              <a:rPr lang="pt-BR" dirty="0" smtClean="0"/>
              <a:t>M. Terra</a:t>
            </a:r>
          </a:p>
          <a:p>
            <a:r>
              <a:rPr lang="pt-BR" dirty="0" smtClean="0"/>
              <a:t>Como levar juízes?</a:t>
            </a:r>
          </a:p>
          <a:p>
            <a:r>
              <a:rPr lang="pt-BR" dirty="0" smtClean="0"/>
              <a:t>Como moldar o tom de forma a trazer casos práticos sem ser professoral?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Encontros Secovi- EM </a:t>
            </a:r>
            <a:r>
              <a:rPr lang="pt-BR" dirty="0" smtClean="0"/>
              <a:t>(3 com data, um a ser agendado em setembro):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23/08/2013 </a:t>
            </a:r>
            <a:r>
              <a:rPr lang="pt-BR" dirty="0"/>
              <a:t>(</a:t>
            </a:r>
            <a:r>
              <a:rPr lang="pt-BR" dirty="0" smtClean="0"/>
              <a:t>EPM)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18/10/2013 </a:t>
            </a:r>
            <a:r>
              <a:rPr lang="pt-BR" dirty="0"/>
              <a:t>(</a:t>
            </a:r>
            <a:r>
              <a:rPr lang="pt-BR" dirty="0" smtClean="0"/>
              <a:t>Secovi-SP)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29/11/2013 (EPM)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Defeitos de Construção/Nova Norma de </a:t>
            </a:r>
            <a:r>
              <a:rPr lang="pt-BR" dirty="0" smtClean="0"/>
              <a:t>Desempenho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Rescisão </a:t>
            </a:r>
            <a:r>
              <a:rPr lang="pt-BR" b="1" dirty="0"/>
              <a:t>de </a:t>
            </a:r>
            <a:r>
              <a:rPr lang="pt-BR" b="1" dirty="0" smtClean="0"/>
              <a:t>contratos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Segurança Jurídica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Evento em separado sobre Sustentabilidade</a:t>
            </a:r>
          </a:p>
          <a:p>
            <a:r>
              <a:rPr lang="pt-BR" b="1" dirty="0" smtClean="0"/>
              <a:t>Encontro  inicial da Abrainc com o Secovi –</a:t>
            </a:r>
            <a:r>
              <a:rPr lang="pt-BR" dirty="0" smtClean="0"/>
              <a:t> verificar disponibilidade</a:t>
            </a:r>
          </a:p>
          <a:p>
            <a:r>
              <a:rPr lang="pt-BR" dirty="0" smtClean="0"/>
              <a:t>Caso sim, definir participantes </a:t>
            </a:r>
            <a:r>
              <a:rPr lang="pt-BR" b="1" dirty="0" smtClean="0"/>
              <a:t>-</a:t>
            </a:r>
            <a:r>
              <a:rPr lang="pt-BR" dirty="0" smtClean="0"/>
              <a:t> semana do 12/08</a:t>
            </a:r>
          </a:p>
          <a:p>
            <a:pPr marL="742950" lvl="1" indent="-285750"/>
            <a:endParaRPr lang="pt-BR" dirty="0"/>
          </a:p>
          <a:p>
            <a:r>
              <a:rPr lang="pt-BR" b="1" dirty="0" smtClean="0"/>
              <a:t>Ministério Público</a:t>
            </a:r>
            <a:endParaRPr lang="pt-BR" b="1" dirty="0"/>
          </a:p>
          <a:p>
            <a:pPr marL="285750" indent="-285750"/>
            <a:endParaRPr lang="pt-BR" dirty="0"/>
          </a:p>
        </p:txBody>
      </p:sp>
      <p:sp>
        <p:nvSpPr>
          <p:cNvPr id="2458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endParaRPr lang="en-US" sz="1000"/>
          </a:p>
        </p:txBody>
      </p:sp>
      <p:sp>
        <p:nvSpPr>
          <p:cNvPr id="24582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397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Das </a:t>
            </a:r>
            <a:r>
              <a:rPr lang="pt-BR" b="1" dirty="0" smtClean="0"/>
              <a:t>10:15h </a:t>
            </a:r>
            <a:r>
              <a:rPr lang="pt-BR" b="1" dirty="0"/>
              <a:t>às 11h - outros assuntos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– COFECI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Cadastro </a:t>
            </a:r>
            <a:r>
              <a:rPr lang="pt-BR" dirty="0"/>
              <a:t>Positivo – recomendações do Comitê Jurídico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Modelo de Negócios – incorporação – propostas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Outras atualizações: cartórios, desoneração da Folha, </a:t>
            </a:r>
            <a:r>
              <a:rPr lang="pt-BR" dirty="0" smtClean="0"/>
              <a:t>ADEMI-RJ, legislação </a:t>
            </a:r>
            <a:r>
              <a:rPr lang="pt-BR" dirty="0"/>
              <a:t>atrasos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COAF-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Cofeci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3555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Parecer PGFN/CAF – 749/2008 – legislação do corretor de imóveis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 err="1" smtClean="0"/>
              <a:t>Cofeci</a:t>
            </a:r>
            <a:r>
              <a:rPr lang="pt-BR" dirty="0" smtClean="0"/>
              <a:t> 1.168/2.010 – regulação e fiscalização de corretores, incorporadores, imobiliárias, loteadores a cargo do </a:t>
            </a:r>
            <a:r>
              <a:rPr lang="pt-BR" dirty="0" err="1" smtClean="0"/>
              <a:t>Cofeci</a:t>
            </a:r>
            <a:r>
              <a:rPr lang="pt-BR" dirty="0" smtClean="0"/>
              <a:t> e dos CRECI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 deveria se manifestar sobre competência supervisora sobre os incorporadores e submeter questão á consultoria MTE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Reunião 6/8 – Secovi, CBIC, COAF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err="1"/>
              <a:t>Cofeci</a:t>
            </a:r>
            <a:r>
              <a:rPr lang="pt-BR" dirty="0"/>
              <a:t> regulador no caso de ativo circulante; lei regula não só atividade do profissional, regula atividade de compra e venda de </a:t>
            </a:r>
            <a:r>
              <a:rPr lang="pt-BR" dirty="0" smtClean="0"/>
              <a:t>imóvel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Resolução </a:t>
            </a:r>
            <a:r>
              <a:rPr lang="pt-BR" dirty="0"/>
              <a:t>14 -</a:t>
            </a:r>
            <a:r>
              <a:rPr lang="pt-BR" dirty="0" smtClean="0"/>
              <a:t> fiscalização da atividade imobiliária pelo COAF será revogada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Com isso, reforço no entendimento do </a:t>
            </a:r>
            <a:r>
              <a:rPr lang="pt-BR" dirty="0" err="1" smtClean="0"/>
              <a:t>Cofeci</a:t>
            </a:r>
            <a:r>
              <a:rPr lang="pt-BR" dirty="0" smtClean="0"/>
              <a:t>: até PF que compra e vende imóveis habitualmente estaria sob sua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Se </a:t>
            </a:r>
            <a:r>
              <a:rPr lang="pt-BR" dirty="0" err="1" smtClean="0"/>
              <a:t>Cofeci</a:t>
            </a:r>
            <a:r>
              <a:rPr lang="pt-BR" dirty="0" smtClean="0"/>
              <a:t> disser que é o regulador e exercer poder regulatório COAF não contestará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Comitê Jurídico:</a:t>
            </a:r>
          </a:p>
          <a:p>
            <a:pPr>
              <a:defRPr/>
            </a:pPr>
            <a:r>
              <a:rPr lang="pt-BR" dirty="0" smtClean="0"/>
              <a:t>As empresas levantarão problemas e ocorrências e nos trarão na próxima reunião do Comitê Jurídico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704013" y="6309320"/>
            <a:ext cx="2135187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2708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476672"/>
            <a:ext cx="8626475" cy="609397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pt-BR" sz="1600" dirty="0" smtClean="0"/>
              <a:t> </a:t>
            </a:r>
            <a:r>
              <a:rPr lang="pt-BR" dirty="0" smtClean="0"/>
              <a:t>Lei </a:t>
            </a:r>
            <a:r>
              <a:rPr lang="pt-BR" dirty="0"/>
              <a:t>12.414, Art. 9o , § 1º “</a:t>
            </a:r>
            <a:r>
              <a:rPr lang="pt-BR" i="1" dirty="0"/>
              <a:t>o gestor que receber informações por meio de compartilhamento equipara-se .. ao gestor que anotou originariamente a informação, inclusive quanto à responsabilidade solidária por eventuais prejuízos causados e ao dever de receber e processar impugnação e realizar retificações</a:t>
            </a:r>
            <a:r>
              <a:rPr lang="pt-BR" dirty="0"/>
              <a:t>”</a:t>
            </a:r>
          </a:p>
          <a:p>
            <a:pPr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Cada empresas decidirá por sua adesão ou não ao Cadastro </a:t>
            </a:r>
            <a:r>
              <a:rPr lang="pt-BR" dirty="0" smtClean="0"/>
              <a:t>Positivo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Pontos </a:t>
            </a:r>
            <a:r>
              <a:rPr lang="pt-BR" b="1" dirty="0" smtClean="0"/>
              <a:t>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Solidariedade nos atos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Lay-out</a:t>
            </a:r>
            <a:r>
              <a:rPr lang="pt-BR" dirty="0" smtClean="0"/>
              <a:t> Associativo Caixa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também para contratos não fechados – guarda 5 anos – Serasa verá de Repositório Confiável de Documentos Eletrônicos ARISP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i="1" dirty="0"/>
              <a:t>Compliance </a:t>
            </a:r>
            <a:r>
              <a:rPr lang="pt-BR" dirty="0"/>
              <a:t>das empresas na entrega de informações de sua carteira.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Comitê Financeiro da </a:t>
            </a:r>
            <a:r>
              <a:rPr lang="pt-BR" b="1" dirty="0" err="1"/>
              <a:t>ABRAINC</a:t>
            </a:r>
            <a:r>
              <a:rPr lang="pt-BR" b="1" dirty="0"/>
              <a:t>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</a:t>
            </a:r>
            <a:r>
              <a:rPr lang="pt-BR" dirty="0" err="1" smtClean="0"/>
              <a:t>ABRAINC</a:t>
            </a:r>
            <a:r>
              <a:rPr lang="pt-BR" dirty="0" smtClean="0"/>
              <a:t>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informações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entre Jurídicos (Serasa/Abrainc): 22/08, 9h, Tecnisa </a:t>
            </a:r>
          </a:p>
          <a:p>
            <a:pPr marL="285750" indent="-285750">
              <a:defRPr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Destaques – Comitê de Incorporação - Modelo de Negócios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cs typeface="Arial" pitchFamily="34" charset="0"/>
              </a:rPr>
              <a:t>Modelo proposto - </a:t>
            </a:r>
            <a:r>
              <a:rPr lang="pt-BR" b="1" dirty="0" smtClean="0"/>
              <a:t>Tamanho médio – </a:t>
            </a:r>
            <a:r>
              <a:rPr lang="pt-BR" b="1" dirty="0" err="1" smtClean="0"/>
              <a:t>empreend</a:t>
            </a:r>
            <a:r>
              <a:rPr lang="pt-BR" b="1" dirty="0" smtClean="0"/>
              <a:t>. convencionais</a:t>
            </a:r>
          </a:p>
          <a:p>
            <a:endParaRPr lang="pt-BR" b="1" dirty="0"/>
          </a:p>
          <a:p>
            <a:r>
              <a:rPr lang="pt-BR" b="1" dirty="0" smtClean="0"/>
              <a:t>Discussão </a:t>
            </a:r>
            <a:r>
              <a:rPr lang="pt-BR" b="1" dirty="0"/>
              <a:t>sobre o momento da venda-  </a:t>
            </a:r>
            <a:r>
              <a:rPr lang="pt-BR" dirty="0"/>
              <a:t>a quem servem as pré-vendas</a:t>
            </a:r>
            <a:r>
              <a:rPr lang="pt-BR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Conversas </a:t>
            </a:r>
            <a:r>
              <a:rPr lang="pt-BR" dirty="0"/>
              <a:t>com áreas de Crédito dos Bancos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Busca por desenvolvimento de capacidade de análise dos bancos </a:t>
            </a:r>
            <a:r>
              <a:rPr lang="pt-BR" dirty="0" smtClean="0"/>
              <a:t>– instrumentos </a:t>
            </a:r>
            <a:r>
              <a:rPr lang="pt-BR" dirty="0"/>
              <a:t>para acompanhamento de vendas e mercado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por alternativas: seguro de comercialização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lvl="0"/>
            <a:r>
              <a:rPr lang="pt-BR" b="1" dirty="0"/>
              <a:t>Vendas </a:t>
            </a:r>
            <a:r>
              <a:rPr lang="pt-BR" b="1" dirty="0" smtClean="0"/>
              <a:t>definitivas - repasses </a:t>
            </a:r>
            <a:r>
              <a:rPr lang="pt-BR" b="1" dirty="0"/>
              <a:t>durante a </a:t>
            </a:r>
            <a:r>
              <a:rPr lang="pt-BR" b="1" dirty="0" smtClean="0"/>
              <a:t>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Compromisso/qualidade </a:t>
            </a:r>
            <a:r>
              <a:rPr lang="pt-BR" dirty="0"/>
              <a:t>do comprador versus a flexibilidade das Promessas de Compra e Venda (positiva com a gestão do incorporador nas vendas</a:t>
            </a:r>
            <a:r>
              <a:rPr lang="pt-BR" dirty="0" smtClean="0"/>
              <a:t>). </a:t>
            </a:r>
            <a:r>
              <a:rPr lang="pt-BR" dirty="0"/>
              <a:t>Exemplo de discussão neste sentido: modelo de distrato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antecipação dos repasses – na venda, de preferência.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Risco dos bancos com PF apenas marginalmente aumentado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Compromisso traz maior qualidade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Seguro de término de obra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Correção das </a:t>
            </a:r>
            <a:r>
              <a:rPr lang="pt-BR" dirty="0" smtClean="0"/>
              <a:t>parcelas. </a:t>
            </a:r>
            <a:r>
              <a:rPr lang="pt-BR" dirty="0" err="1" smtClean="0"/>
              <a:t>Ex</a:t>
            </a:r>
            <a:r>
              <a:rPr lang="pt-BR" dirty="0" smtClean="0"/>
              <a:t>; INCC comprador, juros pela incorporadora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pelo </a:t>
            </a:r>
            <a:r>
              <a:rPr lang="pt-BR" dirty="0" smtClean="0"/>
              <a:t>comprador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Reunião de trabalho – representantes Comitê Incorporação e Financeiro – finalização do modelo e aproximação com Bancos.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9012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94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1</a:t>
            </a:r>
            <a:r>
              <a:rPr lang="pt-BR" dirty="0"/>
              <a:t> </a:t>
            </a:r>
            <a:r>
              <a:rPr lang="pt-BR" b="1" dirty="0"/>
              <a:t>– Registro </a:t>
            </a:r>
            <a:r>
              <a:rPr lang="pt-BR" b="1" dirty="0" smtClean="0"/>
              <a:t>Eletrônico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Recomendações ABECIP com recomendações para Portaria CG-SP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Convênios com linhas de crédito para Cartórios a serem alinhados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Repositório Confiável de Documentos Eletrônico - certidões, em vez de pastas mãe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Plataformas oficialeletronico.com.br e registrador.org.br.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Grupo de trabalho - incorporadoras, Cartórios Notas, bancos</a:t>
            </a:r>
            <a:endParaRPr lang="pt-BR" sz="2000" dirty="0"/>
          </a:p>
          <a:p>
            <a:pPr>
              <a:defRPr/>
            </a:pPr>
            <a:r>
              <a:rPr lang="pt-BR" dirty="0"/>
              <a:t> </a:t>
            </a:r>
            <a:endParaRPr lang="pt-BR" sz="2000" dirty="0"/>
          </a:p>
          <a:p>
            <a:pPr>
              <a:defRPr/>
            </a:pPr>
            <a:r>
              <a:rPr lang="pt-BR" b="1" dirty="0"/>
              <a:t>2 </a:t>
            </a:r>
            <a:r>
              <a:rPr lang="pt-BR" dirty="0"/>
              <a:t>– </a:t>
            </a:r>
            <a:r>
              <a:rPr lang="pt-BR" b="1" dirty="0" smtClean="0"/>
              <a:t>Certidões</a:t>
            </a:r>
            <a:r>
              <a:rPr lang="pt-BR" b="1" dirty="0"/>
              <a:t>/ Objeto e Pé - Substituição por Formulário de Referência CVM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Item 3 – informações financeiras selecionadas – </a:t>
            </a:r>
            <a:r>
              <a:rPr lang="pt-BR" dirty="0" smtClean="0"/>
              <a:t>situação </a:t>
            </a:r>
            <a:r>
              <a:rPr lang="pt-BR" dirty="0"/>
              <a:t>econômico-financeira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Itens 4.3 a </a:t>
            </a:r>
            <a:r>
              <a:rPr lang="pt-BR" dirty="0" smtClean="0"/>
              <a:t>4.7 - processos judiciais/</a:t>
            </a:r>
            <a:r>
              <a:rPr lang="pt-BR" dirty="0" err="1" smtClean="0"/>
              <a:t>administr</a:t>
            </a:r>
            <a:r>
              <a:rPr lang="pt-BR" dirty="0" smtClean="0"/>
              <a:t>./arbitrais com valores </a:t>
            </a:r>
            <a:r>
              <a:rPr lang="pt-BR" dirty="0"/>
              <a:t>provisionados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600" dirty="0"/>
          </a:p>
          <a:p>
            <a:pPr>
              <a:defRPr/>
            </a:pPr>
            <a:r>
              <a:rPr lang="pt-BR" b="1" dirty="0"/>
              <a:t>3- Individualização/desmembramentos- </a:t>
            </a:r>
            <a:r>
              <a:rPr lang="pt-BR" dirty="0"/>
              <a:t>Ficha Auxiliar não aceita </a:t>
            </a:r>
            <a:r>
              <a:rPr lang="pt-BR" dirty="0" smtClean="0"/>
              <a:t>– ARISP: Aplicativo 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4 - Aperfeiçoamentos no sistema de </a:t>
            </a:r>
            <a:r>
              <a:rPr lang="pt-BR" b="1" dirty="0" smtClean="0"/>
              <a:t>chancelas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5 - Câmara de Esclarecimentos/Definições e </a:t>
            </a:r>
            <a:r>
              <a:rPr lang="pt-BR" b="1" dirty="0" smtClean="0"/>
              <a:t>Ouvidoria </a:t>
            </a:r>
            <a:r>
              <a:rPr lang="pt-BR" dirty="0" smtClean="0"/>
              <a:t>-  </a:t>
            </a:r>
            <a:r>
              <a:rPr lang="pt-BR" dirty="0"/>
              <a:t>Provimento </a:t>
            </a:r>
            <a:r>
              <a:rPr lang="pt-BR" dirty="0" smtClean="0"/>
              <a:t>especial</a:t>
            </a:r>
            <a:endParaRPr lang="pt-BR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b="1" dirty="0" smtClean="0"/>
              <a:t>Outros</a:t>
            </a:r>
            <a:r>
              <a:rPr lang="pt-BR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Reunião com </a:t>
            </a:r>
            <a:r>
              <a:rPr lang="pt-BR" dirty="0" smtClean="0"/>
              <a:t>CBIC/ABRAINC - </a:t>
            </a:r>
            <a:r>
              <a:rPr lang="pt-BR" dirty="0"/>
              <a:t>registros no país </a:t>
            </a:r>
            <a:r>
              <a:rPr lang="pt-BR" dirty="0" smtClean="0"/>
              <a:t>para CNJ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Emissão de contratos centralizada (CIOPI, no caso da  Caixa) e impressão local; padrão nacional ou no mínimo estadual. </a:t>
            </a:r>
            <a:endParaRPr lang="pt-BR" b="1" dirty="0"/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13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pitchFamily="34" charset="0"/>
              </a:rPr>
              <a:t>  </a:t>
            </a:r>
            <a:endParaRPr lang="en-US" b="1">
              <a:sym typeface="Arial" pitchFamily="34" charset="0"/>
            </a:endParaRPr>
          </a:p>
        </p:txBody>
      </p:sp>
      <p:sp>
        <p:nvSpPr>
          <p:cNvPr id="4103" name="Rectangle 4"/>
          <p:cNvSpPr>
            <a:spLocks/>
          </p:cNvSpPr>
          <p:nvPr/>
        </p:nvSpPr>
        <p:spPr bwMode="auto">
          <a:xfrm>
            <a:off x="250825" y="764704"/>
            <a:ext cx="8626475" cy="58169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pt-BR" b="1" dirty="0" smtClean="0">
                <a:cs typeface="Arial" pitchFamily="34" charset="0"/>
                <a:sym typeface="Arial" pitchFamily="34" charset="0"/>
              </a:rPr>
              <a:t>Atraso de obra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Tribunal de Justiça de São Paulo- entendimento recente favorável à tolerância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Rio de Janeiro -  PL 6454 – inconstitucionalidade por </a:t>
            </a:r>
            <a:r>
              <a:rPr lang="pt-BR" dirty="0" err="1" smtClean="0">
                <a:cs typeface="Arial" pitchFamily="34" charset="0"/>
                <a:sym typeface="Arial" pitchFamily="34" charset="0"/>
              </a:rPr>
              <a:t>Sinduscon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 RJ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PL 178 – </a:t>
            </a:r>
            <a:r>
              <a:rPr lang="pt-BR" dirty="0" err="1" smtClean="0">
                <a:cs typeface="Arial" pitchFamily="34" charset="0"/>
                <a:sym typeface="Arial" pitchFamily="34" charset="0"/>
              </a:rPr>
              <a:t>Dep</a:t>
            </a:r>
            <a:r>
              <a:rPr lang="pt-BR" dirty="0" smtClean="0">
                <a:cs typeface="Arial" pitchFamily="34" charset="0"/>
                <a:sym typeface="Arial" pitchFamily="34" charset="0"/>
              </a:rPr>
              <a:t> Eli Correa Fo. - aprovado no CDU p/ CDC, com o mesmo texto aprovado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cs typeface="Arial" pitchFamily="34" charset="0"/>
                <a:sym typeface="Arial" pitchFamily="34" charset="0"/>
              </a:rPr>
              <a:t> </a:t>
            </a:r>
            <a:r>
              <a:rPr lang="pt-BR" dirty="0" smtClean="0">
                <a:sym typeface="Arial" pitchFamily="34" charset="0"/>
              </a:rPr>
              <a:t>R</a:t>
            </a:r>
            <a:r>
              <a:rPr lang="pt-BR" dirty="0" smtClean="0"/>
              <a:t>elator: Ricardo Izar Fo – CDC - relator deverá manter texto aprovado pela CDU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</a:t>
            </a:r>
            <a:r>
              <a:rPr lang="pt-BR" dirty="0" smtClean="0"/>
              <a:t>olerância de 180 dias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Aviso com 6 meses de antecedência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mensais ao comprador sobre andamento de obra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Plano Diretor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Incorporação prepara pontos para priorizações. Direito de </a:t>
            </a:r>
            <a:r>
              <a:rPr lang="pt-BR" dirty="0" smtClean="0"/>
              <a:t>Protocolo</a:t>
            </a:r>
          </a:p>
          <a:p>
            <a:endParaRPr lang="pt-BR" b="1" dirty="0"/>
          </a:p>
          <a:p>
            <a:r>
              <a:rPr lang="pt-BR" b="1" dirty="0"/>
              <a:t>Participação/Representação ABRAINC junto à ADEMI-RJ – </a:t>
            </a:r>
            <a:r>
              <a:rPr lang="pt-BR" dirty="0" smtClean="0"/>
              <a:t>conversa </a:t>
            </a:r>
            <a:r>
              <a:rPr lang="pt-BR" dirty="0"/>
              <a:t>para convite de Ana </a:t>
            </a:r>
            <a:r>
              <a:rPr lang="pt-BR" dirty="0" smtClean="0"/>
              <a:t>Medina/outros </a:t>
            </a:r>
            <a:r>
              <a:rPr lang="pt-BR" dirty="0"/>
              <a:t>representantes da ABRAINC para </a:t>
            </a:r>
            <a:r>
              <a:rPr lang="pt-BR" dirty="0" smtClean="0"/>
              <a:t>reuniões jurídicas. </a:t>
            </a:r>
            <a:r>
              <a:rPr lang="pt-BR" dirty="0"/>
              <a:t>Idealmente </a:t>
            </a:r>
            <a:r>
              <a:rPr lang="pt-BR" dirty="0" smtClean="0"/>
              <a:t>- 2 </a:t>
            </a:r>
            <a:r>
              <a:rPr lang="pt-BR" dirty="0"/>
              <a:t>a 3 representantes da </a:t>
            </a:r>
            <a:r>
              <a:rPr lang="pt-BR" dirty="0" smtClean="0"/>
              <a:t>ABRAINC. Indicações </a:t>
            </a:r>
            <a:r>
              <a:rPr lang="pt-BR" dirty="0"/>
              <a:t>de nomes para este fim. </a:t>
            </a:r>
          </a:p>
          <a:p>
            <a:pPr marL="285750" indent="-285750"/>
            <a:endParaRPr lang="pt-BR" b="1" dirty="0"/>
          </a:p>
          <a:p>
            <a:pPr>
              <a:defRPr/>
            </a:pPr>
            <a:r>
              <a:rPr lang="pt-BR" b="1" dirty="0"/>
              <a:t>Patrimônio de Afetação – Dr. </a:t>
            </a:r>
            <a:r>
              <a:rPr lang="pt-BR" b="1" dirty="0" err="1"/>
              <a:t>Melhim</a:t>
            </a:r>
            <a:r>
              <a:rPr lang="pt-BR" b="1" dirty="0"/>
              <a:t> </a:t>
            </a:r>
            <a:r>
              <a:rPr lang="pt-BR" b="1" dirty="0" err="1"/>
              <a:t>Chaloub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Exigências descabidas – melhorias na </a:t>
            </a:r>
            <a:r>
              <a:rPr lang="pt-BR" dirty="0" smtClean="0"/>
              <a:t>legislação (Alinhar com Eventos </a:t>
            </a:r>
            <a:r>
              <a:rPr lang="pt-BR" smtClean="0"/>
              <a:t>Magistrados</a:t>
            </a:r>
            <a:r>
              <a:rPr lang="pt-BR" smtClean="0"/>
              <a:t>)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3934108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RET 4%, Desoneração da Folha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Caducamento</a:t>
            </a:r>
            <a:r>
              <a:rPr lang="pt-BR" dirty="0" smtClean="0"/>
              <a:t> da MP 610 em 3 de junho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 com Ministro Fernando Pimentel em 12/6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Acompanhamento diário com assessores e com CBIC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MP 610 – Relator Senador </a:t>
            </a:r>
            <a:r>
              <a:rPr lang="pt-BR" dirty="0" err="1" smtClean="0"/>
              <a:t>Eunício</a:t>
            </a:r>
            <a:r>
              <a:rPr lang="pt-BR" dirty="0" smtClean="0"/>
              <a:t> Oliveira (PMDB- CE)</a:t>
            </a:r>
          </a:p>
          <a:p>
            <a:endParaRPr lang="pt-BR" b="1" dirty="0" smtClean="0"/>
          </a:p>
          <a:p>
            <a:r>
              <a:rPr lang="pt-BR" b="1" dirty="0" smtClean="0"/>
              <a:t>Lei </a:t>
            </a:r>
            <a:r>
              <a:rPr lang="pt-BR" b="1" dirty="0"/>
              <a:t>12.844 – </a:t>
            </a:r>
            <a:r>
              <a:rPr lang="pt-BR" b="1" dirty="0" smtClean="0"/>
              <a:t>19/7/2013 - </a:t>
            </a:r>
            <a:r>
              <a:rPr lang="pt-BR" dirty="0" smtClean="0"/>
              <a:t>Câmara, no Senado e sanção presidencial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Desoneração – construção </a:t>
            </a:r>
            <a:r>
              <a:rPr lang="pt-BR" dirty="0" smtClean="0"/>
              <a:t>(receita preponderante)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Possibilidade de antecipação de inclusão no novo regime para 4/6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CNAEs</a:t>
            </a:r>
            <a:r>
              <a:rPr lang="pt-BR" dirty="0" smtClean="0"/>
              <a:t> 2.0: 421</a:t>
            </a:r>
            <a:r>
              <a:rPr lang="pt-BR" dirty="0"/>
              <a:t>, 422, </a:t>
            </a:r>
            <a:r>
              <a:rPr lang="pt-BR" dirty="0" smtClean="0"/>
              <a:t>429 e 431 - novo </a:t>
            </a:r>
            <a:r>
              <a:rPr lang="pt-BR" dirty="0"/>
              <a:t>regime a partir de 01/01/2014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CEI 1/6 a 31/10 -  opção irretratável para desoneração pelo recolhimento neste regime em 20/7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Publicação no DO 22/7 – como fica esta opção?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ficam dúvidas da página seguinte?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err="1" smtClean="0"/>
              <a:t>Procon</a:t>
            </a:r>
            <a:r>
              <a:rPr lang="pt-BR" b="1" dirty="0" smtClean="0"/>
              <a:t>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Procon Rio solicitou fiscalização dos contratos últimos 5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Canal de comunicação? Verificar com Secovi - Dan </a:t>
            </a:r>
            <a:r>
              <a:rPr lang="pt-BR" dirty="0" err="1" smtClean="0"/>
              <a:t>Suguio</a:t>
            </a:r>
            <a:r>
              <a:rPr lang="pt-BR" dirty="0" smtClean="0"/>
              <a:t> (</a:t>
            </a:r>
            <a:r>
              <a:rPr lang="pt-BR" dirty="0" err="1" smtClean="0"/>
              <a:t>Even</a:t>
            </a:r>
            <a:r>
              <a:rPr lang="pt-BR" dirty="0" smtClean="0"/>
              <a:t>) vai trazer nome de Diretor Geral do Procon para eventual contato</a:t>
            </a:r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832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5888"/>
            <a:ext cx="8577262" cy="28257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Reuniões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com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Fazenda</a:t>
            </a: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18/4</a:t>
            </a:r>
          </a:p>
        </p:txBody>
      </p:sp>
      <p:sp>
        <p:nvSpPr>
          <p:cNvPr id="3174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1748" name="Retângulo 7"/>
          <p:cNvSpPr>
            <a:spLocks noChangeArrowheads="1"/>
          </p:cNvSpPr>
          <p:nvPr/>
        </p:nvSpPr>
        <p:spPr bwMode="auto">
          <a:xfrm>
            <a:off x="179388" y="549275"/>
            <a:ext cx="8785225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20/2</a:t>
            </a:r>
            <a:r>
              <a:rPr lang="pt-BR" dirty="0" smtClean="0"/>
              <a:t> </a:t>
            </a:r>
            <a:r>
              <a:rPr lang="pt-BR" dirty="0"/>
              <a:t>- obras sob novo regime poderão mantê-lo até seu final</a:t>
            </a:r>
          </a:p>
          <a:p>
            <a:r>
              <a:rPr lang="pt-BR" b="1" dirty="0"/>
              <a:t>Abatimentos descartados</a:t>
            </a:r>
            <a:r>
              <a:rPr lang="pt-BR" dirty="0"/>
              <a:t>: cumulatividade faz parte do conceito da medida</a:t>
            </a:r>
            <a:endParaRPr lang="en-US" b="1" dirty="0"/>
          </a:p>
          <a:p>
            <a:pPr>
              <a:buFont typeface="Arial" charset="0"/>
              <a:buChar char="•"/>
            </a:pPr>
            <a:endParaRPr lang="pt-BR" dirty="0"/>
          </a:p>
          <a:p>
            <a:r>
              <a:rPr lang="pt-BR" b="1" dirty="0"/>
              <a:t>MP 612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Desoneração sobre obras iniciadas a partir de 1/abril </a:t>
            </a:r>
            <a:r>
              <a:rPr lang="pt-BR" dirty="0"/>
              <a:t>– CEI</a:t>
            </a:r>
          </a:p>
          <a:p>
            <a:pPr>
              <a:buFont typeface="Arial" charset="0"/>
              <a:buChar char="•"/>
            </a:pPr>
            <a:r>
              <a:rPr lang="pt-BR" b="1" dirty="0"/>
              <a:t> Enquadramento</a:t>
            </a:r>
            <a:r>
              <a:rPr lang="pt-BR" dirty="0"/>
              <a:t>: preponderância da atividade e não proporcionalidade</a:t>
            </a:r>
          </a:p>
          <a:p>
            <a:endParaRPr lang="pt-BR" dirty="0"/>
          </a:p>
          <a:p>
            <a:r>
              <a:rPr lang="pt-BR" b="1" dirty="0"/>
              <a:t>Questões 18/4</a:t>
            </a:r>
          </a:p>
          <a:p>
            <a:pPr>
              <a:buFont typeface="Arial" charset="0"/>
              <a:buChar char="•"/>
            </a:pPr>
            <a:r>
              <a:rPr lang="pt-BR" dirty="0"/>
              <a:t>CNAE preponderância Parágrafo 9 e 10 </a:t>
            </a:r>
            <a:r>
              <a:rPr lang="pt-BR" dirty="0" err="1"/>
              <a:t>Art</a:t>
            </a:r>
            <a:r>
              <a:rPr lang="pt-BR" dirty="0"/>
              <a:t> 9 Lei 12.546/11 – incerteza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Conceito de receita bruta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Regime de caixa ou competência (público/privado, privado/privado)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 do pessoal administrativo (sem CNAE)</a:t>
            </a:r>
          </a:p>
          <a:p>
            <a:pPr>
              <a:buFont typeface="Arial" charset="0"/>
              <a:buChar char="•"/>
            </a:pPr>
            <a:r>
              <a:rPr lang="pt-BR" dirty="0"/>
              <a:t> O que prevalece no caso de divergência entre CNAE e atividade principal?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de 3,5% ou 11% - CNAE ou serviço prestado?</a:t>
            </a:r>
          </a:p>
          <a:p>
            <a:pPr>
              <a:buFont typeface="Arial" charset="0"/>
              <a:buChar char="•"/>
            </a:pPr>
            <a:r>
              <a:rPr lang="pt-BR" dirty="0"/>
              <a:t> Subcontratados - obras com CEI anterior a 31/3; obras antes e após esta data</a:t>
            </a:r>
          </a:p>
          <a:p>
            <a:pPr>
              <a:buFont typeface="Arial" charset="0"/>
              <a:buChar char="•"/>
            </a:pPr>
            <a:r>
              <a:rPr lang="pt-BR" dirty="0"/>
              <a:t> Retenção para estes subcontratados</a:t>
            </a:r>
          </a:p>
          <a:p>
            <a:pPr>
              <a:buFont typeface="Arial" charset="0"/>
              <a:buChar char="•"/>
            </a:pPr>
            <a:r>
              <a:rPr lang="pt-BR" dirty="0"/>
              <a:t> SEFIP/GFIP serão alteradas?</a:t>
            </a:r>
          </a:p>
          <a:p>
            <a:pPr>
              <a:buFont typeface="Arial" charset="0"/>
              <a:buChar char="•"/>
            </a:pPr>
            <a:r>
              <a:rPr lang="pt-BR" dirty="0"/>
              <a:t> Consideração de contratos de venda de fração e construção</a:t>
            </a:r>
          </a:p>
          <a:p>
            <a:pPr>
              <a:buFont typeface="Arial" charset="0"/>
              <a:buChar char="•"/>
            </a:pPr>
            <a:r>
              <a:rPr lang="pt-BR" dirty="0"/>
              <a:t> Tratamentos de consórcios, que não tem personalidade jurídica</a:t>
            </a:r>
          </a:p>
          <a:p>
            <a:pPr>
              <a:buFont typeface="Arial" charset="0"/>
              <a:buChar char="•"/>
            </a:pPr>
            <a:r>
              <a:rPr lang="pt-BR" dirty="0"/>
              <a:t> Simples Nacional vs. 2%</a:t>
            </a:r>
          </a:p>
          <a:p>
            <a:endParaRPr lang="pt-BR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174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smtClean="0"/>
              <a:t>15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 Das 9h às </a:t>
            </a:r>
            <a:r>
              <a:rPr lang="pt-BR" b="1" dirty="0" smtClean="0"/>
              <a:t>10:15h</a:t>
            </a:r>
            <a:r>
              <a:rPr lang="pt-BR" dirty="0"/>
              <a:t>: </a:t>
            </a:r>
            <a:r>
              <a:rPr lang="pt-BR" b="1" dirty="0"/>
              <a:t>grupos de trabalho - atualizações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Modelo de Vendas – definições de recomendações do Comitê Jurídico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Normas de Desempenho – preparação das empresas – reunião 23/7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Terceirização – atualizações, NR 18 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Defesa da Concorrência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Encontros com Judiciário</a:t>
            </a:r>
            <a:endParaRPr lang="pt-BR" dirty="0"/>
          </a:p>
          <a:p>
            <a:pPr>
              <a:defRPr/>
            </a:pPr>
            <a:r>
              <a:rPr lang="pt-BR" b="1" dirty="0"/>
              <a:t> </a:t>
            </a:r>
            <a:endParaRPr lang="pt-BR" dirty="0"/>
          </a:p>
          <a:p>
            <a:pPr>
              <a:defRPr/>
            </a:pPr>
            <a:r>
              <a:rPr lang="pt-BR" b="1" dirty="0"/>
              <a:t>Das </a:t>
            </a:r>
            <a:r>
              <a:rPr lang="pt-BR" b="1" dirty="0" smtClean="0"/>
              <a:t>10:15h </a:t>
            </a:r>
            <a:r>
              <a:rPr lang="pt-BR" b="1" dirty="0"/>
              <a:t>às 11h - outros </a:t>
            </a:r>
            <a:r>
              <a:rPr lang="pt-BR" b="1" dirty="0" smtClean="0"/>
              <a:t>assuntos</a:t>
            </a:r>
          </a:p>
          <a:p>
            <a:pPr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COAF-COFECI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Cadastro Positivo – atualização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Modelo de Negócios – incorporação – propostas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Outras atualizações: cartórios, desoneração da Folha, legislação atrasos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Destaques – Jurídico e Incorporação - 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Discussões sobre o assunto nos últimos meses no Comitê Jurídico – e mais recentemente no Comitê de Incorporação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Visão inicial: com estrutura adequada, a Corretagem Apartada – contratação da corretagem pelo comprador - seria alternativa adequada para as empresas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Com o aprofundamento da discussão pelos </a:t>
            </a:r>
            <a:r>
              <a:rPr lang="pt-BR" dirty="0"/>
              <a:t>Comitês Jurídico e de </a:t>
            </a:r>
            <a:r>
              <a:rPr lang="pt-BR" dirty="0" smtClean="0"/>
              <a:t>Incorporação, em foco a consistência da contratação pelo comprador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Ganhos comerciais com a Corretagem Apartada– apesar de visíveis e imediatos – seriam afetados pelas questões de reputação, contencioso e até eventuais passivos</a:t>
            </a:r>
          </a:p>
          <a:p>
            <a:pPr marL="0" lvl="1"/>
            <a:endParaRPr lang="pt-BR" dirty="0" smtClean="0"/>
          </a:p>
          <a:p>
            <a:pPr marL="0" lvl="1"/>
            <a:endParaRPr lang="pt-BR" dirty="0"/>
          </a:p>
          <a:p>
            <a:pPr marL="0" lvl="1"/>
            <a:r>
              <a:rPr lang="pt-BR" dirty="0" smtClean="0"/>
              <a:t>Com isso, trazemos aqui conclusões e recomendações da Diretoria em cima das recomendações deste Comitê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430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227013"/>
            <a:ext cx="8696325" cy="171450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estaques – Jurídico e Incorporação - Corretagem Apartada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88896" tIns="50798" rIns="88896" bIns="50798">
            <a:spAutoFit/>
          </a:bodyPr>
          <a:lstStyle>
            <a:lvl1pPr marL="342900" indent="-3429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20675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>
              <a:spcBef>
                <a:spcPts val="700"/>
              </a:spcBef>
            </a:pPr>
            <a:r>
              <a:rPr lang="en-US" sz="1500" b="1">
                <a:sym typeface="Arial" panose="020B0604020202020204" pitchFamily="34" charset="0"/>
              </a:rPr>
              <a:t>  </a:t>
            </a:r>
            <a:endParaRPr lang="en-US" b="1">
              <a:sym typeface="Arial" panose="020B0604020202020204" pitchFamily="34" charset="0"/>
            </a:endParaRPr>
          </a:p>
        </p:txBody>
      </p:sp>
      <p:sp>
        <p:nvSpPr>
          <p:cNvPr id="5125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/>
            <a:r>
              <a:rPr lang="en-US" sz="1000" dirty="0" smtClean="0"/>
              <a:t>2</a:t>
            </a:r>
            <a:endParaRPr lang="en-US" sz="1000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242888" y="980728"/>
          <a:ext cx="8696325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5" imgW="7486540" imgH="2914743" progId="Excel.Sheet.12">
                  <p:embed/>
                </p:oleObj>
              </mc:Choice>
              <mc:Fallback>
                <p:oleObj name="Worksheet" r:id="rId5" imgW="7486540" imgH="2914743" progId="Excel.Shee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980728"/>
                        <a:ext cx="8696325" cy="525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107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Destaques – Jurídico e Incorporação - Modelo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Vendas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91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dirty="0" smtClean="0"/>
              <a:t>Entendimento Diretoria, em sequência a </a:t>
            </a:r>
            <a:r>
              <a:rPr lang="pt-BR" dirty="0"/>
              <a:t>discussões e recomendações dos Comitês Jurídico e de </a:t>
            </a:r>
            <a:r>
              <a:rPr lang="pt-BR" dirty="0" smtClean="0"/>
              <a:t>Incorporações:</a:t>
            </a:r>
          </a:p>
          <a:p>
            <a:pPr marL="0" lvl="1"/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b="1" dirty="0"/>
              <a:t>O</a:t>
            </a:r>
            <a:r>
              <a:rPr lang="pt-BR" b="1" dirty="0" smtClean="0"/>
              <a:t> </a:t>
            </a:r>
            <a:r>
              <a:rPr lang="pt-BR" b="1" dirty="0"/>
              <a:t>modelo de corretagem </a:t>
            </a:r>
            <a:r>
              <a:rPr lang="pt-BR" b="1" dirty="0" smtClean="0"/>
              <a:t>com contratação pela empresa, </a:t>
            </a:r>
            <a:r>
              <a:rPr lang="pt-BR" b="1" dirty="0"/>
              <a:t>apesar de carregar maiores custos iniciais, tem reflexos positivos no médio e longo prazo para suas associadas 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</a:p>
          <a:p>
            <a:pPr marL="0" lvl="1"/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Termo </a:t>
            </a:r>
            <a:r>
              <a:rPr lang="pt-BR" dirty="0"/>
              <a:t>de </a:t>
            </a:r>
            <a:r>
              <a:rPr lang="pt-BR" dirty="0" smtClean="0"/>
              <a:t>Adesão sobre o assunto com data de vigor – proposta: 1º de janeiro</a:t>
            </a:r>
            <a:endParaRPr lang="pt-BR" dirty="0"/>
          </a:p>
          <a:p>
            <a:pPr marL="0" lvl="1"/>
            <a:endParaRPr lang="pt-BR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Manutenção de apoio aos aperfeiçoamentos em curso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Formalização </a:t>
            </a:r>
            <a:r>
              <a:rPr lang="pt-BR" dirty="0"/>
              <a:t>via Corretores Associados – não aceita pelo INSS</a:t>
            </a:r>
          </a:p>
          <a:p>
            <a:pPr lvl="1">
              <a:buFont typeface="Arial" pitchFamily="34" charset="0"/>
              <a:buChar char="•"/>
            </a:pPr>
            <a:r>
              <a:rPr lang="pt-BR" dirty="0"/>
              <a:t> Formalização via Simples/Corretores como </a:t>
            </a:r>
            <a:r>
              <a:rPr lang="pt-BR" dirty="0" smtClean="0"/>
              <a:t>Microempreendedores</a:t>
            </a:r>
          </a:p>
          <a:p>
            <a:pPr lvl="1">
              <a:buFont typeface="Arial" pitchFamily="34" charset="0"/>
              <a:buChar char="•"/>
            </a:pPr>
            <a:endParaRPr lang="pt-BR" dirty="0"/>
          </a:p>
          <a:p>
            <a:pPr marL="0" lvl="1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  Comitê </a:t>
            </a:r>
            <a:r>
              <a:rPr lang="pt-BR" dirty="0"/>
              <a:t>de Incorporação </a:t>
            </a:r>
            <a:r>
              <a:rPr lang="pt-BR" dirty="0" smtClean="0"/>
              <a:t>+ Jurídico trará </a:t>
            </a:r>
            <a:r>
              <a:rPr lang="pt-BR" dirty="0"/>
              <a:t>detalhamentos sobre impactos nos preços e sobre próximos passos na implementação </a:t>
            </a:r>
            <a:r>
              <a:rPr lang="pt-BR" dirty="0" smtClean="0"/>
              <a:t>proposta para definição final  em 11/outubro</a:t>
            </a:r>
            <a:endParaRPr lang="pt-BR" sz="2000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9348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- Normas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Desempenho  -  </a:t>
            </a:r>
            <a:r>
              <a:rPr lang="pt-BR" sz="1800" b="1" dirty="0" smtClean="0">
                <a:solidFill>
                  <a:schemeClr val="tx1"/>
                </a:solidFill>
              </a:rPr>
              <a:t>Plano de trabalho </a:t>
            </a:r>
            <a:r>
              <a:rPr lang="pt-BR" sz="1800" dirty="0" smtClean="0"/>
              <a:t/>
            </a:r>
            <a:br>
              <a:rPr lang="pt-BR" sz="1800" dirty="0" smtClean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8435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476672"/>
            <a:ext cx="8759825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Contratos </a:t>
            </a:r>
            <a:r>
              <a:rPr lang="pt-BR" sz="1700" b="1" dirty="0"/>
              <a:t>com projetistas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Termo Declaratório – conhecimento e aderência às normas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Auditoria – contratação de dois projetistas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para projetistas – não se limita ao valor do contrato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Inclusão de dados de ambiência do terreno no escopo</a:t>
            </a:r>
          </a:p>
          <a:p>
            <a:pPr lvl="0"/>
            <a:r>
              <a:rPr lang="pt-BR" sz="1700" b="1" dirty="0"/>
              <a:t>Suprimentos</a:t>
            </a:r>
            <a:r>
              <a:rPr lang="pt-BR" sz="1700" dirty="0"/>
              <a:t> – contratos </a:t>
            </a:r>
            <a:r>
              <a:rPr lang="pt-BR" sz="1700" dirty="0" smtClean="0"/>
              <a:t>claros, </a:t>
            </a:r>
            <a:r>
              <a:rPr lang="pt-BR" sz="1700" dirty="0"/>
              <a:t>com termos precisos</a:t>
            </a:r>
          </a:p>
          <a:p>
            <a:pPr lvl="0"/>
            <a:endParaRPr lang="pt-BR" sz="1700" dirty="0"/>
          </a:p>
          <a:p>
            <a:pPr lvl="0"/>
            <a:r>
              <a:rPr lang="pt-BR" sz="1700" b="1" dirty="0" smtClean="0"/>
              <a:t>PVC </a:t>
            </a:r>
            <a:r>
              <a:rPr lang="pt-BR" sz="1700" b="1" dirty="0"/>
              <a:t>e Convenções de Condomínio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Declaração à parte. </a:t>
            </a:r>
            <a:r>
              <a:rPr lang="pt-BR" sz="1700" dirty="0" err="1"/>
              <a:t>Ex</a:t>
            </a:r>
            <a:r>
              <a:rPr lang="pt-BR" sz="1700" dirty="0"/>
              <a:t>: conformidade na entrega, não mexer na estrutura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Manuais do Comprador e do Síndico (áreas comuns) em fase final de atualização - até agosto devem estar </a:t>
            </a:r>
            <a:r>
              <a:rPr lang="pt-BR" sz="1700" dirty="0" smtClean="0"/>
              <a:t>prontos. Alinhamento com Secovi.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Memorias Descritivos – revisão de termos, trazendo mais </a:t>
            </a:r>
            <a:r>
              <a:rPr lang="pt-BR" sz="1700" dirty="0" smtClean="0"/>
              <a:t>precisão. </a:t>
            </a:r>
          </a:p>
          <a:p>
            <a:pPr marL="285750" indent="-285750"/>
            <a:r>
              <a:rPr lang="pt-BR" sz="1700" dirty="0" smtClean="0"/>
              <a:t>     Tecnisa  desenvolve um modelo de “check list “. Em setembro será analisado  pelo grupo.</a:t>
            </a:r>
          </a:p>
          <a:p>
            <a:pPr marL="285750" indent="-285750"/>
            <a:endParaRPr lang="pt-BR" sz="1700" dirty="0"/>
          </a:p>
          <a:p>
            <a:pPr lvl="0"/>
            <a:r>
              <a:rPr lang="pt-BR" sz="1700" b="1" dirty="0"/>
              <a:t>Planos de manutenção </a:t>
            </a:r>
            <a:r>
              <a:rPr lang="pt-BR" sz="1700" dirty="0"/>
              <a:t>– Normas determinam responsável por manutenção com ART. Análise e esclarecimentos adicionais - grupo a ser montado na CBIC. </a:t>
            </a:r>
          </a:p>
          <a:p>
            <a:pPr lvl="0"/>
            <a:endParaRPr lang="pt-BR" sz="1700" dirty="0"/>
          </a:p>
          <a:p>
            <a:r>
              <a:rPr lang="pt-BR" sz="1700" b="1" dirty="0"/>
              <a:t>Agenda de acompanhamento </a:t>
            </a:r>
            <a:r>
              <a:rPr lang="pt-BR" sz="1700" dirty="0"/>
              <a:t>– Manuais e Lei a respeito (detalhando conceitos de vida útil e garantias)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/>
              <a:t>Reunião técnica </a:t>
            </a:r>
            <a:r>
              <a:rPr lang="pt-BR" sz="1700" dirty="0" err="1" smtClean="0"/>
              <a:t>CBIC</a:t>
            </a:r>
            <a:r>
              <a:rPr lang="pt-BR" sz="1700" dirty="0" smtClean="0"/>
              <a:t>/</a:t>
            </a:r>
            <a:r>
              <a:rPr lang="pt-BR" sz="1700" dirty="0" err="1" smtClean="0"/>
              <a:t>COMAT</a:t>
            </a:r>
            <a:r>
              <a:rPr lang="pt-BR" sz="1700" dirty="0" smtClean="0"/>
              <a:t>. Sugestão de acompanhamento pelas empresas.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Ensaios/testes</a:t>
            </a:r>
            <a:r>
              <a:rPr lang="pt-BR" sz="1700" dirty="0" smtClean="0"/>
              <a:t>- </a:t>
            </a:r>
            <a:r>
              <a:rPr lang="pt-BR" sz="1700" dirty="0"/>
              <a:t>racionalização – proposta MRV – </a:t>
            </a:r>
            <a:r>
              <a:rPr lang="pt-BR" sz="1700" dirty="0" smtClean="0"/>
              <a:t>Comitê Técnico</a:t>
            </a:r>
            <a:endParaRPr lang="pt-BR" sz="1700" dirty="0"/>
          </a:p>
        </p:txBody>
      </p:sp>
      <p:sp>
        <p:nvSpPr>
          <p:cNvPr id="18437" name="Rectangle 2"/>
          <p:cNvSpPr>
            <a:spLocks/>
          </p:cNvSpPr>
          <p:nvPr/>
        </p:nvSpPr>
        <p:spPr bwMode="auto">
          <a:xfrm>
            <a:off x="4427984" y="6165304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3- Relações 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Terceirização</a:t>
            </a:r>
            <a:r>
              <a:rPr lang="pt-BR" dirty="0"/>
              <a:t> – </a:t>
            </a:r>
            <a:r>
              <a:rPr lang="pt-BR" b="1" dirty="0"/>
              <a:t>acompanhamento, recomendações sobre gestão, MPT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Recrudescimento na fiscalização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Comunicação  CBIC – GAP/Min. Fazenda/Min. Pequenas Empresas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Mesa Nacional – terceirização vs. representação nacional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PL </a:t>
            </a:r>
            <a:r>
              <a:rPr lang="pt-BR" b="1" dirty="0"/>
              <a:t>4330 </a:t>
            </a:r>
            <a:r>
              <a:rPr lang="pt-BR" dirty="0"/>
              <a:t>- Votação na CCJ – Congresso – nova votação </a:t>
            </a:r>
            <a:r>
              <a:rPr lang="pt-BR" dirty="0" smtClean="0"/>
              <a:t>13/8 (</a:t>
            </a:r>
            <a:r>
              <a:rPr lang="pt-BR" dirty="0" err="1" smtClean="0"/>
              <a:t>tb</a:t>
            </a:r>
            <a:r>
              <a:rPr lang="pt-BR" dirty="0" smtClean="0"/>
              <a:t> Senado)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Norma para fiscalização do setor – Secretário de Inspeção do Trabalho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Manifesto Terceirização – apoio </a:t>
            </a:r>
            <a:r>
              <a:rPr lang="pt-BR" dirty="0" err="1"/>
              <a:t>ABRAINC</a:t>
            </a:r>
            <a:r>
              <a:rPr lang="pt-BR" dirty="0"/>
              <a:t> (Comitê de Comunicação – 3/7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Rossi destaca importância de presença das  Empresas, especialmente área técnica  para  demonstrar a realidade do setor.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Trabalho FGV – Brookfield – Luiz Fernando Moura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Ajuste de proposta, eliminando sobre posição com estudo FGV-SP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i="1" dirty="0" err="1"/>
              <a:t>Turn-over</a:t>
            </a:r>
            <a:r>
              <a:rPr lang="pt-BR" b="1" i="1" dirty="0"/>
              <a:t> </a:t>
            </a:r>
            <a:r>
              <a:rPr lang="pt-BR" b="1" dirty="0"/>
              <a:t>/especialização</a:t>
            </a:r>
            <a:r>
              <a:rPr lang="pt-BR" dirty="0"/>
              <a:t>: efeito negativo se proibição - FGV (Brookfield)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Indicativos numéricos </a:t>
            </a:r>
            <a:r>
              <a:rPr lang="pt-BR" dirty="0"/>
              <a:t>sobre precarização ou não do trabalho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MPT </a:t>
            </a:r>
            <a:r>
              <a:rPr lang="pt-BR" dirty="0"/>
              <a:t>– </a:t>
            </a:r>
            <a:r>
              <a:rPr lang="pt-BR" b="1" dirty="0"/>
              <a:t>nova Nota Técnica em elaboração </a:t>
            </a:r>
            <a:r>
              <a:rPr lang="pt-BR" dirty="0"/>
              <a:t>– prazo final - início de julho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MRV – Luciana Chalup – 11/7 – verificação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3- Relações 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1507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698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NR 18 </a:t>
            </a:r>
            <a:r>
              <a:rPr lang="pt-BR" dirty="0"/>
              <a:t>– </a:t>
            </a:r>
            <a:r>
              <a:rPr lang="pt-BR" b="1" dirty="0"/>
              <a:t>Acompanhamento com CBIC</a:t>
            </a:r>
            <a:r>
              <a:rPr lang="pt-BR" dirty="0"/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José Luiz Esteves - comissão CBIC –comparação/alterações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Revisão da NR-18 - Portaria 383 de 21 maio 2013 – 60 dias para revisão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Disponibilizada comparação de alterações previstas pelas alterações na NR 18 por José Luiz Esteves, que acompanha grupos de trabalho.  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Jose </a:t>
            </a:r>
            <a:r>
              <a:rPr lang="pt-BR" dirty="0"/>
              <a:t>Luiz se dispôs a nos trazer pontos para intervenção/ação mais direta da </a:t>
            </a:r>
            <a:r>
              <a:rPr lang="pt-BR" dirty="0" err="1"/>
              <a:t>ABRAINC</a:t>
            </a:r>
            <a:r>
              <a:rPr lang="pt-BR" dirty="0"/>
              <a:t> quando </a:t>
            </a:r>
            <a:r>
              <a:rPr lang="pt-BR" dirty="0" smtClean="0"/>
              <a:t>cabível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NR 35- trabalho em altura- já em vigor. Importante intensificação/renovação de treinamento em canteiros. Relatada carta a prestadores de serviço.</a:t>
            </a:r>
            <a:endParaRPr lang="pt-BR" dirty="0"/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Condições </a:t>
            </a:r>
            <a:r>
              <a:rPr lang="pt-BR" b="1" dirty="0"/>
              <a:t>similares ao trabalho escravo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Aperfeiçoamentos legais e mobilização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Aperfeiçoamento da Port. Interministerial 02, de 2011; PL 3842/2012 – Dep. Moreira Mendes – PSD/RO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Esclarecimentos ao poder público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   MPT – Teoria do Domínio do </a:t>
            </a:r>
            <a:r>
              <a:rPr lang="pt-BR" dirty="0" smtClean="0"/>
              <a:t>Fato</a:t>
            </a:r>
          </a:p>
          <a:p>
            <a:pPr>
              <a:buFont typeface="Arial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 </a:t>
            </a:r>
            <a:r>
              <a:rPr lang="pt-BR" b="1" dirty="0" smtClean="0"/>
              <a:t>Quotas – Menor Aprendiz e Portadores de Deficiência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MP e MT em  intensa fiscalização.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Relevância  aos anúncios e a firma de convênios, como  recursos.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Tratar tema com comitê de RH.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  <a:p>
            <a:pPr>
              <a:defRPr/>
            </a:pPr>
            <a:endParaRPr lang="pt-BR" dirty="0"/>
          </a:p>
        </p:txBody>
      </p:sp>
      <p:sp>
        <p:nvSpPr>
          <p:cNvPr id="21509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4 - Defesa da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Controle das regras pelo Comitê Jurídico - </a:t>
            </a:r>
            <a:r>
              <a:rPr lang="pt-BR" b="1" i="1" dirty="0"/>
              <a:t>compliance </a:t>
            </a:r>
            <a:r>
              <a:rPr lang="pt-BR" b="1" i="1" dirty="0" err="1"/>
              <a:t>officer</a:t>
            </a:r>
            <a:r>
              <a:rPr lang="pt-BR" b="1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Quem, como, quando</a:t>
            </a:r>
          </a:p>
          <a:p>
            <a:pPr>
              <a:defRPr/>
            </a:pPr>
            <a:r>
              <a:rPr lang="pt-BR" b="1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Reuniões com pauta, ata e lista de presença distribuídas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Não discutir questões comerciais nem fazemos reuniões das áreas comerciais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Regras de condutas de conhecimento a todos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Disciplina de coleta e trânsito de informações de empresas- terceirização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Sociedades </a:t>
            </a:r>
            <a:r>
              <a:rPr lang="pt-BR" dirty="0"/>
              <a:t>em </a:t>
            </a:r>
            <a:r>
              <a:rPr lang="pt-BR" dirty="0" err="1"/>
              <a:t>SPEs</a:t>
            </a:r>
            <a:r>
              <a:rPr lang="pt-BR" dirty="0"/>
              <a:t> e empreendimentos</a:t>
            </a:r>
            <a:r>
              <a:rPr lang="pt-BR" i="1" dirty="0"/>
              <a:t>,</a:t>
            </a:r>
            <a:r>
              <a:rPr lang="pt-BR" dirty="0"/>
              <a:t> teriam </a:t>
            </a:r>
            <a:r>
              <a:rPr lang="pt-BR" dirty="0" smtClean="0"/>
              <a:t> impacto </a:t>
            </a:r>
            <a:r>
              <a:rPr lang="pt-BR" dirty="0"/>
              <a:t>bastante irrelevante no mercado e em sua livre concorrência. Ações para diminuição de burocracia a respeito.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 comitê de </a:t>
            </a:r>
            <a:r>
              <a:rPr lang="pt-BR" i="1" dirty="0" err="1" smtClean="0"/>
              <a:t>compliance</a:t>
            </a:r>
            <a:r>
              <a:rPr lang="pt-BR" dirty="0" smtClean="0"/>
              <a:t> iniciaria com  membros  internos, avançando na criação de um</a:t>
            </a:r>
            <a:r>
              <a:rPr lang="pt-BR" dirty="0"/>
              <a:t> </a:t>
            </a:r>
            <a:r>
              <a:rPr lang="pt-BR" dirty="0" smtClean="0"/>
              <a:t> Código </a:t>
            </a:r>
            <a:r>
              <a:rPr lang="pt-BR" dirty="0"/>
              <a:t>de </a:t>
            </a:r>
            <a:r>
              <a:rPr lang="pt-BR" dirty="0" smtClean="0"/>
              <a:t>Princípios </a:t>
            </a:r>
            <a:r>
              <a:rPr lang="pt-BR" dirty="0"/>
              <a:t>da </a:t>
            </a:r>
            <a:r>
              <a:rPr lang="pt-BR" dirty="0" smtClean="0"/>
              <a:t>ABRAINC - em </a:t>
            </a:r>
            <a:r>
              <a:rPr lang="pt-BR" dirty="0"/>
              <a:t>linha com as definições da </a:t>
            </a:r>
            <a:r>
              <a:rPr lang="pt-BR" dirty="0" smtClean="0"/>
              <a:t>Diretoria</a:t>
            </a:r>
            <a:r>
              <a:rPr lang="pt-BR" dirty="0"/>
              <a:t>.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Dan </a:t>
            </a:r>
            <a:r>
              <a:rPr lang="pt-BR" dirty="0" err="1"/>
              <a:t>Suguio</a:t>
            </a:r>
            <a:r>
              <a:rPr lang="pt-BR" dirty="0"/>
              <a:t> (</a:t>
            </a:r>
            <a:r>
              <a:rPr lang="pt-BR" dirty="0" err="1"/>
              <a:t>Even</a:t>
            </a:r>
            <a:r>
              <a:rPr lang="pt-BR" dirty="0"/>
              <a:t>), Rubens Marin (</a:t>
            </a:r>
            <a:r>
              <a:rPr lang="pt-BR" dirty="0" err="1"/>
              <a:t>Brookfield</a:t>
            </a:r>
            <a:r>
              <a:rPr lang="pt-BR" dirty="0"/>
              <a:t>) e  eventualmente Megumi Inoue (Rossi) </a:t>
            </a:r>
            <a:r>
              <a:rPr lang="pt-BR" dirty="0" smtClean="0"/>
              <a:t>– verificar outros participantes</a:t>
            </a:r>
            <a:endParaRPr lang="pt-BR" dirty="0"/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25893</TotalTime>
  <Words>1957</Words>
  <Application>Microsoft Office PowerPoint</Application>
  <PresentationFormat>Apresentação na tela (4:3)</PresentationFormat>
  <Paragraphs>326</Paragraphs>
  <Slides>18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Tahoma</vt:lpstr>
      <vt:lpstr>Design padrão</vt:lpstr>
      <vt:lpstr>Worksheet</vt:lpstr>
      <vt:lpstr>Apresentação do PowerPoint</vt:lpstr>
      <vt:lpstr>Pauta</vt:lpstr>
      <vt:lpstr>Destaques – Jurídico e Incorporação - Modelo de Vendas  </vt:lpstr>
      <vt:lpstr>Destaques – Jurídico e Incorporação - Corretagem Apartada   </vt:lpstr>
      <vt:lpstr>Destaques – Jurídico e Incorporação - Modelo de Vendas  </vt:lpstr>
      <vt:lpstr>2 - Normas de Desempenho  -  Plano de trabalho  </vt:lpstr>
      <vt:lpstr>3- Relações de Trabalho (com Comitê de RH) </vt:lpstr>
      <vt:lpstr>3- Relações de Trabalho (com Comitê de RH) </vt:lpstr>
      <vt:lpstr>4 - Defesa da Concorrência </vt:lpstr>
      <vt:lpstr>5 - Encontros com Magistratura – reunião 30/7   </vt:lpstr>
      <vt:lpstr>Pauta</vt:lpstr>
      <vt:lpstr>COAF- Cofeci</vt:lpstr>
      <vt:lpstr>Cadastro Positivo -  Lei 12.414/11 e Decreto 7.829/12  </vt:lpstr>
      <vt:lpstr>Destaques – Comitê de Incorporação - Modelo de Negócios  </vt:lpstr>
      <vt:lpstr>Cartórios – Atualizações – Registro Eletrônico</vt:lpstr>
      <vt:lpstr>Outras atualizações </vt:lpstr>
      <vt:lpstr>Atualizações</vt:lpstr>
      <vt:lpstr>Desoneração da Folha – Reuniões com Min. Fazenda – Questões 18/4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2751</cp:revision>
  <cp:lastPrinted>2013-08-06T13:58:50Z</cp:lastPrinted>
  <dcterms:created xsi:type="dcterms:W3CDTF">2009-08-13T21:08:28Z</dcterms:created>
  <dcterms:modified xsi:type="dcterms:W3CDTF">2013-08-13T13:41:39Z</dcterms:modified>
</cp:coreProperties>
</file>