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81" r:id="rId2"/>
    <p:sldId id="1367" r:id="rId3"/>
    <p:sldId id="1351" r:id="rId4"/>
    <p:sldId id="1332" r:id="rId5"/>
    <p:sldId id="1307" r:id="rId6"/>
    <p:sldId id="1381" r:id="rId7"/>
    <p:sldId id="1345" r:id="rId8"/>
    <p:sldId id="1318" r:id="rId9"/>
    <p:sldId id="1388" r:id="rId10"/>
    <p:sldId id="1386" r:id="rId11"/>
    <p:sldId id="1369" r:id="rId12"/>
    <p:sldId id="1311" r:id="rId13"/>
    <p:sldId id="1374" r:id="rId14"/>
    <p:sldId id="1194" r:id="rId15"/>
    <p:sldId id="1385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10/01/2014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11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6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44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94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09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6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10/01/2014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Comunicação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9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1467935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1484839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2011275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87575" y="2388288"/>
            <a:ext cx="147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Eficiência de processos/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2011275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32185" y="2262856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2041641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2406872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77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76100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77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4535249"/>
            <a:ext cx="2337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Eliminar gaps onde há possibilidade de pontos de corrupção</a:t>
            </a:r>
          </a:p>
          <a:p>
            <a:endParaRPr lang="pt-BR" sz="1600" b="1" dirty="0"/>
          </a:p>
          <a:p>
            <a:r>
              <a:rPr lang="pt-BR" sz="1600" b="1" dirty="0" smtClean="0"/>
              <a:t>Conjugar com trabalho </a:t>
            </a:r>
            <a:r>
              <a:rPr lang="pt-BR" sz="1600" b="1" dirty="0" err="1" smtClean="0"/>
              <a:t>Falconi</a:t>
            </a:r>
            <a:r>
              <a:rPr lang="pt-BR" sz="1600" b="1" dirty="0" smtClean="0"/>
              <a:t> – Secretária Paula Motta? 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4595644"/>
            <a:ext cx="2554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614227"/>
            <a:ext cx="25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Comitê de Comunicação</a:t>
            </a:r>
            <a:endParaRPr lang="pt-BR" sz="1600" b="1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21425" y="655974"/>
            <a:ext cx="8624887" cy="341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 algn="ctr"/>
            <a:r>
              <a:rPr lang="pt-BR" b="1" dirty="0" smtClean="0">
                <a:latin typeface="Helvetica" charset="0"/>
                <a:ea typeface="Helvetica" charset="0"/>
                <a:cs typeface="Helvetica" charset="0"/>
              </a:rPr>
              <a:t>´Reunião de 18/12 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715600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Relacionamento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13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6 –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Código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Conduta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Relacionamento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Propostas alinhadas com benefícios para a sociedade, cidades e o setor, buscando o aprimoramento e desenvolvimento da incorporação</a:t>
            </a:r>
          </a:p>
          <a:p>
            <a:endParaRPr lang="pt-BR" dirty="0" smtClean="0"/>
          </a:p>
          <a:p>
            <a:r>
              <a:rPr lang="pt-BR" dirty="0" smtClean="0"/>
              <a:t>Reuniões agendadas </a:t>
            </a:r>
            <a:r>
              <a:rPr lang="pt-BR" dirty="0"/>
              <a:t>e </a:t>
            </a:r>
            <a:r>
              <a:rPr lang="pt-BR" dirty="0" smtClean="0"/>
              <a:t>pautadas </a:t>
            </a:r>
            <a:r>
              <a:rPr lang="pt-BR" dirty="0"/>
              <a:t>de acordo com interesses da </a:t>
            </a:r>
            <a:r>
              <a:rPr lang="pt-BR" dirty="0" smtClean="0"/>
              <a:t>ABRAINC . Opiniões emitidas em linha com estes interesses e definições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1ª) </a:t>
            </a:r>
            <a:r>
              <a:rPr lang="pt-BR" dirty="0" smtClean="0"/>
              <a:t>Reuniões com órgãos </a:t>
            </a:r>
            <a:r>
              <a:rPr lang="pt-BR" dirty="0"/>
              <a:t>de governo </a:t>
            </a:r>
            <a:r>
              <a:rPr lang="pt-BR" dirty="0" smtClean="0"/>
              <a:t>marcadas </a:t>
            </a:r>
            <a:r>
              <a:rPr lang="pt-BR" dirty="0"/>
              <a:t>em linha com definições dos Comitês e Diretoria, com conhecimento do diretor-executivo da associação.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2ª) </a:t>
            </a:r>
            <a:r>
              <a:rPr lang="pt-BR" dirty="0" smtClean="0"/>
              <a:t>Falam </a:t>
            </a:r>
            <a:r>
              <a:rPr lang="pt-BR" dirty="0"/>
              <a:t>em nome da ABRAINC o presidente e vice-presidente do Conselho, os diretores e o diretor executivo, </a:t>
            </a:r>
            <a:r>
              <a:rPr lang="pt-BR" dirty="0" smtClean="0"/>
              <a:t>sempre em </a:t>
            </a:r>
            <a:r>
              <a:rPr lang="pt-BR" dirty="0"/>
              <a:t>linha com as definições </a:t>
            </a:r>
            <a:r>
              <a:rPr lang="pt-BR" dirty="0" smtClean="0"/>
              <a:t>dos Comitês</a:t>
            </a:r>
            <a:r>
              <a:rPr lang="pt-BR" dirty="0"/>
              <a:t>, Diretoria e Conselho Deliberativo.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(3º) M</a:t>
            </a:r>
            <a:r>
              <a:rPr lang="pt-BR" dirty="0" smtClean="0"/>
              <a:t>anifestações </a:t>
            </a:r>
            <a:r>
              <a:rPr lang="pt-BR" dirty="0"/>
              <a:t>a órgãos de comunicação </a:t>
            </a:r>
            <a:r>
              <a:rPr lang="pt-BR" dirty="0" smtClean="0"/>
              <a:t>em </a:t>
            </a:r>
            <a:r>
              <a:rPr lang="pt-BR" dirty="0"/>
              <a:t>linha com Manual de Comunicação da ABRAINC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4ª) Em todas as manifestações, </a:t>
            </a:r>
            <a:r>
              <a:rPr lang="pt-BR" dirty="0" smtClean="0"/>
              <a:t>observância </a:t>
            </a:r>
            <a:r>
              <a:rPr lang="pt-BR" dirty="0"/>
              <a:t>das regras de defesa da concorrência.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5º) C</a:t>
            </a:r>
            <a:r>
              <a:rPr lang="pt-BR" dirty="0" smtClean="0"/>
              <a:t>ompromisso com </a:t>
            </a:r>
            <a:r>
              <a:rPr lang="pt-BR" dirty="0"/>
              <a:t>a </a:t>
            </a:r>
            <a:r>
              <a:rPr lang="pt-BR" dirty="0" smtClean="0"/>
              <a:t>qualidade - coerência</a:t>
            </a:r>
            <a:r>
              <a:rPr lang="pt-BR" dirty="0"/>
              <a:t>, </a:t>
            </a:r>
            <a:r>
              <a:rPr lang="pt-BR" dirty="0" smtClean="0"/>
              <a:t>imparcialidade</a:t>
            </a:r>
            <a:r>
              <a:rPr lang="pt-BR" dirty="0"/>
              <a:t>, </a:t>
            </a:r>
            <a:r>
              <a:rPr lang="pt-BR" dirty="0" smtClean="0"/>
              <a:t>rigor </a:t>
            </a:r>
            <a:r>
              <a:rPr lang="pt-BR" dirty="0"/>
              <a:t>e </a:t>
            </a:r>
            <a:r>
              <a:rPr lang="pt-BR" dirty="0" smtClean="0"/>
              <a:t>precisão </a:t>
            </a:r>
            <a:r>
              <a:rPr lang="pt-BR" dirty="0"/>
              <a:t>das informações </a:t>
            </a:r>
            <a:r>
              <a:rPr lang="pt-BR" dirty="0" smtClean="0"/>
              <a:t>nas </a:t>
            </a:r>
            <a:r>
              <a:rPr lang="pt-BR" dirty="0"/>
              <a:t>contribuições </a:t>
            </a:r>
            <a:r>
              <a:rPr lang="pt-BR" dirty="0" smtClean="0"/>
              <a:t>dos associados.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524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38285" y="11747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–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Comitês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-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Participações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73848"/>
              </p:ext>
            </p:extLst>
          </p:nvPr>
        </p:nvGraphicFramePr>
        <p:xfrm>
          <a:off x="174625" y="908720"/>
          <a:ext cx="8764588" cy="547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Worksheet" r:id="rId3" imgW="7077065" imgH="4610144" progId="Excel.Sheet.12">
                  <p:embed/>
                </p:oleObj>
              </mc:Choice>
              <mc:Fallback>
                <p:oleObj name="Worksheet" r:id="rId3" imgW="7077065" imgH="46101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625" y="908720"/>
                        <a:ext cx="8764588" cy="547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814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07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Anexo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Reputação,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39524" y="83957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 algn="just">
              <a:buClr>
                <a:srgbClr val="00467A"/>
              </a:buClr>
              <a:buSzPct val="100000"/>
            </a:pPr>
            <a:r>
              <a:rPr lang="pt-BR" b="1" dirty="0" smtClean="0"/>
              <a:t>Jeff </a:t>
            </a:r>
            <a:r>
              <a:rPr lang="pt-BR" b="1" dirty="0" err="1" smtClean="0"/>
              <a:t>Bezos</a:t>
            </a:r>
            <a:r>
              <a:rPr lang="pt-BR" b="1" dirty="0" smtClean="0"/>
              <a:t> – </a:t>
            </a:r>
            <a:r>
              <a:rPr lang="pt-BR" b="1" dirty="0" err="1" smtClean="0"/>
              <a:t>Amazon</a:t>
            </a:r>
            <a:r>
              <a:rPr lang="pt-BR" b="1" dirty="0" smtClean="0"/>
              <a:t> – Prestígio das companhias - Disney, Nike, Apple, Google vs. </a:t>
            </a:r>
            <a:r>
              <a:rPr lang="pt-BR" b="1" dirty="0" err="1"/>
              <a:t>W</a:t>
            </a:r>
            <a:r>
              <a:rPr lang="pt-BR" b="1" dirty="0" err="1" smtClean="0"/>
              <a:t>almart</a:t>
            </a:r>
            <a:r>
              <a:rPr lang="pt-BR" b="1" dirty="0" smtClean="0"/>
              <a:t>, Microsoft, Goldman Sachs</a:t>
            </a:r>
          </a:p>
          <a:p>
            <a:pPr marL="0" lvl="1" algn="just">
              <a:buClr>
                <a:srgbClr val="00467A"/>
              </a:buClr>
              <a:buSzPct val="100000"/>
            </a:pPr>
            <a:endParaRPr lang="pt-BR" b="1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Assertividade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Autenticidade, Liderança, Convicção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Divisão de ganhos com a sociedade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Dar poder aos outros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Pensar grande, </a:t>
            </a:r>
            <a:r>
              <a:rPr lang="pt-BR" dirty="0"/>
              <a:t>Inventar, buscar o inesperado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Correr riscos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Batalhas contra grandes – e não sobre pequenos oponentes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Postura exploradora em vez de conquistadora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Ser missionário e não mercenário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7498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Posicionamento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Prioridades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Reputação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Comunicação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Propostas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para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23/1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31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Focos de trabalho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273522" y="6025563"/>
            <a:ext cx="6696744" cy="557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Condução ABRAINC – apoio Coordenadores de Comitês</a:t>
            </a:r>
          </a:p>
          <a:p>
            <a:r>
              <a:rPr lang="pt-BR" sz="1600" b="1" dirty="0"/>
              <a:t> </a:t>
            </a:r>
            <a:r>
              <a:rPr lang="pt-BR" sz="1600" b="1" dirty="0" smtClean="0"/>
              <a:t> Inicialmente: 1 pessoa por cada 3 grupos </a:t>
            </a:r>
            <a:endParaRPr lang="pt-BR" sz="1600" b="1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462305"/>
              </p:ext>
            </p:extLst>
          </p:nvPr>
        </p:nvGraphicFramePr>
        <p:xfrm>
          <a:off x="242887" y="836712"/>
          <a:ext cx="8696325" cy="4857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Worksheet" r:id="rId4" imgW="8429724" imgH="2933918" progId="Excel.Sheet.12">
                  <p:embed/>
                </p:oleObj>
              </mc:Choice>
              <mc:Fallback>
                <p:oleObj name="Worksheet" r:id="rId4" imgW="8429724" imgH="29339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887" y="836712"/>
                        <a:ext cx="8696325" cy="4857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350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38285" y="11747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297909"/>
              </p:ext>
            </p:extLst>
          </p:nvPr>
        </p:nvGraphicFramePr>
        <p:xfrm>
          <a:off x="611560" y="731838"/>
          <a:ext cx="8075240" cy="583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Worksheet" r:id="rId3" imgW="7324777" imgH="5219918" progId="Excel.Sheet.12">
                  <p:embed/>
                </p:oleObj>
              </mc:Choice>
              <mc:Fallback>
                <p:oleObj name="Worksheet" r:id="rId3" imgW="7324777" imgH="52199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731838"/>
                        <a:ext cx="8075240" cy="583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859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– Reputação, Comunicação – Comitê de Comunicação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283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Plano de Comunicação 2014 - Objetivos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T</a:t>
            </a:r>
            <a:r>
              <a:rPr lang="pt-BR" dirty="0" smtClean="0"/>
              <a:t>rabalho </a:t>
            </a:r>
            <a:r>
              <a:rPr lang="pt-BR" dirty="0"/>
              <a:t>realizado </a:t>
            </a:r>
            <a:r>
              <a:rPr lang="pt-BR" dirty="0" smtClean="0"/>
              <a:t>+ assuntos abordados - melhor </a:t>
            </a:r>
            <a:r>
              <a:rPr lang="pt-BR" dirty="0"/>
              <a:t>imagem do </a:t>
            </a:r>
            <a:r>
              <a:rPr lang="pt-BR" dirty="0" smtClean="0"/>
              <a:t>setor.</a:t>
            </a:r>
            <a:endParaRPr lang="pt-BR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ABRAINC principal </a:t>
            </a:r>
            <a:r>
              <a:rPr lang="pt-BR" dirty="0"/>
              <a:t>representante </a:t>
            </a:r>
            <a:r>
              <a:rPr lang="pt-BR" dirty="0" smtClean="0"/>
              <a:t>incorporadoras </a:t>
            </a:r>
            <a:r>
              <a:rPr lang="pt-BR" dirty="0"/>
              <a:t>em discussões </a:t>
            </a:r>
            <a:r>
              <a:rPr lang="pt-BR" dirty="0" smtClean="0"/>
              <a:t>de interesse</a:t>
            </a:r>
            <a:endParaRPr lang="pt-BR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Posicionar a ABRAINC como entidade de referência do mercado imobiliário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Estratégias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ivulgação </a:t>
            </a:r>
            <a:r>
              <a:rPr lang="pt-BR" dirty="0"/>
              <a:t>das atividades </a:t>
            </a:r>
            <a:r>
              <a:rPr lang="pt-BR" dirty="0" smtClean="0"/>
              <a:t>do </a:t>
            </a:r>
            <a:r>
              <a:rPr lang="pt-BR" dirty="0"/>
              <a:t>calendário ABRAINC </a:t>
            </a:r>
            <a:r>
              <a:rPr lang="pt-BR" dirty="0" smtClean="0"/>
              <a:t>para potencializar imagem</a:t>
            </a:r>
            <a:endParaRPr lang="pt-BR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Aproximar a ABRAINC da sociedade por meio de ações </a:t>
            </a:r>
            <a:r>
              <a:rPr lang="pt-BR" dirty="0" smtClean="0"/>
              <a:t>educativas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Ações de Responsabilidade Social - imagem do setor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Elencar </a:t>
            </a:r>
            <a:r>
              <a:rPr lang="pt-BR" dirty="0"/>
              <a:t>bandeiras </a:t>
            </a:r>
            <a:r>
              <a:rPr lang="pt-BR" dirty="0" smtClean="0"/>
              <a:t>- </a:t>
            </a:r>
            <a:r>
              <a:rPr lang="pt-BR" dirty="0"/>
              <a:t>ABRAINC </a:t>
            </a:r>
            <a:r>
              <a:rPr lang="pt-BR" dirty="0" smtClean="0"/>
              <a:t>como referência </a:t>
            </a:r>
            <a:r>
              <a:rPr lang="pt-BR" dirty="0"/>
              <a:t>quando </a:t>
            </a:r>
            <a:r>
              <a:rPr lang="pt-BR" dirty="0" smtClean="0"/>
              <a:t>temas na imprensa</a:t>
            </a:r>
            <a:endParaRPr lang="pt-BR" dirty="0"/>
          </a:p>
          <a:p>
            <a:pPr marL="0" lvl="1" algn="just">
              <a:buClr>
                <a:srgbClr val="00467A"/>
              </a:buClr>
              <a:buSzPct val="100000"/>
            </a:pPr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314325" y="3387595"/>
            <a:ext cx="8624887" cy="306574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500" b="1" dirty="0" smtClean="0"/>
              <a:t>Desburocratização</a:t>
            </a:r>
            <a:r>
              <a:rPr lang="pt-BR" sz="1500" dirty="0" smtClean="0"/>
              <a:t> – processos claros, transparentes, sem discricionariedade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500" dirty="0" smtClean="0"/>
              <a:t>Estudos </a:t>
            </a:r>
            <a:r>
              <a:rPr lang="pt-BR" sz="1500" dirty="0" err="1" smtClean="0"/>
              <a:t>Booz</a:t>
            </a:r>
            <a:r>
              <a:rPr lang="pt-BR" sz="1500" dirty="0" smtClean="0"/>
              <a:t>, </a:t>
            </a:r>
            <a:r>
              <a:rPr lang="pt-BR" sz="1500" dirty="0" err="1" smtClean="0"/>
              <a:t>Falconi</a:t>
            </a:r>
            <a:r>
              <a:rPr lang="pt-BR" sz="1500" dirty="0" smtClean="0"/>
              <a:t> – evento, propagação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500" dirty="0" smtClean="0"/>
              <a:t>Prefeitura SP e outras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500" dirty="0" smtClean="0"/>
              <a:t>Pacto </a:t>
            </a:r>
            <a:r>
              <a:rPr lang="pt-BR" sz="1500" dirty="0" err="1" smtClean="0"/>
              <a:t>Anti-corrupção</a:t>
            </a:r>
            <a:r>
              <a:rPr lang="pt-BR" sz="1500" dirty="0" smtClean="0"/>
              <a:t> mediante propostas e acordo Prefeituras</a:t>
            </a:r>
          </a:p>
          <a:p>
            <a:r>
              <a:rPr lang="pt-BR" sz="1500" b="1" dirty="0" smtClean="0"/>
              <a:t>Ciclo de negócios e produtividade</a:t>
            </a:r>
            <a:r>
              <a:rPr lang="pt-BR" sz="1500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500" dirty="0" smtClean="0"/>
              <a:t>Estudo FGV – empregos e impostos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500" dirty="0" smtClean="0"/>
              <a:t>Modelo de Negócios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500" dirty="0" smtClean="0"/>
              <a:t>Cartórios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500" dirty="0" smtClean="0"/>
              <a:t>Dados FIPE, RH, Terceirização</a:t>
            </a:r>
          </a:p>
          <a:p>
            <a:r>
              <a:rPr lang="pt-BR" sz="1500" b="1" dirty="0" smtClean="0"/>
              <a:t>Repensar a cidade </a:t>
            </a:r>
            <a:r>
              <a:rPr lang="pt-BR" sz="1500" dirty="0" smtClean="0"/>
              <a:t>-  mobilidade, planejamento urbano, integração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500" dirty="0" smtClean="0"/>
              <a:t>Eventos, </a:t>
            </a:r>
            <a:r>
              <a:rPr lang="pt-BR" sz="1500" dirty="0" err="1" smtClean="0"/>
              <a:t>Arq.Futuro</a:t>
            </a:r>
            <a:r>
              <a:rPr lang="pt-BR" sz="1500" dirty="0" smtClean="0"/>
              <a:t>, Casa do Saber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500" dirty="0" smtClean="0"/>
              <a:t>Projeto Gentilezas Urbanas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500" dirty="0" smtClean="0"/>
              <a:t>Pacto </a:t>
            </a:r>
            <a:r>
              <a:rPr lang="pt-BR" sz="1500" dirty="0" err="1" smtClean="0"/>
              <a:t>Anti-corrupção</a:t>
            </a:r>
            <a:endParaRPr lang="pt-BR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2698685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– Reputação, Comunicação – Comitê de Comunicação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0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 algn="just">
              <a:buClr>
                <a:srgbClr val="00467A"/>
              </a:buClr>
              <a:buSzPct val="100000"/>
            </a:pPr>
            <a:r>
              <a:rPr lang="pt-BR" b="1" dirty="0" smtClean="0"/>
              <a:t>Calendário</a:t>
            </a:r>
          </a:p>
          <a:p>
            <a:pPr marL="0" lvl="1" algn="just">
              <a:buClr>
                <a:srgbClr val="00467A"/>
              </a:buClr>
              <a:buSzPct val="100000"/>
            </a:pPr>
            <a:endParaRPr lang="pt-BR" b="1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Janeiro – Definição e preparação das ações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Fevereiro – 19.02 – Brasília – Evento – Trabalho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/MBC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Março – São Paulo – Evento ABRAINC/Caixa Econômica. Outros: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Reuniões com presidenciáveis – Dilma Aécio, E. Campos – Sugestão - março a maio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Prêmio ABRAINC e Senai 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Revista ABRAINC – proposta específica a ser enviada no início de janeiro</a:t>
            </a:r>
          </a:p>
          <a:p>
            <a:pPr marL="0" lvl="1" algn="just">
              <a:buClr>
                <a:srgbClr val="00467A"/>
              </a:buClr>
              <a:buSzPct val="100000"/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marL="0" lvl="1" algn="just">
              <a:buClr>
                <a:srgbClr val="00467A"/>
              </a:buClr>
              <a:buSzPct val="100000"/>
              <a:defRPr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buClr>
                <a:srgbClr val="00467A"/>
              </a:buClr>
              <a:buSzPct val="100000"/>
              <a:defRPr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Ações sem datas definidas</a:t>
            </a:r>
          </a:p>
          <a:p>
            <a:pPr marL="0" lvl="1" algn="just">
              <a:buClr>
                <a:srgbClr val="00467A"/>
              </a:buClr>
              <a:buSzPct val="100000"/>
              <a:defRPr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Estudo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feito pela FGV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– empregos, impostos, desoneração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Implementação trabalho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com trabalho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alconi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melhorias Prefeitura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alendário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artigos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assinados - um 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artigo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por mês, ao menos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Pesquisa Melhores Práticas de RH (em desenvolvimento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Evento ABRAINC com tema ligado ao Judiciário e o mercado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imobiliário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Seminário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/>
              <a:t>Reforço na estrutura ABRAINC </a:t>
            </a:r>
            <a:r>
              <a:rPr lang="pt-BR" dirty="0" smtClean="0"/>
              <a:t>para </a:t>
            </a:r>
            <a:r>
              <a:rPr lang="pt-BR" dirty="0"/>
              <a:t>maior ação de comunicação ativa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0573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974864"/>
              </p:ext>
            </p:extLst>
          </p:nvPr>
        </p:nvGraphicFramePr>
        <p:xfrm>
          <a:off x="539552" y="980728"/>
          <a:ext cx="7992888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4" imgW="4914712" imgH="2752605" progId="Excel.Sheet.12">
                  <p:embed/>
                </p:oleObj>
              </mc:Choice>
              <mc:Fallback>
                <p:oleObj name="Worksheet" r:id="rId4" imgW="4914712" imgH="27526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980728"/>
                        <a:ext cx="7992888" cy="504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MBC/Booz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Pacto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Anti-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corrupção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Encaminhamentos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propostos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445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7269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Redução dos Custos Burocráticos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Aumento da Segurança Jurídica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Maior equilíbrio no Modelo  de Negócio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39116" y="2636912"/>
            <a:ext cx="8624887" cy="39429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>
                <a:latin typeface="Helvetica" charset="0"/>
                <a:cs typeface="Helvetica" charset="0"/>
              </a:rPr>
              <a:t>Proposta de encaminhamento</a:t>
            </a:r>
          </a:p>
          <a:p>
            <a:endParaRPr lang="pt-BR" b="1" u="sng" dirty="0">
              <a:latin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Helvetica" charset="0"/>
                <a:cs typeface="Helvetica" charset="0"/>
              </a:rPr>
              <a:t>Eventos de lançamento – imprensa/Governo – 19/2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Helvetica" charset="0"/>
                <a:cs typeface="Helvetica" charset="0"/>
              </a:rPr>
              <a:t>Divulgação do Trabalho para Governos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Helvetica" charset="0"/>
                <a:cs typeface="Helvetica" charset="0"/>
              </a:rPr>
              <a:t>Assessoria de Imprensa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Helvetica" charset="0"/>
                <a:cs typeface="Helvetica" charset="0"/>
              </a:rPr>
              <a:t>Assessoria de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Helvetica" charset="0"/>
                <a:cs typeface="Helvetica" charset="0"/>
              </a:rPr>
              <a:t>Escolha </a:t>
            </a:r>
            <a:r>
              <a:rPr lang="pt-BR" b="1" dirty="0">
                <a:latin typeface="Helvetica" charset="0"/>
                <a:cs typeface="Helvetica" charset="0"/>
              </a:rPr>
              <a:t>de municípios piloto para cada tipo de </a:t>
            </a:r>
            <a:r>
              <a:rPr lang="pt-BR" b="1" dirty="0" smtClean="0">
                <a:latin typeface="Helvetica" charset="0"/>
                <a:cs typeface="Helvetica" charset="0"/>
              </a:rPr>
              <a:t>esforço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Helvetica" charset="0"/>
                <a:cs typeface="Helvetica" charset="0"/>
              </a:rPr>
              <a:t>Foco na produção de resultados nestes municípios e na sua divulgação</a:t>
            </a:r>
            <a:endParaRPr lang="pt-BR" b="1" dirty="0">
              <a:latin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Helvetica" charset="0"/>
                <a:ea typeface="Helvetica" charset="0"/>
                <a:cs typeface="Helvetica" charset="0"/>
              </a:rPr>
              <a:t>Universo para escopo: </a:t>
            </a:r>
            <a:r>
              <a:rPr lang="pt-BR" b="1" dirty="0" err="1" smtClean="0"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b="1" dirty="0" smtClean="0">
                <a:latin typeface="Helvetica" charset="0"/>
                <a:ea typeface="Helvetica" charset="0"/>
                <a:cs typeface="Helvetica" charset="0"/>
              </a:rPr>
              <a:t>: os 100 </a:t>
            </a:r>
            <a:r>
              <a:rPr lang="pt-BR" b="1" dirty="0">
                <a:latin typeface="Helvetica" charset="0"/>
                <a:ea typeface="Helvetica" charset="0"/>
                <a:cs typeface="Helvetica" charset="0"/>
              </a:rPr>
              <a:t>municípios com </a:t>
            </a:r>
            <a:r>
              <a:rPr lang="pt-BR" b="1" dirty="0" smtClean="0">
                <a:latin typeface="Helvetica" charset="0"/>
                <a:ea typeface="Helvetica" charset="0"/>
                <a:cs typeface="Helvetica" charset="0"/>
              </a:rPr>
              <a:t>&gt; </a:t>
            </a:r>
            <a:r>
              <a:rPr lang="pt-BR" b="1" dirty="0">
                <a:latin typeface="Helvetica" charset="0"/>
                <a:ea typeface="Helvetica" charset="0"/>
                <a:cs typeface="Helvetica" charset="0"/>
              </a:rPr>
              <a:t>250 mil </a:t>
            </a:r>
            <a:r>
              <a:rPr lang="pt-BR" b="1" dirty="0" smtClean="0">
                <a:latin typeface="Helvetica" charset="0"/>
                <a:ea typeface="Helvetica" charset="0"/>
                <a:cs typeface="Helvetica" charset="0"/>
              </a:rPr>
              <a:t>habitantes</a:t>
            </a:r>
            <a:endParaRPr lang="pt-BR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Helvetica" charset="0"/>
                <a:cs typeface="Helvetica" charset="0"/>
              </a:rPr>
              <a:t>ABRAINC/CBIC</a:t>
            </a:r>
            <a:r>
              <a:rPr lang="pt-BR" b="1" dirty="0">
                <a:latin typeface="Helvetica" charset="0"/>
                <a:cs typeface="Helvetica" charset="0"/>
              </a:rPr>
              <a:t>/ Ministério das Cidades/ Planejamento/ </a:t>
            </a:r>
            <a:r>
              <a:rPr lang="pt-BR" b="1" dirty="0" smtClean="0">
                <a:latin typeface="Helvetica" charset="0"/>
                <a:cs typeface="Helvetica" charset="0"/>
              </a:rPr>
              <a:t>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Helvetica" charset="0"/>
                <a:cs typeface="Helvetica" charset="0"/>
              </a:rPr>
              <a:t>Envolvimento </a:t>
            </a:r>
            <a:r>
              <a:rPr lang="pt-BR" b="1" dirty="0">
                <a:latin typeface="Helvetica" charset="0"/>
                <a:cs typeface="Helvetica" charset="0"/>
              </a:rPr>
              <a:t>de </a:t>
            </a:r>
            <a:r>
              <a:rPr lang="pt-BR" b="1" dirty="0" smtClean="0">
                <a:latin typeface="Helvetica" charset="0"/>
                <a:cs typeface="Helvetica" charset="0"/>
              </a:rPr>
              <a:t>Associações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Helvetica" charset="0"/>
                <a:cs typeface="Helvetica" charset="0"/>
              </a:rPr>
              <a:t>Criação </a:t>
            </a:r>
            <a:r>
              <a:rPr lang="pt-BR" b="1" dirty="0">
                <a:latin typeface="Helvetica" charset="0"/>
                <a:cs typeface="Helvetica" charset="0"/>
              </a:rPr>
              <a:t>de mapa de evolução e eventual ranking </a:t>
            </a:r>
            <a:endParaRPr lang="pt-BR" b="1" dirty="0" smtClean="0">
              <a:latin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Helvetica" charset="0"/>
                <a:cs typeface="Helvetica" charset="0"/>
              </a:rPr>
              <a:t>Avanço com questões registrais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9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30531</TotalTime>
  <Words>801</Words>
  <Application>Microsoft Office PowerPoint</Application>
  <PresentationFormat>Apresentação na tela (4:3)</PresentationFormat>
  <Paragraphs>174</Paragraphs>
  <Slides>15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Tema do Office</vt:lpstr>
      <vt:lpstr>Worksheet</vt:lpstr>
      <vt:lpstr>Microsoft Excel Worksheet</vt:lpstr>
      <vt:lpstr>Apresentação do PowerPoint</vt:lpstr>
      <vt:lpstr>Apresentação do PowerPoint</vt:lpstr>
      <vt:lpstr>ABRAINC – Focos de trabalho  </vt:lpstr>
      <vt:lpstr>Atualizações ABRAINC </vt:lpstr>
      <vt:lpstr>1 – Reputação, Comunicação – Comitê de Comunicação </vt:lpstr>
      <vt:lpstr>1 – Reputação, Comunicação – Comitê de Comunicação </vt:lpstr>
      <vt:lpstr>Apresentação do PowerPoint</vt:lpstr>
      <vt:lpstr>Apresentação do PowerPoint</vt:lpstr>
      <vt:lpstr>Melhoria nos processos – Pacto anti-corrupção e Trabalho MBC/Booz </vt:lpstr>
      <vt:lpstr>Melhoria nos processos – Pacto anti-corrupção e Trabalho MBC/Booz </vt:lpstr>
      <vt:lpstr>Apresentação do PowerPoint</vt:lpstr>
      <vt:lpstr>6 – Código de Conduta – Relacionamento ABRAINC </vt:lpstr>
      <vt:lpstr>Atualizações ABRAINC – Comitês- Participações </vt:lpstr>
      <vt:lpstr>Apresentação do PowerPoint</vt:lpstr>
      <vt:lpstr>Anexo  – Reputação, Comunicação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3231</cp:revision>
  <dcterms:created xsi:type="dcterms:W3CDTF">2009-08-13T21:08:28Z</dcterms:created>
  <dcterms:modified xsi:type="dcterms:W3CDTF">2014-01-10T12:54:07Z</dcterms:modified>
</cp:coreProperties>
</file>