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9" r:id="rId2"/>
    <p:sldId id="366" r:id="rId3"/>
    <p:sldId id="372" r:id="rId4"/>
    <p:sldId id="373" r:id="rId5"/>
    <p:sldId id="404" r:id="rId6"/>
    <p:sldId id="405" r:id="rId7"/>
    <p:sldId id="375" r:id="rId8"/>
    <p:sldId id="383" r:id="rId9"/>
    <p:sldId id="386" r:id="rId10"/>
    <p:sldId id="379" r:id="rId11"/>
    <p:sldId id="406" r:id="rId12"/>
    <p:sldId id="407" r:id="rId13"/>
    <p:sldId id="389" r:id="rId14"/>
    <p:sldId id="390" r:id="rId15"/>
  </p:sldIdLst>
  <p:sldSz cx="9144000" cy="6858000" type="screen4x3"/>
  <p:notesSz cx="6864350" cy="99964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ar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719B4-0F25-4D34-8F8D-3ABCA254D757}" type="datetimeFigureOut">
              <a:rPr lang="pt-BR" smtClean="0"/>
              <a:t>10/04/2014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149D7-E77E-4663-BF3F-BD00CE8F3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61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1" y="0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fld id="{BB516E9C-D234-4C2A-BAEE-2E6F880E1E29}" type="datetimeFigureOut">
              <a:rPr lang="pt-BR" smtClean="0"/>
              <a:pPr/>
              <a:t>10/04/2014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9300"/>
            <a:ext cx="50006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6" y="4748333"/>
            <a:ext cx="5491480" cy="4498419"/>
          </a:xfrm>
          <a:prstGeom prst="rect">
            <a:avLst/>
          </a:prstGeom>
        </p:spPr>
        <p:txBody>
          <a:bodyPr vert="horz" lIns="92181" tIns="46090" rIns="92181" bIns="4609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94928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1" y="9494928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r">
              <a:defRPr sz="1200"/>
            </a:lvl1pPr>
          </a:lstStyle>
          <a:p>
            <a:fld id="{D21FBA35-CB6D-4CF3-B3B9-2A001CF249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2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58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C57-ABF8-4442-9C7D-FCD0449CF52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83B-3F37-49CB-AB6A-117B23F711E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A6C-8565-4E89-8E0B-E27D3F12163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619-5A54-4571-8FED-1BB8F3F6688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9325" r="31433" b="7737"/>
          <a:stretch/>
        </p:blipFill>
        <p:spPr bwMode="auto">
          <a:xfrm>
            <a:off x="559005" y="368768"/>
            <a:ext cx="1393244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 userDrawn="1"/>
        </p:nvCxnSpPr>
        <p:spPr>
          <a:xfrm>
            <a:off x="461143" y="1051148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70C3-ABD9-42C2-AF0B-1074B32159D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F2E-7601-4820-93C7-99577662C84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5531-D2F4-4788-8004-3C09ACDB95F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70AF-7C97-4C69-B851-3B6202E8010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803-F7BC-450B-AED9-7057CB92E877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875F-0C4E-4B3D-9304-158DB12C9F3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669D-5E75-4C9A-B9F6-23DF49F7DA0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F57F-EFF2-4367-AB1E-73694992724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17645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Apresentação Secretário Executivo do 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Ministério da Fazenda</a:t>
            </a:r>
          </a:p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Paulo </a:t>
            </a:r>
            <a:r>
              <a:rPr lang="pt-BR" sz="2700" b="1" dirty="0" err="1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pt-BR" sz="2700" b="1" dirty="0" err="1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affarelli</a:t>
            </a:r>
            <a:endParaRPr lang="pt-BR" sz="27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11 de Abril de 2014</a:t>
            </a:r>
            <a:endParaRPr lang="en-US" sz="24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179512" y="334397"/>
            <a:ext cx="878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		Desoneração Burocrática – Desbloqueio de recursos reduz necessidade de capital de giro</a:t>
            </a:r>
            <a:endParaRPr lang="pt-BR" b="1" dirty="0">
              <a:solidFill>
                <a:srgbClr val="EEECE1">
                  <a:lumMod val="10000"/>
                </a:srgbClr>
              </a:solidFill>
              <a:cs typeface="Tahom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70080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Recursos Bloqueados</a:t>
            </a:r>
            <a:endParaRPr lang="pt-BR" sz="2000" dirty="0">
              <a:solidFill>
                <a:prstClr val="black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45044" y="1629320"/>
            <a:ext cx="403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Proposta:</a:t>
            </a:r>
          </a:p>
          <a:p>
            <a:pPr algn="ctr"/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Retenção de 10% do Financiamento às PF e liberação das parcelas do PJ 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427984" y="1415341"/>
            <a:ext cx="0" cy="51480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para baixo 14"/>
          <p:cNvSpPr/>
          <p:nvPr/>
        </p:nvSpPr>
        <p:spPr>
          <a:xfrm>
            <a:off x="1979736" y="3800082"/>
            <a:ext cx="432000" cy="79200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58552" y="2565471"/>
            <a:ext cx="43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Instituições financeiras desembolsariam recursos de financiamentos às PF e PJ a partir do protocolo do registro dos contratos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766103" y="4047918"/>
            <a:ext cx="16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R$ 8,5 bilhões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1" name="Mais 20"/>
          <p:cNvSpPr>
            <a:spLocks noChangeAspect="1"/>
          </p:cNvSpPr>
          <p:nvPr/>
        </p:nvSpPr>
        <p:spPr>
          <a:xfrm>
            <a:off x="5378103" y="3774964"/>
            <a:ext cx="356400" cy="324036"/>
          </a:xfrm>
          <a:prstGeom prst="mathPl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" name="Seta para baixo 21"/>
          <p:cNvSpPr/>
          <p:nvPr/>
        </p:nvSpPr>
        <p:spPr>
          <a:xfrm>
            <a:off x="6638071" y="4047958"/>
            <a:ext cx="252000" cy="36000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>
              <a:rot lat="0" lon="0" rev="540000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Mais 22"/>
          <p:cNvSpPr>
            <a:spLocks noChangeAspect="1"/>
          </p:cNvSpPr>
          <p:nvPr/>
        </p:nvSpPr>
        <p:spPr>
          <a:xfrm>
            <a:off x="7598937" y="3774964"/>
            <a:ext cx="356400" cy="324036"/>
          </a:xfrm>
          <a:prstGeom prst="mathPl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CaixaDeTexto 23"/>
          <p:cNvSpPr txBox="1"/>
          <p:nvPr/>
        </p:nvSpPr>
        <p:spPr>
          <a:xfrm>
            <a:off x="7040937" y="4047918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crescimento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8" name="Mais 17"/>
          <p:cNvSpPr>
            <a:spLocks noChangeAspect="1"/>
          </p:cNvSpPr>
          <p:nvPr/>
        </p:nvSpPr>
        <p:spPr>
          <a:xfrm>
            <a:off x="5241131" y="4572310"/>
            <a:ext cx="356400" cy="324036"/>
          </a:xfrm>
          <a:prstGeom prst="mathPl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CaixaDeTexto 24"/>
          <p:cNvSpPr txBox="1"/>
          <p:nvPr/>
        </p:nvSpPr>
        <p:spPr>
          <a:xfrm>
            <a:off x="5608327" y="4532238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100.000 unidades / ano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6" name="Mais 25"/>
          <p:cNvSpPr>
            <a:spLocks noChangeAspect="1"/>
          </p:cNvSpPr>
          <p:nvPr/>
        </p:nvSpPr>
        <p:spPr>
          <a:xfrm>
            <a:off x="5241131" y="5041964"/>
            <a:ext cx="356400" cy="324036"/>
          </a:xfrm>
          <a:prstGeom prst="mathPlu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CaixaDeTexto 26"/>
          <p:cNvSpPr txBox="1"/>
          <p:nvPr/>
        </p:nvSpPr>
        <p:spPr>
          <a:xfrm>
            <a:off x="5608327" y="5001892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250.000 empregos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9" name="Espaço Reservado para Número de Slide 17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604071" y="5397023"/>
            <a:ext cx="43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b="1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Efeito prático: com a implementação das propostas o capital de giro para construção de um apartamento popular cai de R$70 mil para R$35 mil. 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4953240"/>
            <a:ext cx="3274021" cy="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" y="2276872"/>
            <a:ext cx="3274021" cy="119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9512" y="6309320"/>
            <a:ext cx="3024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 smtClean="0"/>
              <a:t>Obs</a:t>
            </a:r>
            <a:r>
              <a:rPr lang="pt-BR" sz="1050" dirty="0" smtClean="0"/>
              <a:t>: Dados consolidados de 30/09/2013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1919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terceirização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imobiliário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6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13253" y="1082010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Terceirização e </a:t>
            </a:r>
            <a:r>
              <a:rPr lang="pt-BR" b="1" dirty="0" err="1" smtClean="0"/>
              <a:t>subempreitada</a:t>
            </a:r>
            <a:r>
              <a:rPr lang="pt-BR" b="1" dirty="0" smtClean="0"/>
              <a:t> são intrínsecas às operações do setor: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Mobilidade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Especialização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</a:t>
            </a:r>
            <a:r>
              <a:rPr lang="pt-BR" i="1" dirty="0" err="1" smtClean="0"/>
              <a:t>turn</a:t>
            </a:r>
            <a:r>
              <a:rPr lang="pt-BR" i="1" dirty="0" smtClean="0"/>
              <a:t>-over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Princípio da livre iniciativa para o prestador de serviços/ empreiteiro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Questionamentos em relação a atividade-meio e atividade-fim</a:t>
            </a:r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Necessidade do fortalecimento do arcabouço jurídico – PL 4330 -  Deputado Sandro Mabel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Outras questões referentes a trabalho 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Corretores Associados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Prazo das Desonerações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 terceirização na Construção Civil </a:t>
            </a:r>
          </a:p>
        </p:txBody>
      </p:sp>
    </p:spTree>
    <p:extLst>
      <p:ext uri="{BB962C8B-B14F-4D97-AF65-F5344CB8AC3E}">
        <p14:creationId xmlns:p14="http://schemas.microsoft.com/office/powerpoint/2010/main" val="2002040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proposta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discussão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73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PMCMV3 – Proposta ABRAINC 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3528" y="111657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Bases gerais de proposta elaborada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incremento da carga fiscal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Alinhamento com demografia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Busca de solução de mercado sempre que possível</a:t>
            </a:r>
          </a:p>
          <a:p>
            <a:endParaRPr lang="pt-BR" b="1" dirty="0"/>
          </a:p>
          <a:p>
            <a:r>
              <a:rPr lang="pt-BR" b="1" dirty="0" smtClean="0"/>
              <a:t>Diretrizes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Expandir </a:t>
            </a:r>
            <a:r>
              <a:rPr lang="pt-BR" dirty="0"/>
              <a:t>programa para beneficiar 3 milhões de famílias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Inclusividade</a:t>
            </a:r>
            <a:r>
              <a:rPr lang="pt-BR" dirty="0"/>
              <a:t>, com acesso de todas famílias até 6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Alternativa de mercado para famílias de 2-3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Priorizar subsídios do Faixa 2 para beneficiários de maior necessidade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Recuperar a atratividade econômica original do Faixa 2 </a:t>
            </a:r>
            <a:endParaRPr lang="pt-BR" dirty="0" smtClean="0"/>
          </a:p>
          <a:p>
            <a:endParaRPr lang="pt-BR" dirty="0"/>
          </a:p>
          <a:p>
            <a:pPr lvl="0"/>
            <a:r>
              <a:rPr lang="pt-BR" b="1" dirty="0"/>
              <a:t>Propostas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</a:t>
            </a:r>
            <a:r>
              <a:rPr lang="pt-BR" dirty="0" smtClean="0"/>
              <a:t>renda, dos </a:t>
            </a:r>
            <a:r>
              <a:rPr lang="pt-BR" dirty="0"/>
              <a:t>valores do </a:t>
            </a:r>
            <a:r>
              <a:rPr lang="pt-BR" dirty="0" smtClean="0"/>
              <a:t>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</a:t>
            </a:r>
            <a:r>
              <a:rPr lang="pt-BR" dirty="0" smtClean="0"/>
              <a:t>social</a:t>
            </a:r>
          </a:p>
          <a:p>
            <a:pPr marL="0" lvl="1"/>
            <a:endParaRPr lang="pt-BR" dirty="0"/>
          </a:p>
          <a:p>
            <a:pPr marL="0" lvl="1"/>
            <a:r>
              <a:rPr lang="pt-BR" b="1" dirty="0" smtClean="0"/>
              <a:t>Grupo de Trabalho </a:t>
            </a:r>
            <a:r>
              <a:rPr lang="pt-BR" dirty="0" smtClean="0"/>
              <a:t>com Ministérios e Bancos</a:t>
            </a:r>
            <a:endParaRPr lang="pt-BR" dirty="0"/>
          </a:p>
          <a:p>
            <a:pPr marL="0"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418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1560" y="476672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Pauta proposta</a:t>
            </a:r>
          </a:p>
        </p:txBody>
      </p:sp>
      <p:sp>
        <p:nvSpPr>
          <p:cNvPr id="6" name="Retângulo 7"/>
          <p:cNvSpPr>
            <a:spLocks noChangeArrowheads="1"/>
          </p:cNvSpPr>
          <p:nvPr/>
        </p:nvSpPr>
        <p:spPr bwMode="auto">
          <a:xfrm>
            <a:off x="179388" y="1340768"/>
            <a:ext cx="8624887" cy="51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Estudo O Custo da Burocracia no Brasil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O </a:t>
            </a:r>
            <a:r>
              <a:rPr lang="pt-BR" b="1" dirty="0"/>
              <a:t>equilíbrio das operações</a:t>
            </a:r>
          </a:p>
          <a:p>
            <a:r>
              <a:rPr lang="pt-BR" b="1" dirty="0"/>
              <a:t> </a:t>
            </a:r>
            <a:endParaRPr lang="pt-BR" b="1" dirty="0" smtClean="0"/>
          </a:p>
          <a:p>
            <a:r>
              <a:rPr lang="pt-BR" b="1" dirty="0" smtClean="0"/>
              <a:t>Atualizações sobre assuntos discutidos em 21/2: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Desbloqueio de Recursos e 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As </a:t>
            </a:r>
            <a:r>
              <a:rPr lang="pt-BR" dirty="0"/>
              <a:t>questões do </a:t>
            </a:r>
            <a:r>
              <a:rPr lang="pt-BR" dirty="0" smtClean="0"/>
              <a:t>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terceirização na construção 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Corretores Associados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Desonerações</a:t>
            </a:r>
          </a:p>
          <a:p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 proposta ABRAINC para o PMCMV 3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7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Estudo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Brasil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43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03136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Agenda de Produtividade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Burocracia excessiva, sem ganhos nem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controles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Custo recai sobre os compradores e a sociedade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R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$ 19 bi por ano, 12% do VGV, 17 meses a mais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Propostas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realistas, com casos no Brasil e em outros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locais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lvl="0"/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Governo Federal: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Apoio, divulgação com em ação com Municípios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Registros: atualização da Lei 11.977/2009 art. 37 e 38 sobre informatização dos Cartórios.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elvetica" charset="0"/>
                <a:cs typeface="Helvetica" charset="0"/>
              </a:rPr>
              <a:t>Piloto – Registro Eletrônico</a:t>
            </a: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ea typeface="Helvetica" charset="0"/>
              <a:cs typeface="Helvetica" charset="0"/>
            </a:endParaRPr>
          </a:p>
          <a:p>
            <a:pPr lvl="0"/>
            <a:endParaRPr lang="pt-BR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O Custo da Burocracia no Brasil </a:t>
            </a:r>
          </a:p>
        </p:txBody>
      </p:sp>
    </p:spTree>
    <p:extLst>
      <p:ext uri="{BB962C8B-B14F-4D97-AF65-F5344CB8AC3E}">
        <p14:creationId xmlns:p14="http://schemas.microsoft.com/office/powerpoint/2010/main" val="1188938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Equilíbrio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Operações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70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03136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Desequilíbrios – </a:t>
            </a:r>
            <a:r>
              <a:rPr lang="pt-BR" dirty="0"/>
              <a:t>vendas pouco firmes, com desequilíbrios – </a:t>
            </a:r>
            <a:r>
              <a:rPr lang="pt-BR" dirty="0" smtClean="0"/>
              <a:t>opções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</a:t>
            </a:r>
            <a:r>
              <a:rPr lang="pt-BR" dirty="0"/>
              <a:t>de Defesa do Consumidor, </a:t>
            </a:r>
            <a:r>
              <a:rPr lang="pt-BR" dirty="0" smtClean="0"/>
              <a:t>Jurisprudência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Busca de caminhos por vendas mais definitivas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Crédito </a:t>
            </a:r>
            <a:r>
              <a:rPr lang="pt-BR" dirty="0"/>
              <a:t>e definições das empresas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Financeiro </a:t>
            </a:r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Discussão </a:t>
            </a:r>
            <a:r>
              <a:rPr lang="pt-BR" b="1" dirty="0"/>
              <a:t>sobre legislação e jurisprudência - desequilíbrios nas </a:t>
            </a:r>
            <a:r>
              <a:rPr lang="pt-BR" b="1" dirty="0" smtClean="0"/>
              <a:t>relações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</a:t>
            </a:r>
            <a:r>
              <a:rPr lang="pt-BR" dirty="0"/>
              <a:t>e proporcionalidade nas </a:t>
            </a:r>
            <a:r>
              <a:rPr lang="pt-BR" dirty="0" smtClean="0"/>
              <a:t>relações -  </a:t>
            </a:r>
            <a:r>
              <a:rPr lang="pt-BR" dirty="0"/>
              <a:t>CDC vs. Código Civil.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de proposta e discussões com Ministérios da Fazenda e da Justiça 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O Equilíbrio nas Operações </a:t>
            </a:r>
          </a:p>
        </p:txBody>
      </p:sp>
    </p:spTree>
    <p:extLst>
      <p:ext uri="{BB962C8B-B14F-4D97-AF65-F5344CB8AC3E}">
        <p14:creationId xmlns:p14="http://schemas.microsoft.com/office/powerpoint/2010/main" val="415824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62690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-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discutidos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em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21/2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Desbloqueio de recursos e 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As questões do trabalho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terceirização </a:t>
            </a:r>
            <a:r>
              <a:rPr lang="pt-BR" dirty="0"/>
              <a:t>na construção </a:t>
            </a:r>
            <a:r>
              <a:rPr lang="pt-BR" dirty="0" smtClean="0"/>
              <a:t>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Corretores Associados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Desonerações</a:t>
            </a:r>
            <a:endParaRPr lang="pt-BR" dirty="0"/>
          </a:p>
          <a:p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 proposta ABRAINC para o PMCMV </a:t>
            </a:r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72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13253" y="108201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sistema registral  é focal no ciclo das operações do setor imobiliário.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Determinados atos, como o Registro da Incorporação e o Registro do Contrato – Pessoa Física dependem dos Cartórios, e seus processos tem grande impacto na fluidez das operações e do ciclo financeiro das empresas do setor.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Este impacto é realçado pela heterogeneidade dos procedimentos e a inexistência de sistemas de controle e incentivos adequados.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Alterações procedimentais e  legislativas são imperiosas para os avanços necessários. Destaques em relação a esta questão: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da sistemática de bloqueio de 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</a:t>
            </a:r>
            <a:r>
              <a:rPr lang="pt-BR" dirty="0" smtClean="0"/>
              <a:t>utras medidas em discussão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9592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Registros: Registro Eletrônico e outras propostas </a:t>
            </a:r>
          </a:p>
        </p:txBody>
      </p:sp>
    </p:spTree>
    <p:extLst>
      <p:ext uri="{BB962C8B-B14F-4D97-AF65-F5344CB8AC3E}">
        <p14:creationId xmlns:p14="http://schemas.microsoft.com/office/powerpoint/2010/main" val="13651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endParaRPr lang="pt-BR" dirty="0"/>
          </a:p>
          <a:p>
            <a:pPr lvl="0"/>
            <a:r>
              <a:rPr lang="pt-BR" b="1" dirty="0"/>
              <a:t>Registro </a:t>
            </a:r>
            <a:r>
              <a:rPr lang="pt-BR" b="1" dirty="0" smtClean="0"/>
              <a:t>Eletrônico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Uso </a:t>
            </a:r>
            <a:r>
              <a:rPr lang="pt-BR" dirty="0"/>
              <a:t>de plataformas existentes (Penhora Eletrônica) -  assim, os Cartórios </a:t>
            </a:r>
            <a:r>
              <a:rPr lang="pt-BR" dirty="0" smtClean="0"/>
              <a:t> em diversas regiões, como no </a:t>
            </a:r>
            <a:r>
              <a:rPr lang="pt-BR" dirty="0"/>
              <a:t>Estado de </a:t>
            </a:r>
            <a:r>
              <a:rPr lang="pt-BR" dirty="0" smtClean="0"/>
              <a:t>SP, </a:t>
            </a:r>
            <a:r>
              <a:rPr lang="pt-BR" dirty="0"/>
              <a:t>já estariam preparados para a nova </a:t>
            </a:r>
            <a:r>
              <a:rPr lang="pt-BR" dirty="0" smtClean="0"/>
              <a:t>prática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Intercâmbio </a:t>
            </a:r>
            <a:r>
              <a:rPr lang="pt-BR" dirty="0"/>
              <a:t>de dados: XML/ PDF/A – ECP – extrato de contrato, com condições negociais e </a:t>
            </a:r>
            <a:r>
              <a:rPr lang="pt-BR" dirty="0" smtClean="0"/>
              <a:t>garantias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</a:t>
            </a:r>
            <a:r>
              <a:rPr lang="pt-BR" dirty="0"/>
              <a:t>físico assinado pelo Banco – responsabilidade de que o contrato formalizado, assinado pelas partes e arquivado (precedente: instrumento particular como escritura </a:t>
            </a:r>
            <a:r>
              <a:rPr lang="pt-BR" dirty="0" smtClean="0"/>
              <a:t>pública)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Redução </a:t>
            </a:r>
            <a:r>
              <a:rPr lang="pt-BR" dirty="0"/>
              <a:t>dos prazos máximos de registro para 5 dias úteis para documentos recebidos em XML e 10 dias úteis para documentos recebidos em  </a:t>
            </a:r>
            <a:r>
              <a:rPr lang="pt-BR" dirty="0" smtClean="0"/>
              <a:t>PDF.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procedimental: Imposto de Transmissão: bastam dados da guia; Procurador: basta indicação de </a:t>
            </a:r>
            <a:r>
              <a:rPr lang="pt-BR" dirty="0" smtClean="0"/>
              <a:t>local/livro/data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pela Corregedoria de São Paulo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Outras propostas: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Cobrança </a:t>
            </a:r>
            <a:r>
              <a:rPr lang="pt-BR" b="1" dirty="0"/>
              <a:t>parcelada, com porcentual expressivo no </a:t>
            </a:r>
            <a:r>
              <a:rPr lang="pt-BR" b="1" dirty="0" smtClean="0"/>
              <a:t>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Ajustes </a:t>
            </a:r>
            <a:r>
              <a:rPr lang="pt-BR" b="1" dirty="0"/>
              <a:t>na penalização </a:t>
            </a:r>
            <a:r>
              <a:rPr lang="pt-BR" dirty="0"/>
              <a:t>pelo não cumprimento de definição </a:t>
            </a:r>
            <a:r>
              <a:rPr lang="pt-BR" dirty="0" smtClean="0"/>
              <a:t>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</a:t>
            </a:r>
            <a:r>
              <a:rPr lang="pt-BR" b="1" dirty="0"/>
              <a:t>de </a:t>
            </a:r>
            <a:r>
              <a:rPr lang="pt-BR" b="1" i="1" dirty="0" err="1"/>
              <a:t>check-list</a:t>
            </a:r>
            <a:r>
              <a:rPr lang="pt-BR" b="1" dirty="0"/>
              <a:t> </a:t>
            </a:r>
            <a:r>
              <a:rPr lang="pt-BR" b="1" dirty="0" smtClean="0"/>
              <a:t>unificado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Guia ITBI </a:t>
            </a:r>
            <a:r>
              <a:rPr lang="pt-BR" b="1" dirty="0"/>
              <a:t>por Prefeituras </a:t>
            </a:r>
            <a:r>
              <a:rPr lang="pt-BR" dirty="0"/>
              <a:t>- após </a:t>
            </a:r>
            <a:r>
              <a:rPr lang="pt-BR" dirty="0" smtClean="0"/>
              <a:t>prazo sem recolhimento </a:t>
            </a:r>
            <a:r>
              <a:rPr lang="pt-BR" dirty="0"/>
              <a:t>para </a:t>
            </a:r>
            <a:r>
              <a:rPr lang="pt-BR" dirty="0" smtClean="0"/>
              <a:t>Registro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39197" y="359033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O Registro Eletrônico e outras propostas </a:t>
            </a:r>
          </a:p>
        </p:txBody>
      </p:sp>
    </p:spTree>
    <p:extLst>
      <p:ext uri="{BB962C8B-B14F-4D97-AF65-F5344CB8AC3E}">
        <p14:creationId xmlns:p14="http://schemas.microsoft.com/office/powerpoint/2010/main" val="1642485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8350</TotalTime>
  <Words>650</Words>
  <Application>Microsoft Office PowerPoint</Application>
  <PresentationFormat>Apresentação na tela (4:3)</PresentationFormat>
  <Paragraphs>218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Clara Gusmão</dc:creator>
  <cp:lastModifiedBy>Renato Ventura</cp:lastModifiedBy>
  <cp:revision>474</cp:revision>
  <cp:lastPrinted>2014-02-17T18:26:36Z</cp:lastPrinted>
  <dcterms:created xsi:type="dcterms:W3CDTF">2013-08-23T14:36:15Z</dcterms:created>
  <dcterms:modified xsi:type="dcterms:W3CDTF">2014-04-10T11:50:16Z</dcterms:modified>
</cp:coreProperties>
</file>