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481" r:id="rId2"/>
    <p:sldId id="1468" r:id="rId3"/>
    <p:sldId id="1469" r:id="rId4"/>
    <p:sldId id="1470" r:id="rId5"/>
    <p:sldId id="1476" r:id="rId6"/>
    <p:sldId id="1475" r:id="rId7"/>
    <p:sldId id="1502" r:id="rId8"/>
    <p:sldId id="1503" r:id="rId9"/>
    <p:sldId id="1504" r:id="rId10"/>
    <p:sldId id="1492" r:id="rId11"/>
    <p:sldId id="1500" r:id="rId12"/>
    <p:sldId id="1501" r:id="rId13"/>
    <p:sldId id="1410" r:id="rId14"/>
    <p:sldId id="1471" r:id="rId15"/>
    <p:sldId id="1432" r:id="rId16"/>
    <p:sldId id="1407" r:id="rId17"/>
    <p:sldId id="1472" r:id="rId18"/>
    <p:sldId id="1473" r:id="rId19"/>
    <p:sldId id="1499" r:id="rId20"/>
    <p:sldId id="1474" r:id="rId21"/>
    <p:sldId id="1493" r:id="rId22"/>
    <p:sldId id="1433" r:id="rId23"/>
    <p:sldId id="1478" r:id="rId24"/>
    <p:sldId id="1477" r:id="rId25"/>
    <p:sldId id="1479" r:id="rId26"/>
    <p:sldId id="1498" r:id="rId27"/>
    <p:sldId id="1505" r:id="rId28"/>
    <p:sldId id="1506" r:id="rId29"/>
    <p:sldId id="1507" r:id="rId30"/>
    <p:sldId id="1508" r:id="rId31"/>
    <p:sldId id="1509" r:id="rId3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14/04/2014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7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86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009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88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851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046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32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14/04/2014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14/04/2014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8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7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hyperlink" Target="http://maps.google.com/maps?ll=-23.593556,-46.686366&amp;z=16&amp;t=m&amp;hl=pt-BR&amp;gl=US&amp;mapclient=apiv3" TargetMode="External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10/4/2014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Atualizações ABRAINC – Calendário e outros pontos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22 </a:t>
            </a:r>
            <a:r>
              <a:rPr lang="pt-BR" b="1" dirty="0"/>
              <a:t>e 23 de abril – </a:t>
            </a:r>
            <a:r>
              <a:rPr lang="pt-BR" b="1" dirty="0" err="1"/>
              <a:t>ConstruBR</a:t>
            </a:r>
            <a:r>
              <a:rPr lang="pt-BR" b="1" dirty="0"/>
              <a:t> – </a:t>
            </a:r>
            <a:r>
              <a:rPr lang="pt-BR" b="1" dirty="0" err="1"/>
              <a:t>Sinduscon</a:t>
            </a:r>
            <a:r>
              <a:rPr lang="pt-BR" b="1" dirty="0"/>
              <a:t> SP.  </a:t>
            </a:r>
            <a:r>
              <a:rPr lang="pt-BR" dirty="0" smtClean="0"/>
              <a:t>Trabalho </a:t>
            </a:r>
            <a:r>
              <a:rPr lang="pt-BR" dirty="0" err="1" smtClean="0"/>
              <a:t>Booz</a:t>
            </a:r>
            <a:r>
              <a:rPr lang="pt-BR" dirty="0" smtClean="0"/>
              <a:t> – convites Diretoria</a:t>
            </a:r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Maio </a:t>
            </a:r>
            <a:r>
              <a:rPr lang="pt-BR" b="1" dirty="0"/>
              <a:t>– evento ABRAINC – </a:t>
            </a:r>
            <a:r>
              <a:rPr lang="pt-BR" dirty="0"/>
              <a:t>trabalhos </a:t>
            </a:r>
            <a:r>
              <a:rPr lang="pt-BR" dirty="0" err="1"/>
              <a:t>Booz</a:t>
            </a:r>
            <a:r>
              <a:rPr lang="pt-BR" dirty="0"/>
              <a:t> e FGV </a:t>
            </a:r>
            <a:r>
              <a:rPr lang="pt-BR" dirty="0" smtClean="0"/>
              <a:t>– Ricardo Amorim</a:t>
            </a:r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Apresentação </a:t>
            </a:r>
            <a:r>
              <a:rPr lang="pt-BR" b="1" dirty="0"/>
              <a:t>de trabalho FGV para Exame/imprensa </a:t>
            </a:r>
            <a:r>
              <a:rPr lang="pt-BR" dirty="0"/>
              <a:t>– definir data e </a:t>
            </a:r>
            <a:r>
              <a:rPr lang="pt-BR" dirty="0" smtClean="0"/>
              <a:t>formato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Agenda com </a:t>
            </a:r>
            <a:r>
              <a:rPr lang="pt-BR" b="1" dirty="0" smtClean="0"/>
              <a:t>Presidenciáveis </a:t>
            </a:r>
            <a:r>
              <a:rPr lang="pt-BR" b="1" dirty="0"/>
              <a:t>– </a:t>
            </a:r>
            <a:r>
              <a:rPr lang="pt-BR" dirty="0"/>
              <a:t>contatos feitos pela </a:t>
            </a:r>
            <a:r>
              <a:rPr lang="pt-BR" dirty="0" err="1"/>
              <a:t>Brodeur</a:t>
            </a:r>
            <a:r>
              <a:rPr lang="pt-BR" dirty="0"/>
              <a:t> com PT, PSDB e </a:t>
            </a:r>
            <a:r>
              <a:rPr lang="pt-BR" dirty="0" smtClean="0"/>
              <a:t>PSB, com auxílio de Emccamp (AN – 5/5?), MD (EC) e </a:t>
            </a:r>
            <a:r>
              <a:rPr lang="pt-BR" dirty="0" err="1" smtClean="0"/>
              <a:t>Cyrela</a:t>
            </a:r>
            <a:r>
              <a:rPr lang="pt-BR" dirty="0" smtClean="0"/>
              <a:t> (MS). Draft sendo preparado: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Incorporação imobiliária: explicação, processos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Extrato do trabalho FGV – importância do setor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 custo da burocracia no Imóvel </a:t>
            </a:r>
            <a:r>
              <a:rPr lang="pt-BR" dirty="0"/>
              <a:t>– desafios e propostas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PMCMV</a:t>
            </a:r>
          </a:p>
          <a:p>
            <a:endParaRPr lang="pt-BR" dirty="0"/>
          </a:p>
          <a:p>
            <a:r>
              <a:rPr lang="pt-BR" b="1" dirty="0" smtClean="0"/>
              <a:t>Caderno Folha </a:t>
            </a:r>
            <a:r>
              <a:rPr lang="pt-BR" dirty="0" smtClean="0"/>
              <a:t>– nacional, domingo - 12 páginas – R$ 170 mil, com entidades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4379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Rápida atualização - Comitês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Comitê 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Calendário 2014 – 1º semestre – eventos - </a:t>
            </a:r>
            <a:r>
              <a:rPr lang="pt-BR" dirty="0" smtClean="0"/>
              <a:t>trabalhos </a:t>
            </a:r>
            <a:r>
              <a:rPr lang="pt-BR" dirty="0" err="1"/>
              <a:t>Booz</a:t>
            </a:r>
            <a:r>
              <a:rPr lang="pt-BR" dirty="0"/>
              <a:t> e </a:t>
            </a:r>
            <a:r>
              <a:rPr lang="pt-BR" dirty="0" smtClean="0"/>
              <a:t>FGV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Lançamento </a:t>
            </a:r>
            <a:r>
              <a:rPr lang="pt-BR" dirty="0" err="1" smtClean="0"/>
              <a:t>Booz</a:t>
            </a:r>
            <a:r>
              <a:rPr lang="pt-BR" dirty="0" smtClean="0"/>
              <a:t> (março) , </a:t>
            </a:r>
            <a:r>
              <a:rPr lang="pt-BR" dirty="0" err="1" smtClean="0"/>
              <a:t>ConstruBR</a:t>
            </a:r>
            <a:r>
              <a:rPr lang="pt-BR" dirty="0" smtClean="0"/>
              <a:t> (abril), Evento com Caixa (abril)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 Presidenciáveis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/>
              <a:t>Comitê 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</a:t>
            </a:r>
            <a:r>
              <a:rPr lang="pt-BR" dirty="0"/>
              <a:t>Modelo de </a:t>
            </a:r>
            <a:r>
              <a:rPr lang="pt-BR" dirty="0" smtClean="0"/>
              <a:t>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CETIP – controles, </a:t>
            </a:r>
            <a:r>
              <a:rPr lang="pt-BR" dirty="0" err="1" smtClean="0"/>
              <a:t>back</a:t>
            </a:r>
            <a:r>
              <a:rPr lang="pt-BR" dirty="0" smtClean="0"/>
              <a:t>-offices, relação com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Cartórios, registros, recursos </a:t>
            </a:r>
            <a:r>
              <a:rPr lang="pt-BR" dirty="0" smtClean="0"/>
              <a:t>bloqueados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FIPE -  envio </a:t>
            </a:r>
            <a:r>
              <a:rPr lang="pt-BR" b="1" dirty="0" smtClean="0"/>
              <a:t>– </a:t>
            </a:r>
            <a:r>
              <a:rPr lang="pt-BR" dirty="0"/>
              <a:t>incentivos/ verificação/indicação de participantes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Comitê Incorporação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</a:t>
            </a:r>
            <a:r>
              <a:rPr lang="pt-BR" dirty="0" err="1" smtClean="0"/>
              <a:t>Booz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Prefeitura de 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Acompanhamento- Modelo de Vendas e Modelo de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/>
              <a:t>Comitê Jurídico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</a:t>
            </a:r>
            <a:r>
              <a:rPr lang="pt-BR" dirty="0"/>
              <a:t>de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Encontro com Magistratura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de Vendas – </a:t>
            </a:r>
            <a:r>
              <a:rPr lang="pt-BR" dirty="0" smtClean="0"/>
              <a:t>MP e outros</a:t>
            </a:r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06033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Rápida atualização - Comitês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Comitê PMCMV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PMCMV3, </a:t>
            </a:r>
            <a:r>
              <a:rPr lang="pt-BR" dirty="0" smtClean="0"/>
              <a:t>Fluxo de pagamentos, Casa </a:t>
            </a:r>
            <a:r>
              <a:rPr lang="pt-BR" dirty="0"/>
              <a:t>Paulista, </a:t>
            </a:r>
            <a:r>
              <a:rPr lang="pt-BR" smtClean="0"/>
              <a:t>HIS-SP.</a:t>
            </a:r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Comitê de Responsabilidade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de Conduta ABRAINC – até junho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err="1" smtClean="0"/>
              <a:t>Compliance</a:t>
            </a:r>
            <a:r>
              <a:rPr lang="pt-BR" dirty="0" smtClean="0"/>
              <a:t>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Book Responsabilidade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Comitê de RH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Produtividade e formação de mão de obra– Ideia Brasil, SENAI, </a:t>
            </a:r>
            <a:r>
              <a:rPr lang="pt-BR" dirty="0" err="1" smtClean="0"/>
              <a:t>Sintracon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epresentação dissídio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Formalização/desoneração – proposta Bernard </a:t>
            </a:r>
            <a:r>
              <a:rPr lang="pt-BR" dirty="0" err="1" smtClean="0"/>
              <a:t>Appy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Comitê Técnico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Produtividade – diagnóstico e </a:t>
            </a:r>
            <a:r>
              <a:rPr lang="pt-BR" dirty="0" smtClean="0"/>
              <a:t>planejamento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Instalações Hidráulicas – padronização, qualidade- encontros com projetistas, instaladores e consultores para avanços neste serviço, indicado como crítico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Concessionárias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Normas de Desempenho, ensaios, </a:t>
            </a:r>
            <a:r>
              <a:rPr lang="pt-BR" dirty="0" smtClean="0"/>
              <a:t>PMCMV</a:t>
            </a:r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51491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Custo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da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no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Imóvel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84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92509"/>
            <a:ext cx="8624887" cy="5881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São Paulo </a:t>
            </a:r>
            <a:r>
              <a:rPr lang="pt-BR" dirty="0" smtClean="0"/>
              <a:t>– Prefeito Haddad – gestão, modelo, ação </a:t>
            </a:r>
            <a:r>
              <a:rPr lang="pt-BR" dirty="0" err="1" smtClean="0"/>
              <a:t>anti-corrupaão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Rio de Janeiro – </a:t>
            </a:r>
            <a:r>
              <a:rPr lang="pt-BR" dirty="0" smtClean="0"/>
              <a:t>Secretária Madalena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Campinas</a:t>
            </a:r>
            <a:r>
              <a:rPr lang="pt-BR" dirty="0" smtClean="0"/>
              <a:t> </a:t>
            </a:r>
            <a:r>
              <a:rPr lang="pt-BR" dirty="0"/>
              <a:t>– proposta </a:t>
            </a:r>
            <a:r>
              <a:rPr lang="pt-BR" dirty="0" err="1"/>
              <a:t>Comunitas</a:t>
            </a:r>
            <a:r>
              <a:rPr lang="pt-BR" dirty="0"/>
              <a:t> – R$ 1.800 mil, 12 meses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R$ 300 mil ABRAINC, totalizando R$ 1.100 mil captados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Revisão </a:t>
            </a:r>
            <a:r>
              <a:rPr lang="pt-BR" dirty="0"/>
              <a:t>de legislação, gestão e informatização </a:t>
            </a:r>
            <a:r>
              <a:rPr lang="pt-BR" dirty="0" smtClean="0"/>
              <a:t>previstas</a:t>
            </a:r>
            <a:r>
              <a:rPr lang="pt-BR" dirty="0"/>
              <a:t> </a:t>
            </a:r>
            <a:endParaRPr lang="pt-B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Comitê de acompanhamento -  Sylvia, </a:t>
            </a:r>
            <a:r>
              <a:rPr lang="pt-BR" dirty="0" err="1" smtClean="0"/>
              <a:t>Jaime,Dadian</a:t>
            </a:r>
            <a:r>
              <a:rPr lang="pt-BR" dirty="0" smtClean="0"/>
              <a:t> -  14/4, 11h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Outros municípios: </a:t>
            </a:r>
            <a:r>
              <a:rPr lang="pt-BR" b="1" dirty="0" smtClean="0"/>
              <a:t>Fortaleza</a:t>
            </a:r>
            <a:r>
              <a:rPr lang="pt-BR" b="1" dirty="0"/>
              <a:t>, </a:t>
            </a:r>
            <a:r>
              <a:rPr lang="pt-BR" b="1" dirty="0" smtClean="0"/>
              <a:t>Recife</a:t>
            </a:r>
            <a:r>
              <a:rPr lang="pt-BR" b="1" dirty="0"/>
              <a:t>, Curitiba, Salvador. </a:t>
            </a:r>
            <a:r>
              <a:rPr lang="pt-BR" dirty="0"/>
              <a:t>Reuniões com prefeitos e Secretários com a presença do </a:t>
            </a:r>
            <a:r>
              <a:rPr lang="pt-BR" dirty="0" err="1"/>
              <a:t>Sinduscon</a:t>
            </a:r>
            <a:r>
              <a:rPr lang="pt-BR" dirty="0"/>
              <a:t> local + CBIC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Envolvimento </a:t>
            </a:r>
            <a:r>
              <a:rPr lang="pt-BR" dirty="0"/>
              <a:t>de </a:t>
            </a:r>
            <a:r>
              <a:rPr lang="pt-BR" b="1" dirty="0"/>
              <a:t>Frente Nacional de Prefeitos </a:t>
            </a:r>
            <a:r>
              <a:rPr lang="pt-BR" dirty="0"/>
              <a:t>- Maguito </a:t>
            </a:r>
            <a:r>
              <a:rPr lang="pt-BR" dirty="0" smtClean="0"/>
              <a:t>Villela.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CBIC - Encontro de Secretários – SP, RJ, Campinas, Salvador, Curitiba.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Divulgação mais ampla, </a:t>
            </a:r>
            <a:r>
              <a:rPr lang="pt-BR" b="1" dirty="0" err="1" smtClean="0"/>
              <a:t>multisetorial</a:t>
            </a:r>
            <a:r>
              <a:rPr lang="pt-BR" b="1" dirty="0" smtClean="0"/>
              <a:t> </a:t>
            </a:r>
            <a:r>
              <a:rPr lang="pt-BR" dirty="0" smtClean="0"/>
              <a:t>– </a:t>
            </a:r>
            <a:r>
              <a:rPr lang="pt-BR" b="1" dirty="0" smtClean="0"/>
              <a:t>grupo de apoio: Bruno, Leo, Ênio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 de produtividade/ envolvimento de outras entidades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Vídeo</a:t>
            </a:r>
            <a:r>
              <a:rPr lang="pt-BR" dirty="0" smtClean="0"/>
              <a:t> – </a:t>
            </a:r>
            <a:r>
              <a:rPr lang="pt-BR" dirty="0" err="1" smtClean="0"/>
              <a:t>Brodeur</a:t>
            </a:r>
            <a:r>
              <a:rPr lang="pt-BR" dirty="0" smtClean="0"/>
              <a:t> mais marketing empresas</a:t>
            </a:r>
          </a:p>
          <a:p>
            <a:r>
              <a:rPr lang="pt-BR" dirty="0"/>
              <a:t> </a:t>
            </a: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Cartórios</a:t>
            </a:r>
            <a:r>
              <a:rPr lang="pt-BR" dirty="0" smtClean="0"/>
              <a:t> – Registro Eletrônico - Piloto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38455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Prefeitura de São Paulo - atualizações 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Agenda com Prefeito Haddad - 20/2, 27/2 e 27/3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Proposta decorrente de reuniões sobre HIS</a:t>
            </a:r>
            <a:r>
              <a:rPr lang="pt-BR" dirty="0" smtClean="0"/>
              <a:t>; alinhamento com Secovi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Discussões decorrentes </a:t>
            </a:r>
            <a:r>
              <a:rPr lang="pt-BR" b="1" dirty="0"/>
              <a:t>– SEL, SIURB, SMT (</a:t>
            </a:r>
            <a:r>
              <a:rPr lang="pt-BR" b="1" dirty="0" err="1"/>
              <a:t>Pólo</a:t>
            </a:r>
            <a:r>
              <a:rPr lang="pt-BR" b="1" dirty="0"/>
              <a:t> Gerador de Tráfego)</a:t>
            </a:r>
            <a:r>
              <a:rPr lang="pt-BR" dirty="0"/>
              <a:t>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Decreto </a:t>
            </a:r>
            <a:r>
              <a:rPr lang="pt-BR" dirty="0"/>
              <a:t>a ser publicado com questões de fluxo e superposições importantes</a:t>
            </a:r>
          </a:p>
          <a:p>
            <a:endParaRPr lang="pt-BR" b="1" dirty="0"/>
          </a:p>
          <a:p>
            <a:r>
              <a:rPr lang="pt-BR" b="1" dirty="0" smtClean="0"/>
              <a:t>Audiência solicitada com Prefeito – alinhamento sobre modelo e divulgação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Simplificação </a:t>
            </a:r>
            <a:r>
              <a:rPr lang="pt-BR" dirty="0"/>
              <a:t>das </a:t>
            </a:r>
            <a:r>
              <a:rPr lang="pt-BR" dirty="0" smtClean="0"/>
              <a:t>normas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razos </a:t>
            </a:r>
            <a:r>
              <a:rPr lang="pt-BR" dirty="0"/>
              <a:t>máximos e responsabilidades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Unificação dos cadastros e das informações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Balcão único – apreciação coordenada dos processos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Divulgação </a:t>
            </a:r>
            <a:r>
              <a:rPr lang="pt-BR" b="1" dirty="0"/>
              <a:t>destes </a:t>
            </a:r>
            <a:r>
              <a:rPr lang="pt-BR" b="1" dirty="0" smtClean="0"/>
              <a:t>trabalhos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Consultoria </a:t>
            </a:r>
            <a:r>
              <a:rPr lang="pt-BR" b="1" dirty="0" err="1" smtClean="0"/>
              <a:t>Falconi</a:t>
            </a:r>
            <a:r>
              <a:rPr lang="pt-BR" b="1" dirty="0" smtClean="0"/>
              <a:t>, efeito </a:t>
            </a:r>
            <a:r>
              <a:rPr lang="pt-BR" b="1" dirty="0" err="1" smtClean="0"/>
              <a:t>anti-corrupção</a:t>
            </a:r>
            <a:endParaRPr lang="pt-BR" b="1" dirty="0" smtClean="0"/>
          </a:p>
          <a:p>
            <a:pPr lvl="1"/>
            <a:endParaRPr lang="pt-BR" dirty="0"/>
          </a:p>
          <a:p>
            <a:r>
              <a:rPr lang="pt-BR" b="1" dirty="0" err="1" smtClean="0"/>
              <a:t>Falconi</a:t>
            </a:r>
            <a:r>
              <a:rPr lang="pt-BR" b="1" dirty="0" smtClean="0"/>
              <a:t>: </a:t>
            </a:r>
            <a:r>
              <a:rPr lang="pt-BR" dirty="0" smtClean="0"/>
              <a:t>envio </a:t>
            </a:r>
            <a:r>
              <a:rPr lang="pt-BR" dirty="0"/>
              <a:t>de </a:t>
            </a:r>
            <a:r>
              <a:rPr lang="pt-BR" i="1" dirty="0"/>
              <a:t>book</a:t>
            </a:r>
            <a:r>
              <a:rPr lang="pt-BR" dirty="0"/>
              <a:t> e abertura de horas para </a:t>
            </a:r>
            <a:r>
              <a:rPr lang="pt-BR" dirty="0" smtClean="0"/>
              <a:t>fechamento -  estimativa apresentada – R$ 528.000</a:t>
            </a:r>
          </a:p>
          <a:p>
            <a:endParaRPr lang="pt-BR" dirty="0"/>
          </a:p>
          <a:p>
            <a:r>
              <a:rPr lang="pt-BR" b="1" dirty="0" smtClean="0"/>
              <a:t>Contratação de Eduardo Della Manna -  R$ 19.500,00 – indefinição</a:t>
            </a:r>
          </a:p>
          <a:p>
            <a:endParaRPr lang="pt-BR" b="1" dirty="0" smtClean="0"/>
          </a:p>
          <a:p>
            <a:r>
              <a:rPr lang="pt-BR" b="1" dirty="0" smtClean="0"/>
              <a:t>Convênio Estado/Município para Licenciamentos Ambientais- atualizações – Marcelo Terra/ Prefeito</a:t>
            </a:r>
          </a:p>
          <a:p>
            <a:endParaRPr lang="pt-BR" dirty="0"/>
          </a:p>
          <a:p>
            <a:r>
              <a:rPr lang="pt-BR" b="1" dirty="0" smtClean="0"/>
              <a:t>Código de Obras </a:t>
            </a:r>
            <a:r>
              <a:rPr lang="pt-BR" dirty="0" smtClean="0"/>
              <a:t>- SEL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02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95006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definitivas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98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Desequilíbrios – </a:t>
            </a:r>
            <a:r>
              <a:rPr lang="pt-BR" dirty="0" smtClean="0"/>
              <a:t>vendas pouco firmes, com desequilíbrios – opções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venda na planta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de Defesa do Consumidor, Jurisprudência</a:t>
            </a:r>
          </a:p>
          <a:p>
            <a:endParaRPr lang="pt-BR" b="1" dirty="0"/>
          </a:p>
          <a:p>
            <a:r>
              <a:rPr lang="pt-BR" b="1" dirty="0" smtClean="0"/>
              <a:t>Busca de caminhos por vendas mais definitivas</a:t>
            </a:r>
          </a:p>
          <a:p>
            <a:endParaRPr lang="pt-BR" b="1" dirty="0" smtClean="0"/>
          </a:p>
          <a:p>
            <a:r>
              <a:rPr lang="pt-BR" b="1" dirty="0" smtClean="0"/>
              <a:t>1 - Crédito e definições das empresas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Rating -  CETIP</a:t>
            </a:r>
          </a:p>
          <a:p>
            <a:endParaRPr lang="pt-BR" b="1" dirty="0" smtClean="0"/>
          </a:p>
          <a:p>
            <a:r>
              <a:rPr lang="pt-BR" b="1" dirty="0" smtClean="0"/>
              <a:t>2 - Modelo Financeiro 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Pré-vendas</a:t>
            </a:r>
            <a:r>
              <a:rPr lang="pt-BR" dirty="0"/>
              <a:t>, repasses </a:t>
            </a:r>
            <a:r>
              <a:rPr lang="pt-BR" dirty="0" smtClean="0"/>
              <a:t>antecipados – ABECIP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Projetos piloto </a:t>
            </a:r>
            <a:r>
              <a:rPr lang="pt-BR" b="1" dirty="0" smtClean="0"/>
              <a:t>– </a:t>
            </a:r>
            <a:r>
              <a:rPr lang="pt-BR" dirty="0" smtClean="0"/>
              <a:t>repasse antecipado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Alienação Fiduciária desde a largada (Tecnisa)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Vendas mais firmes, com compromissos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Financiamento PJ viabilizado com sub-rogação de direitos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598080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3 - Discussão </a:t>
            </a:r>
            <a:r>
              <a:rPr lang="pt-BR" b="1" dirty="0"/>
              <a:t>sobre legislação e jurisprudência - desequilíbrios nas relações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Parecer </a:t>
            </a:r>
            <a:r>
              <a:rPr lang="pt-BR" dirty="0" smtClean="0"/>
              <a:t>Ada </a:t>
            </a:r>
            <a:r>
              <a:rPr lang="pt-BR" dirty="0"/>
              <a:t>Pellegrini (Odebrecht) – Equilíbrio e proporcionalidade nas relações  - Comitê Jurídico </a:t>
            </a:r>
            <a:r>
              <a:rPr lang="pt-BR" dirty="0" smtClean="0"/>
              <a:t>- extensão p/ </a:t>
            </a:r>
            <a:r>
              <a:rPr lang="pt-BR" dirty="0"/>
              <a:t>ABRAINC. CDC vs. Código Civil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Rescisões </a:t>
            </a:r>
            <a:r>
              <a:rPr lang="pt-BR" dirty="0"/>
              <a:t>– valor dos contratos vs. pequenas causas.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de proposta e discussões </a:t>
            </a:r>
            <a:r>
              <a:rPr lang="pt-BR" dirty="0"/>
              <a:t>com Ministérios da Fazenda e da </a:t>
            </a:r>
            <a:r>
              <a:rPr lang="pt-BR" dirty="0" smtClean="0"/>
              <a:t>Justiça -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Reunião com Secretário Paulo </a:t>
            </a:r>
            <a:r>
              <a:rPr lang="pt-BR" b="1" dirty="0" err="1"/>
              <a:t>Caffarelli</a:t>
            </a:r>
            <a:r>
              <a:rPr lang="pt-BR" b="1" dirty="0"/>
              <a:t> – 21/2 – </a:t>
            </a:r>
            <a:r>
              <a:rPr lang="pt-BR" b="1" dirty="0" smtClean="0"/>
              <a:t>continuidade – 11/4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1- Estudo </a:t>
            </a:r>
            <a:r>
              <a:rPr lang="pt-BR" b="1" dirty="0"/>
              <a:t>O Custo da Burocracia no </a:t>
            </a:r>
            <a:r>
              <a:rPr lang="pt-BR" b="1" dirty="0" smtClean="0"/>
              <a:t>Brasil</a:t>
            </a:r>
            <a:endParaRPr lang="pt-BR" b="1" dirty="0"/>
          </a:p>
          <a:p>
            <a:r>
              <a:rPr lang="pt-BR" b="1" dirty="0" smtClean="0"/>
              <a:t>2 - O </a:t>
            </a:r>
            <a:r>
              <a:rPr lang="pt-BR" b="1" dirty="0"/>
              <a:t>equilíbrio das </a:t>
            </a:r>
            <a:r>
              <a:rPr lang="pt-BR" b="1" dirty="0" smtClean="0"/>
              <a:t>operações</a:t>
            </a:r>
            <a:r>
              <a:rPr lang="pt-BR" b="1" dirty="0"/>
              <a:t> </a:t>
            </a:r>
          </a:p>
          <a:p>
            <a:r>
              <a:rPr lang="pt-BR" b="1" dirty="0" smtClean="0"/>
              <a:t>3 - Atualizações </a:t>
            </a:r>
            <a:r>
              <a:rPr lang="pt-BR" b="1" dirty="0"/>
              <a:t>sobre assuntos discutidos em 21/2: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Desbloqueio </a:t>
            </a:r>
            <a:r>
              <a:rPr lang="pt-BR" dirty="0"/>
              <a:t>de Recursos e Registro Eletrônico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As </a:t>
            </a:r>
            <a:r>
              <a:rPr lang="pt-BR" dirty="0"/>
              <a:t>questões do trabalho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terceirização na construção civil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Corretores Associados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Desonerações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 </a:t>
            </a:r>
            <a:r>
              <a:rPr lang="pt-BR" dirty="0" smtClean="0"/>
              <a:t>A </a:t>
            </a:r>
            <a:r>
              <a:rPr lang="pt-BR" dirty="0"/>
              <a:t>proposta ABRAINC para o PMCMV </a:t>
            </a:r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413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51520" y="103136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Desequilíbrios – </a:t>
            </a:r>
            <a:r>
              <a:rPr lang="pt-BR" dirty="0"/>
              <a:t>vendas pouco firmes, com desequilíbrios – </a:t>
            </a:r>
            <a:r>
              <a:rPr lang="pt-BR" dirty="0" smtClean="0"/>
              <a:t>opções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de venda na planta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</a:t>
            </a:r>
            <a:r>
              <a:rPr lang="pt-BR" dirty="0"/>
              <a:t>de Defesa do Consumidor, </a:t>
            </a:r>
            <a:r>
              <a:rPr lang="pt-BR" dirty="0" smtClean="0"/>
              <a:t>Jurisprudência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Busca de caminhos por vendas mais definitivas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Crédito </a:t>
            </a:r>
            <a:r>
              <a:rPr lang="pt-BR" dirty="0"/>
              <a:t>e definições das empresas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</a:t>
            </a:r>
            <a:r>
              <a:rPr lang="pt-BR" dirty="0"/>
              <a:t>Financeiro </a:t>
            </a:r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Discussão </a:t>
            </a:r>
            <a:r>
              <a:rPr lang="pt-BR" b="1" dirty="0"/>
              <a:t>sobre legislação e jurisprudência - desequilíbrios nas </a:t>
            </a:r>
            <a:r>
              <a:rPr lang="pt-BR" b="1" dirty="0" smtClean="0"/>
              <a:t>relações</a:t>
            </a:r>
          </a:p>
          <a:p>
            <a:pPr lvl="0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Equilíbrio </a:t>
            </a:r>
            <a:r>
              <a:rPr lang="pt-BR" dirty="0"/>
              <a:t>e proporcionalidade nas </a:t>
            </a:r>
            <a:r>
              <a:rPr lang="pt-BR" dirty="0" smtClean="0"/>
              <a:t>relações -  </a:t>
            </a:r>
            <a:r>
              <a:rPr lang="pt-BR" dirty="0"/>
              <a:t>CDC vs. Código Civil.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Definição de proposta e discussões com Ministérios da Fazenda e da Justiça 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51519" y="260648"/>
            <a:ext cx="8552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u="sng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Slide de apresentação para </a:t>
            </a:r>
            <a:r>
              <a:rPr lang="pt-BR" b="1" u="sng" dirty="0" err="1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Caffarelli</a:t>
            </a:r>
            <a:r>
              <a:rPr lang="pt-BR" b="1" u="sng" dirty="0" smtClean="0">
                <a:solidFill>
                  <a:schemeClr val="bg2">
                    <a:lumMod val="10000"/>
                  </a:schemeClr>
                </a:solidFill>
                <a:cs typeface="Tahoma" pitchFamily="34" charset="0"/>
              </a:rPr>
              <a:t>: O Equilíbrio nas Operações </a:t>
            </a:r>
          </a:p>
        </p:txBody>
      </p:sp>
    </p:spTree>
    <p:extLst>
      <p:ext uri="{BB962C8B-B14F-4D97-AF65-F5344CB8AC3E}">
        <p14:creationId xmlns:p14="http://schemas.microsoft.com/office/powerpoint/2010/main" val="10145870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Atualizações ABRAINC </a:t>
            </a:r>
            <a:r>
              <a:rPr lang="pt-BR" dirty="0" smtClean="0"/>
              <a:t>– 13 às 13:30h</a:t>
            </a:r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O Custo da Burocracia no </a:t>
            </a:r>
            <a:r>
              <a:rPr lang="pt-BR" b="1" dirty="0"/>
              <a:t>Imóvel </a:t>
            </a:r>
            <a:r>
              <a:rPr lang="pt-BR" dirty="0"/>
              <a:t>– </a:t>
            </a:r>
            <a:r>
              <a:rPr lang="pt-BR" dirty="0" smtClean="0"/>
              <a:t>13:30h </a:t>
            </a:r>
            <a:r>
              <a:rPr lang="pt-BR" dirty="0"/>
              <a:t>às </a:t>
            </a:r>
            <a:r>
              <a:rPr lang="pt-BR" dirty="0" smtClean="0"/>
              <a:t>14h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Encaminhamentos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Prefeitura de São Paulo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Modelo </a:t>
            </a:r>
            <a:r>
              <a:rPr lang="pt-BR" b="1" dirty="0"/>
              <a:t>de Negócios/ vendas </a:t>
            </a:r>
            <a:r>
              <a:rPr lang="pt-BR" b="1" dirty="0" smtClean="0"/>
              <a:t>definitivas </a:t>
            </a:r>
            <a:r>
              <a:rPr lang="pt-BR" dirty="0" smtClean="0"/>
              <a:t>-  14h às 14:20h</a:t>
            </a:r>
            <a:endParaRPr lang="pt-BR" dirty="0"/>
          </a:p>
          <a:p>
            <a:r>
              <a:rPr lang="pt-BR" dirty="0"/>
              <a:t> </a:t>
            </a:r>
            <a:endParaRPr lang="pt-BR" dirty="0" smtClean="0"/>
          </a:p>
          <a:p>
            <a:endParaRPr lang="pt-BR" dirty="0"/>
          </a:p>
          <a:p>
            <a:pPr lvl="0"/>
            <a:r>
              <a:rPr lang="pt-BR" b="1" dirty="0" smtClean="0"/>
              <a:t>Formalização no setor </a:t>
            </a:r>
            <a:r>
              <a:rPr lang="pt-BR" dirty="0" smtClean="0"/>
              <a:t>-  proposta Bernard </a:t>
            </a:r>
            <a:r>
              <a:rPr lang="pt-BR" dirty="0" err="1" smtClean="0"/>
              <a:t>Appy</a:t>
            </a:r>
            <a:r>
              <a:rPr lang="pt-BR" dirty="0" smtClean="0"/>
              <a:t> – 14:20 às 14:40h</a:t>
            </a:r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Outros assuntos </a:t>
            </a:r>
            <a:r>
              <a:rPr lang="pt-BR" dirty="0" smtClean="0"/>
              <a:t>– 14:45h às 15h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dirty="0" smtClean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7967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Acordo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TJ-RJ/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Encontros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Magistratura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Recomendação </a:t>
            </a:r>
            <a:r>
              <a:rPr lang="pt-BR" b="1" dirty="0"/>
              <a:t>ADEMI-RJ, em linha com acordo </a:t>
            </a:r>
            <a:r>
              <a:rPr lang="pt-BR" b="1" dirty="0" smtClean="0"/>
              <a:t>TJ-RJ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Rescisão </a:t>
            </a:r>
            <a:r>
              <a:rPr lang="pt-BR" dirty="0"/>
              <a:t>pelo comprador - 9,5% iniciais sobre o valor da venda serão retidos pelo incorporador para suporte de despesas legais e de comercialização. Após isso, devolução de 75% dos recursos para o comprador</a:t>
            </a:r>
            <a:r>
              <a:rPr lang="pt-BR" dirty="0" smtClean="0"/>
              <a:t>.</a:t>
            </a:r>
            <a:endParaRPr lang="pt-BR" b="1" dirty="0" smtClean="0"/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Encontro com Magistrados </a:t>
            </a:r>
          </a:p>
          <a:p>
            <a:pPr lvl="0"/>
            <a:endParaRPr lang="pt-BR" b="1" dirty="0"/>
          </a:p>
          <a:p>
            <a:r>
              <a:rPr lang="pt-BR" b="1" dirty="0"/>
              <a:t>Debate com STJ </a:t>
            </a:r>
            <a:r>
              <a:rPr lang="pt-BR" dirty="0"/>
              <a:t>– Min. Luiz Otávio Noronha e Herman Benjamin. Debates com Judiciários Estaduais </a:t>
            </a:r>
            <a:endParaRPr lang="pt-BR" b="1" dirty="0" smtClean="0"/>
          </a:p>
          <a:p>
            <a:pPr lvl="0"/>
            <a:endParaRPr lang="pt-BR" dirty="0"/>
          </a:p>
          <a:p>
            <a:r>
              <a:rPr lang="pt-BR" b="1" dirty="0" smtClean="0"/>
              <a:t>São Paulo</a:t>
            </a:r>
            <a:r>
              <a:rPr lang="pt-BR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Encontros </a:t>
            </a:r>
            <a:r>
              <a:rPr lang="pt-BR" dirty="0"/>
              <a:t>com a </a:t>
            </a:r>
            <a:r>
              <a:rPr lang="pt-BR" dirty="0" smtClean="0"/>
              <a:t>Magistratura - Secovi </a:t>
            </a:r>
            <a:r>
              <a:rPr lang="pt-BR" dirty="0"/>
              <a:t>e EPM em </a:t>
            </a:r>
            <a:r>
              <a:rPr lang="pt-BR" dirty="0" smtClean="0"/>
              <a:t>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Desembargador – agendamento após Páscoa</a:t>
            </a:r>
          </a:p>
          <a:p>
            <a:endParaRPr lang="pt-BR" dirty="0"/>
          </a:p>
          <a:p>
            <a:r>
              <a:rPr lang="pt-BR" b="1" dirty="0" smtClean="0"/>
              <a:t>Rio de Janeiro </a:t>
            </a:r>
            <a:r>
              <a:rPr lang="pt-BR" dirty="0" smtClean="0"/>
              <a:t>– ADEMI e TJ-RJ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Abertura por relação pessoal e por postura do TJ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Abertura de fluxo operacional e margens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Encontros de trabalho, com presença limitada e sem maior publicidade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Outras iniciativas </a:t>
            </a:r>
            <a:r>
              <a:rPr lang="pt-BR" dirty="0" smtClean="0"/>
              <a:t>– Goiânia,3 de abril</a:t>
            </a:r>
          </a:p>
        </p:txBody>
      </p:sp>
    </p:spTree>
    <p:extLst>
      <p:ext uri="{BB962C8B-B14F-4D97-AF65-F5344CB8AC3E}">
        <p14:creationId xmlns:p14="http://schemas.microsoft.com/office/powerpoint/2010/main" val="2978806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0466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Levantamento de dados FIPE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404664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Reunião de apresentação 11/2 - </a:t>
            </a:r>
            <a:r>
              <a:rPr lang="pt-BR" dirty="0" err="1"/>
              <a:t>Brookfield</a:t>
            </a:r>
            <a:r>
              <a:rPr lang="pt-BR" dirty="0"/>
              <a:t>, Cury, Direcional, Emccamp, </a:t>
            </a:r>
            <a:r>
              <a:rPr lang="pt-BR" dirty="0" err="1"/>
              <a:t>Even</a:t>
            </a:r>
            <a:r>
              <a:rPr lang="pt-BR" dirty="0"/>
              <a:t>, </a:t>
            </a:r>
            <a:r>
              <a:rPr lang="pt-BR" dirty="0" err="1"/>
              <a:t>Eztec</a:t>
            </a:r>
            <a:r>
              <a:rPr lang="pt-BR" dirty="0"/>
              <a:t>, Gafisa, HM, JHSF, MRV, Rossi, Tenda, Viver, </a:t>
            </a:r>
            <a:r>
              <a:rPr lang="pt-BR" dirty="0" err="1"/>
              <a:t>Wtorre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Lançamentos, vendas, </a:t>
            </a:r>
            <a:r>
              <a:rPr lang="pt-BR" b="1" dirty="0" err="1"/>
              <a:t>distratos</a:t>
            </a:r>
            <a:r>
              <a:rPr lang="pt-BR" b="1" dirty="0"/>
              <a:t>, estoque, entregas, repasses, quitações, carteira, </a:t>
            </a:r>
            <a:r>
              <a:rPr lang="pt-BR" b="1" i="1" dirty="0" err="1"/>
              <a:t>land-bank</a:t>
            </a:r>
            <a:r>
              <a:rPr lang="pt-BR" b="1" dirty="0"/>
              <a:t> </a:t>
            </a: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Desagregações </a:t>
            </a:r>
            <a:r>
              <a:rPr lang="pt-BR" b="1" dirty="0"/>
              <a:t>por </a:t>
            </a:r>
            <a:r>
              <a:rPr lang="pt-BR" b="1" dirty="0" smtClean="0"/>
              <a:t>empreendimento </a:t>
            </a:r>
            <a:r>
              <a:rPr lang="pt-BR" dirty="0" smtClean="0"/>
              <a:t>e não por unidade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Inclusão de unidades para venda</a:t>
            </a:r>
            <a:r>
              <a:rPr lang="pt-BR" dirty="0" smtClean="0"/>
              <a:t>, e não por permutas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Land </a:t>
            </a:r>
            <a:r>
              <a:rPr lang="pt-BR" b="1" dirty="0" err="1"/>
              <a:t>bank</a:t>
            </a:r>
            <a:r>
              <a:rPr lang="pt-BR" dirty="0"/>
              <a:t> </a:t>
            </a:r>
            <a:r>
              <a:rPr lang="pt-BR" dirty="0" smtClean="0"/>
              <a:t>- VGV </a:t>
            </a:r>
            <a:r>
              <a:rPr lang="pt-BR" dirty="0"/>
              <a:t>total e VGV </a:t>
            </a:r>
            <a:r>
              <a:rPr lang="pt-BR" dirty="0" smtClean="0"/>
              <a:t>para </a:t>
            </a:r>
            <a:r>
              <a:rPr lang="pt-BR" dirty="0"/>
              <a:t>lançamento em 12 e 24 meses </a:t>
            </a:r>
            <a:r>
              <a:rPr lang="pt-BR" dirty="0" smtClean="0"/>
              <a:t>– UF e  Capitais + </a:t>
            </a:r>
            <a:r>
              <a:rPr lang="pt-BR" dirty="0" err="1" smtClean="0"/>
              <a:t>RMs</a:t>
            </a:r>
            <a:r>
              <a:rPr lang="pt-BR" dirty="0" smtClean="0"/>
              <a:t> </a:t>
            </a:r>
            <a:r>
              <a:rPr lang="pt-BR" dirty="0"/>
              <a:t>do restante do Estado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NDA </a:t>
            </a:r>
            <a:r>
              <a:rPr lang="pt-BR" dirty="0" smtClean="0"/>
              <a:t>– multa mais prejuízos - penalização FIPE para a ABRAINC, com distribuição às empresas prejudicadas</a:t>
            </a:r>
          </a:p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Início da coleta de dados em abril – dados de entrega são relevantes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Participação – </a:t>
            </a:r>
            <a:r>
              <a:rPr lang="pt-BR" dirty="0" smtClean="0"/>
              <a:t>incentivos/ verificação/indicação de participantes</a:t>
            </a:r>
            <a:endParaRPr lang="pt-BR" dirty="0"/>
          </a:p>
          <a:p>
            <a:pPr marL="0" lvl="1"/>
            <a:endParaRPr lang="pt-BR" b="1" dirty="0" smtClean="0"/>
          </a:p>
          <a:p>
            <a:r>
              <a:rPr lang="pt-BR" b="1" dirty="0" smtClean="0"/>
              <a:t>Outros bancos de dados </a:t>
            </a:r>
            <a:r>
              <a:rPr lang="pt-BR" dirty="0" smtClean="0"/>
              <a:t>-  BMA e outros: impedimento de filtro. Alternativa: </a:t>
            </a:r>
            <a:r>
              <a:rPr lang="pt-BR" i="1" dirty="0" smtClean="0"/>
              <a:t>rating</a:t>
            </a:r>
          </a:p>
          <a:p>
            <a:pPr lvl="0"/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99759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Medidas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para a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formalização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completa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setor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375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Medidas para a formalização completa do 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Setor – LCA/ </a:t>
            </a:r>
            <a:r>
              <a:rPr lang="pt-BR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ernard </a:t>
            </a:r>
            <a:r>
              <a:rPr lang="pt-BR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Appy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 smtClean="0"/>
              <a:t>Bernard </a:t>
            </a:r>
            <a:r>
              <a:rPr lang="pt-BR" dirty="0" err="1" smtClean="0"/>
              <a:t>Appy</a:t>
            </a:r>
            <a:r>
              <a:rPr lang="pt-BR" dirty="0" smtClean="0"/>
              <a:t> - elaboração </a:t>
            </a:r>
            <a:r>
              <a:rPr lang="pt-BR" dirty="0"/>
              <a:t>de sugestões de políticas públicas voltadas a reduzir o grau de informalidade das relações de trabalho no setor de incorporações imobiliárias</a:t>
            </a:r>
            <a:r>
              <a:rPr lang="pt-BR" dirty="0" smtClean="0"/>
              <a:t>.</a:t>
            </a:r>
          </a:p>
          <a:p>
            <a:pPr lvl="0"/>
            <a:endParaRPr lang="pt-BR" dirty="0"/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D</a:t>
            </a:r>
            <a:r>
              <a:rPr lang="pt-BR" dirty="0" smtClean="0"/>
              <a:t>iagnóstico </a:t>
            </a:r>
            <a:r>
              <a:rPr lang="pt-BR" dirty="0"/>
              <a:t>sobre os determinantes do elevado grau de informalidade nas relações de trabalho no setor de incorporações imobiliárias, com especial atenção para a atuação das empresas </a:t>
            </a:r>
            <a:r>
              <a:rPr lang="pt-BR" dirty="0" smtClean="0"/>
              <a:t>terceirizadas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P</a:t>
            </a:r>
            <a:r>
              <a:rPr lang="pt-BR" dirty="0" smtClean="0"/>
              <a:t>ropostas </a:t>
            </a:r>
            <a:r>
              <a:rPr lang="pt-BR" dirty="0"/>
              <a:t>de políticas públicas – incluindo mudanças no regime de tributação da folha de salários do setor – que contribuam para a redução do grau de informalidade no setor de incorporações </a:t>
            </a:r>
            <a:r>
              <a:rPr lang="pt-BR" dirty="0" smtClean="0"/>
              <a:t>imobiliárias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 smtClean="0"/>
              <a:t>Mediante interesse </a:t>
            </a:r>
            <a:r>
              <a:rPr lang="pt-BR" dirty="0"/>
              <a:t>da ABRAINC, acompanhar a entidade em interlocuções com autoridades para apresentação dos resultados do trabalho</a:t>
            </a:r>
            <a:r>
              <a:rPr lang="pt-BR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pt-BR" dirty="0"/>
          </a:p>
          <a:p>
            <a:r>
              <a:rPr lang="pt-BR" dirty="0"/>
              <a:t>Defesa da terceirização como produtividade e ênfase em sua formalização</a:t>
            </a:r>
          </a:p>
          <a:p>
            <a:pPr lvl="0"/>
            <a:endParaRPr lang="pt-BR" dirty="0" smtClean="0"/>
          </a:p>
          <a:p>
            <a:r>
              <a:rPr lang="pt-BR" b="1" dirty="0" smtClean="0"/>
              <a:t>Valor: R$ 360 mil. Prazo: 11 semanas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Eventual </a:t>
            </a:r>
            <a:r>
              <a:rPr lang="pt-BR" dirty="0"/>
              <a:t>participação da LCA em interlocuções com </a:t>
            </a:r>
            <a:r>
              <a:rPr lang="pt-BR" dirty="0" smtClean="0"/>
              <a:t>autoridades: </a:t>
            </a:r>
          </a:p>
          <a:p>
            <a:pPr marL="342900" indent="-342900">
              <a:buAutoNum type="alphaLcParenR"/>
            </a:pPr>
            <a:r>
              <a:rPr lang="pt-BR" dirty="0" smtClean="0"/>
              <a:t>reuniões </a:t>
            </a:r>
            <a:r>
              <a:rPr lang="pt-BR" dirty="0"/>
              <a:t>na </a:t>
            </a:r>
            <a:r>
              <a:rPr lang="pt-BR" dirty="0" smtClean="0"/>
              <a:t>RM-SP: </a:t>
            </a:r>
            <a:r>
              <a:rPr lang="pt-BR" dirty="0"/>
              <a:t>R$ 5.000,00 </a:t>
            </a:r>
            <a:r>
              <a:rPr lang="pt-BR" dirty="0" smtClean="0"/>
              <a:t>por reunião</a:t>
            </a:r>
          </a:p>
          <a:p>
            <a:pPr marL="342900" indent="-342900">
              <a:buAutoNum type="alphaLcParenR"/>
            </a:pPr>
            <a:r>
              <a:rPr lang="pt-BR" dirty="0" smtClean="0"/>
              <a:t>reuniões </a:t>
            </a:r>
            <a:r>
              <a:rPr lang="pt-BR" dirty="0"/>
              <a:t>fora da </a:t>
            </a:r>
            <a:r>
              <a:rPr lang="pt-BR" dirty="0" smtClean="0"/>
              <a:t>RM-SP: </a:t>
            </a:r>
            <a:r>
              <a:rPr lang="pt-BR" dirty="0"/>
              <a:t>R$ 11.000,00 </a:t>
            </a:r>
            <a:r>
              <a:rPr lang="pt-BR" dirty="0" smtClean="0"/>
              <a:t>por reunião</a:t>
            </a:r>
            <a:endParaRPr lang="pt-BR" dirty="0"/>
          </a:p>
          <a:p>
            <a:pPr lvl="0"/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48820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95006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PMCMV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Corretagem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Apartada</a:t>
            </a:r>
            <a:endParaRPr 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3001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 –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reuniões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Ministérios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apresentações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Entidades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685285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Proposta preparada e </a:t>
            </a:r>
            <a:r>
              <a:rPr lang="pt-BR" b="1" dirty="0" err="1" smtClean="0"/>
              <a:t>consensada</a:t>
            </a:r>
            <a:r>
              <a:rPr lang="pt-BR" b="1" dirty="0" smtClean="0"/>
              <a:t> pelos participantes no Programa</a:t>
            </a:r>
          </a:p>
          <a:p>
            <a:endParaRPr lang="pt-BR" b="1" dirty="0"/>
          </a:p>
          <a:p>
            <a:r>
              <a:rPr lang="pt-BR" b="1" dirty="0" smtClean="0"/>
              <a:t>Diretrizes</a:t>
            </a: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Expandir programa para beneficiar 3 milhões de famílias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Inclusividade</a:t>
            </a:r>
            <a:r>
              <a:rPr lang="pt-BR" dirty="0"/>
              <a:t>, com acesso de todas famílias até 6 </a:t>
            </a:r>
            <a:r>
              <a:rPr lang="pt-BR" dirty="0" err="1"/>
              <a:t>s.m</a:t>
            </a:r>
            <a:r>
              <a:rPr lang="pt-BR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Alternativa de mercado para famílias de 2-3 </a:t>
            </a:r>
            <a:r>
              <a:rPr lang="pt-BR" dirty="0" err="1"/>
              <a:t>s.m</a:t>
            </a:r>
            <a:r>
              <a:rPr lang="pt-BR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Priorizar subsídios do Faixa 2 para beneficiários de maior necessidade social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Recuperar a atratividade econômica original do Faixa 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Principais propostas</a:t>
            </a:r>
            <a:endParaRPr lang="pt-BR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Reajuste das faixas de renda, dos valores do subsídio e do RET 1%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Tabela </a:t>
            </a:r>
            <a:r>
              <a:rPr lang="pt-BR" dirty="0" err="1"/>
              <a:t>Price</a:t>
            </a:r>
            <a:r>
              <a:rPr lang="pt-BR" dirty="0"/>
              <a:t> (LTV máx. de 80%), prazo 420 meses p/ compradores até 35 anos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Juros menores para casais &lt; 3 </a:t>
            </a:r>
            <a:r>
              <a:rPr lang="pt-BR" dirty="0" err="1"/>
              <a:t>s.m</a:t>
            </a:r>
            <a:r>
              <a:rPr lang="pt-BR" dirty="0"/>
              <a:t>. ou mães solteiras.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“Fator Social” - multiplicador do subsídio - para maior necessidade </a:t>
            </a:r>
            <a:r>
              <a:rPr lang="pt-BR" dirty="0" smtClean="0"/>
              <a:t>social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0" lvl="1"/>
            <a:r>
              <a:rPr lang="pt-BR" b="1" dirty="0" smtClean="0"/>
              <a:t>Apresentação em reuniões da CBIC e CII. Alinhamento em curso com CII, Secovi, </a:t>
            </a:r>
            <a:r>
              <a:rPr lang="pt-BR" b="1" dirty="0" err="1" smtClean="0"/>
              <a:t>Sinduscon</a:t>
            </a:r>
            <a:r>
              <a:rPr lang="pt-BR" b="1" dirty="0" smtClean="0"/>
              <a:t> e APEOP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Reunião com Min. Miriam Belchior, Gilberto </a:t>
            </a:r>
            <a:r>
              <a:rPr lang="pt-BR" b="1" dirty="0" err="1" smtClean="0"/>
              <a:t>Occhi</a:t>
            </a:r>
            <a:r>
              <a:rPr lang="pt-BR" b="1" dirty="0" smtClean="0"/>
              <a:t>, Jorge </a:t>
            </a:r>
            <a:r>
              <a:rPr lang="pt-BR" b="1" dirty="0" err="1" smtClean="0"/>
              <a:t>Hereda</a:t>
            </a:r>
            <a:r>
              <a:rPr lang="pt-BR" b="1" dirty="0" smtClean="0"/>
              <a:t>, Inês Magalhães, José Urbano, Maurício Muniz, Maria Caldas, Maria do Carmo – 8/4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Grupo de Trabalho e priorizações</a:t>
            </a:r>
            <a:endParaRPr lang="pt-BR" dirty="0"/>
          </a:p>
          <a:p>
            <a:pPr lv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28636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Consenso sobre sentido geral mas não sobre data/encaminhamento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0"/>
            <a:r>
              <a:rPr lang="pt-BR" dirty="0" smtClean="0"/>
              <a:t>Experiência das empresas – acompanhamento para definições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Esclarecimentos e maior luz sobre pontos controversos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Aproximação MP</a:t>
            </a:r>
            <a:r>
              <a:rPr lang="pt-BR" dirty="0" smtClean="0"/>
              <a:t>: esclarecimentos sobre legalidade de ambas as práticas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Aproximação inicial Nelson Nery, Rubens Carmo Elias, Marcelo </a:t>
            </a:r>
            <a:r>
              <a:rPr lang="pt-BR" dirty="0" err="1" smtClean="0"/>
              <a:t>Manhães</a:t>
            </a:r>
            <a:r>
              <a:rPr lang="pt-BR" dirty="0" smtClean="0"/>
              <a:t>, J. V. Amaral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Nelson Nery – R$ 400 mil + R$ 800 mil –sucesso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Fechamento grupo/Comitê Jurídico nas próximas semanas</a:t>
            </a:r>
          </a:p>
          <a:p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3" y="764704"/>
            <a:ext cx="8624887" cy="20039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</a:t>
            </a:r>
            <a:r>
              <a:rPr lang="pt-BR" dirty="0"/>
              <a:t>Associados - </a:t>
            </a:r>
            <a:r>
              <a:rPr lang="pt-BR" dirty="0" smtClean="0"/>
              <a:t>questão </a:t>
            </a:r>
            <a:r>
              <a:rPr lang="pt-BR" dirty="0"/>
              <a:t>trabalhista, não </a:t>
            </a:r>
            <a:r>
              <a:rPr lang="pt-BR" dirty="0" smtClean="0"/>
              <a:t>consumerista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089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62608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Metas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3521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50217"/>
            <a:ext cx="8561511" cy="398463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Metas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2014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Compatibilização com  histórico de carreira e posições de responsabilidade profissional similares no mercado/ retenção/ foco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A</a:t>
            </a:r>
            <a:r>
              <a:rPr lang="pt-BR" dirty="0" smtClean="0"/>
              <a:t>inda não incluídos mecanismos de retenção de longo prazo (</a:t>
            </a:r>
            <a:r>
              <a:rPr lang="pt-BR" dirty="0" err="1" smtClean="0"/>
              <a:t>carry</a:t>
            </a:r>
            <a:r>
              <a:rPr lang="pt-BR" dirty="0" smtClean="0"/>
              <a:t>/plano de opções). </a:t>
            </a:r>
            <a:r>
              <a:rPr lang="pt-BR" b="1" dirty="0" smtClean="0"/>
              <a:t>Proposta</a:t>
            </a:r>
            <a:r>
              <a:rPr lang="pt-BR" b="1" dirty="0"/>
              <a:t>: </a:t>
            </a:r>
            <a:r>
              <a:rPr lang="pt-BR" b="1" dirty="0" smtClean="0"/>
              <a:t>busca de mecanismos </a:t>
            </a:r>
            <a:r>
              <a:rPr lang="pt-BR" b="1" dirty="0"/>
              <a:t>de retenção/premiação de longo prazo (a exemplo de </a:t>
            </a:r>
            <a:r>
              <a:rPr lang="pt-BR" b="1" dirty="0" err="1"/>
              <a:t>carry</a:t>
            </a:r>
            <a:r>
              <a:rPr lang="pt-BR" b="1" dirty="0"/>
              <a:t>, opções</a:t>
            </a:r>
            <a:r>
              <a:rPr lang="pt-BR" dirty="0"/>
              <a:t>)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Não incluídas na remuneração outros benefícios como férias, contribuição à previdência, 13º salário, carro -  proposta: custeio de seguro-saúde 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Bonificação definida no caso de sucesso nas atividades: 10 salários</a:t>
            </a:r>
          </a:p>
          <a:p>
            <a:r>
              <a:rPr lang="pt-BR" b="1" dirty="0"/>
              <a:t>Metas para mensuração de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5 salários </a:t>
            </a:r>
            <a:r>
              <a:rPr lang="pt-BR" dirty="0"/>
              <a:t>- análise subjetiva das empresas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1/2 </a:t>
            </a:r>
            <a:r>
              <a:rPr lang="pt-BR" b="1" dirty="0"/>
              <a:t>Salário por meta objetiva do elenco de </a:t>
            </a:r>
            <a:r>
              <a:rPr lang="pt-BR" b="1" dirty="0" smtClean="0"/>
              <a:t>10 </a:t>
            </a:r>
            <a:r>
              <a:rPr lang="pt-BR" b="1" dirty="0"/>
              <a:t>tarefas abaixo listadas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2 salários </a:t>
            </a:r>
            <a:r>
              <a:rPr lang="pt-BR" dirty="0"/>
              <a:t>– premiação adicional se </a:t>
            </a:r>
            <a:r>
              <a:rPr lang="pt-BR"/>
              <a:t>atingidas </a:t>
            </a:r>
            <a:r>
              <a:rPr lang="pt-BR" b="1" dirty="0"/>
              <a:t>5</a:t>
            </a:r>
            <a:r>
              <a:rPr lang="pt-BR" smtClean="0"/>
              <a:t> </a:t>
            </a:r>
            <a:r>
              <a:rPr lang="pt-BR" dirty="0"/>
              <a:t>destas metas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smtClean="0"/>
              <a:t>Parâmetros em todas estas categorias poderão ser incrementados ou diminuídos de acordo com percepção de desempenho em cada um deles.</a:t>
            </a:r>
            <a:endParaRPr lang="en-US" sz="1600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397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Metas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propostas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- 2014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23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smtClean="0"/>
              <a:t>1- ABRAINC </a:t>
            </a:r>
            <a:r>
              <a:rPr lang="pt-BR" sz="1600" dirty="0" smtClean="0"/>
              <a:t>–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Texto inicial de um Código de Conduta para a ABRAINC –texto aprovado no Conselho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Dados FIPE – avanço e início da obtenção dos dados pelas empresas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2 - Sistema eletrônico de registros</a:t>
            </a:r>
            <a:endParaRPr lang="pt-B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Avanços das definições – início de piloto por algum banco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Aplicativo para Desligamentos em discussão com ARISP– aprovação e implementação</a:t>
            </a:r>
            <a:endParaRPr lang="pt-BR" sz="1600" dirty="0"/>
          </a:p>
          <a:p>
            <a:endParaRPr lang="pt-BR" sz="1600" b="1" dirty="0" smtClean="0"/>
          </a:p>
          <a:p>
            <a:r>
              <a:rPr lang="pt-BR" sz="1600" b="1" dirty="0" smtClean="0"/>
              <a:t>3 – Burocracia, licenciamentos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Divulgação do trabalho </a:t>
            </a:r>
            <a:r>
              <a:rPr lang="pt-BR" sz="1600" dirty="0" err="1" smtClean="0"/>
              <a:t>Booz</a:t>
            </a:r>
            <a:r>
              <a:rPr lang="pt-BR" sz="1600" dirty="0" smtClean="0"/>
              <a:t> – espaço na imprensa, discussão, definição de municípios piloto e progressos nas melhorias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Prefeitura de São Paulo – abertura de agenda propositiva com Executivo por melhorias 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4 - Modelo de Negócios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Obtenção de Parecer em nome da ABRAINC e agendamento de discussão com governo ou magistratura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PMCMV3 – discussão pelo Poder Público com base em modelo ABRAINC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5 – RH e Resp. Social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Participação em órgãos como no CPN e NN – aceitação e nomes </a:t>
            </a:r>
            <a:r>
              <a:rPr lang="pt-BR" sz="1600" dirty="0" err="1" smtClean="0"/>
              <a:t>Sinduscon</a:t>
            </a:r>
            <a:r>
              <a:rPr lang="pt-BR" sz="1600" dirty="0" smtClean="0"/>
              <a:t> e </a:t>
            </a:r>
            <a:r>
              <a:rPr lang="pt-BR" sz="1600" dirty="0" err="1" smtClean="0"/>
              <a:t>Seconci</a:t>
            </a:r>
            <a:endParaRPr lang="pt-B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Questionário e book ABRAINC </a:t>
            </a:r>
            <a:r>
              <a:rPr lang="pt-BR" sz="1600" dirty="0" smtClean="0"/>
              <a:t>- Responsabilidade Social – envio e montagem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2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05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15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Plano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Retenção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555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Plano de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Retenção</a:t>
            </a:r>
            <a:endParaRPr lang="en-US" sz="2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836712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Definição Reunião 23/5 - </a:t>
            </a:r>
            <a:r>
              <a:rPr lang="pt-BR" dirty="0"/>
              <a:t>Para </a:t>
            </a:r>
            <a:r>
              <a:rPr lang="pt-BR" dirty="0" err="1"/>
              <a:t>retençãalinhamento</a:t>
            </a:r>
            <a:r>
              <a:rPr lang="pt-BR" dirty="0"/>
              <a:t> de longo prazo, na falta de alternativas correntes nas empresas e fundos (opções, </a:t>
            </a:r>
            <a:r>
              <a:rPr lang="pt-BR" i="1" dirty="0" err="1"/>
              <a:t>carry</a:t>
            </a:r>
            <a:r>
              <a:rPr lang="pt-BR" dirty="0"/>
              <a:t>), definida pela Diretoria atribuição de Plano de Previdência com </a:t>
            </a:r>
            <a:r>
              <a:rPr lang="pt-BR" i="1" dirty="0" err="1"/>
              <a:t>vestings</a:t>
            </a:r>
            <a:r>
              <a:rPr lang="pt-BR" dirty="0"/>
              <a:t> no tempo e premiação no longo prazo, com efeitos semelhantes a estes instrumentos</a:t>
            </a:r>
            <a:endParaRPr lang="pt-BR" b="1" dirty="0"/>
          </a:p>
          <a:p>
            <a:r>
              <a:rPr lang="pt-BR" b="1" dirty="0" smtClean="0"/>
              <a:t>Proposta enviada – Plano de Previdência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Contribuição da empresa – igual ao funcionário – até 8% do salário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endParaRPr lang="pt-BR" b="1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3</a:t>
            </a:r>
            <a:endParaRPr lang="en-US" sz="1000" dirty="0">
              <a:solidFill>
                <a:srgbClr val="000000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467544" y="3592783"/>
          <a:ext cx="5021580" cy="1612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0790"/>
                <a:gridCol w="2510790"/>
              </a:tblGrid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 dirty="0">
                          <a:effectLst/>
                        </a:rPr>
                        <a:t>TEMPO DE CONTRIBUIÇÃO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 dirty="0">
                          <a:effectLst/>
                        </a:rPr>
                        <a:t>PERCENTUAL DO SALDO EMPRESA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Até 2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0%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De 2 a 4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 dirty="0">
                          <a:effectLst/>
                        </a:rPr>
                        <a:t>20%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De 4 a 5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35%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De 5 a 6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 dirty="0">
                          <a:effectLst/>
                        </a:rPr>
                        <a:t>45%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De 6 a 7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60%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De 7 a 8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75%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Acima de 8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 dirty="0">
                          <a:effectLst/>
                        </a:rPr>
                        <a:t>100%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/>
          </p:nvPr>
        </p:nvGraphicFramePr>
        <p:xfrm>
          <a:off x="1312118" y="2708920"/>
          <a:ext cx="7292330" cy="2412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6572132" imgH="1504841" progId="Excel.Sheet.8">
                  <p:embed/>
                </p:oleObj>
              </mc:Choice>
              <mc:Fallback>
                <p:oleObj name="Worksheet" r:id="rId3" imgW="6572132" imgH="1504841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2118" y="2708920"/>
                        <a:ext cx="7292330" cy="2412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0061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733958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295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Posição </a:t>
            </a:r>
            <a:r>
              <a:rPr lang="pt-BR" b="1" dirty="0"/>
              <a:t>em 9</a:t>
            </a:r>
            <a:r>
              <a:rPr lang="pt-BR" b="1" dirty="0" smtClean="0"/>
              <a:t>/4/2014 – </a:t>
            </a:r>
            <a:r>
              <a:rPr lang="pt-BR" dirty="0" smtClean="0"/>
              <a:t>entradas 1º tri 2014</a:t>
            </a:r>
            <a:endParaRPr lang="pt-BR" dirty="0"/>
          </a:p>
          <a:p>
            <a:r>
              <a:rPr lang="pt-BR" dirty="0"/>
              <a:t>Saldo Conta Corrente – 09/04/2014 – R$ 203.276,52</a:t>
            </a:r>
          </a:p>
          <a:p>
            <a:r>
              <a:rPr lang="pt-BR" dirty="0"/>
              <a:t>Saldo Investimento – 09/04/2014            R$ 1.398.321,54</a:t>
            </a:r>
          </a:p>
          <a:p>
            <a:r>
              <a:rPr lang="pt-BR" dirty="0" smtClean="0"/>
              <a:t>Pagamentos acordados: </a:t>
            </a:r>
            <a:r>
              <a:rPr lang="pt-BR" dirty="0"/>
              <a:t> </a:t>
            </a:r>
            <a:r>
              <a:rPr lang="pt-BR" dirty="0" err="1" smtClean="0"/>
              <a:t>WTorre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 smtClean="0"/>
              <a:t>4/4, João </a:t>
            </a:r>
            <a:r>
              <a:rPr lang="pt-BR" dirty="0"/>
              <a:t>Fortes </a:t>
            </a:r>
            <a:r>
              <a:rPr lang="pt-BR" dirty="0" smtClean="0"/>
              <a:t>– 10/4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Contratação</a:t>
            </a:r>
            <a:r>
              <a:rPr lang="pt-BR" dirty="0" smtClean="0"/>
              <a:t> </a:t>
            </a:r>
            <a:r>
              <a:rPr lang="pt-BR" dirty="0"/>
              <a:t>– reforço na </a:t>
            </a:r>
            <a:r>
              <a:rPr lang="pt-BR" dirty="0" smtClean="0"/>
              <a:t>equipe – necessidade de indicações pelas 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Auxílio – Comitê de RH – </a:t>
            </a:r>
            <a:r>
              <a:rPr lang="pt-BR" dirty="0"/>
              <a:t>M</a:t>
            </a:r>
            <a:r>
              <a:rPr lang="pt-BR" dirty="0" smtClean="0"/>
              <a:t>arcello Zappia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dirty="0"/>
          </a:p>
          <a:p>
            <a:r>
              <a:rPr lang="pt-BR" b="1" dirty="0"/>
              <a:t>Troca 30% de tempo de uma pessoa em Brasília por 50% em São Paulo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Supervisão da Diretora de Atendimento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Gerente de contas  </a:t>
            </a:r>
            <a:r>
              <a:rPr lang="pt-BR" i="1" dirty="0" err="1"/>
              <a:t>part</a:t>
            </a:r>
            <a:r>
              <a:rPr lang="pt-BR" i="1" dirty="0"/>
              <a:t> time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1 Consultor de Com. Sênior </a:t>
            </a:r>
            <a:r>
              <a:rPr lang="pt-BR" i="1" dirty="0" err="1"/>
              <a:t>full</a:t>
            </a:r>
            <a:r>
              <a:rPr lang="pt-BR" i="1" dirty="0"/>
              <a:t> time </a:t>
            </a:r>
            <a:r>
              <a:rPr lang="pt-BR" dirty="0"/>
              <a:t>– 160 h/mês ou </a:t>
            </a:r>
            <a:r>
              <a:rPr lang="pt-BR" i="1" dirty="0" err="1"/>
              <a:t>part</a:t>
            </a:r>
            <a:r>
              <a:rPr lang="pt-BR" i="1" dirty="0"/>
              <a:t> time </a:t>
            </a:r>
            <a:r>
              <a:rPr lang="pt-BR" dirty="0"/>
              <a:t>– 80 h/mês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Fee</a:t>
            </a:r>
            <a:r>
              <a:rPr lang="pt-BR" b="1" dirty="0"/>
              <a:t> mensal: </a:t>
            </a:r>
            <a:r>
              <a:rPr lang="pt-BR" dirty="0"/>
              <a:t>R$ 31.200,00 ou R$ 22.209,00 -  hoje R$ 16 </a:t>
            </a:r>
            <a:r>
              <a:rPr lang="pt-BR" dirty="0" smtClean="0"/>
              <a:t>mil</a:t>
            </a:r>
          </a:p>
          <a:p>
            <a:endParaRPr lang="pt-BR" dirty="0" smtClean="0"/>
          </a:p>
          <a:p>
            <a:r>
              <a:rPr lang="pt-BR" dirty="0" smtClean="0"/>
              <a:t>Verificar possibilidade de 30% São Paulo; caso não seja possível, negociar 50%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Sede própria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Entre 100 e 110 m2, com sala de reunião, Itaim ou Vila </a:t>
            </a:r>
            <a:r>
              <a:rPr lang="pt-BR" dirty="0" smtClean="0"/>
              <a:t>Olímpia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16178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93" y="1003780"/>
            <a:ext cx="1736689" cy="21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6"/>
          <p:cNvPicPr/>
          <p:nvPr/>
        </p:nvPicPr>
        <p:blipFill>
          <a:blip r:embed="rId3"/>
          <a:stretch>
            <a:fillRect/>
          </a:stretch>
        </p:blipFill>
        <p:spPr>
          <a:xfrm>
            <a:off x="2940627" y="1007458"/>
            <a:ext cx="4686300" cy="210515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84394" y="3725141"/>
            <a:ext cx="40959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Ed. </a:t>
            </a:r>
            <a:r>
              <a:rPr lang="pt-BR" dirty="0" err="1" smtClean="0"/>
              <a:t>Spazio</a:t>
            </a:r>
            <a:r>
              <a:rPr lang="pt-BR" dirty="0" smtClean="0"/>
              <a:t> Del Sole</a:t>
            </a:r>
          </a:p>
          <a:p>
            <a:endParaRPr lang="pt-BR" dirty="0"/>
          </a:p>
          <a:p>
            <a:r>
              <a:rPr lang="pt-BR" dirty="0" smtClean="0"/>
              <a:t>Rua Tabapuã, 1.123 – Itaim</a:t>
            </a:r>
          </a:p>
          <a:p>
            <a:endParaRPr lang="pt-BR" dirty="0"/>
          </a:p>
          <a:p>
            <a:r>
              <a:rPr lang="pt-BR" dirty="0" smtClean="0"/>
              <a:t>Estacionamento rotativo para visitante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86300" y="3735532"/>
            <a:ext cx="4180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Área ofertada: 105m2 com 3 vagas</a:t>
            </a:r>
          </a:p>
          <a:p>
            <a:r>
              <a:rPr lang="pt-BR" dirty="0" smtClean="0"/>
              <a:t>Aluguel:	          R$ 10.000,00</a:t>
            </a:r>
          </a:p>
          <a:p>
            <a:r>
              <a:rPr lang="pt-BR" dirty="0" smtClean="0"/>
              <a:t>Condomínio      R$   1.497,00</a:t>
            </a:r>
          </a:p>
          <a:p>
            <a:r>
              <a:rPr lang="pt-BR" dirty="0" smtClean="0"/>
              <a:t>IPTU	          R$       390,29</a:t>
            </a:r>
          </a:p>
          <a:p>
            <a:endParaRPr lang="pt-BR" dirty="0"/>
          </a:p>
          <a:p>
            <a:r>
              <a:rPr lang="pt-BR" dirty="0" smtClean="0"/>
              <a:t>Total	           R$ 11.887,29 </a:t>
            </a:r>
          </a:p>
          <a:p>
            <a:r>
              <a:rPr lang="pt-BR" b="1" dirty="0" smtClean="0"/>
              <a:t>Preço m2 -       R$ 113,21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622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35"/>
          <p:cNvPicPr/>
          <p:nvPr/>
        </p:nvPicPr>
        <p:blipFill>
          <a:blip r:embed="rId2"/>
          <a:stretch>
            <a:fillRect/>
          </a:stretch>
        </p:blipFill>
        <p:spPr>
          <a:xfrm>
            <a:off x="387950" y="1013113"/>
            <a:ext cx="1614011" cy="2158365"/>
          </a:xfrm>
          <a:prstGeom prst="rect">
            <a:avLst/>
          </a:prstGeom>
        </p:spPr>
      </p:pic>
      <p:pic>
        <p:nvPicPr>
          <p:cNvPr id="3" name="Picture 437"/>
          <p:cNvPicPr/>
          <p:nvPr/>
        </p:nvPicPr>
        <p:blipFill>
          <a:blip r:embed="rId3"/>
          <a:stretch>
            <a:fillRect/>
          </a:stretch>
        </p:blipFill>
        <p:spPr>
          <a:xfrm>
            <a:off x="2545773" y="981259"/>
            <a:ext cx="4966855" cy="2189537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6451" y="3838998"/>
            <a:ext cx="95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381" tIns="34290" rIns="6858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pt-BR" sz="825" b="1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</a:p>
          <a:p>
            <a:pPr defTabSz="685800"/>
            <a:endParaRPr lang="pt-BR" sz="135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7950" y="3838997"/>
            <a:ext cx="40959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Ed. Iguatemi Office </a:t>
            </a:r>
            <a:r>
              <a:rPr lang="pt-BR" dirty="0" err="1" smtClean="0"/>
              <a:t>Building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Rua Iguatemi, 192 – Itaim Bibi</a:t>
            </a:r>
          </a:p>
          <a:p>
            <a:endParaRPr lang="pt-BR" dirty="0"/>
          </a:p>
          <a:p>
            <a:r>
              <a:rPr lang="pt-BR" dirty="0" smtClean="0"/>
              <a:t>Estacionamento rotativo para visitante</a:t>
            </a:r>
          </a:p>
          <a:p>
            <a:endParaRPr lang="pt-BR" dirty="0"/>
          </a:p>
          <a:p>
            <a:r>
              <a:rPr lang="pt-BR" dirty="0" smtClean="0"/>
              <a:t>Auditório para 50 pessoas no Térreo</a:t>
            </a: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29200" y="3838997"/>
            <a:ext cx="3788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Área ofertada: 100m2 com 3 vagas</a:t>
            </a:r>
          </a:p>
          <a:p>
            <a:r>
              <a:rPr lang="pt-BR" dirty="0" smtClean="0"/>
              <a:t>Aluguel:	         R$ 11.000,00 </a:t>
            </a:r>
          </a:p>
          <a:p>
            <a:r>
              <a:rPr lang="pt-BR" dirty="0" smtClean="0"/>
              <a:t>Condomínio     R$   2.000,00 </a:t>
            </a:r>
          </a:p>
          <a:p>
            <a:r>
              <a:rPr lang="pt-BR" dirty="0" smtClean="0"/>
              <a:t>IPTU	         R$       473,00</a:t>
            </a:r>
            <a:endParaRPr lang="pt-BR" dirty="0"/>
          </a:p>
          <a:p>
            <a:r>
              <a:rPr lang="pt-BR" dirty="0" smtClean="0"/>
              <a:t>Total:	         R$ 13.673,00  - </a:t>
            </a:r>
          </a:p>
          <a:p>
            <a:r>
              <a:rPr lang="pt-BR" b="1" dirty="0" smtClean="0"/>
              <a:t>Preço/m2        R$ 136,73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874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difício Comercial - The Trium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12" y="1182001"/>
            <a:ext cx="1875962" cy="244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http://maps.gstatic.com/mapfiles/markers2/mark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56" y="1182001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://maps.gstatic.com/mapfiles/markers2/mark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56" y="1182001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 descr="http://mt0.googleapis.com/vt?lyrs=m@258079781&amp;src=apiv3&amp;hl=pt-BR&amp;x=12134&amp;y=18595&amp;z=15&amp;style=47,37%7Csmartma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56" y="1182001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://mt1.googleapis.com/vt?lyrs=m@258150270&amp;src=apiv3&amp;hl=pt-BR&amp;x=12135&amp;y=18595&amp;z=15&amp;style=47,37%7Csmartmap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56" y="1182001"/>
            <a:ext cx="7144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http://maps.gstatic.com/mapfiles/markers2/mark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880" y="1189145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://maps.gstatic.com/mapfiles/markers2/mark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880" y="1189145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http://mt0.googleapis.com/vt?lyrs=m@258079781&amp;src=apiv3&amp;hl=pt-BR&amp;x=12134&amp;y=18595&amp;z=15&amp;style=47,37%7Csmartma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880" y="1189145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http://mt1.googleapis.com/vt?lyrs=m@258150270&amp;src=apiv3&amp;hl=pt-BR&amp;x=12135&amp;y=18595&amp;z=15&amp;style=47,37%7Csmartmap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880" y="1189145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49" descr="http://mt1.googleapis.com/vt?lyrs=m@258080199&amp;src=apiv3&amp;hl=pt-BR&amp;x=12133&amp;y=18594&amp;z=15&amp;style=47,37%7Csmartmap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880" y="1189145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http://mt1.googleapis.com/vt?lyrs=m@258149974&amp;src=apiv3&amp;hl=pt-BR&amp;x=12135&amp;y=18594&amp;z=15&amp;style=47,37%7Csmartmap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880" y="1189145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59"/>
          <p:cNvSpPr>
            <a:spLocks noChangeArrowheads="1"/>
          </p:cNvSpPr>
          <p:nvPr/>
        </p:nvSpPr>
        <p:spPr bwMode="auto">
          <a:xfrm>
            <a:off x="2874309" y="1153039"/>
            <a:ext cx="4988896" cy="276999"/>
          </a:xfrm>
          <a:prstGeom prst="rect">
            <a:avLst/>
          </a:prstGeom>
          <a:solidFill>
            <a:srgbClr val="E5E3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84" name="Picture 60" descr="http://maps.gstatic.com/mapfiles/markers2/mark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10" y="1291539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2874309" y="1153039"/>
            <a:ext cx="157752" cy="276999"/>
          </a:xfrm>
          <a:prstGeom prst="rect">
            <a:avLst/>
          </a:prstGeom>
          <a:solidFill>
            <a:srgbClr val="E5E3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86" name="Picture 62" descr="http://maps.gstatic.com/mapfiles/markers2/mark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10" y="1291539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2874309" y="1153039"/>
            <a:ext cx="1900063" cy="276999"/>
          </a:xfrm>
          <a:prstGeom prst="rect">
            <a:avLst/>
          </a:prstGeom>
          <a:solidFill>
            <a:srgbClr val="E5E3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3" name="Rectangle 64"/>
          <p:cNvSpPr>
            <a:spLocks noChangeArrowheads="1"/>
          </p:cNvSpPr>
          <p:nvPr/>
        </p:nvSpPr>
        <p:spPr bwMode="auto">
          <a:xfrm>
            <a:off x="2874309" y="1153039"/>
            <a:ext cx="1900063" cy="276999"/>
          </a:xfrm>
          <a:prstGeom prst="rect">
            <a:avLst/>
          </a:prstGeom>
          <a:solidFill>
            <a:srgbClr val="E5E3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4" name="Rectangle 65"/>
          <p:cNvSpPr>
            <a:spLocks noChangeArrowheads="1"/>
          </p:cNvSpPr>
          <p:nvPr/>
        </p:nvSpPr>
        <p:spPr bwMode="auto">
          <a:xfrm>
            <a:off x="2874309" y="1153039"/>
            <a:ext cx="1900063" cy="276999"/>
          </a:xfrm>
          <a:prstGeom prst="rect">
            <a:avLst/>
          </a:prstGeom>
          <a:solidFill>
            <a:srgbClr val="E5E3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2874309" y="1153039"/>
            <a:ext cx="1900063" cy="276999"/>
          </a:xfrm>
          <a:prstGeom prst="rect">
            <a:avLst/>
          </a:prstGeom>
          <a:solidFill>
            <a:srgbClr val="E5E3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6" name="Rectangle 67"/>
          <p:cNvSpPr>
            <a:spLocks noChangeArrowheads="1"/>
          </p:cNvSpPr>
          <p:nvPr/>
        </p:nvSpPr>
        <p:spPr bwMode="auto">
          <a:xfrm>
            <a:off x="2874309" y="1153039"/>
            <a:ext cx="1900063" cy="276999"/>
          </a:xfrm>
          <a:prstGeom prst="rect">
            <a:avLst/>
          </a:prstGeom>
          <a:solidFill>
            <a:srgbClr val="E5E3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7" name="Rectangle 68"/>
          <p:cNvSpPr>
            <a:spLocks noChangeArrowheads="1"/>
          </p:cNvSpPr>
          <p:nvPr/>
        </p:nvSpPr>
        <p:spPr bwMode="auto">
          <a:xfrm>
            <a:off x="2874309" y="1153039"/>
            <a:ext cx="1900063" cy="276999"/>
          </a:xfrm>
          <a:prstGeom prst="rect">
            <a:avLst/>
          </a:prstGeom>
          <a:solidFill>
            <a:srgbClr val="E5E3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" name="Rectangle 69"/>
          <p:cNvSpPr>
            <a:spLocks noChangeArrowheads="1"/>
          </p:cNvSpPr>
          <p:nvPr/>
        </p:nvSpPr>
        <p:spPr bwMode="auto">
          <a:xfrm>
            <a:off x="2874309" y="1153039"/>
            <a:ext cx="1900063" cy="276999"/>
          </a:xfrm>
          <a:prstGeom prst="rect">
            <a:avLst/>
          </a:prstGeom>
          <a:solidFill>
            <a:srgbClr val="E5E3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9" name="Rectangle 70"/>
          <p:cNvSpPr>
            <a:spLocks noChangeArrowheads="1"/>
          </p:cNvSpPr>
          <p:nvPr/>
        </p:nvSpPr>
        <p:spPr bwMode="auto">
          <a:xfrm>
            <a:off x="2874309" y="1153039"/>
            <a:ext cx="1900063" cy="276999"/>
          </a:xfrm>
          <a:prstGeom prst="rect">
            <a:avLst/>
          </a:prstGeom>
          <a:solidFill>
            <a:srgbClr val="E5E3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" name="Rectangle 71"/>
          <p:cNvSpPr>
            <a:spLocks noChangeArrowheads="1"/>
          </p:cNvSpPr>
          <p:nvPr/>
        </p:nvSpPr>
        <p:spPr bwMode="auto">
          <a:xfrm>
            <a:off x="2874309" y="1153039"/>
            <a:ext cx="1900063" cy="276999"/>
          </a:xfrm>
          <a:prstGeom prst="rect">
            <a:avLst/>
          </a:prstGeom>
          <a:solidFill>
            <a:srgbClr val="E5E3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1" name="Rectangle 72"/>
          <p:cNvSpPr>
            <a:spLocks noChangeArrowheads="1"/>
          </p:cNvSpPr>
          <p:nvPr/>
        </p:nvSpPr>
        <p:spPr bwMode="auto">
          <a:xfrm>
            <a:off x="2874309" y="1153039"/>
            <a:ext cx="1900063" cy="276999"/>
          </a:xfrm>
          <a:prstGeom prst="rect">
            <a:avLst/>
          </a:prstGeom>
          <a:solidFill>
            <a:srgbClr val="E5E3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4" name="Rectangle 73"/>
          <p:cNvSpPr>
            <a:spLocks noChangeArrowheads="1"/>
          </p:cNvSpPr>
          <p:nvPr/>
        </p:nvSpPr>
        <p:spPr bwMode="auto">
          <a:xfrm>
            <a:off x="2874309" y="1153039"/>
            <a:ext cx="1900063" cy="276999"/>
          </a:xfrm>
          <a:prstGeom prst="rect">
            <a:avLst/>
          </a:prstGeom>
          <a:solidFill>
            <a:srgbClr val="E5E3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5" name="Rectangle 74"/>
          <p:cNvSpPr>
            <a:spLocks noChangeArrowheads="1"/>
          </p:cNvSpPr>
          <p:nvPr/>
        </p:nvSpPr>
        <p:spPr bwMode="auto">
          <a:xfrm>
            <a:off x="2874309" y="1153039"/>
            <a:ext cx="1900063" cy="276999"/>
          </a:xfrm>
          <a:prstGeom prst="rect">
            <a:avLst/>
          </a:prstGeom>
          <a:solidFill>
            <a:srgbClr val="E5E3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100" name="Picture 76" descr="http://mt0.googleapis.com/vt?lyrs=m@258147816&amp;src=apiv3&amp;hl=pt-BR&amp;x=24268&amp;y=37190&amp;z=16&amp;style=47,37%7Csmartmap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10" y="1291539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1" name="Picture 77" descr="http://mt1.googleapis.com/vt?lyrs=m@258147816&amp;src=apiv3&amp;hl=pt-BR&amp;x=24269&amp;y=37190&amp;z=16&amp;style=47,37%7Csmartmap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10" y="1291539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http://mt0.googleapis.com/vt?lyrs=m@258022842&amp;src=apiv3&amp;hl=pt-BR&amp;x=24270&amp;y=37190&amp;z=16&amp;style=47,37%7Csmartmap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10" y="1291539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http://mt0.googleapis.com/vt?lyrs=m@258042304&amp;src=apiv3&amp;hl=pt-BR&amp;x=24268&amp;y=37189&amp;z=16&amp;style=47,37%7Csmartmap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10" y="1291539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 descr="http://mt1.googleapis.com/vt?lyrs=m@258083312&amp;src=apiv3&amp;hl=pt-BR&amp;x=24269&amp;y=37189&amp;z=16&amp;style=47,37%7Csmartmap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10" y="1291539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" name="Picture 81" descr="http://mt1.googleapis.com/vt?lyrs=m@258079781&amp;src=apiv3&amp;hl=pt-BR&amp;x=24267&amp;y=37189&amp;z=16&amp;style=47,37%7Csmartmap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10" y="1291539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 descr="http://mt0.googleapis.com/vt?lyrs=m@258141088&amp;src=apiv3&amp;hl=pt-BR&amp;x=24270&amp;y=37189&amp;z=16&amp;style=47,37%7Csmartmap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10" y="1291539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" name="Picture 83" descr="http://mt1.googleapis.com/vt?lyrs=m@258079781&amp;src=apiv3&amp;hl=pt-BR&amp;x=24267&amp;y=37190&amp;z=16&amp;style=47,37%7Csmartmaps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10" y="1291539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 descr="http://mt0.googleapis.com/vt?lyrs=m@258150128&amp;src=apiv3&amp;hl=pt-BR&amp;x=24268&amp;y=37188&amp;z=16&amp;style=47,37%7Csmartmaps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10" y="1291539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9" name="Picture 85" descr="http://mt1.googleapis.com/vt?lyrs=m@258149974&amp;src=apiv3&amp;hl=pt-BR&amp;x=24269&amp;y=37188&amp;z=16&amp;style=47,37%7Csmartmaps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10" y="1291539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86" descr="http://mt1.googleapis.com/vt?lyrs=m@258080199&amp;src=apiv3&amp;hl=pt-BR&amp;x=24267&amp;y=37188&amp;z=16&amp;style=47,37%7Csmartmaps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10" y="1291539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87" descr="http://mt0.googleapis.com/vt?lyrs=m@258014590&amp;src=apiv3&amp;hl=pt-BR&amp;x=24270&amp;y=37188&amp;z=16&amp;style=47,37%7Csmartmaps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10" y="1291539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92" descr="http://maps.gstatic.com/mapfiles/api-3/images/mapcnt3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10" y="1291539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0" name="Picture 96" descr="http://maps.gstatic.com/mapfiles/api-3/images/mapcnt3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10" y="1291539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3" name="Picture 99" descr="http://maps.gstatic.com/mapfiles/mv/imgs8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10" y="1291539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3" name="Picture 89" descr="http://maps.gstatic.com/mapfiles/api-3/images/google_white2.png">
            <a:hlinkClick r:id="rId23" tooltip="Clique para ver esta área no Google Maps"/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2122" y="1189145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9" name="Picture 95" descr="http://maps.gstatic.com/mapfiles/api-3/images/cb_scout2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35" y="1279632"/>
            <a:ext cx="34289" cy="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CaixaDeTexto 1035"/>
          <p:cNvSpPr txBox="1"/>
          <p:nvPr/>
        </p:nvSpPr>
        <p:spPr>
          <a:xfrm>
            <a:off x="613063" y="4151168"/>
            <a:ext cx="2852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Ed. </a:t>
            </a:r>
            <a:r>
              <a:rPr lang="pt-BR" dirty="0" err="1" smtClean="0"/>
              <a:t>Triumph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Rua </a:t>
            </a:r>
            <a:r>
              <a:rPr lang="pt-BR" dirty="0" err="1" smtClean="0"/>
              <a:t>Fidêncio</a:t>
            </a:r>
            <a:r>
              <a:rPr lang="pt-BR" dirty="0" smtClean="0"/>
              <a:t> Ramos, 160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774371" y="4022932"/>
            <a:ext cx="3788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Área ofertada: 100m2 com 3 vagas</a:t>
            </a:r>
          </a:p>
          <a:p>
            <a:r>
              <a:rPr lang="pt-BR" dirty="0" smtClean="0"/>
              <a:t>Aluguel:	         R$ 8.500,00 </a:t>
            </a:r>
          </a:p>
          <a:p>
            <a:r>
              <a:rPr lang="pt-BR" dirty="0" smtClean="0"/>
              <a:t>Condomínio     R$ 1.216,00 </a:t>
            </a:r>
          </a:p>
          <a:p>
            <a:r>
              <a:rPr lang="pt-BR" dirty="0" smtClean="0"/>
              <a:t>IPTU	         R$    379,00</a:t>
            </a:r>
            <a:endParaRPr lang="pt-BR" dirty="0"/>
          </a:p>
          <a:p>
            <a:r>
              <a:rPr lang="pt-BR" dirty="0" smtClean="0"/>
              <a:t>Total:	         R$ 10.095,00  </a:t>
            </a:r>
            <a:endParaRPr lang="pt-BR" dirty="0"/>
          </a:p>
          <a:p>
            <a:r>
              <a:rPr lang="pt-BR" b="1" dirty="0" smtClean="0"/>
              <a:t>Preço/m2        R$ 100,95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511660" y="1226733"/>
            <a:ext cx="6007894" cy="26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29393</TotalTime>
  <Words>2197</Words>
  <Application>Microsoft Office PowerPoint</Application>
  <PresentationFormat>Apresentação na tela (4:3)</PresentationFormat>
  <Paragraphs>528</Paragraphs>
  <Slides>31</Slides>
  <Notes>7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Helvetica</vt:lpstr>
      <vt:lpstr>Tahoma</vt:lpstr>
      <vt:lpstr>Verdana</vt:lpstr>
      <vt:lpstr>Tema do Office</vt:lpstr>
      <vt:lpstr>Worksheet</vt:lpstr>
      <vt:lpstr>Apresentação do PowerPoint</vt:lpstr>
      <vt:lpstr>Pauta </vt:lpstr>
      <vt:lpstr>Defesa da Concorrência </vt:lpstr>
      <vt:lpstr>Defesa da Concorrência </vt:lpstr>
      <vt:lpstr>Apresentação do PowerPoint</vt:lpstr>
      <vt:lpstr>Atualizações ABRAINC </vt:lpstr>
      <vt:lpstr>Apresentação do PowerPoint</vt:lpstr>
      <vt:lpstr>Apresentação do PowerPoint</vt:lpstr>
      <vt:lpstr>Apresentação do PowerPoint</vt:lpstr>
      <vt:lpstr>Atualizações ABRAINC – Calendário e outros pontos  </vt:lpstr>
      <vt:lpstr>Rápida atualização - Comitês </vt:lpstr>
      <vt:lpstr>Rápida atualização - Comitês </vt:lpstr>
      <vt:lpstr>Apresentação do PowerPoint</vt:lpstr>
      <vt:lpstr>Burocracia, Licenciamentos – O Custo da Burocracia no Imóvel </vt:lpstr>
      <vt:lpstr>Apresentação do PowerPoint</vt:lpstr>
      <vt:lpstr>Apresentação do PowerPoint</vt:lpstr>
      <vt:lpstr>Modelo de Negócios  - vendas definitivas , equilíbrio nas relações  </vt:lpstr>
      <vt:lpstr>Modelo de Negócios  - vendas definitivas , equilíbrio nas relações  </vt:lpstr>
      <vt:lpstr>Apresentação do PowerPoint</vt:lpstr>
      <vt:lpstr>Acordo TJ-RJ/ Encontros com Magistratura </vt:lpstr>
      <vt:lpstr>Levantamento de dados FIPE </vt:lpstr>
      <vt:lpstr>Apresentação do PowerPoint</vt:lpstr>
      <vt:lpstr>Medidas para a formalização completa do Setor – LCA/ Bernard Appy</vt:lpstr>
      <vt:lpstr>Apresentação do PowerPoint</vt:lpstr>
      <vt:lpstr>PMCMV3 – reuniões com Ministérios, apresentações a Entidades</vt:lpstr>
      <vt:lpstr>Modelo de vendas – atualizações e encaminhamento  </vt:lpstr>
      <vt:lpstr>Apresentação do PowerPoint</vt:lpstr>
      <vt:lpstr>Metas 2014</vt:lpstr>
      <vt:lpstr>Metas propostas - 2014</vt:lpstr>
      <vt:lpstr>Apresentação do PowerPoint</vt:lpstr>
      <vt:lpstr>Plano de Retenção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3256</cp:revision>
  <dcterms:created xsi:type="dcterms:W3CDTF">2009-08-13T21:08:28Z</dcterms:created>
  <dcterms:modified xsi:type="dcterms:W3CDTF">2014-04-14T11:49:01Z</dcterms:modified>
</cp:coreProperties>
</file>