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81" r:id="rId2"/>
    <p:sldId id="1469" r:id="rId3"/>
    <p:sldId id="1470" r:id="rId4"/>
    <p:sldId id="1468" r:id="rId5"/>
    <p:sldId id="1521" r:id="rId6"/>
    <p:sldId id="1522" r:id="rId7"/>
    <p:sldId id="1555" r:id="rId8"/>
    <p:sldId id="1536" r:id="rId9"/>
    <p:sldId id="1545" r:id="rId10"/>
    <p:sldId id="1510" r:id="rId11"/>
    <p:sldId id="1543" r:id="rId12"/>
    <p:sldId id="1548" r:id="rId13"/>
    <p:sldId id="1531" r:id="rId14"/>
    <p:sldId id="1516" r:id="rId15"/>
    <p:sldId id="1520" r:id="rId16"/>
    <p:sldId id="1541" r:id="rId17"/>
    <p:sldId id="1549" r:id="rId18"/>
    <p:sldId id="1550" r:id="rId19"/>
    <p:sldId id="1551" r:id="rId20"/>
    <p:sldId id="1552" r:id="rId21"/>
    <p:sldId id="1507" r:id="rId22"/>
    <p:sldId id="1530" r:id="rId23"/>
    <p:sldId id="1506" r:id="rId24"/>
    <p:sldId id="1489" r:id="rId25"/>
    <p:sldId id="1539" r:id="rId26"/>
    <p:sldId id="1540" r:id="rId27"/>
    <p:sldId id="1490" r:id="rId28"/>
    <p:sldId id="1491" r:id="rId29"/>
    <p:sldId id="1411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86441" autoAdjust="0"/>
  </p:normalViewPr>
  <p:slideViewPr>
    <p:cSldViewPr>
      <p:cViewPr varScale="1">
        <p:scale>
          <a:sx n="74" d="100"/>
          <a:sy n="74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4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0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9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18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47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6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7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9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05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11/07/2014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portoalegre.rs.gov.br/edificapoa/default.php?p_noticia=168948&amp;PORTO+ALEGRE+TEM+NOVAS+REGRAS+PARA+APROVACAO+DE+EDIFICACOES" TargetMode="External"/><Relationship Id="rId2" Type="http://schemas.openxmlformats.org/officeDocument/2006/relationships/hyperlink" Target="http://www.curitiba.pr.gov.br/noticias/alvara-de-construcao-saira-mais-rapido-com-processo-eletronico/1978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infra.joinville.sc.gov.br/noticia/115-Assinado+decreto+que+reduz+prazos+para+aprova%C3%A7%C3%A3o+de+projetos.html" TargetMode="External"/><Relationship Id="rId2" Type="http://schemas.openxmlformats.org/officeDocument/2006/relationships/hyperlink" Target="http://www.crea-pr.org.br/index.php?option=com_content&amp;view=article&amp;id=3052:foz-do-iguacu-atende-pedido-dos-profissionais-e-altera-decreto-de-aprovacao-de-projetos-de-alvaras-de-construcao&amp;catid=3:newsfl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aomercado.pini.com.br/negocios-incorporacao-construcao/144/prefeitura-de-sao-paulo-cria-secretaria-para-agilizar-licenciamentos--292290-1.aspx" TargetMode="External"/><Relationship Id="rId2" Type="http://schemas.openxmlformats.org/officeDocument/2006/relationships/hyperlink" Target="http://ne10.uol.com.br/canal/cotidiano/economia/noticia/2012/08/28/lancamento-do-habitese-eletronico-promete-agilizar-emissao-do-documento-364399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 Diretoria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10/7/2014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As questões estruturais do setor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1828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Posicionamento - invasões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Invasões - ataques </a:t>
            </a:r>
            <a:r>
              <a:rPr lang="pt-BR" b="1" dirty="0"/>
              <a:t>ao setor visando modelo </a:t>
            </a:r>
            <a:r>
              <a:rPr lang="pt-BR" b="1" dirty="0" smtClean="0"/>
              <a:t>de produção capitalista</a:t>
            </a:r>
            <a:endParaRPr lang="pt-BR" b="1" dirty="0"/>
          </a:p>
          <a:p>
            <a:endParaRPr lang="pt-B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Cartas às autoridades e anúncios nos jornais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em encontro com autoridades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de setores empresariais e da sociedade civil pela defesa das instituições e do crescimento inclusivo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Secovi, ABECIP, Febraban, Associação Comercial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Público, Sindicatos de trabalhadores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Próximos passos</a:t>
            </a:r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098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Q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uestões consumeristas -  Modelo de 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Modelo </a:t>
            </a:r>
            <a:r>
              <a:rPr lang="pt-BR" b="1" dirty="0"/>
              <a:t>de Negócios – </a:t>
            </a:r>
            <a:r>
              <a:rPr lang="pt-BR" b="1" dirty="0" smtClean="0"/>
              <a:t>vendas definitivas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Jurisprudências: </a:t>
            </a:r>
            <a:r>
              <a:rPr lang="pt-BR" dirty="0" smtClean="0"/>
              <a:t>imagem do setor, com reflexo no desequilíbrio nas 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Destinatários</a:t>
            </a:r>
            <a:r>
              <a:rPr lang="pt-BR" dirty="0" smtClean="0"/>
              <a:t> 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lvl="1"/>
            <a:r>
              <a:rPr lang="pt-BR" b="1" i="1" dirty="0" smtClean="0"/>
              <a:t>O </a:t>
            </a:r>
            <a:r>
              <a:rPr lang="pt-BR" b="1" i="1" dirty="0"/>
              <a:t>Modelo de Negócios</a:t>
            </a:r>
            <a:endParaRPr lang="pt-BR" dirty="0"/>
          </a:p>
          <a:p>
            <a:pPr lvl="2"/>
            <a:r>
              <a:rPr lang="pt-BR" i="1" dirty="0"/>
              <a:t>O funcionamento e as interfaces da incorporação; custos, margens</a:t>
            </a:r>
            <a:endParaRPr lang="pt-BR" dirty="0"/>
          </a:p>
          <a:p>
            <a:pPr lvl="2"/>
            <a:r>
              <a:rPr lang="pt-BR" i="1" dirty="0"/>
              <a:t>A burocracia no Custo (e no prazo) do imóvel </a:t>
            </a:r>
          </a:p>
          <a:p>
            <a:pPr lvl="2"/>
            <a:r>
              <a:rPr lang="pt-BR" i="1" dirty="0"/>
              <a:t>Os atrasos de obra: razões, </a:t>
            </a:r>
            <a:r>
              <a:rPr lang="pt-BR" i="1" dirty="0" smtClean="0"/>
              <a:t>equilíbrio</a:t>
            </a:r>
            <a:endParaRPr lang="pt-BR" b="1" i="1" dirty="0" smtClean="0"/>
          </a:p>
          <a:p>
            <a:pPr lvl="1"/>
            <a:r>
              <a:rPr lang="pt-BR" b="1" i="1" dirty="0" smtClean="0"/>
              <a:t>O </a:t>
            </a:r>
            <a:r>
              <a:rPr lang="pt-BR" b="1" i="1" dirty="0"/>
              <a:t>Modelo de Vendas</a:t>
            </a:r>
            <a:endParaRPr lang="pt-BR" dirty="0"/>
          </a:p>
          <a:p>
            <a:pPr lvl="2"/>
            <a:r>
              <a:rPr lang="pt-BR" i="1" dirty="0"/>
              <a:t>Os modelos de corretagem – Tecnisa (Crystiane)</a:t>
            </a:r>
            <a:endParaRPr lang="pt-BR" dirty="0"/>
          </a:p>
          <a:p>
            <a:pPr lvl="2"/>
            <a:r>
              <a:rPr lang="pt-BR" i="1" dirty="0"/>
              <a:t>A retenção de valores – Tecnisa (Crystiane)</a:t>
            </a:r>
            <a:endParaRPr lang="pt-BR" dirty="0"/>
          </a:p>
          <a:p>
            <a:pPr lvl="1"/>
            <a:r>
              <a:rPr lang="pt-BR" b="1" i="1" dirty="0" smtClean="0"/>
              <a:t>O </a:t>
            </a:r>
            <a:r>
              <a:rPr lang="pt-BR" b="1" i="1" dirty="0"/>
              <a:t>custeio e o financiamento da produção</a:t>
            </a:r>
            <a:endParaRPr lang="pt-BR" dirty="0"/>
          </a:p>
          <a:p>
            <a:pPr lvl="2"/>
            <a:r>
              <a:rPr lang="pt-BR" i="1" dirty="0"/>
              <a:t>Os compromissos assumidos – compras versus opções/ O </a:t>
            </a:r>
            <a:r>
              <a:rPr lang="pt-BR" i="1" dirty="0" smtClean="0"/>
              <a:t>PMCMV</a:t>
            </a:r>
            <a:endParaRPr lang="pt-BR" b="1" i="1" dirty="0" smtClean="0"/>
          </a:p>
          <a:p>
            <a:pPr lvl="1"/>
            <a:r>
              <a:rPr lang="pt-BR" b="1" i="1" dirty="0" smtClean="0"/>
              <a:t>Dados </a:t>
            </a:r>
            <a:r>
              <a:rPr lang="pt-BR" b="1" i="1" dirty="0"/>
              <a:t>sobre a contribuição do </a:t>
            </a:r>
            <a:r>
              <a:rPr lang="pt-BR" b="1" i="1" dirty="0" smtClean="0"/>
              <a:t>setor</a:t>
            </a:r>
          </a:p>
          <a:p>
            <a:pPr lvl="1"/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- </a:t>
            </a:r>
            <a:r>
              <a:rPr lang="pt-BR" dirty="0" smtClean="0"/>
              <a:t>setembro</a:t>
            </a: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651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Questões consumeristas - Modelo de 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lvl="0"/>
            <a:r>
              <a:rPr lang="pt-BR" b="1" dirty="0" smtClean="0"/>
              <a:t>Marcos Lopes – </a:t>
            </a:r>
            <a:r>
              <a:rPr lang="pt-BR" dirty="0" smtClean="0"/>
              <a:t>debate com Governo Federal – prazo? </a:t>
            </a:r>
          </a:p>
          <a:p>
            <a:pPr lvl="0"/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67593" y="3789040"/>
            <a:ext cx="8624887" cy="283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Dr. Nelson Nery - Proposta 24/6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Pró-labore de R$ 150.000 (- R$ 75 mil sem diálogo). Sucesso de R$ 300.000</a:t>
            </a:r>
            <a:r>
              <a:rPr lang="pt-BR" dirty="0"/>
              <a:t>: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TAC com a alteração </a:t>
            </a:r>
            <a:r>
              <a:rPr lang="pt-BR" b="1" dirty="0"/>
              <a:t>da prática exercida pelas empresas associadas da ABRAINC, que passarão a incorporar no preço total da unidade imobiliária os valores devidos a título de comissão de corretagem</a:t>
            </a:r>
            <a:r>
              <a:rPr lang="pt-BR" dirty="0"/>
              <a:t>, sem que haja a estipulação de pena pelo modelo até então praticado, cujo pagamento dos mesmos valores é feito pelos consumidores</a:t>
            </a:r>
            <a:r>
              <a:rPr lang="pt-BR" dirty="0" smtClean="0"/>
              <a:t>;</a:t>
            </a:r>
            <a:r>
              <a:rPr lang="pt-BR" dirty="0"/>
              <a:t> 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Oportunidade de aproximação com o MP de forma coletiva pode se fechar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06049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e CEF por corretagem cobrada 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extensão nacional/ derrubada para empresas - 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</a:t>
            </a:r>
            <a:r>
              <a:rPr lang="pt-BR" dirty="0"/>
              <a:t>– </a:t>
            </a:r>
            <a:r>
              <a:rPr lang="pt-BR" dirty="0" smtClean="0"/>
              <a:t>Ilegitimidade  -Escritório </a:t>
            </a:r>
            <a:r>
              <a:rPr lang="pt-BR" dirty="0" err="1" smtClean="0"/>
              <a:t>Dinamarco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R$ 200 mil </a:t>
            </a:r>
            <a:r>
              <a:rPr lang="pt-BR" dirty="0" err="1" smtClean="0"/>
              <a:t>pro-labore</a:t>
            </a:r>
            <a:r>
              <a:rPr lang="pt-BR" dirty="0" smtClean="0"/>
              <a:t> mais êxito (até R$ 300 mil)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656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produtividade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 e os </a:t>
            </a:r>
            <a:r>
              <a:rPr lang="pt-BR" dirty="0" smtClean="0"/>
              <a:t>licenciamentos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Registros/ Bloqueio de 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Relações </a:t>
            </a:r>
            <a:r>
              <a:rPr lang="pt-BR" dirty="0"/>
              <a:t>de trabalho – terceirização, formalização, trabalho análogo ao escravo</a:t>
            </a:r>
          </a:p>
          <a:p>
            <a:pPr lvl="0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426978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Prefeitura de São Paulo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973317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608195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u="sng" dirty="0" smtClean="0"/>
              <a:t>Propostas </a:t>
            </a:r>
            <a:r>
              <a:rPr lang="pt-BR" sz="1700" b="1" u="sng" dirty="0"/>
              <a:t>de curto e médio prazo - </a:t>
            </a:r>
            <a:r>
              <a:rPr lang="pt-BR" sz="1700" b="1" u="sng" dirty="0" smtClean="0"/>
              <a:t>reuniões </a:t>
            </a:r>
            <a:r>
              <a:rPr lang="pt-BR" sz="1700" b="1" u="sng" dirty="0"/>
              <a:t>com Prefeito e Secretários </a:t>
            </a:r>
            <a:endParaRPr lang="pt-BR" sz="17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Pontos gerais e específicos - </a:t>
            </a:r>
            <a:r>
              <a:rPr lang="pt-BR" sz="1700" dirty="0"/>
              <a:t>descrição, consequências e </a:t>
            </a:r>
            <a:r>
              <a:rPr lang="pt-BR" sz="1700" dirty="0" smtClean="0"/>
              <a:t>propostas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28/2 e 28/3 – continuidade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para simplificação </a:t>
            </a:r>
            <a:r>
              <a:rPr lang="pt-BR" sz="1700" dirty="0"/>
              <a:t>na </a:t>
            </a:r>
            <a:r>
              <a:rPr lang="pt-BR" sz="1700" dirty="0" smtClean="0"/>
              <a:t>legislação/ processos: SMT, SVMA, SIURB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u="sng" dirty="0"/>
          </a:p>
          <a:p>
            <a:r>
              <a:rPr lang="pt-BR" sz="1700" b="1" u="sng" dirty="0" smtClean="0"/>
              <a:t>Proposta de Governo, para a cidade -  reunião de grupo restrito com Prefeito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Contato direto, empresas, Chico </a:t>
            </a:r>
            <a:r>
              <a:rPr lang="pt-BR" sz="1700" b="1" dirty="0" err="1" smtClean="0"/>
              <a:t>Macena</a:t>
            </a:r>
            <a:endParaRPr lang="pt-BR" sz="17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/>
          </a:p>
          <a:p>
            <a:r>
              <a:rPr lang="pt-BR" sz="1700" b="1" dirty="0"/>
              <a:t>PL para Código de Obras </a:t>
            </a:r>
            <a:r>
              <a:rPr lang="pt-BR" sz="1700" b="1" dirty="0" smtClean="0"/>
              <a:t> </a:t>
            </a:r>
            <a:r>
              <a:rPr lang="pt-BR" sz="1700" dirty="0" smtClean="0"/>
              <a:t>- Prefeitura </a:t>
            </a:r>
            <a:r>
              <a:rPr lang="pt-BR" sz="1700" dirty="0"/>
              <a:t>apenas analisará aspectos urbanísticos e externos da </a:t>
            </a:r>
            <a:r>
              <a:rPr lang="pt-BR" sz="1700" dirty="0" smtClean="0"/>
              <a:t>edificação – SEL: implantação mediante informatização</a:t>
            </a:r>
          </a:p>
          <a:p>
            <a:pPr lvl="1"/>
            <a:r>
              <a:rPr lang="pt-BR" sz="1700" dirty="0" smtClean="0"/>
              <a:t> </a:t>
            </a:r>
            <a:endParaRPr lang="pt-BR" sz="1700" dirty="0"/>
          </a:p>
          <a:p>
            <a:r>
              <a:rPr lang="pt-BR" sz="1700" b="1" dirty="0" smtClean="0"/>
              <a:t>Informatização, uniformidade </a:t>
            </a:r>
            <a:r>
              <a:rPr lang="pt-BR" sz="1700" b="1" dirty="0"/>
              <a:t>nas </a:t>
            </a:r>
            <a:r>
              <a:rPr lang="pt-BR" sz="1700" b="1" dirty="0" smtClean="0"/>
              <a:t>informações </a:t>
            </a:r>
            <a:r>
              <a:rPr lang="pt-BR" sz="1700" dirty="0" smtClean="0"/>
              <a:t>– SEL - R$ 3 a 4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Plantas Online: ducha de água fria. Empresas dispostas, via ABRAINC?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Criação </a:t>
            </a:r>
            <a:r>
              <a:rPr lang="pt-BR" sz="1700" b="1" dirty="0"/>
              <a:t>de unicidade de análise - Balcão Único </a:t>
            </a:r>
            <a:r>
              <a:rPr lang="pt-BR" sz="1700" dirty="0"/>
              <a:t>– prazos, responsabilidades </a:t>
            </a:r>
          </a:p>
          <a:p>
            <a:endParaRPr lang="pt-BR" sz="1700" dirty="0" smtClean="0"/>
          </a:p>
          <a:p>
            <a:r>
              <a:rPr lang="pt-BR" sz="1700" b="1" dirty="0" smtClean="0"/>
              <a:t>Sistemas </a:t>
            </a:r>
            <a:r>
              <a:rPr lang="pt-BR" sz="1700" b="1" dirty="0"/>
              <a:t>de Gestão e de incentivos </a:t>
            </a:r>
            <a:r>
              <a:rPr lang="pt-BR" sz="1700" b="1" dirty="0" smtClean="0"/>
              <a:t>adequados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/>
              <a:t>Modelo sendo discutido para PL (SF- Marcos Cruz</a:t>
            </a:r>
            <a:r>
              <a:rPr lang="pt-BR" sz="1700" dirty="0" smtClean="0"/>
              <a:t>)</a:t>
            </a:r>
          </a:p>
          <a:p>
            <a:endParaRPr lang="pt-BR" sz="1700" dirty="0"/>
          </a:p>
          <a:p>
            <a:r>
              <a:rPr lang="pt-BR" sz="1700" b="1" dirty="0"/>
              <a:t>Pacto </a:t>
            </a:r>
            <a:r>
              <a:rPr lang="pt-BR" sz="1700" b="1" dirty="0" err="1"/>
              <a:t>Anti-corrupção</a:t>
            </a:r>
            <a:endParaRPr lang="pt-BR" sz="1700" b="1" dirty="0"/>
          </a:p>
          <a:p>
            <a:pPr lvl="0"/>
            <a:r>
              <a:rPr lang="pt-BR" sz="1700" dirty="0"/>
              <a:t>Com </a:t>
            </a:r>
            <a:r>
              <a:rPr lang="pt-BR" sz="1700" dirty="0" smtClean="0"/>
              <a:t>simplificação,  </a:t>
            </a:r>
            <a:r>
              <a:rPr lang="pt-BR" sz="1700" dirty="0"/>
              <a:t>pacto por comportamento ilibado por todos os participantes</a:t>
            </a:r>
          </a:p>
          <a:p>
            <a:endParaRPr lang="pt-BR" sz="1700" dirty="0"/>
          </a:p>
          <a:p>
            <a:r>
              <a:rPr lang="pt-BR" sz="1700" b="1" dirty="0"/>
              <a:t>Divulgação</a:t>
            </a:r>
          </a:p>
        </p:txBody>
      </p:sp>
    </p:spTree>
    <p:extLst>
      <p:ext uri="{BB962C8B-B14F-4D97-AF65-F5344CB8AC3E}">
        <p14:creationId xmlns:p14="http://schemas.microsoft.com/office/powerpoint/2010/main" val="4021606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Produtividade - O Custo da Burocracia no Imóvel - agenda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5" y="620688"/>
            <a:ext cx="8361561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Definir prefeituras-piloto (vontade política / relevância</a:t>
            </a:r>
            <a:r>
              <a:rPr lang="pt-BR" dirty="0" smtClean="0"/>
              <a:t>): SP, RJ, Campinas, FNP – Porto Alegre, Curitiba, indicações Leandro (MRV) e Daniela (Tenda)</a:t>
            </a: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Mapear processo de aprovação utilizado nas prefeituras-piloto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Aperfeiçoar modelo para replicação</a:t>
            </a: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Levantar parceiros necessários: prefeitos, secretários, órgãos, tribunais, conselhos de classe, escritórios, </a:t>
            </a:r>
            <a:r>
              <a:rPr lang="pt-BR" dirty="0" err="1"/>
              <a:t>etc</a:t>
            </a:r>
            <a:r>
              <a:rPr lang="pt-BR" dirty="0"/>
              <a:t>, e definir </a:t>
            </a:r>
            <a:r>
              <a:rPr lang="pt-BR" dirty="0" smtClean="0"/>
              <a:t>agenda.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Propor revisão de legislações pertinentes ao tema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Definir estratégias para utilização do modelo (seja ele completo ou parcial)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Criar </a:t>
            </a:r>
            <a:r>
              <a:rPr lang="pt-BR" dirty="0"/>
              <a:t>“selo” para as prefeituras que adotarem o modelo – visibilidade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Disseminar de forma abrangente as práticas adotadas e melhorias conquistadas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78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3726" y="620688"/>
            <a:ext cx="8712968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EXEMPLOS DE CIDADES: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CURITIBA: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Walter da Silva, diretor do Departamento de Controle de Edificações da Secretaria Municipal de Urbanismo.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Portaria (80/2013) e Decreto (1020/2013) - a prefeitura somente se responsabiliza pela aprovação de parâmetros urbanísticos relevantes. Demais legislações são de responsabilidade do autor do projeto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Adoção de sistema de aprovação eletrônica para emissão de alvarás (SAAP)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2"/>
              </a:rPr>
              <a:t>-http</a:t>
            </a:r>
            <a:r>
              <a:rPr lang="pt-BR" u="sng" dirty="0">
                <a:latin typeface="+mn-lt"/>
                <a:hlinkClick r:id="rId2"/>
              </a:rPr>
              <a:t>://</a:t>
            </a:r>
            <a:r>
              <a:rPr lang="pt-BR" u="sng" dirty="0" smtClean="0">
                <a:latin typeface="+mn-lt"/>
                <a:hlinkClick r:id="rId2"/>
              </a:rPr>
              <a:t>www.curitiba.pr.gov.br/noticias/alvara-de-construcao-saira-mais-rapido-com-processo-eletronico/19787</a:t>
            </a:r>
            <a:endParaRPr lang="pt-BR" u="sng" dirty="0" smtClean="0"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PORTO 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ALEGRE: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Cristiano Roberto </a:t>
            </a:r>
            <a:r>
              <a:rPr lang="pt-BR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Tatsch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Secretário Municipal de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Revisão do sistema de aprovação de projetos: projetos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analisados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paralelamente em todas secretarias.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Prazos p/ órgãos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externos (expl.: Comar) terão até a data final da aprovação da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Sec.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rojetos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pequenas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reforma: dispensa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total ou parcial nos processos;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3"/>
              </a:rPr>
              <a:t>http</a:t>
            </a:r>
            <a:r>
              <a:rPr lang="pt-BR" u="sng" dirty="0">
                <a:latin typeface="+mn-lt"/>
                <a:hlinkClick r:id="rId3"/>
              </a:rPr>
              <a:t>://</a:t>
            </a:r>
            <a:r>
              <a:rPr lang="pt-BR" u="sng" dirty="0" smtClean="0">
                <a:latin typeface="+mn-lt"/>
                <a:hlinkClick r:id="rId3"/>
              </a:rPr>
              <a:t>www2.portoalegre.rs.gov.br/edificapoa/default.php?p_noticia=168948&amp;PORTO+ALEGRE+TEM+NOVAS+REGRAS+PARA+APROVACAO+DE+EDIFICACOES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75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FOZ DO IGUAÇU - </a:t>
            </a:r>
            <a:r>
              <a:rPr lang="pt-BR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Reni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Pereira- 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Desvinculação da aprovação dos alvarás com a aprovação do Corpo de Bombeiros. As obras podem iniciar sem este, e apenas no final da obra o documento é liberado.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2"/>
              </a:rPr>
              <a:t>http</a:t>
            </a:r>
            <a:r>
              <a:rPr lang="pt-BR" u="sng" dirty="0">
                <a:latin typeface="+mj-lt"/>
                <a:hlinkClick r:id="rId2"/>
              </a:rPr>
              <a:t>://</a:t>
            </a:r>
            <a:r>
              <a:rPr lang="pt-BR" u="sng" dirty="0" smtClean="0">
                <a:latin typeface="+mj-lt"/>
                <a:hlinkClick r:id="rId2"/>
              </a:rPr>
              <a:t>www.crea-pr.org.br/index.php?option=com_content&amp;view=article&amp;id=3052:foz-do-iguacu-atende-pedido-dos-profissionais-e-altera-decreto-de-aprovacao-de-projetos-de-alvaras-de-construcao&amp;catid=3:newsflash</a:t>
            </a:r>
            <a:endParaRPr lang="pt-BR" u="sng" dirty="0" smtClean="0">
              <a:latin typeface="+mj-lt"/>
            </a:endParaRPr>
          </a:p>
          <a:p>
            <a:pPr>
              <a:lnSpc>
                <a:spcPct val="107000"/>
              </a:lnSpc>
            </a:pPr>
            <a:endParaRPr lang="pt-BR" u="sng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JOINVILLE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Udo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Dohler-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</a:rPr>
              <a:t>Criou o sistema Projeto legal, que exime a prefeitura da análise de outros aspectos da edificação senão urbanísticos. Responsabilidade de atendimento de leis e normas é do profissional autor do projeto.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3"/>
              </a:rPr>
              <a:t>http</a:t>
            </a:r>
            <a:r>
              <a:rPr lang="pt-BR" u="sng" dirty="0">
                <a:latin typeface="+mj-lt"/>
                <a:hlinkClick r:id="rId3"/>
              </a:rPr>
              <a:t>://</a:t>
            </a:r>
            <a:r>
              <a:rPr lang="pt-BR" u="sng" dirty="0" smtClean="0">
                <a:latin typeface="+mj-lt"/>
                <a:hlinkClick r:id="rId3"/>
              </a:rPr>
              <a:t>seinfra.joinville.sc.gov.br/noticia/115-Assinado+decreto+que+reduz+prazos+para+aprova%C3%A7%C3%A3o+de+projetos.html</a:t>
            </a:r>
            <a:endParaRPr lang="pt-BR" sz="1500" u="sng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97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RECIFE - João 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 Costa- P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refeito</a:t>
            </a: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Adoção do sistema eletrônico de emissão de Habite-se. Espera-se redução do tempo atual que é de 90 a 108 dias para apenas 30 dias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2"/>
              </a:rPr>
              <a:t>http://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2"/>
              </a:rPr>
              <a:t>ne10.uol.com.br/canal/cotidiano/economia/noticia/2012/08/28/lancamento-do-habitese-eletronico-promete-agilizar-emissao-do-documento-364399.php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6. SÃO PAULO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Adoção da informatização para liberação de alvarás. Sistema foi iniciado de forma inadequada e travou as liberação, provocando efeito contrário. Decreto liberou novamente aprovação por via impressa;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Contratação de profissionais;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Criação da Secretaria Especial de Licenciamentos: visa integrar secretarias, e implantar sistema de aprovação mais ágil e transparente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3"/>
              </a:rPr>
              <a:t>http://construcaomercado.pini.com.br/negocios-incorporacao-construcao/144/prefeitura-de-sao-paulo-cria-secretaria-para-agilizar-licenciamentos--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3"/>
              </a:rPr>
              <a:t>292290-1.aspx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j-lt"/>
                <a:cs typeface="Times New Roman" panose="02020603050405020304" pitchFamily="18" charset="0"/>
              </a:rPr>
              <a:t>Outras prefeituras 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– estado de São Paulo – indicações de Leandro Galli (MRV), Daniela Ferrari (Tenda) p/ agendamentos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4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696325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rodutividade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registros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/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bloqueios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 - reunião com CETIP em 2/7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 Caixa; interesse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grupo de acompanhamento com ARISP, ABECIP, Caixa, 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com ARISP em 15/7; Comitê Financeiro em 16/7</a:t>
            </a:r>
          </a:p>
          <a:p>
            <a:endParaRPr lang="pt-BR" b="1" dirty="0"/>
          </a:p>
          <a:p>
            <a:r>
              <a:rPr lang="pt-BR" b="1" dirty="0" smtClean="0"/>
              <a:t>Reunião </a:t>
            </a:r>
            <a:r>
              <a:rPr lang="pt-BR" b="1" dirty="0"/>
              <a:t>com Secretário Paulo </a:t>
            </a:r>
            <a:r>
              <a:rPr lang="pt-BR" b="1" dirty="0" err="1"/>
              <a:t>Caffarelli</a:t>
            </a:r>
            <a:r>
              <a:rPr lang="pt-BR" b="1" dirty="0"/>
              <a:t> – </a:t>
            </a:r>
            <a:r>
              <a:rPr lang="pt-BR" b="1" dirty="0" smtClean="0"/>
              <a:t>11/4 – agenda de acompanhamento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Desbloqueios </a:t>
            </a:r>
            <a:r>
              <a:rPr lang="pt-BR" dirty="0"/>
              <a:t>de </a:t>
            </a:r>
            <a:r>
              <a:rPr lang="pt-BR" dirty="0" smtClean="0"/>
              <a:t>Recursos – acesso ao Banco Central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Desonerações, RET 1%; Corretores </a:t>
            </a:r>
            <a:r>
              <a:rPr lang="pt-BR" dirty="0"/>
              <a:t>Associados </a:t>
            </a:r>
            <a:r>
              <a:rPr lang="pt-BR" dirty="0" smtClean="0"/>
              <a:t>– definições</a:t>
            </a:r>
          </a:p>
          <a:p>
            <a:pPr lvl="0"/>
            <a:endParaRPr lang="pt-BR" dirty="0"/>
          </a:p>
          <a:p>
            <a:r>
              <a:rPr lang="pt-BR" b="1" dirty="0"/>
              <a:t>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STF </a:t>
            </a:r>
            <a:r>
              <a:rPr lang="pt-BR" dirty="0"/>
              <a:t>- Celulose </a:t>
            </a:r>
            <a:r>
              <a:rPr lang="pt-BR" dirty="0" err="1"/>
              <a:t>Nipo</a:t>
            </a:r>
            <a:r>
              <a:rPr lang="pt-BR" dirty="0"/>
              <a:t> Brasileira/ CENIBRA contra decisão sobre atividade-fim.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16/5 - Repercussão 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Material defendendo o direito do empreiteiro prestar seus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junto com CBIC/CNI – Luiz Fernando Moura (</a:t>
            </a:r>
            <a:r>
              <a:rPr lang="pt-BR" dirty="0" err="1"/>
              <a:t>Brookfield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Ministro </a:t>
            </a:r>
            <a:r>
              <a:rPr lang="pt-BR" dirty="0" err="1"/>
              <a:t>Fux</a:t>
            </a:r>
            <a:r>
              <a:rPr lang="pt-BR" dirty="0"/>
              <a:t> – Francisco de Andrada e Silva (João Fortes)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Jurídico- Sydney Sanches, Nelson </a:t>
            </a:r>
            <a:r>
              <a:rPr lang="pt-BR" dirty="0" err="1"/>
              <a:t>Mannrich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Lista de empresas - condições análogas a trabalho escravo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Tenda</a:t>
            </a:r>
            <a:r>
              <a:rPr lang="pt-BR" dirty="0"/>
              <a:t>, PDG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Medida Judicial Preventiva – </a:t>
            </a:r>
            <a:r>
              <a:rPr lang="pt-BR" dirty="0" err="1"/>
              <a:t>Sinduscon</a:t>
            </a:r>
            <a:r>
              <a:rPr lang="pt-BR" dirty="0"/>
              <a:t> MG, </a:t>
            </a:r>
            <a:r>
              <a:rPr lang="pt-BR" dirty="0" err="1"/>
              <a:t>Siscepot</a:t>
            </a:r>
            <a:r>
              <a:rPr lang="pt-BR" dirty="0"/>
              <a:t> MG não se </a:t>
            </a:r>
            <a:r>
              <a:rPr lang="pt-BR" dirty="0" smtClean="0"/>
              <a:t>efetivou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1686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Medidas para a formalização completa do Setor </a:t>
            </a:r>
            <a:endParaRPr lang="en-US" sz="20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LCA/Bernard </a:t>
            </a:r>
            <a:r>
              <a:rPr lang="pt-BR" b="1" dirty="0" err="1" smtClean="0"/>
              <a:t>Appy</a:t>
            </a:r>
            <a:r>
              <a:rPr lang="pt-BR" b="1" dirty="0" smtClean="0"/>
              <a:t> </a:t>
            </a:r>
            <a:r>
              <a:rPr lang="pt-BR" dirty="0" smtClean="0"/>
              <a:t>- sugestões </a:t>
            </a:r>
            <a:r>
              <a:rPr lang="pt-BR" dirty="0"/>
              <a:t>de políticas públicas voltadas a reduzir o grau de informalidade das relações de trabalho no setor de incorporações imobiliárias</a:t>
            </a:r>
            <a:r>
              <a:rPr lang="pt-BR" dirty="0" smtClean="0"/>
              <a:t>.</a:t>
            </a:r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D</a:t>
            </a:r>
            <a:r>
              <a:rPr lang="pt-BR" dirty="0" smtClean="0"/>
              <a:t>iagnóstico com </a:t>
            </a:r>
            <a:r>
              <a:rPr lang="pt-BR" dirty="0"/>
              <a:t>especial atenção para a atuação das empresas </a:t>
            </a:r>
            <a:r>
              <a:rPr lang="pt-BR" dirty="0" smtClean="0"/>
              <a:t>terceirizadas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P</a:t>
            </a:r>
            <a:r>
              <a:rPr lang="pt-BR" dirty="0" smtClean="0"/>
              <a:t>ropostas </a:t>
            </a:r>
            <a:r>
              <a:rPr lang="pt-BR" dirty="0"/>
              <a:t>de políticas públicas </a:t>
            </a:r>
            <a:r>
              <a:rPr lang="pt-BR" dirty="0" smtClean="0"/>
              <a:t>com </a:t>
            </a:r>
            <a:r>
              <a:rPr lang="pt-BR" dirty="0"/>
              <a:t>mudanças </a:t>
            </a:r>
            <a:r>
              <a:rPr lang="pt-BR" dirty="0" smtClean="0"/>
              <a:t>na </a:t>
            </a:r>
            <a:r>
              <a:rPr lang="pt-BR" dirty="0"/>
              <a:t>tributação da folha </a:t>
            </a:r>
            <a:r>
              <a:rPr lang="pt-BR" dirty="0" smtClean="0"/>
              <a:t>do </a:t>
            </a:r>
            <a:r>
              <a:rPr lang="pt-BR" dirty="0"/>
              <a:t>setor </a:t>
            </a:r>
            <a:endParaRPr lang="pt-BR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dirty="0" smtClean="0"/>
              <a:t>Mediante interesse, interlocuções </a:t>
            </a:r>
            <a:r>
              <a:rPr lang="pt-BR" dirty="0"/>
              <a:t>com autoridades para </a:t>
            </a:r>
            <a:r>
              <a:rPr lang="pt-BR" dirty="0" smtClean="0"/>
              <a:t>apresentação</a:t>
            </a:r>
            <a:endParaRPr lang="pt-BR" dirty="0"/>
          </a:p>
          <a:p>
            <a:r>
              <a:rPr lang="pt-BR" dirty="0"/>
              <a:t>Defesa da terceirização como produtividade e ênfase em sua </a:t>
            </a:r>
            <a:r>
              <a:rPr lang="pt-BR" dirty="0" smtClean="0"/>
              <a:t>formalização</a:t>
            </a:r>
            <a:endParaRPr lang="pt-BR" b="1" dirty="0" smtClean="0"/>
          </a:p>
          <a:p>
            <a:r>
              <a:rPr lang="pt-BR" b="1" dirty="0" smtClean="0"/>
              <a:t>Valor: R$ 360 mil. Prazo: previsto 11 semanas</a:t>
            </a:r>
          </a:p>
          <a:p>
            <a:endParaRPr lang="pt-BR" b="1" dirty="0"/>
          </a:p>
          <a:p>
            <a:r>
              <a:rPr lang="pt-BR" b="1" dirty="0" smtClean="0"/>
              <a:t>José Pastore – FIA-USP</a:t>
            </a:r>
          </a:p>
          <a:p>
            <a:r>
              <a:rPr lang="pt-BR" b="1" dirty="0" smtClean="0"/>
              <a:t>Parte 1 </a:t>
            </a:r>
          </a:p>
          <a:p>
            <a:pPr marL="342900" indent="-342900">
              <a:buAutoNum type="alphaLcParenBoth"/>
            </a:pPr>
            <a:r>
              <a:rPr lang="pt-BR" dirty="0" smtClean="0"/>
              <a:t>encargos trabalhistas que afetam o trabalho no setor da construção</a:t>
            </a:r>
          </a:p>
          <a:p>
            <a:pPr marL="342900" indent="-342900">
              <a:buAutoNum type="alphaLcParenBoth"/>
            </a:pPr>
            <a:r>
              <a:rPr lang="pt-BR" dirty="0" smtClean="0"/>
              <a:t>os </a:t>
            </a:r>
            <a:r>
              <a:rPr lang="pt-BR" dirty="0"/>
              <a:t>benefícios decorrentes de acordos e convenções coletivas do </a:t>
            </a:r>
            <a:r>
              <a:rPr lang="pt-BR" dirty="0" smtClean="0"/>
              <a:t>setor</a:t>
            </a:r>
            <a:endParaRPr lang="pt-BR" dirty="0"/>
          </a:p>
          <a:p>
            <a:pPr marL="342900" indent="-342900">
              <a:buAutoNum type="alphaLcParenBoth"/>
            </a:pPr>
            <a:r>
              <a:rPr lang="pt-BR" dirty="0" smtClean="0"/>
              <a:t>as </a:t>
            </a:r>
            <a:r>
              <a:rPr lang="pt-BR" dirty="0"/>
              <a:t>despesas de cumprimento das normas </a:t>
            </a:r>
            <a:r>
              <a:rPr lang="pt-BR" dirty="0" smtClean="0"/>
              <a:t>de </a:t>
            </a:r>
            <a:r>
              <a:rPr lang="pt-BR" dirty="0"/>
              <a:t>saúde e segurança (</a:t>
            </a:r>
            <a:r>
              <a:rPr lang="pt-BR" dirty="0" err="1"/>
              <a:t>NRs</a:t>
            </a:r>
            <a:r>
              <a:rPr lang="pt-BR" dirty="0" smtClean="0"/>
              <a:t>)</a:t>
            </a:r>
          </a:p>
          <a:p>
            <a:pPr marL="342900" indent="-342900">
              <a:buAutoNum type="alphaLcParenBoth"/>
            </a:pPr>
            <a:r>
              <a:rPr lang="pt-BR" dirty="0" smtClean="0"/>
              <a:t>uma </a:t>
            </a:r>
            <a:r>
              <a:rPr lang="pt-BR" dirty="0"/>
              <a:t>estimativa de ganhos ao se reduzir os riscos da informalidade. </a:t>
            </a:r>
            <a:endParaRPr lang="pt-BR" b="1" dirty="0" smtClean="0"/>
          </a:p>
          <a:p>
            <a:r>
              <a:rPr lang="pt-BR" b="1" dirty="0" smtClean="0"/>
              <a:t>Parte 2 - </a:t>
            </a:r>
            <a:r>
              <a:rPr lang="pt-BR" dirty="0"/>
              <a:t>sugestões para a ação da ABRINC junto aos Poderes Públicos, associações de classe e imprensa em </a:t>
            </a:r>
            <a:r>
              <a:rPr lang="pt-BR" dirty="0" smtClean="0"/>
              <a:t>geral</a:t>
            </a:r>
          </a:p>
          <a:p>
            <a:r>
              <a:rPr lang="pt-BR" b="1" dirty="0" smtClean="0"/>
              <a:t>Valor: R$ 227 mil. Prazo previsto 4 meses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Eduardo </a:t>
            </a:r>
            <a:r>
              <a:rPr lang="pt-BR" b="1" dirty="0" err="1" smtClean="0"/>
              <a:t>Zylbesztajn</a:t>
            </a:r>
            <a:r>
              <a:rPr lang="pt-BR" b="1" dirty="0" smtClean="0"/>
              <a:t> – FGV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Custos  reais e percebidos da mão de obra – 15 empresas</a:t>
            </a:r>
            <a:r>
              <a:rPr lang="pt-BR" dirty="0"/>
              <a:t> </a:t>
            </a:r>
            <a:r>
              <a:rPr lang="pt-BR" dirty="0" smtClean="0"/>
              <a:t>– setor têxtil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Custo das súmulas TST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714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179348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 – realocação e aprovação em CD - 5/6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32713"/>
              </p:ext>
            </p:extLst>
          </p:nvPr>
        </p:nvGraphicFramePr>
        <p:xfrm>
          <a:off x="467545" y="764704"/>
          <a:ext cx="7992888" cy="580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9" name="Worksheet" r:id="rId3" imgW="8410708" imgH="7076933" progId="Excel.Sheet.12">
                  <p:embed/>
                </p:oleObj>
              </mc:Choice>
              <mc:Fallback>
                <p:oleObj name="Worksheet" r:id="rId3" imgW="8410708" imgH="70769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5" y="764704"/>
                        <a:ext cx="7992888" cy="5802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4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66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de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Calendário 2º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– site, 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Presidenciáveis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 – bancos de dados,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</a:t>
            </a:r>
            <a:r>
              <a:rPr lang="pt-BR" dirty="0" smtClean="0"/>
              <a:t>bloqueados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-  envio </a:t>
            </a:r>
            <a:r>
              <a:rPr lang="pt-BR" b="1" dirty="0" smtClean="0"/>
              <a:t>– </a:t>
            </a:r>
            <a:r>
              <a:rPr lang="pt-BR" dirty="0"/>
              <a:t>incentivos/ verificação/indicação de </a:t>
            </a:r>
            <a:r>
              <a:rPr lang="pt-BR" dirty="0" smtClean="0"/>
              <a:t>participantes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Modelo de </a:t>
            </a:r>
            <a:r>
              <a:rPr lang="pt-BR" dirty="0" smtClean="0"/>
              <a:t>Negócios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dirty="0" smtClean="0"/>
              <a:t> Custo da Burocracia no Imóvel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com Judiciário e MP – Modelo de Negócios e </a:t>
            </a:r>
            <a:r>
              <a:rPr lang="pt-BR" dirty="0"/>
              <a:t>de </a:t>
            </a:r>
            <a:r>
              <a:rPr lang="pt-BR" dirty="0" smtClean="0"/>
              <a:t>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MPF; produção de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Terceirização</a:t>
            </a:r>
          </a:p>
        </p:txBody>
      </p:sp>
    </p:spTree>
    <p:extLst>
      <p:ext uri="{BB962C8B-B14F-4D97-AF65-F5344CB8AC3E}">
        <p14:creationId xmlns:p14="http://schemas.microsoft.com/office/powerpoint/2010/main" val="3386281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</a:t>
            </a:r>
            <a:r>
              <a:rPr lang="pt-BR" dirty="0" smtClean="0"/>
              <a:t>Fluxo de pagamentos, Casa </a:t>
            </a:r>
            <a:r>
              <a:rPr lang="pt-BR" dirty="0"/>
              <a:t>Paulista, </a:t>
            </a:r>
            <a:r>
              <a:rPr lang="pt-BR" dirty="0" smtClean="0"/>
              <a:t>HIS-SP.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Outros: ações, </a:t>
            </a:r>
            <a:r>
              <a:rPr lang="pt-BR" i="1" dirty="0" err="1" smtClean="0"/>
              <a:t>compliance</a:t>
            </a:r>
            <a:r>
              <a:rPr lang="pt-BR" dirty="0" smtClean="0"/>
              <a:t> ABRAINC, estatuto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Formalização/desoneração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</a:t>
            </a:r>
            <a:r>
              <a:rPr lang="pt-BR" dirty="0" smtClean="0"/>
              <a:t>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 Hidráulicas – padronização, qualidade- encontros com projetistas, instaladores e consultores para avanços neste serviço, indicado como crítico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5194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Anexo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1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Posicionamento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23067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1 – Posicionamento -  Acordo ADEMI-TJ-RJ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b="1" dirty="0"/>
              <a:t>D</a:t>
            </a:r>
            <a:r>
              <a:rPr lang="pt-BR" b="1" dirty="0" smtClean="0"/>
              <a:t>efesa </a:t>
            </a:r>
            <a:r>
              <a:rPr lang="pt-BR" b="1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89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3004211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57702" y="582774"/>
            <a:ext cx="8759825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Atualizações – 13h às 13:20h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Estatuto, Ações de comunicação, encontros </a:t>
            </a:r>
            <a:r>
              <a:rPr lang="pt-BR" dirty="0"/>
              <a:t>com candidatos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As questões estruturais do setor – 13:20h às 15h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Posicionamento – invasões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 questão consumerista: modelo de negócios/ modelo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</a:t>
            </a:r>
            <a:r>
              <a:rPr lang="pt-BR" b="1" dirty="0" smtClean="0"/>
              <a:t>ustos e produtividade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 e os licenciamentos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Registros/ Bloqueio de 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Relações de trabalho – terceirização, formalização, trabalho análogo ao escravo</a:t>
            </a:r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32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Posição </a:t>
            </a:r>
            <a:r>
              <a:rPr lang="pt-BR" b="1" dirty="0"/>
              <a:t>em </a:t>
            </a:r>
            <a:r>
              <a:rPr lang="pt-BR" b="1" dirty="0" smtClean="0"/>
              <a:t>8/7/2014 </a:t>
            </a:r>
            <a:endParaRPr lang="pt-BR" dirty="0"/>
          </a:p>
          <a:p>
            <a:r>
              <a:rPr lang="pt-BR" dirty="0"/>
              <a:t>Saldo conta corrente – </a:t>
            </a:r>
            <a:r>
              <a:rPr lang="pt-BR" dirty="0" smtClean="0"/>
              <a:t>8/7 </a:t>
            </a:r>
            <a:r>
              <a:rPr lang="pt-BR" dirty="0"/>
              <a:t>– R$ </a:t>
            </a:r>
            <a:r>
              <a:rPr lang="pt-BR" dirty="0" smtClean="0"/>
              <a:t>422.000</a:t>
            </a:r>
            <a:endParaRPr lang="pt-BR" dirty="0"/>
          </a:p>
          <a:p>
            <a:r>
              <a:rPr lang="pt-BR" dirty="0"/>
              <a:t>Saldo aplicação – </a:t>
            </a:r>
            <a:r>
              <a:rPr lang="pt-BR" dirty="0" smtClean="0"/>
              <a:t>8/7 </a:t>
            </a:r>
            <a:r>
              <a:rPr lang="pt-BR" dirty="0"/>
              <a:t>– R$ </a:t>
            </a:r>
            <a:r>
              <a:rPr lang="pt-BR" dirty="0" smtClean="0"/>
              <a:t>1.174.000</a:t>
            </a:r>
            <a:endParaRPr lang="pt-BR" dirty="0"/>
          </a:p>
          <a:p>
            <a:r>
              <a:rPr lang="pt-BR" dirty="0" smtClean="0"/>
              <a:t>Em aberto 2014 – João Fortes - 1ª e 2ª contribuição ordinária, 1ª projetos – R$ 53.017</a:t>
            </a:r>
          </a:p>
          <a:p>
            <a:endParaRPr lang="pt-BR" dirty="0"/>
          </a:p>
          <a:p>
            <a:r>
              <a:rPr lang="pt-BR" b="1" dirty="0" smtClean="0"/>
              <a:t>Associados – alteração de estatuto</a:t>
            </a:r>
          </a:p>
          <a:p>
            <a:endParaRPr lang="pt-BR" b="1" dirty="0"/>
          </a:p>
          <a:p>
            <a:r>
              <a:rPr lang="pt-BR" b="1" dirty="0"/>
              <a:t>“Parágrafo terceiro. </a:t>
            </a:r>
            <a:r>
              <a:rPr lang="pt-BR" dirty="0"/>
              <a:t>O Conselho Deliberativo poderá, em caráter excepcional e de forma fundamentada, admitir associadas que não cumpram todos os requisitos previstos no parágrafo anterior </a:t>
            </a:r>
            <a:r>
              <a:rPr lang="pt-BR" b="1" i="1" dirty="0"/>
              <a:t>e que apresentem PL superior a R$ 300 MM, se baseadas em São Paulo, e R$ 200 MM, se baseadas em outros estados</a:t>
            </a:r>
            <a:r>
              <a:rPr lang="pt-BR" dirty="0"/>
              <a:t>” 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“Parágrafo quarto</a:t>
            </a:r>
            <a:r>
              <a:rPr lang="pt-BR" dirty="0"/>
              <a:t>. Na decisão sobre admissão de novas pessoas jurídicas no quadro social, o Conselho Deliberativo deverá observar o limite numérico compatível com a dinâmica de trabalho da entidade, estabelecido por este Estatuto em </a:t>
            </a:r>
            <a:r>
              <a:rPr lang="pt-BR" b="1" dirty="0"/>
              <a:t>50 </a:t>
            </a:r>
            <a:r>
              <a:rPr lang="pt-BR" dirty="0"/>
              <a:t>associadas”.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Possíveis candidatos: Plano </a:t>
            </a:r>
            <a:r>
              <a:rPr lang="pt-BR" dirty="0" smtClean="0"/>
              <a:t>&amp; </a:t>
            </a:r>
            <a:r>
              <a:rPr lang="pt-BR" dirty="0" smtClean="0"/>
              <a:t>Plano, </a:t>
            </a:r>
            <a:r>
              <a:rPr lang="pt-BR" dirty="0" err="1" smtClean="0"/>
              <a:t>Plaenge</a:t>
            </a:r>
            <a:r>
              <a:rPr lang="pt-BR" dirty="0" smtClean="0"/>
              <a:t>, </a:t>
            </a:r>
            <a:r>
              <a:rPr lang="pt-BR" dirty="0" err="1" smtClean="0"/>
              <a:t>Yuny</a:t>
            </a:r>
            <a:r>
              <a:rPr lang="pt-BR" dirty="0" smtClean="0"/>
              <a:t>, Kallas, </a:t>
            </a:r>
            <a:r>
              <a:rPr lang="pt-BR" dirty="0" err="1" smtClean="0"/>
              <a:t>Cosil</a:t>
            </a:r>
            <a:r>
              <a:rPr lang="pt-BR" dirty="0" smtClean="0"/>
              <a:t>, Bueno Netto. Diretoria buscará complementar lista/ enviar sugestões, privilegiando distribuição geográfica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1425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 - Cotas ABRAINC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47848"/>
              </p:ext>
            </p:extLst>
          </p:nvPr>
        </p:nvGraphicFramePr>
        <p:xfrm>
          <a:off x="312738" y="576263"/>
          <a:ext cx="7710487" cy="64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Worksheet" r:id="rId4" imgW="6019659" imgH="6315108" progId="Excel.Sheet.12">
                  <p:embed/>
                </p:oleObj>
              </mc:Choice>
              <mc:Fallback>
                <p:oleObj name="Worksheet" r:id="rId4" imgW="6019659" imgH="63151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38" y="576263"/>
                        <a:ext cx="7710487" cy="643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689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Almoço </a:t>
            </a:r>
            <a:r>
              <a:rPr lang="pt-BR" b="1" dirty="0"/>
              <a:t>com Aécio Neves </a:t>
            </a:r>
            <a:r>
              <a:rPr lang="pt-BR" b="1" dirty="0" smtClean="0"/>
              <a:t>11/6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Agendamento </a:t>
            </a:r>
            <a:r>
              <a:rPr lang="pt-BR" b="1" dirty="0"/>
              <a:t>com Antônio </a:t>
            </a:r>
            <a:r>
              <a:rPr lang="pt-BR" b="1" dirty="0" err="1" smtClean="0"/>
              <a:t>Anastasia</a:t>
            </a:r>
            <a:r>
              <a:rPr lang="pt-BR" b="1" dirty="0" smtClean="0"/>
              <a:t> – PMCMV - </a:t>
            </a:r>
            <a:r>
              <a:rPr lang="pt-BR" b="1" dirty="0" smtClean="0"/>
              <a:t>30/6.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Prazo para contato ABRAINC – 16/7 </a:t>
            </a:r>
            <a:r>
              <a:rPr lang="pt-BR" dirty="0" smtClean="0"/>
              <a:t>- Meyer</a:t>
            </a:r>
            <a:endParaRPr lang="pt-BR" dirty="0" smtClean="0"/>
          </a:p>
          <a:p>
            <a:pPr lvl="1"/>
            <a:r>
              <a:rPr lang="pt-BR" b="1" dirty="0" smtClean="0"/>
              <a:t>Rubens</a:t>
            </a:r>
            <a:r>
              <a:rPr lang="pt-BR" dirty="0" smtClean="0"/>
              <a:t> </a:t>
            </a:r>
            <a:r>
              <a:rPr lang="pt-BR" dirty="0"/>
              <a:t>- Direcional, Emccamp, </a:t>
            </a:r>
            <a:r>
              <a:rPr lang="pt-BR" dirty="0" err="1"/>
              <a:t>Rodobens</a:t>
            </a:r>
            <a:r>
              <a:rPr lang="pt-BR" dirty="0"/>
              <a:t>, Gafisa, Moura Dubeux, Dr. João Rossi (para seu contato com </a:t>
            </a:r>
            <a:r>
              <a:rPr lang="pt-BR" dirty="0" err="1"/>
              <a:t>WTorre</a:t>
            </a:r>
            <a:r>
              <a:rPr lang="pt-BR" dirty="0"/>
              <a:t>)</a:t>
            </a:r>
          </a:p>
          <a:p>
            <a:pPr lvl="1"/>
            <a:r>
              <a:rPr lang="pt-BR" b="1" dirty="0"/>
              <a:t>Nick </a:t>
            </a:r>
            <a:r>
              <a:rPr lang="pt-BR" dirty="0"/>
              <a:t>-  João Fortes, PDG, JHSF, Odebrecht</a:t>
            </a:r>
          </a:p>
          <a:p>
            <a:pPr lvl="1"/>
            <a:r>
              <a:rPr lang="pt-BR" b="1" dirty="0"/>
              <a:t>Ronaldo</a:t>
            </a:r>
            <a:r>
              <a:rPr lang="pt-BR" dirty="0"/>
              <a:t> – HM, Trisul</a:t>
            </a:r>
          </a:p>
          <a:p>
            <a:pPr lvl="1"/>
            <a:r>
              <a:rPr lang="pt-BR" b="1" dirty="0"/>
              <a:t>Meyer</a:t>
            </a:r>
            <a:r>
              <a:rPr lang="pt-BR" dirty="0"/>
              <a:t> – </a:t>
            </a:r>
            <a:r>
              <a:rPr lang="pt-BR" dirty="0" err="1"/>
              <a:t>Even</a:t>
            </a:r>
            <a:r>
              <a:rPr lang="pt-BR" dirty="0"/>
              <a:t>, Viver</a:t>
            </a:r>
          </a:p>
          <a:p>
            <a:pPr lvl="1"/>
            <a:r>
              <a:rPr lang="pt-BR" b="1" dirty="0"/>
              <a:t>Novellino</a:t>
            </a:r>
            <a:r>
              <a:rPr lang="pt-BR" dirty="0"/>
              <a:t> – </a:t>
            </a:r>
            <a:r>
              <a:rPr lang="pt-BR" dirty="0" err="1" smtClean="0"/>
              <a:t>Eztec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Eduardo Campos </a:t>
            </a:r>
            <a:r>
              <a:rPr lang="pt-BR" dirty="0"/>
              <a:t>– email e </a:t>
            </a:r>
            <a:r>
              <a:rPr lang="pt-BR" dirty="0" err="1"/>
              <a:t>tel</a:t>
            </a:r>
            <a:r>
              <a:rPr lang="pt-BR" dirty="0"/>
              <a:t> – </a:t>
            </a:r>
            <a:r>
              <a:rPr lang="pt-BR" dirty="0" smtClean="0"/>
              <a:t>contato com Henrique Costa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Jantar com candidato  - a partir de 26/7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prévio com Maurício </a:t>
            </a:r>
            <a:r>
              <a:rPr lang="pt-BR" dirty="0" err="1" smtClean="0"/>
              <a:t>Rands</a:t>
            </a:r>
            <a:r>
              <a:rPr lang="pt-BR" dirty="0" smtClean="0"/>
              <a:t> e </a:t>
            </a:r>
            <a:r>
              <a:rPr lang="pt-BR" dirty="0" err="1" smtClean="0"/>
              <a:t>Neca</a:t>
            </a:r>
            <a:r>
              <a:rPr lang="pt-BR" dirty="0" smtClean="0"/>
              <a:t> Setúbal – combinação na próxima semana</a:t>
            </a:r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Dilma Rousseff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Emails</a:t>
            </a:r>
            <a:r>
              <a:rPr lang="pt-BR" dirty="0" smtClean="0"/>
              <a:t> para </a:t>
            </a:r>
            <a:r>
              <a:rPr lang="pt-BR" dirty="0" err="1" smtClean="0"/>
              <a:t>Hereda</a:t>
            </a:r>
            <a:r>
              <a:rPr lang="pt-BR" dirty="0" smtClean="0"/>
              <a:t> sobre Mantega e </a:t>
            </a:r>
            <a:r>
              <a:rPr lang="pt-BR" dirty="0" err="1" smtClean="0"/>
              <a:t>Giles</a:t>
            </a:r>
            <a:r>
              <a:rPr lang="pt-BR" dirty="0" smtClean="0"/>
              <a:t> Azevedo enviados em </a:t>
            </a:r>
            <a:r>
              <a:rPr lang="pt-BR" dirty="0" smtClean="0"/>
              <a:t>27/6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Centralização: Ronaldo Cury</a:t>
            </a:r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encontro com presidenciáveis e outros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5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Lista</a:t>
            </a:r>
            <a:r>
              <a:rPr lang="pt-BR" dirty="0" smtClean="0"/>
              <a:t> – trabalho análogo à escravidão – Tenda, PDG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PMCMV – fim do </a:t>
            </a:r>
            <a:r>
              <a:rPr lang="pt-BR" b="1" dirty="0" err="1" smtClean="0"/>
              <a:t>FGHab</a:t>
            </a:r>
            <a:r>
              <a:rPr lang="pt-BR" b="1" dirty="0" smtClean="0"/>
              <a:t> </a:t>
            </a:r>
            <a:r>
              <a:rPr lang="pt-BR" dirty="0" smtClean="0"/>
              <a:t>– aumento de prestações e </a:t>
            </a:r>
            <a:r>
              <a:rPr lang="pt-BR" dirty="0" err="1" smtClean="0"/>
              <a:t>desenquadramento</a:t>
            </a:r>
            <a:r>
              <a:rPr lang="pt-BR" dirty="0" smtClean="0"/>
              <a:t> de vendas efetuadas - MP651 - DO - 10/7 – 1,4 para 2 milhões de unidades</a:t>
            </a:r>
          </a:p>
          <a:p>
            <a:endParaRPr lang="pt-BR" dirty="0"/>
          </a:p>
          <a:p>
            <a:r>
              <a:rPr lang="pt-BR" b="1" dirty="0"/>
              <a:t>CBIC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Participação de José Carlos na reunião do Conselho Executivo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Participação na reunião do Conselho da </a:t>
            </a:r>
            <a:r>
              <a:rPr lang="pt-BR" dirty="0" smtClean="0"/>
              <a:t>CBIC; reunião </a:t>
            </a:r>
            <a:r>
              <a:rPr lang="pt-BR" dirty="0"/>
              <a:t>operacional mensal</a:t>
            </a:r>
          </a:p>
          <a:p>
            <a:endParaRPr lang="pt-BR" dirty="0" smtClean="0"/>
          </a:p>
          <a:p>
            <a:r>
              <a:rPr lang="pt-BR" b="1" dirty="0" smtClean="0"/>
              <a:t>Comunicação </a:t>
            </a:r>
            <a:r>
              <a:rPr lang="pt-BR" b="1" dirty="0"/>
              <a:t>– verificação de fluxo/capacidade: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Clipping ABRAINC – início </a:t>
            </a:r>
            <a:r>
              <a:rPr lang="pt-BR" b="1" dirty="0" smtClean="0"/>
              <a:t>4/7 - </a:t>
            </a:r>
            <a:r>
              <a:rPr lang="pt-BR" dirty="0" smtClean="0"/>
              <a:t>setor</a:t>
            </a:r>
            <a:r>
              <a:rPr lang="pt-BR" dirty="0"/>
              <a:t>; resenha e recomendações de leitura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ABRAINC </a:t>
            </a:r>
            <a:r>
              <a:rPr lang="pt-BR" b="1" dirty="0" smtClean="0"/>
              <a:t>Informa - </a:t>
            </a:r>
            <a:r>
              <a:rPr lang="pt-BR" dirty="0" smtClean="0"/>
              <a:t>Boletim </a:t>
            </a:r>
            <a:r>
              <a:rPr lang="pt-BR" dirty="0"/>
              <a:t>quinzenal </a:t>
            </a:r>
            <a:r>
              <a:rPr lang="pt-BR" dirty="0" smtClean="0"/>
              <a:t>interno – </a:t>
            </a:r>
            <a:r>
              <a:rPr lang="pt-BR" dirty="0"/>
              <a:t>agenda </a:t>
            </a:r>
            <a:r>
              <a:rPr lang="pt-BR" dirty="0" smtClean="0"/>
              <a:t>ABRAINC - agosto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Coluna ABRAINC - </a:t>
            </a:r>
            <a:r>
              <a:rPr lang="pt-BR" dirty="0"/>
              <a:t> </a:t>
            </a:r>
            <a:r>
              <a:rPr lang="pt-BR" dirty="0" smtClean="0"/>
              <a:t>Conselho Editorial </a:t>
            </a:r>
            <a:r>
              <a:rPr lang="pt-BR" dirty="0"/>
              <a:t>(RM, </a:t>
            </a:r>
            <a:r>
              <a:rPr lang="pt-BR" dirty="0" smtClean="0"/>
              <a:t>LD, </a:t>
            </a:r>
            <a:r>
              <a:rPr lang="pt-BR" dirty="0"/>
              <a:t>RV</a:t>
            </a:r>
            <a:r>
              <a:rPr lang="pt-BR" dirty="0" smtClean="0"/>
              <a:t>) – Valor Econômico – invasões, </a:t>
            </a:r>
            <a:r>
              <a:rPr lang="pt-BR" i="1" dirty="0" err="1" smtClean="0"/>
              <a:t>call</a:t>
            </a:r>
            <a:r>
              <a:rPr lang="pt-BR" dirty="0" smtClean="0"/>
              <a:t> para outros </a:t>
            </a:r>
            <a:r>
              <a:rPr lang="pt-BR" dirty="0" smtClean="0"/>
              <a:t>temas; incluir </a:t>
            </a:r>
            <a:r>
              <a:rPr lang="pt-BR" dirty="0" err="1" smtClean="0"/>
              <a:t>Corrreio</a:t>
            </a:r>
            <a:r>
              <a:rPr lang="pt-BR" dirty="0" smtClean="0"/>
              <a:t> Brasiliense (valor a ser negociado com ajuda de Rubens)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Metas </a:t>
            </a:r>
            <a:r>
              <a:rPr lang="pt-BR" b="1" dirty="0"/>
              <a:t>2014 – retenção -  em discussão</a:t>
            </a:r>
          </a:p>
          <a:p>
            <a:r>
              <a:rPr lang="pt-BR" b="1" dirty="0" smtClean="0"/>
              <a:t>IBGC </a:t>
            </a:r>
            <a:r>
              <a:rPr lang="pt-BR" b="1" dirty="0"/>
              <a:t>– </a:t>
            </a:r>
            <a:r>
              <a:rPr lang="pt-BR" dirty="0"/>
              <a:t>Curso de Governança Corporativa – 64h, 8 aulas, 1 vez por semana</a:t>
            </a:r>
            <a:r>
              <a:rPr lang="pt-BR" dirty="0" smtClean="0"/>
              <a:t>]</a:t>
            </a:r>
            <a:endParaRPr lang="pt-BR" dirty="0"/>
          </a:p>
          <a:p>
            <a:r>
              <a:rPr lang="pt-BR" b="1" dirty="0"/>
              <a:t>RICS</a:t>
            </a:r>
            <a:r>
              <a:rPr lang="pt-BR" dirty="0"/>
              <a:t> – Royal </a:t>
            </a:r>
            <a:r>
              <a:rPr lang="pt-BR" dirty="0" err="1"/>
              <a:t>Institution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Chartered</a:t>
            </a:r>
            <a:r>
              <a:rPr lang="pt-BR" dirty="0"/>
              <a:t> </a:t>
            </a:r>
            <a:r>
              <a:rPr lang="pt-BR" dirty="0" err="1"/>
              <a:t>Surveyors</a:t>
            </a:r>
            <a:r>
              <a:rPr lang="pt-BR" dirty="0"/>
              <a:t>– </a:t>
            </a:r>
            <a:r>
              <a:rPr lang="pt-BR" dirty="0" err="1"/>
              <a:t>Invited</a:t>
            </a:r>
            <a:r>
              <a:rPr lang="pt-BR" dirty="0"/>
              <a:t> </a:t>
            </a:r>
            <a:r>
              <a:rPr lang="pt-BR" dirty="0" err="1"/>
              <a:t>Route</a:t>
            </a:r>
            <a:r>
              <a:rPr lang="pt-BR" dirty="0"/>
              <a:t> p/ </a:t>
            </a:r>
            <a:r>
              <a:rPr lang="pt-BR" dirty="0" err="1"/>
              <a:t>membership</a:t>
            </a:r>
            <a:r>
              <a:rPr lang="pt-BR" dirty="0"/>
              <a:t> – R$ 810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fee</a:t>
            </a:r>
            <a:r>
              <a:rPr lang="pt-BR" dirty="0"/>
              <a:t>) + R$ 1.151 (anual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69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30642</TotalTime>
  <Words>2394</Words>
  <Application>Microsoft Office PowerPoint</Application>
  <PresentationFormat>Apresentação na tela (4:3)</PresentationFormat>
  <Paragraphs>456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Times New Roman</vt:lpstr>
      <vt:lpstr>Verdana</vt:lpstr>
      <vt:lpstr>Tema do Office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Atualizações ABRAINC </vt:lpstr>
      <vt:lpstr>Apresentação do PowerPoint</vt:lpstr>
      <vt:lpstr>Apresentação do PowerPoint</vt:lpstr>
      <vt:lpstr>Apresentação do PowerPoint</vt:lpstr>
      <vt:lpstr>Apresentação do PowerPoint</vt:lpstr>
      <vt:lpstr>Posicionamento - invasões</vt:lpstr>
      <vt:lpstr>Questões consumeristas -  Modelo de Negócios</vt:lpstr>
      <vt:lpstr>Questões consumeristas - Modelo de vendas  </vt:lpstr>
      <vt:lpstr>Modelo de vendas – atualizações e encaminhamento  </vt:lpstr>
      <vt:lpstr>Apresentação do PowerPoint</vt:lpstr>
      <vt:lpstr>Burocracia, Licenciamentos – Prefeitura de São Paulo </vt:lpstr>
      <vt:lpstr>Apresentação do PowerPoint</vt:lpstr>
      <vt:lpstr>Apresentação do PowerPoint</vt:lpstr>
      <vt:lpstr>Apresentação do PowerPoint</vt:lpstr>
      <vt:lpstr>Apresentação do PowerPoint</vt:lpstr>
      <vt:lpstr>Produtividade - registros/ bloqueios de recursos </vt:lpstr>
      <vt:lpstr>Medidas para a formalização completa do Setor </vt:lpstr>
      <vt:lpstr>Apresentação do PowerPoint</vt:lpstr>
      <vt:lpstr>Apresentação do PowerPoint</vt:lpstr>
      <vt:lpstr>Rápida atualização - Comitês </vt:lpstr>
      <vt:lpstr>Rápida atualização - Comitês </vt:lpstr>
      <vt:lpstr>Anexo 1 – Posicionamento - Acordo TJ-RJ </vt:lpstr>
      <vt:lpstr>Anexo 1 – Posicionamento -  Acordo ADEMI-TJ-RJ  </vt:lpstr>
      <vt:lpstr>Melhoria nos processos – Pacto anti-corrupção e Trabalho MBC/Booz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3383</cp:revision>
  <dcterms:created xsi:type="dcterms:W3CDTF">2009-08-13T21:08:28Z</dcterms:created>
  <dcterms:modified xsi:type="dcterms:W3CDTF">2014-07-11T15:09:31Z</dcterms:modified>
</cp:coreProperties>
</file>