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81" r:id="rId2"/>
    <p:sldId id="1067" r:id="rId3"/>
    <p:sldId id="1117" r:id="rId4"/>
    <p:sldId id="1190" r:id="rId5"/>
    <p:sldId id="1191" r:id="rId6"/>
    <p:sldId id="1213" r:id="rId7"/>
    <p:sldId id="1217" r:id="rId8"/>
    <p:sldId id="1218" r:id="rId9"/>
    <p:sldId id="1205" r:id="rId10"/>
    <p:sldId id="1214" r:id="rId11"/>
    <p:sldId id="1215" r:id="rId12"/>
    <p:sldId id="1206" r:id="rId13"/>
    <p:sldId id="1118" r:id="rId14"/>
    <p:sldId id="1188" r:id="rId15"/>
    <p:sldId id="1189" r:id="rId16"/>
    <p:sldId id="1183" r:id="rId17"/>
    <p:sldId id="1177" r:id="rId18"/>
    <p:sldId id="1184" r:id="rId19"/>
    <p:sldId id="1185" r:id="rId20"/>
    <p:sldId id="1209" r:id="rId21"/>
    <p:sldId id="1219" r:id="rId22"/>
    <p:sldId id="1220" r:id="rId23"/>
    <p:sldId id="1210" r:id="rId24"/>
    <p:sldId id="1216" r:id="rId25"/>
    <p:sldId id="1125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11/10/2013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10/10/2013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16632"/>
            <a:ext cx="8561387" cy="281831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Aprovações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Prefeitura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São Paulo-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Projeto MBC/ Consultoria </a:t>
            </a:r>
            <a:r>
              <a:rPr lang="pt-BR" sz="1800" b="1" kern="1200" dirty="0" err="1">
                <a:solidFill>
                  <a:schemeClr val="tx1"/>
                </a:solidFill>
                <a:cs typeface="Arial" pitchFamily="34" charset="0"/>
              </a:rPr>
              <a:t>Falconi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Assinatura de contratos empresa a empresa</a:t>
            </a:r>
            <a:r>
              <a:rPr lang="pt-BR" dirty="0" smtClean="0"/>
              <a:t> - Pagamentos </a:t>
            </a:r>
            <a:r>
              <a:rPr lang="pt-BR" dirty="0"/>
              <a:t>diretos das empresas ao </a:t>
            </a:r>
            <a:r>
              <a:rPr lang="pt-BR" dirty="0" smtClean="0"/>
              <a:t>MBC</a:t>
            </a:r>
            <a:r>
              <a:rPr lang="pt-BR" dirty="0"/>
              <a:t> </a:t>
            </a:r>
            <a:r>
              <a:rPr lang="pt-BR" dirty="0" smtClean="0"/>
              <a:t>– minutas enviadas e aprovadas</a:t>
            </a:r>
          </a:p>
          <a:p>
            <a:pPr marL="0" lvl="1"/>
            <a:endParaRPr lang="pt-BR" dirty="0"/>
          </a:p>
          <a:p>
            <a:r>
              <a:rPr lang="pt-BR" b="1" dirty="0" smtClean="0"/>
              <a:t>Acompanhamento</a:t>
            </a:r>
            <a:r>
              <a:rPr lang="pt-BR" dirty="0" smtClean="0"/>
              <a:t> -  reuniões </a:t>
            </a:r>
            <a:r>
              <a:rPr lang="pt-BR" dirty="0"/>
              <a:t>quinzenais </a:t>
            </a:r>
            <a:r>
              <a:rPr lang="pt-BR" dirty="0" smtClean="0"/>
              <a:t>Grupo </a:t>
            </a:r>
            <a:r>
              <a:rPr lang="pt-BR" dirty="0"/>
              <a:t>de </a:t>
            </a:r>
            <a:r>
              <a:rPr lang="pt-BR" dirty="0" smtClean="0"/>
              <a:t>Trabalho (ABRAINC/6 empresas), </a:t>
            </a:r>
            <a:r>
              <a:rPr lang="pt-BR" dirty="0"/>
              <a:t>bimensais com outras secretarias e trimestrais com o Prefeito</a:t>
            </a:r>
            <a:r>
              <a:rPr lang="pt-BR" b="1" dirty="0"/>
              <a:t>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Boas </a:t>
            </a:r>
            <a:r>
              <a:rPr lang="pt-BR" dirty="0"/>
              <a:t>práticas replicáveis para outras </a:t>
            </a:r>
            <a:r>
              <a:rPr lang="pt-BR" dirty="0" smtClean="0"/>
              <a:t>prefeituras; </a:t>
            </a:r>
            <a:r>
              <a:rPr lang="pt-BR" i="1" dirty="0" smtClean="0"/>
              <a:t>benchmarks</a:t>
            </a:r>
            <a:r>
              <a:rPr lang="pt-BR" dirty="0" smtClean="0"/>
              <a:t>, exemplos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Regulamentação de aperfeiçoamentos e avanços </a:t>
            </a:r>
            <a:r>
              <a:rPr lang="pt-BR" dirty="0" smtClean="0"/>
              <a:t>obtidos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</a:t>
            </a:r>
            <a:r>
              <a:rPr lang="pt-BR" dirty="0" err="1" smtClean="0"/>
              <a:t>Wtorre</a:t>
            </a:r>
            <a:r>
              <a:rPr lang="pt-BR" dirty="0" smtClean="0"/>
              <a:t>, </a:t>
            </a:r>
            <a:r>
              <a:rPr lang="pt-BR" dirty="0" err="1" smtClean="0"/>
              <a:t>Cyrela</a:t>
            </a:r>
            <a:r>
              <a:rPr lang="pt-BR" dirty="0" smtClean="0"/>
              <a:t>, </a:t>
            </a:r>
            <a:r>
              <a:rPr lang="pt-BR" dirty="0" err="1" smtClean="0"/>
              <a:t>Even</a:t>
            </a:r>
            <a:r>
              <a:rPr lang="pt-BR" dirty="0" smtClean="0"/>
              <a:t>, </a:t>
            </a:r>
            <a:r>
              <a:rPr lang="pt-BR" dirty="0" err="1" smtClean="0"/>
              <a:t>Brookfield</a:t>
            </a:r>
            <a:r>
              <a:rPr lang="pt-BR" dirty="0" smtClean="0"/>
              <a:t>, OR, Rossi</a:t>
            </a:r>
          </a:p>
          <a:p>
            <a:endParaRPr lang="pt-BR" dirty="0" smtClean="0"/>
          </a:p>
          <a:p>
            <a:r>
              <a:rPr lang="pt-BR" b="1" dirty="0" smtClean="0"/>
              <a:t>Secretária Paula, 4/10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Desconforto com postura e abordagem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 maior à integração de outros órgãos – redirecionamento a NR3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Simplificações não contempladas: alvará de stand só com projeto aprovado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Anuência de área ambiental em alvará de execução e não de aprovação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Sobreposição </a:t>
            </a:r>
            <a:r>
              <a:rPr lang="pt-BR" dirty="0" err="1" smtClean="0"/>
              <a:t>Decont</a:t>
            </a:r>
            <a:r>
              <a:rPr lang="pt-BR" dirty="0" smtClean="0"/>
              <a:t> – SMA e Cetesb –uso de dados defasados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Carta ao Prefeito com pontos, atribuições – consulta a JT e RT</a:t>
            </a:r>
          </a:p>
          <a:p>
            <a:endParaRPr lang="pt-BR" b="1" dirty="0"/>
          </a:p>
          <a:p>
            <a:r>
              <a:rPr lang="pt-BR" b="1" dirty="0" smtClean="0"/>
              <a:t>Operacionalização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Prefeitura- assinatura de convênio – MBC – 4/10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Empresas- versão final para assinatura – espera do MBC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7033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238175"/>
            <a:ext cx="8443912" cy="31110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–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Pref. Haddad – 25/6, 29/7 e 16/9 - SGE Caixa – foco Faixa 1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Acompanhamento </a:t>
            </a:r>
            <a:r>
              <a:rPr lang="pt-BR" b="1" dirty="0"/>
              <a:t>mensal com Prefeito </a:t>
            </a:r>
            <a:r>
              <a:rPr lang="pt-BR" dirty="0"/>
              <a:t>– alinhamento </a:t>
            </a:r>
            <a:r>
              <a:rPr lang="pt-BR" dirty="0" smtClean="0"/>
              <a:t>Secovi- </a:t>
            </a:r>
            <a:r>
              <a:rPr lang="pt-BR" dirty="0"/>
              <a:t>Flávio </a:t>
            </a:r>
            <a:r>
              <a:rPr lang="pt-BR" dirty="0" smtClean="0"/>
              <a:t>Prando</a:t>
            </a:r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Retrofit</a:t>
            </a:r>
            <a:r>
              <a:rPr lang="pt-BR" dirty="0" smtClean="0"/>
              <a:t>, Habite-se</a:t>
            </a:r>
            <a:r>
              <a:rPr lang="pt-BR" dirty="0"/>
              <a:t>/ </a:t>
            </a:r>
            <a:r>
              <a:rPr lang="pt-BR" dirty="0" smtClean="0"/>
              <a:t>entregas, CETESB, Extensão </a:t>
            </a:r>
            <a:r>
              <a:rPr lang="pt-BR" dirty="0"/>
              <a:t>a demais </a:t>
            </a:r>
            <a:r>
              <a:rPr lang="pt-BR" dirty="0" smtClean="0"/>
              <a:t>segmentos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Decreto </a:t>
            </a:r>
            <a:r>
              <a:rPr lang="pt-BR" b="1" dirty="0"/>
              <a:t>54.297/2013</a:t>
            </a:r>
            <a:r>
              <a:rPr lang="pt-BR" dirty="0"/>
              <a:t>, para </a:t>
            </a:r>
            <a:r>
              <a:rPr lang="pt-BR" dirty="0" smtClean="0"/>
              <a:t>HIS - análise conjunta </a:t>
            </a:r>
            <a:r>
              <a:rPr lang="pt-BR" dirty="0"/>
              <a:t>por CAIEPS  - </a:t>
            </a:r>
            <a:r>
              <a:rPr lang="pt-BR" dirty="0" smtClean="0"/>
              <a:t>(</a:t>
            </a:r>
            <a:r>
              <a:rPr lang="pt-BR" dirty="0"/>
              <a:t>SEL, SVMA, SIURB e SEHAB -  eventualmente SMT e SMC). 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Protocolo </a:t>
            </a:r>
            <a:r>
              <a:rPr lang="pt-BR" b="1" dirty="0"/>
              <a:t>com Ficha Técnica </a:t>
            </a:r>
            <a:r>
              <a:rPr lang="pt-BR" dirty="0" smtClean="0"/>
              <a:t>– prazo até </a:t>
            </a:r>
            <a:r>
              <a:rPr lang="pt-BR" dirty="0"/>
              <a:t>60 dias para Diretrizes e 120 dias para Parcelamento/Edificações.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OI PAHIS </a:t>
            </a:r>
            <a:r>
              <a:rPr lang="pt-BR" dirty="0"/>
              <a:t>002/2013  - permite a apresentação para análise de todos os projetos complementares de infra de loteamento antes de anuência do </a:t>
            </a:r>
            <a:r>
              <a:rPr lang="pt-BR" dirty="0" err="1"/>
              <a:t>Graprohab</a:t>
            </a:r>
            <a:r>
              <a:rPr lang="pt-BR" dirty="0" smtClean="0"/>
              <a:t>..</a:t>
            </a:r>
            <a:endParaRPr lang="pt-BR" sz="2000" dirty="0"/>
          </a:p>
          <a:p>
            <a:r>
              <a:rPr lang="pt-BR" dirty="0"/>
              <a:t> </a:t>
            </a:r>
            <a:endParaRPr lang="pt-BR" sz="2000" dirty="0"/>
          </a:p>
          <a:p>
            <a:r>
              <a:rPr lang="pt-BR" dirty="0"/>
              <a:t>Outros </a:t>
            </a:r>
            <a:r>
              <a:rPr lang="pt-BR" dirty="0" smtClean="0"/>
              <a:t>encaminhamentos </a:t>
            </a:r>
            <a:r>
              <a:rPr lang="pt-BR" dirty="0"/>
              <a:t>até a próxima reunião, em 30 dias</a:t>
            </a:r>
            <a:r>
              <a:rPr lang="pt-BR" dirty="0" smtClean="0"/>
              <a:t>:</a:t>
            </a:r>
          </a:p>
          <a:p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Aprovação de loteamentos HIS/PMCMV </a:t>
            </a:r>
            <a:r>
              <a:rPr lang="pt-BR" dirty="0"/>
              <a:t>sem necessidade de execução de </a:t>
            </a:r>
            <a:r>
              <a:rPr lang="pt-BR" dirty="0" err="1"/>
              <a:t>infra-estrutura</a:t>
            </a:r>
            <a:r>
              <a:rPr lang="pt-BR" dirty="0"/>
              <a:t> (delegação de verificação à Caixa, como em outros municípios)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Convênio CETESB/SVMA </a:t>
            </a:r>
            <a:r>
              <a:rPr lang="pt-BR" dirty="0"/>
              <a:t>de forma a se evitarem duplicidade e superposições nas </a:t>
            </a:r>
            <a:r>
              <a:rPr lang="pt-BR" dirty="0" smtClean="0"/>
              <a:t>análises -  reunião CETESB 8/10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Exigências &gt;</a:t>
            </a:r>
            <a:r>
              <a:rPr lang="pt-BR" b="1" dirty="0" smtClean="0"/>
              <a:t> que PMCMV</a:t>
            </a:r>
            <a:r>
              <a:rPr lang="pt-BR" dirty="0"/>
              <a:t>: exemplo  -10% para áreas de lazer</a:t>
            </a:r>
            <a:endParaRPr lang="pt-B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Adequação de cadastros e fichas de informações</a:t>
            </a:r>
            <a:endParaRPr lang="pt-BR" sz="2000" b="1" dirty="0"/>
          </a:p>
          <a:p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7944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Diretor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Acompanhamento próximo e cuidados pelo Secovi - próxima reunião – 22/10, 17h</a:t>
            </a:r>
          </a:p>
          <a:p>
            <a:endParaRPr lang="pt-BR" b="1" dirty="0"/>
          </a:p>
          <a:p>
            <a:r>
              <a:rPr lang="pt-BR" b="1" dirty="0" smtClean="0"/>
              <a:t>Pontos </a:t>
            </a:r>
            <a:r>
              <a:rPr lang="pt-BR" b="1" dirty="0"/>
              <a:t>a serem privilegiados – </a:t>
            </a:r>
            <a:r>
              <a:rPr lang="pt-BR" dirty="0"/>
              <a:t>reunião </a:t>
            </a:r>
            <a:r>
              <a:rPr lang="pt-BR" dirty="0" err="1"/>
              <a:t>Cyrela</a:t>
            </a:r>
            <a:r>
              <a:rPr lang="pt-BR" dirty="0"/>
              <a:t>, 16/10, 17:30h</a:t>
            </a:r>
          </a:p>
          <a:p>
            <a:endParaRPr lang="pt-BR" b="1" dirty="0"/>
          </a:p>
          <a:p>
            <a:r>
              <a:rPr lang="pt-BR" dirty="0"/>
              <a:t>Definições técnicas e acompanhamento dos debates na Câmara dos Vereadores</a:t>
            </a:r>
          </a:p>
          <a:p>
            <a:endParaRPr lang="pt-BR" b="1" dirty="0"/>
          </a:p>
          <a:p>
            <a:r>
              <a:rPr lang="pt-BR" b="1" dirty="0"/>
              <a:t>Reunião com Secretário Fernando de Mello Franco, com participação e posicionamento ABRAINC - </a:t>
            </a:r>
            <a:r>
              <a:rPr lang="pt-BR" dirty="0"/>
              <a:t>IAB, ASBEA, Comitê Real </a:t>
            </a:r>
            <a:r>
              <a:rPr lang="pt-BR" dirty="0" err="1"/>
              <a:t>Estate</a:t>
            </a:r>
            <a:r>
              <a:rPr lang="pt-BR" dirty="0"/>
              <a:t> Poli?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Trabalho de Comunicação – PGM -aproximação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175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564256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3 -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2400" dirty="0" smtClean="0"/>
              <a:t>PMCMV3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Gargalos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pt-BR" sz="2400" dirty="0" err="1" smtClean="0"/>
              <a:t>Booz</a:t>
            </a:r>
            <a:r>
              <a:rPr lang="pt-BR" sz="2400" dirty="0" smtClean="0"/>
              <a:t>/MBC/CBIC</a:t>
            </a: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pt-BR" sz="2400" dirty="0"/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r>
              <a:rPr lang="pt-BR" sz="2400" dirty="0" smtClean="0"/>
              <a:t>Modelo </a:t>
            </a:r>
            <a:r>
              <a:rPr lang="pt-BR" sz="2400" dirty="0"/>
              <a:t>de </a:t>
            </a:r>
            <a:r>
              <a:rPr lang="pt-BR" sz="2400" dirty="0" smtClean="0"/>
              <a:t>Negócios</a:t>
            </a: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pt-BR" sz="2400" dirty="0"/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Código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Princípios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pt-BR" sz="2400" dirty="0"/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53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PMCMV3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82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PMCMV 3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Financiamento</a:t>
            </a:r>
            <a:r>
              <a:rPr lang="pt-BR" dirty="0"/>
              <a:t>: máximo por faixa de renda considerando SAC 360 meses;</a:t>
            </a:r>
          </a:p>
          <a:p>
            <a:r>
              <a:rPr lang="pt-BR" dirty="0"/>
              <a:t>- FGTS médio: 2 salários;</a:t>
            </a:r>
          </a:p>
          <a:p>
            <a:r>
              <a:rPr lang="pt-BR" dirty="0"/>
              <a:t>- Poupança media: 1 salário;</a:t>
            </a:r>
          </a:p>
          <a:p>
            <a:r>
              <a:rPr lang="pt-BR" dirty="0"/>
              <a:t>- Amortização durante obras: 3 salários;</a:t>
            </a:r>
          </a:p>
          <a:p>
            <a:r>
              <a:rPr lang="pt-BR" dirty="0"/>
              <a:t>- Valor imóvel: sugestão das praças que operamos; </a:t>
            </a:r>
          </a:p>
          <a:p>
            <a:r>
              <a:rPr lang="pt-BR" dirty="0"/>
              <a:t>- Gap de subsidio: é a </a:t>
            </a:r>
            <a:r>
              <a:rPr lang="pt-BR" dirty="0" smtClean="0"/>
              <a:t>diferença – </a:t>
            </a:r>
            <a:r>
              <a:rPr lang="pt-BR" b="1" dirty="0" smtClean="0"/>
              <a:t>cálculo por empresas e por região</a:t>
            </a: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923090"/>
              </p:ext>
            </p:extLst>
          </p:nvPr>
        </p:nvGraphicFramePr>
        <p:xfrm>
          <a:off x="1618456" y="854074"/>
          <a:ext cx="587692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Worksheet" r:id="rId4" imgW="5876883" imgH="2562210" progId="Excel.Sheet.12">
                  <p:embed/>
                </p:oleObj>
              </mc:Choice>
              <mc:Fallback>
                <p:oleObj name="Worksheet" r:id="rId4" imgW="5876883" imgH="2562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8456" y="854074"/>
                        <a:ext cx="5876925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875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76485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Projeto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Gargalos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do </a:t>
            </a:r>
            <a:r>
              <a:rPr lang="en-US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pt-BR" sz="2400" b="1" dirty="0" err="1"/>
              <a:t>Booz</a:t>
            </a:r>
            <a:r>
              <a:rPr lang="pt-BR" sz="2400" b="1" dirty="0"/>
              <a:t>/MBC/CBIC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04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/>
            <a:r>
              <a:rPr lang="pt-BR" sz="1800" b="1" dirty="0" smtClean="0">
                <a:solidFill>
                  <a:schemeClr val="tx1"/>
                </a:solidFill>
              </a:rPr>
              <a:t>Trabalho </a:t>
            </a:r>
            <a:r>
              <a:rPr lang="pt-BR" sz="1800" b="1" dirty="0">
                <a:solidFill>
                  <a:schemeClr val="tx1"/>
                </a:solidFill>
              </a:rPr>
              <a:t>Setorial – </a:t>
            </a:r>
            <a:r>
              <a:rPr lang="pt-BR" sz="1800" b="1" dirty="0" err="1" smtClean="0">
                <a:solidFill>
                  <a:schemeClr val="tx1"/>
                </a:solidFill>
              </a:rPr>
              <a:t>Booz</a:t>
            </a:r>
            <a:r>
              <a:rPr lang="pt-BR" sz="1800" b="1" dirty="0" smtClean="0">
                <a:solidFill>
                  <a:schemeClr val="tx1"/>
                </a:solidFill>
              </a:rPr>
              <a:t>/MBC</a:t>
            </a:r>
            <a:r>
              <a:rPr lang="pt-BR" sz="1800" b="1" dirty="0">
                <a:solidFill>
                  <a:schemeClr val="tx1"/>
                </a:solidFill>
              </a:rPr>
              <a:t>/ </a:t>
            </a:r>
            <a:r>
              <a:rPr lang="pt-BR" sz="1800" b="1" dirty="0" smtClean="0">
                <a:solidFill>
                  <a:schemeClr val="tx1"/>
                </a:solidFill>
              </a:rPr>
              <a:t>CBIC -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 de Incorporação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Impacto </a:t>
            </a:r>
            <a:r>
              <a:rPr lang="pt-BR" b="1" dirty="0"/>
              <a:t>das barreiras regulatórias e burocráticas no setor </a:t>
            </a:r>
            <a:r>
              <a:rPr lang="pt-BR" b="1" dirty="0" smtClean="0"/>
              <a:t>imobiliário</a:t>
            </a:r>
          </a:p>
          <a:p>
            <a:endParaRPr lang="pt-BR" b="1" dirty="0" smtClean="0"/>
          </a:p>
          <a:p>
            <a:r>
              <a:rPr lang="pt-BR" b="1" dirty="0" smtClean="0"/>
              <a:t>6 </a:t>
            </a:r>
            <a:r>
              <a:rPr lang="pt-BR" b="1" dirty="0"/>
              <a:t>categorias -</a:t>
            </a:r>
            <a:r>
              <a:rPr lang="pt-BR" dirty="0"/>
              <a:t> FAR, Faixa 2, SBPE, Condomínio Casas, </a:t>
            </a:r>
            <a:r>
              <a:rPr lang="pt-BR" i="1" dirty="0" err="1"/>
              <a:t>Mixed</a:t>
            </a:r>
            <a:r>
              <a:rPr lang="pt-BR" i="1" dirty="0"/>
              <a:t> Use</a:t>
            </a:r>
            <a:r>
              <a:rPr lang="pt-BR" dirty="0"/>
              <a:t> e </a:t>
            </a:r>
            <a:r>
              <a:rPr lang="pt-BR" dirty="0" smtClean="0"/>
              <a:t>Loteamentos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 </a:t>
            </a:r>
            <a:r>
              <a:rPr lang="pt-BR" dirty="0"/>
              <a:t>final: diagnóstico/recomendações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r>
              <a:rPr lang="pt-BR" b="1" dirty="0" smtClean="0"/>
              <a:t>Proposta </a:t>
            </a:r>
            <a:r>
              <a:rPr lang="pt-BR" b="1" dirty="0" err="1"/>
              <a:t>Booz</a:t>
            </a:r>
            <a:r>
              <a:rPr lang="pt-BR" dirty="0"/>
              <a:t>: </a:t>
            </a:r>
            <a:r>
              <a:rPr lang="pt-BR" dirty="0" smtClean="0"/>
              <a:t>R$ 921 mil - 66,67</a:t>
            </a:r>
            <a:r>
              <a:rPr lang="pt-BR" dirty="0"/>
              <a:t>% ABRAINC e 33,33% </a:t>
            </a:r>
            <a:r>
              <a:rPr lang="pt-BR" dirty="0" smtClean="0"/>
              <a:t>CBIC</a:t>
            </a:r>
            <a:r>
              <a:rPr lang="pt-BR" dirty="0"/>
              <a:t>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Inclusão de </a:t>
            </a:r>
            <a:r>
              <a:rPr lang="pt-BR" dirty="0"/>
              <a:t>Modelo de Negócios junto com </a:t>
            </a:r>
            <a:r>
              <a:rPr lang="pt-BR" dirty="0" smtClean="0"/>
              <a:t>Ambiente </a:t>
            </a:r>
            <a:r>
              <a:rPr lang="pt-BR" dirty="0"/>
              <a:t>de </a:t>
            </a:r>
            <a:r>
              <a:rPr lang="pt-BR" dirty="0" smtClean="0"/>
              <a:t>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semanais – 6as-feiras, almoço, Secovi</a:t>
            </a:r>
          </a:p>
          <a:p>
            <a:endParaRPr lang="pt-BR" dirty="0"/>
          </a:p>
          <a:p>
            <a:r>
              <a:rPr lang="pt-BR" b="1" dirty="0" smtClean="0"/>
              <a:t>ENIC 2013 </a:t>
            </a:r>
            <a:r>
              <a:rPr lang="pt-BR" dirty="0" smtClean="0"/>
              <a:t>-  2 a 4 de outubro, Fortaleza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Painel 1, com J. Gerdau, Rubens Menin, Paulo Simão, Paulo Affonso Ferreira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Booz</a:t>
            </a:r>
            <a:r>
              <a:rPr lang="pt-BR" dirty="0"/>
              <a:t>: relato dos principais gargalos; </a:t>
            </a:r>
            <a:r>
              <a:rPr lang="pt-BR" dirty="0" smtClean="0"/>
              <a:t>efeitos </a:t>
            </a:r>
            <a:r>
              <a:rPr lang="pt-BR" dirty="0"/>
              <a:t>da burocracia – 9 a 24% do VGV.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Sinduscons</a:t>
            </a:r>
            <a:r>
              <a:rPr lang="pt-BR" dirty="0"/>
              <a:t> </a:t>
            </a:r>
            <a:r>
              <a:rPr lang="pt-BR" dirty="0" smtClean="0"/>
              <a:t>- interesse </a:t>
            </a:r>
            <a:r>
              <a:rPr lang="pt-BR" dirty="0"/>
              <a:t>em difundir o trabalho, </a:t>
            </a:r>
            <a:r>
              <a:rPr lang="pt-BR" dirty="0" smtClean="0"/>
              <a:t>ação regional por melhorias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Rubens Menin: 50% do capital de giro para construção de imóvel econômico é destinado a custeio de burocracia na operação.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Jorge Gerdau: importante encontrar um número e mostrar à opinião pública quanto custam gargalos e quem os custeio (compradores, sociedade)</a:t>
            </a:r>
          </a:p>
          <a:p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6019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87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Negócios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Flexibilidade </a:t>
            </a:r>
            <a:r>
              <a:rPr lang="pt-BR" dirty="0"/>
              <a:t>no </a:t>
            </a:r>
            <a:r>
              <a:rPr lang="pt-BR" dirty="0" smtClean="0"/>
              <a:t>produto - Apoio </a:t>
            </a:r>
            <a:r>
              <a:rPr lang="pt-BR" dirty="0"/>
              <a:t>à Produção: PJ e </a:t>
            </a:r>
            <a:r>
              <a:rPr lang="pt-BR" dirty="0" err="1"/>
              <a:t>PFs</a:t>
            </a:r>
            <a:r>
              <a:rPr lang="pt-BR" dirty="0"/>
              <a:t> (desligamentos na venda)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U</a:t>
            </a:r>
            <a:r>
              <a:rPr lang="pt-BR" dirty="0" smtClean="0"/>
              <a:t>so </a:t>
            </a:r>
            <a:r>
              <a:rPr lang="pt-BR" dirty="0"/>
              <a:t>do FGTS antes do Habite-se pelos compradores </a:t>
            </a:r>
            <a:r>
              <a:rPr lang="pt-BR" dirty="0" smtClean="0"/>
              <a:t>– não só CEF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LTV de 90% no financiamento </a:t>
            </a:r>
            <a:r>
              <a:rPr lang="pt-BR" dirty="0" smtClean="0"/>
              <a:t>PF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Alinhamento banco-incorporadora pela qualidade da carteira: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Entrega de chaves com adimplência do cliente em todos os seus compromissos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Alinhamento banco-incorporadora no sucesso </a:t>
            </a:r>
            <a:r>
              <a:rPr lang="pt-BR" b="1" dirty="0" smtClean="0"/>
              <a:t>comercial: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Modelo vale para empreendimentos médios, em regiões conhecidas </a:t>
            </a:r>
            <a:r>
              <a:rPr lang="pt-BR" dirty="0" smtClean="0"/>
              <a:t>Estudos </a:t>
            </a:r>
            <a:r>
              <a:rPr lang="pt-BR" dirty="0"/>
              <a:t>detalhados com comparáveis </a:t>
            </a:r>
            <a:r>
              <a:rPr lang="pt-BR" dirty="0" smtClean="0"/>
              <a:t>- segurança </a:t>
            </a:r>
            <a:r>
              <a:rPr lang="pt-BR" dirty="0"/>
              <a:t>sobre 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Registro da incorporação</a:t>
            </a:r>
            <a:r>
              <a:rPr lang="pt-BR" dirty="0"/>
              <a:t>, </a:t>
            </a:r>
            <a:r>
              <a:rPr lang="pt-BR" dirty="0" smtClean="0"/>
              <a:t>inicio de obras sem prazo para desistência </a:t>
            </a:r>
            <a:r>
              <a:rPr lang="pt-BR" dirty="0"/>
              <a:t> </a:t>
            </a:r>
          </a:p>
          <a:p>
            <a:endParaRPr lang="pt-BR" b="1" dirty="0" smtClean="0"/>
          </a:p>
          <a:p>
            <a:r>
              <a:rPr lang="pt-BR" b="1" dirty="0" smtClean="0"/>
              <a:t>Correção </a:t>
            </a:r>
            <a:r>
              <a:rPr lang="pt-BR" b="1" dirty="0"/>
              <a:t>dos valores na construção. Alternativas a serem discutidas: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Swap</a:t>
            </a:r>
            <a:r>
              <a:rPr lang="pt-BR" dirty="0" smtClean="0"/>
              <a:t> </a:t>
            </a:r>
            <a:r>
              <a:rPr lang="pt-BR" dirty="0"/>
              <a:t>cliente incorporadora – </a:t>
            </a:r>
            <a:r>
              <a:rPr lang="pt-BR" dirty="0" smtClean="0"/>
              <a:t>comprador com INCC</a:t>
            </a:r>
            <a:r>
              <a:rPr lang="pt-BR" dirty="0"/>
              <a:t>, </a:t>
            </a:r>
            <a:r>
              <a:rPr lang="pt-BR" dirty="0" smtClean="0"/>
              <a:t>incorporador com juros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Início </a:t>
            </a:r>
            <a:r>
              <a:rPr lang="pt-BR" dirty="0"/>
              <a:t>dos repasses com 50% a 60% de </a:t>
            </a:r>
            <a:r>
              <a:rPr lang="pt-BR" dirty="0" smtClean="0"/>
              <a:t>obra - menos </a:t>
            </a:r>
            <a:r>
              <a:rPr lang="pt-BR" dirty="0"/>
              <a:t>exposição </a:t>
            </a:r>
            <a:r>
              <a:rPr lang="pt-BR" dirty="0" smtClean="0"/>
              <a:t>às mudanças 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Próximos passos: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Santander- 24/9; Bradesco – 10/10, Itaú – a ser definida; ABECIP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Trazer cada banco </a:t>
            </a:r>
            <a:r>
              <a:rPr lang="pt-BR" dirty="0"/>
              <a:t>(Diretores, </a:t>
            </a:r>
            <a:r>
              <a:rPr lang="pt-BR" dirty="0" smtClean="0"/>
              <a:t>Crédito e Produtos) </a:t>
            </a:r>
            <a:r>
              <a:rPr lang="pt-BR" dirty="0"/>
              <a:t>para conversa com </a:t>
            </a:r>
            <a:r>
              <a:rPr lang="pt-BR" dirty="0" smtClean="0"/>
              <a:t>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Contatos: BB (</a:t>
            </a:r>
            <a:r>
              <a:rPr lang="pt-BR" dirty="0" err="1" smtClean="0"/>
              <a:t>Cyrela</a:t>
            </a:r>
            <a:r>
              <a:rPr lang="pt-BR" dirty="0" smtClean="0"/>
              <a:t>), Santander (Gilberto), Itaú (França) e Bradesco (Cláudio) 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5817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Modelo de Vendas</a:t>
            </a:r>
            <a:r>
              <a:rPr lang="pt-BR" dirty="0"/>
              <a:t> – 14:30h às 15:15h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Plano </a:t>
            </a:r>
            <a:r>
              <a:rPr lang="pt-BR" b="1" dirty="0"/>
              <a:t>Diretor</a:t>
            </a:r>
            <a:r>
              <a:rPr lang="pt-BR" dirty="0"/>
              <a:t> – 15:10h às 15:50h</a:t>
            </a:r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Atualizações</a:t>
            </a:r>
            <a:r>
              <a:rPr lang="pt-BR" dirty="0" smtClean="0"/>
              <a:t> - </a:t>
            </a:r>
            <a:r>
              <a:rPr lang="pt-BR" dirty="0"/>
              <a:t>– 15:50h às 16:30h</a:t>
            </a:r>
          </a:p>
          <a:p>
            <a:endParaRPr lang="pt-BR" dirty="0" smtClean="0"/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r>
              <a:rPr lang="pt-BR" dirty="0"/>
              <a:t>PMCMV3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Gargalos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Setor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pt-BR" dirty="0" err="1"/>
              <a:t>Booz</a:t>
            </a:r>
            <a:r>
              <a:rPr lang="pt-BR" dirty="0"/>
              <a:t>/MBC/CBIC</a:t>
            </a: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r>
              <a:rPr lang="pt-BR" dirty="0"/>
              <a:t>Modelo de Negócios</a:t>
            </a: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Código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Princípios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42900" indent="-342900" defTabSz="914145" hangingPunct="0">
              <a:buFont typeface="Arial" panose="020B0604020202020204" pitchFamily="34" charset="0"/>
              <a:buChar char="•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4785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Princípios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12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Princípios  Gerais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759825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Recomendações Comitê Jurídico e de Incorporação</a:t>
            </a:r>
          </a:p>
          <a:p>
            <a:endParaRPr lang="pt-BR" b="1" dirty="0" smtClean="0"/>
          </a:p>
          <a:p>
            <a:r>
              <a:rPr lang="pt-BR" b="1" dirty="0" smtClean="0"/>
              <a:t>Imagem, condições de negociação, melhorias no setor </a:t>
            </a:r>
            <a:r>
              <a:rPr lang="pt-BR" dirty="0" smtClean="0"/>
              <a:t>- </a:t>
            </a:r>
            <a:r>
              <a:rPr lang="pt-BR" dirty="0" err="1" smtClean="0"/>
              <a:t>auto-definição</a:t>
            </a:r>
            <a:r>
              <a:rPr lang="pt-BR" dirty="0" smtClean="0"/>
              <a:t> </a:t>
            </a:r>
            <a:r>
              <a:rPr lang="pt-BR" smtClean="0"/>
              <a:t>de princípios </a:t>
            </a:r>
            <a:r>
              <a:rPr lang="pt-BR" dirty="0" smtClean="0"/>
              <a:t>desejável. </a:t>
            </a:r>
            <a:r>
              <a:rPr lang="pt-BR" b="1" dirty="0" smtClean="0"/>
              <a:t>ENIC 2013 </a:t>
            </a:r>
            <a:r>
              <a:rPr lang="pt-BR" dirty="0" smtClean="0"/>
              <a:t>- quando </a:t>
            </a:r>
            <a:r>
              <a:rPr lang="pt-BR" dirty="0"/>
              <a:t>não se define certo e errado, errado passa a ser </a:t>
            </a:r>
            <a:r>
              <a:rPr lang="pt-BR" dirty="0" smtClean="0"/>
              <a:t>coletivo</a:t>
            </a:r>
          </a:p>
          <a:p>
            <a:endParaRPr lang="pt-BR" dirty="0"/>
          </a:p>
          <a:p>
            <a:r>
              <a:rPr lang="pt-BR" dirty="0" smtClean="0"/>
              <a:t>Ética</a:t>
            </a:r>
            <a:r>
              <a:rPr lang="pt-BR" dirty="0"/>
              <a:t>, integridade, respeito aos clientes, conformidade legal, responsabilidade socioambiental, defesa da livre </a:t>
            </a:r>
            <a:r>
              <a:rPr lang="pt-BR" dirty="0" smtClean="0"/>
              <a:t>concorrência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Legalidade</a:t>
            </a:r>
            <a:r>
              <a:rPr lang="pt-BR" dirty="0"/>
              <a:t>, com especial ênfase na observância das regras de defesa da concorrência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Compromisso com o aprimoramento e desenvolvimento da atividade de incorporação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Transparência na relação entre as associadas e com órgãos setoriais e governamentais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Eficiência - rigor e qualidade nas atribuições no âmbito da Associação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Sigilo sobre as informações confidenciais disponibilizadas, sempre em respeito às regras de defesa da concorrência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Valorização da ABRAINC; coerência nas manifestações perante terceiros; apresentações de acordo com aprovação pela Diretoria e/ou CD; constante busca por imparcialidade e precedência dos objetivos coletivos da Associação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Manifestações a órgãos de comunicação em linha com Manual de </a:t>
            </a:r>
            <a:r>
              <a:rPr lang="pt-BR" dirty="0" smtClean="0"/>
              <a:t>Comunicação</a:t>
            </a: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9924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404664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Lei </a:t>
            </a:r>
            <a:r>
              <a:rPr lang="pt-BR" b="1" dirty="0"/>
              <a:t>Anticorrupção – Lei 12.846/2013 – em vigor em 29/1/2014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Compliance</a:t>
            </a:r>
            <a:r>
              <a:rPr lang="pt-BR" dirty="0"/>
              <a:t> – Código de Conduta e </a:t>
            </a:r>
            <a:r>
              <a:rPr lang="pt-BR" dirty="0" smtClean="0"/>
              <a:t>Ética; canal </a:t>
            </a:r>
            <a:r>
              <a:rPr lang="pt-BR" dirty="0"/>
              <a:t>de d</a:t>
            </a:r>
            <a:r>
              <a:rPr lang="pt-BR" dirty="0" smtClean="0"/>
              <a:t>enúncia</a:t>
            </a:r>
          </a:p>
          <a:p>
            <a:endParaRPr lang="pt-BR" dirty="0"/>
          </a:p>
          <a:p>
            <a:r>
              <a:rPr lang="pt-BR" b="1" dirty="0"/>
              <a:t>A 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terceirização</a:t>
            </a:r>
          </a:p>
          <a:p>
            <a:endParaRPr lang="pt-BR" dirty="0" smtClean="0"/>
          </a:p>
          <a:p>
            <a:r>
              <a:rPr lang="pt-BR" b="1" dirty="0" smtClean="0"/>
              <a:t>Comitê </a:t>
            </a:r>
            <a:r>
              <a:rPr lang="pt-BR" b="1" dirty="0"/>
              <a:t>de </a:t>
            </a:r>
            <a:r>
              <a:rPr lang="pt-BR" b="1" dirty="0" err="1"/>
              <a:t>Compliance</a:t>
            </a:r>
            <a:r>
              <a:rPr lang="pt-BR" dirty="0"/>
              <a:t>- 3 a 5 membros, com o coordenador escolhido pelos demais membros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Eleição pelo Conselho </a:t>
            </a:r>
            <a:r>
              <a:rPr lang="pt-BR" dirty="0" smtClean="0"/>
              <a:t>Deliberativo </a:t>
            </a:r>
            <a:r>
              <a:rPr lang="pt-BR" dirty="0"/>
              <a:t>– mandato de 2 </a:t>
            </a:r>
            <a:r>
              <a:rPr lang="pt-BR" dirty="0" smtClean="0"/>
              <a:t>anos - candidatos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Atendimento e fiscalização das diretrizes estabelecidas no Código de Princípios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Atualização do código e treinamentos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Apuração de denúncias/irregularidades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Estabelecer e aplicar as sanções previstas no Código de Conduta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r>
              <a:rPr lang="pt-BR" b="1" dirty="0"/>
              <a:t>Sanções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serem indicadas pelo Comitê de </a:t>
            </a:r>
            <a:r>
              <a:rPr lang="pt-BR" i="1" dirty="0" err="1"/>
              <a:t>Compliance</a:t>
            </a:r>
            <a:r>
              <a:rPr lang="pt-BR" dirty="0"/>
              <a:t> à Diretoria e </a:t>
            </a:r>
            <a:r>
              <a:rPr lang="pt-BR" dirty="0" smtClean="0"/>
              <a:t>CD; advertências, suspensões temporárias, exclusão </a:t>
            </a:r>
            <a:r>
              <a:rPr lang="pt-BR" dirty="0"/>
              <a:t>do </a:t>
            </a:r>
            <a:r>
              <a:rPr lang="pt-BR" dirty="0" smtClean="0"/>
              <a:t>quadro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398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84137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76485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CETESB (8/10), Campinas, outros</a:t>
            </a:r>
            <a:endParaRPr lang="pt-BR" sz="2400" b="1" dirty="0"/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30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227013"/>
            <a:ext cx="8696325" cy="171450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CETESB – Otávio Okano – 8/10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457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71439"/>
            <a:ext cx="8624887" cy="6158896"/>
          </a:xfrm>
          <a:prstGeom prst="rect">
            <a:avLst/>
          </a:prstGeom>
          <a:noFill/>
          <a:ln>
            <a:noFill/>
          </a:ln>
          <a:extLst/>
        </p:spPr>
        <p:txBody>
          <a:bodyPr lIns="64291" tIns="32146" rIns="64291" bIns="32146">
            <a:spAutoFit/>
          </a:bodyPr>
          <a:lstStyle/>
          <a:p>
            <a:r>
              <a:rPr lang="pt-BR" b="1" dirty="0" err="1" smtClean="0"/>
              <a:t>Pré</a:t>
            </a:r>
            <a:r>
              <a:rPr lang="pt-BR" b="1" dirty="0" smtClean="0"/>
              <a:t>-atendimento - </a:t>
            </a:r>
            <a:r>
              <a:rPr lang="pt-BR" dirty="0" smtClean="0"/>
              <a:t>canal </a:t>
            </a:r>
            <a:r>
              <a:rPr lang="pt-BR" dirty="0"/>
              <a:t>de </a:t>
            </a:r>
            <a:r>
              <a:rPr lang="pt-BR" dirty="0" err="1"/>
              <a:t>pré</a:t>
            </a:r>
            <a:r>
              <a:rPr lang="pt-BR" dirty="0"/>
              <a:t>-atendimento visando resolver dúvidas antes de definição de projetos e/ou de aquisição de áreas. </a:t>
            </a:r>
            <a:r>
              <a:rPr lang="pt-BR" dirty="0" smtClean="0"/>
              <a:t>Empresas: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Diagnóstico de Vegetação: Instrução 1 do CONAMA/94 e SMA 64/2009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Plantas com áreas de APP e manchas de vegetação - leis pertinentes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Abastecimento de água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Coleta e tratamento de esgoto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Fluxos</a:t>
            </a:r>
            <a:r>
              <a:rPr lang="pt-BR" dirty="0"/>
              <a:t> sendo revistos, privilegiando contato direto entre empreendedor e CETESB.  </a:t>
            </a:r>
          </a:p>
          <a:p>
            <a:endParaRPr lang="pt-BR" b="1" dirty="0" smtClean="0"/>
          </a:p>
          <a:p>
            <a:r>
              <a:rPr lang="pt-BR" b="1" dirty="0" err="1" smtClean="0"/>
              <a:t>Graprohab</a:t>
            </a:r>
            <a:r>
              <a:rPr lang="pt-BR" b="1" dirty="0" smtClean="0"/>
              <a:t>/TCRA</a:t>
            </a:r>
            <a:r>
              <a:rPr lang="pt-BR" dirty="0" smtClean="0"/>
              <a:t> </a:t>
            </a:r>
            <a:r>
              <a:rPr lang="pt-BR" dirty="0"/>
              <a:t>- nova sistemática a partir de 1o de janeiro de </a:t>
            </a:r>
            <a:r>
              <a:rPr lang="pt-BR" dirty="0" smtClean="0"/>
              <a:t>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Certificados </a:t>
            </a:r>
            <a:r>
              <a:rPr lang="pt-BR" dirty="0" err="1"/>
              <a:t>Graprohab</a:t>
            </a:r>
            <a:r>
              <a:rPr lang="pt-BR" dirty="0"/>
              <a:t> só com </a:t>
            </a:r>
            <a:r>
              <a:rPr lang="pt-BR" dirty="0" smtClean="0"/>
              <a:t>TCRA - 30 </a:t>
            </a:r>
            <a:r>
              <a:rPr lang="pt-BR" dirty="0"/>
              <a:t>dias de prazo para emissão.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Medida </a:t>
            </a:r>
            <a:r>
              <a:rPr lang="pt-BR" dirty="0"/>
              <a:t>negociada </a:t>
            </a:r>
            <a:r>
              <a:rPr lang="pt-BR" dirty="0" smtClean="0"/>
              <a:t>que </a:t>
            </a:r>
            <a:r>
              <a:rPr lang="pt-BR" dirty="0"/>
              <a:t>não atenderia as </a:t>
            </a:r>
            <a:r>
              <a:rPr lang="pt-BR" dirty="0" smtClean="0"/>
              <a:t>empresas.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 smtClean="0"/>
              <a:t>Parametrização</a:t>
            </a:r>
            <a:r>
              <a:rPr lang="pt-BR" dirty="0" smtClean="0"/>
              <a:t> – </a:t>
            </a:r>
            <a:r>
              <a:rPr lang="pt-BR" b="1" dirty="0" smtClean="0"/>
              <a:t>pedimos às empresas envio de casos e propostas abaixo até a próxima 6ª-feira, 18/10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Propor sistemas padrão para empreendimentos (</a:t>
            </a:r>
            <a:r>
              <a:rPr lang="pt-BR" dirty="0" err="1" smtClean="0"/>
              <a:t>ex</a:t>
            </a:r>
            <a:r>
              <a:rPr lang="pt-BR" dirty="0" smtClean="0"/>
              <a:t>: sistema de tratamento para conjunto de 300 unidades, casas ou T+4)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Enviaremos exemplos de tratamentos </a:t>
            </a:r>
            <a:r>
              <a:rPr lang="pt-BR" dirty="0" err="1" smtClean="0"/>
              <a:t>despadronizados</a:t>
            </a:r>
            <a:r>
              <a:rPr lang="pt-BR" dirty="0" smtClean="0"/>
              <a:t> nas agências da CETESB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24581" name="Rectangle 2"/>
          <p:cNvSpPr>
            <a:spLocks/>
          </p:cNvSpPr>
          <p:nvPr/>
        </p:nvSpPr>
        <p:spPr bwMode="auto">
          <a:xfrm>
            <a:off x="65516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endParaRPr lang="en-US" sz="1000"/>
          </a:p>
        </p:txBody>
      </p:sp>
      <p:sp>
        <p:nvSpPr>
          <p:cNvPr id="24582" name="Rectangle 2"/>
          <p:cNvSpPr>
            <a:spLocks/>
          </p:cNvSpPr>
          <p:nvPr/>
        </p:nvSpPr>
        <p:spPr bwMode="auto">
          <a:xfrm>
            <a:off x="67040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r>
              <a:rPr lang="en-US" sz="1000" dirty="0" smtClean="0"/>
              <a:t>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7422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283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Prefeito </a:t>
            </a:r>
            <a:r>
              <a:rPr lang="pt-BR" b="1" dirty="0"/>
              <a:t>de </a:t>
            </a:r>
            <a:r>
              <a:rPr lang="pt-BR" b="1" dirty="0" smtClean="0"/>
              <a:t>Campinas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3/9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Mesa </a:t>
            </a:r>
            <a:r>
              <a:rPr lang="pt-BR" dirty="0"/>
              <a:t>única de aprovação integrando órgãos envolvidos (</a:t>
            </a:r>
            <a:r>
              <a:rPr lang="pt-BR" dirty="0" err="1"/>
              <a:t>ex</a:t>
            </a:r>
            <a:r>
              <a:rPr lang="pt-BR" dirty="0"/>
              <a:t>: de Decreto 620-2009 – RJ)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10 dias para exigências, de forma única; prazo de 10 dias para aprovações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nas aprovações de empreendimentos: condomínios e loteamentos.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</a:t>
            </a:r>
            <a:r>
              <a:rPr lang="pt-BR" dirty="0" err="1" smtClean="0"/>
              <a:t>Falconi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Envolvimento outras entidades atuantes localmente</a:t>
            </a:r>
          </a:p>
          <a:p>
            <a:endParaRPr lang="pt-BR" b="1" dirty="0" smtClean="0"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721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515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Modelo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5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Entendimento Diretoria, em sequência a </a:t>
            </a:r>
            <a:r>
              <a:rPr lang="pt-BR" dirty="0"/>
              <a:t>discussões e recomendações dos Comitês Jurídico e de </a:t>
            </a:r>
            <a:r>
              <a:rPr lang="pt-BR" dirty="0" smtClean="0"/>
              <a:t>Incorporações: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</a:t>
            </a:r>
            <a:r>
              <a:rPr lang="pt-BR" b="1" dirty="0" smtClean="0"/>
              <a:t>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</a:p>
          <a:p>
            <a:pPr marL="0" lvl="1"/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Recomendação sobre o assunto com data de vigor – proposta: 1º de janeiro</a:t>
            </a:r>
            <a:endParaRPr lang="pt-BR" dirty="0"/>
          </a:p>
          <a:p>
            <a:pPr marL="0" lvl="1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de apoio aos aperfeiçoamentos em curso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</a:t>
            </a:r>
            <a:r>
              <a:rPr lang="pt-BR" dirty="0"/>
              <a:t>via Corretores Associados – não aceita pelo INSS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Formalização via Simples/Corretores como </a:t>
            </a:r>
            <a:r>
              <a:rPr lang="pt-BR" dirty="0" smtClean="0"/>
              <a:t>Microempreendedores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Cuidados: comunicação, defesa da concorrência</a:t>
            </a:r>
            <a:endParaRPr lang="pt-BR" sz="2000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676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Modelo de Vendas – encaminhamentos Comitê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Jurídico/ Incorporação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Abrangência</a:t>
            </a:r>
            <a:r>
              <a:rPr lang="pt-BR" dirty="0"/>
              <a:t> – ABRAINC, através de seus órgãos de decisão</a:t>
            </a:r>
          </a:p>
          <a:p>
            <a:endParaRPr lang="pt-BR" b="1" dirty="0" smtClean="0"/>
          </a:p>
          <a:p>
            <a:r>
              <a:rPr lang="pt-BR" b="1" dirty="0" smtClean="0"/>
              <a:t>Comunicação </a:t>
            </a:r>
            <a:r>
              <a:rPr lang="pt-BR" b="1" dirty="0"/>
              <a:t>– Práticas passada e atual legais </a:t>
            </a:r>
            <a:r>
              <a:rPr lang="pt-BR" dirty="0"/>
              <a:t>– ajuste de modelo por maior eficácia e </a:t>
            </a:r>
            <a:r>
              <a:rPr lang="pt-BR" dirty="0" smtClean="0"/>
              <a:t>controle</a:t>
            </a:r>
          </a:p>
          <a:p>
            <a:endParaRPr lang="pt-BR" dirty="0"/>
          </a:p>
          <a:p>
            <a:pPr lvl="0"/>
            <a:r>
              <a:rPr lang="pt-BR" b="1" dirty="0" smtClean="0"/>
              <a:t>CADE </a:t>
            </a:r>
            <a:r>
              <a:rPr lang="pt-BR" dirty="0"/>
              <a:t>– reuniões </a:t>
            </a:r>
            <a:r>
              <a:rPr lang="pt-BR" dirty="0" smtClean="0"/>
              <a:t>BMA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Justificativa –  Recomendação – MP, </a:t>
            </a:r>
            <a:r>
              <a:rPr lang="pt-BR" dirty="0" smtClean="0"/>
              <a:t>SENACON 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Ex</a:t>
            </a:r>
            <a:r>
              <a:rPr lang="pt-BR" dirty="0"/>
              <a:t>: acordo MP, recomendação ABRAINC, regulamentação </a:t>
            </a:r>
            <a:r>
              <a:rPr lang="pt-BR" dirty="0" smtClean="0"/>
              <a:t>SENACON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– legal </a:t>
            </a:r>
            <a:r>
              <a:rPr lang="pt-BR" dirty="0" err="1" smtClean="0"/>
              <a:t>opinion</a:t>
            </a:r>
            <a:r>
              <a:rPr lang="pt-BR" dirty="0" smtClean="0"/>
              <a:t> e acompanhamento 4 meses– R$ 25 mil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Acesso ao </a:t>
            </a:r>
            <a:r>
              <a:rPr lang="pt-BR" b="1" dirty="0" smtClean="0"/>
              <a:t>MP, </a:t>
            </a:r>
            <a:r>
              <a:rPr lang="pt-BR" b="1" dirty="0" err="1" smtClean="0"/>
              <a:t>Procons</a:t>
            </a:r>
            <a:r>
              <a:rPr lang="pt-BR" b="1" dirty="0" smtClean="0"/>
              <a:t> e SENACON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Visão desfavorável a acesso (exceto se por recomendação – </a:t>
            </a:r>
            <a:r>
              <a:rPr lang="pt-BR" dirty="0" err="1"/>
              <a:t>ex</a:t>
            </a:r>
            <a:r>
              <a:rPr lang="pt-BR" dirty="0"/>
              <a:t>: BMA)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Eventual resposta a Ação em </a:t>
            </a:r>
            <a:r>
              <a:rPr lang="pt-BR" dirty="0" smtClean="0"/>
              <a:t>curso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Impactos</a:t>
            </a:r>
            <a:r>
              <a:rPr lang="pt-BR" dirty="0"/>
              <a:t> - discussões em Comitê de Incorporação e Jurídico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Devoluções – </a:t>
            </a:r>
            <a:r>
              <a:rPr lang="pt-BR" dirty="0" err="1"/>
              <a:t>distratos</a:t>
            </a:r>
            <a:r>
              <a:rPr lang="pt-BR" dirty="0"/>
              <a:t> –pior cenário – 0,73% VGV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Impacto nas </a:t>
            </a:r>
            <a:r>
              <a:rPr lang="pt-BR" i="1" dirty="0" err="1"/>
              <a:t>houses</a:t>
            </a:r>
            <a:r>
              <a:rPr lang="pt-BR" dirty="0"/>
              <a:t> – 0,1% (PJ),a 0,6% (autônomo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Imobiliárias </a:t>
            </a:r>
            <a:r>
              <a:rPr lang="pt-BR" b="1" dirty="0" smtClean="0"/>
              <a:t>-  </a:t>
            </a:r>
            <a:r>
              <a:rPr lang="pt-BR" dirty="0"/>
              <a:t>Não há alterações </a:t>
            </a:r>
            <a:r>
              <a:rPr lang="pt-BR" dirty="0" smtClean="0"/>
              <a:t>relevantes de </a:t>
            </a:r>
            <a:r>
              <a:rPr lang="pt-BR" dirty="0"/>
              <a:t>valores(&lt;12%)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1144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Modelo de </a:t>
            </a: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Vendas – encaminhamentos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92696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Recomendação por modelo</a:t>
            </a:r>
            <a:r>
              <a:rPr lang="pt-BR" b="1" dirty="0"/>
              <a:t> </a:t>
            </a:r>
            <a:r>
              <a:rPr lang="pt-BR" b="1" dirty="0" smtClean="0"/>
              <a:t> e estabelecimento de data para início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Contratação escritório Barboza, </a:t>
            </a:r>
            <a:r>
              <a:rPr lang="pt-BR" b="1" dirty="0" err="1" smtClean="0"/>
              <a:t>Mussnich</a:t>
            </a:r>
            <a:r>
              <a:rPr lang="pt-BR" b="1" dirty="0" smtClean="0"/>
              <a:t> e Aragão</a:t>
            </a:r>
          </a:p>
          <a:p>
            <a:pPr lvl="0"/>
            <a:endParaRPr lang="pt-BR" b="1" dirty="0"/>
          </a:p>
          <a:p>
            <a:r>
              <a:rPr lang="pt-BR" b="1" dirty="0"/>
              <a:t>Secovi </a:t>
            </a:r>
            <a:r>
              <a:rPr lang="pt-BR" dirty="0"/>
              <a:t>– manutenção de canal atualizado com Presidência. 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Imobiliárias</a:t>
            </a:r>
            <a:r>
              <a:rPr lang="pt-BR" dirty="0" smtClean="0"/>
              <a:t> - reunião </a:t>
            </a:r>
            <a:r>
              <a:rPr lang="pt-BR" dirty="0"/>
              <a:t>com Imobiliárias (VP Secovi?) para relato de </a:t>
            </a:r>
            <a:r>
              <a:rPr lang="pt-BR" dirty="0" smtClean="0"/>
              <a:t>questão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Negociações</a:t>
            </a:r>
            <a:r>
              <a:rPr lang="pt-BR" dirty="0" smtClean="0"/>
              <a:t> por cada empresa com suas imobiliárias</a:t>
            </a:r>
            <a:endParaRPr lang="pt-BR" dirty="0"/>
          </a:p>
          <a:p>
            <a:pPr lvl="0"/>
            <a:endParaRPr lang="pt-BR" b="1" dirty="0" smtClean="0"/>
          </a:p>
          <a:p>
            <a:r>
              <a:rPr lang="pt-BR" b="1" dirty="0" err="1" smtClean="0"/>
              <a:t>Houses</a:t>
            </a:r>
            <a:r>
              <a:rPr lang="pt-BR" dirty="0" smtClean="0"/>
              <a:t> </a:t>
            </a:r>
            <a:r>
              <a:rPr lang="pt-BR" dirty="0"/>
              <a:t>-  definições por cada empresa; </a:t>
            </a:r>
            <a:r>
              <a:rPr lang="pt-BR" dirty="0" smtClean="0"/>
              <a:t>acompanhamento</a:t>
            </a:r>
          </a:p>
          <a:p>
            <a:pPr lvl="0"/>
            <a:endParaRPr lang="pt-BR" dirty="0"/>
          </a:p>
          <a:p>
            <a:r>
              <a:rPr lang="pt-BR" b="1" dirty="0"/>
              <a:t>CRECI</a:t>
            </a:r>
            <a:r>
              <a:rPr lang="pt-BR" dirty="0"/>
              <a:t> – acompanharemos andamento de discussões com Secovi/CBIC  </a:t>
            </a:r>
          </a:p>
          <a:p>
            <a:endParaRPr lang="pt-BR" b="1" dirty="0"/>
          </a:p>
          <a:p>
            <a:r>
              <a:rPr lang="pt-BR" b="1" dirty="0"/>
              <a:t>Caixa</a:t>
            </a:r>
            <a:r>
              <a:rPr lang="pt-BR" dirty="0"/>
              <a:t> – informação em reunião com Jurídico e com VP Urbano</a:t>
            </a:r>
            <a:endParaRPr lang="pt-BR" b="1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5322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Esclarecimento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1 - Os Comitês Jurídico e de Incorporação da ABRAINC submetem à análise do Conselho Deliberativo o seguinte Esclarecimento aos Associados e Proposta de Acompanhamento referente à comissão devida aos corretores em razão da atividade de intermediação de vendas de imóveis comercializados na planta. A presente nota leva em consideração que: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a. A atividade de intermediação imobiliária, prevista no </a:t>
            </a:r>
            <a:r>
              <a:rPr lang="pt-BR" dirty="0" err="1"/>
              <a:t>arts</a:t>
            </a:r>
            <a:r>
              <a:rPr lang="pt-BR" dirty="0"/>
              <a:t>. 722 a 729 do Código Civil, pressupõe imparcialidade, autonomia e isenção;</a:t>
            </a:r>
            <a:br>
              <a:rPr lang="pt-BR" dirty="0"/>
            </a:br>
            <a:r>
              <a:rPr lang="pt-BR" dirty="0" smtClean="0"/>
              <a:t>b</a:t>
            </a:r>
            <a:r>
              <a:rPr lang="pt-BR" dirty="0"/>
              <a:t>. A remuneração desta atividade, por vezes praticada pelas incorporadoras sob a forma “apartada”, ou seja, diretamente pelo comprador do imóvel, aliado a outras práticas derivadas, tem trazido insegurança jurídica em razão rejeições por parte dos clientes, questionamentos e ações diversas por parte do Min. Público e do Poder Judiciário, criando uma imagem e reputação negativas para as incorporadoras e também para as imobiliárias e seus profissionais. Como exemplos dos questionamentos e cerceamentos encontrados, mencionamos a Portaria No- 542, de </a:t>
            </a:r>
            <a:r>
              <a:rPr lang="pt-BR" dirty="0" smtClean="0"/>
              <a:t>23/11/2011</a:t>
            </a:r>
            <a:r>
              <a:rPr lang="pt-BR" dirty="0"/>
              <a:t>, do Ministério das Cidades e a Lei Estadual Nº 6378 </a:t>
            </a:r>
            <a:r>
              <a:rPr lang="pt-BR" dirty="0" smtClean="0"/>
              <a:t>de </a:t>
            </a:r>
            <a:r>
              <a:rPr lang="pt-BR" dirty="0"/>
              <a:t>02/01/2013 (Rio de Janeiro).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2 - Considerados todos estes elementos, parece-nos ser o caso de acompanhar monitorar e aprofundar o entendimento sobre situação, tendo em vista a importância de proteger institucionalmente a imagem do setor. 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5454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78608" y="219658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Esclarecimento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aos Associados e Proposta de Acompanhamento</a:t>
            </a:r>
            <a:r>
              <a:rPr lang="pt-BR" sz="1600" i="1" dirty="0"/>
              <a:t/>
            </a:r>
            <a:br>
              <a:rPr lang="pt-BR" sz="1600" i="1" dirty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3 - Nesse sentido, propõe-se a emissão de uma Nota de Esclarecimento aos Associados e Proposta de Acompanhamento aos Associados no sentido de que sejam indicadas as consequências práticas encontradas na prática de pagamento da corretagem diretamente pelo comprador de imóveis na planta e a necessidade de acompanhamento do assunto pela Associação para eventual avaliação de medidas futuras que possam ser úteis em prol de uma nova configuração de relacionamento incorporadora – imobiliária - corretores.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4 - Em decorrência de tal postura, cada a  incorporadora informaria periodicamente à Associação, a partir de em janeiro de 2014, de forma sigilosa e que só seria divulgada pela ABRAINC de forma consolidada, a sua forma de operar em relação a esse aspecto, indicando o percentual periódico de  unidades lançadas, mês a mês, nas quais se incluiu a responsabilidade pelo pagamento dos corretores à incorporadora de forma expressa em seus contratos. Em nenhuma hipótese a ABRAINC permitirá que uma Associada tenha acesso a informações das demais, nem tampouco influenciará qualquer posicionamento das Associadas, que definirão, isolada e individualmente, como lidarão com o assunto.</a:t>
            </a:r>
            <a:br>
              <a:rPr lang="pt-BR" dirty="0"/>
            </a:b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5 – Por meio do acompanhamento da atuação das Associadas, a ABRAINC conhecerá melhor o mercado e poderá eventualmente sugerir próximas etapas nesta discussão.</a:t>
            </a:r>
            <a:br>
              <a:rPr lang="pt-BR" dirty="0"/>
            </a:b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3648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Plano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/Pref. S. Paulo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6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26524</TotalTime>
  <Words>1551</Words>
  <Application>Microsoft Office PowerPoint</Application>
  <PresentationFormat>Apresentação na tela (4:3)</PresentationFormat>
  <Paragraphs>318</Paragraphs>
  <Slides>25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</vt:lpstr>
      <vt:lpstr>Design padrão</vt:lpstr>
      <vt:lpstr>Worksheet</vt:lpstr>
      <vt:lpstr>Apresentação do PowerPoint</vt:lpstr>
      <vt:lpstr>Pauta </vt:lpstr>
      <vt:lpstr>Apresentação do PowerPoint</vt:lpstr>
      <vt:lpstr>Modelo de Vendas  </vt:lpstr>
      <vt:lpstr>Modelo de Vendas – encaminhamentos Comitê Jurídico/ Incorporação  </vt:lpstr>
      <vt:lpstr>Modelo de Vendas – encaminhamentos  </vt:lpstr>
      <vt:lpstr>Esclarecimento aos Associados e Proposta de Acompanhamento   </vt:lpstr>
      <vt:lpstr>Esclarecimento aos Associados e Proposta de Acompanhamento   </vt:lpstr>
      <vt:lpstr>Apresentação do PowerPoint</vt:lpstr>
      <vt:lpstr>Aprovações – Prefeitura de São Paulo- Projeto MBC/ Consultoria Falconi  </vt:lpstr>
      <vt:lpstr>Atualizações – Pref. Haddad – 25/6, 29/7 e 16/9 - SGE Caixa – foco Faixa 1  </vt:lpstr>
      <vt:lpstr>Plano Diretor</vt:lpstr>
      <vt:lpstr>Apresentação do PowerPoint</vt:lpstr>
      <vt:lpstr>Apresentação do PowerPoint</vt:lpstr>
      <vt:lpstr>PMCMV 3 </vt:lpstr>
      <vt:lpstr>Apresentação do PowerPoint</vt:lpstr>
      <vt:lpstr>Trabalho Setorial – Booz/MBC/ CBIC - Comitê de Incorporação </vt:lpstr>
      <vt:lpstr>Apresentação do PowerPoint</vt:lpstr>
      <vt:lpstr>Modelo de Negócios</vt:lpstr>
      <vt:lpstr>Apresentação do PowerPoint</vt:lpstr>
      <vt:lpstr>Princípios  Gerais ABRAINC </vt:lpstr>
      <vt:lpstr>Código de Conduta ABRAINC </vt:lpstr>
      <vt:lpstr>Apresentação do PowerPoint</vt:lpstr>
      <vt:lpstr>CETESB – Otávio Okano – 8/10  </vt:lpstr>
      <vt:lpstr>Atualizações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2735</cp:revision>
  <dcterms:created xsi:type="dcterms:W3CDTF">2009-08-13T21:08:28Z</dcterms:created>
  <dcterms:modified xsi:type="dcterms:W3CDTF">2013-10-11T19:21:09Z</dcterms:modified>
</cp:coreProperties>
</file>