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81" r:id="rId2"/>
    <p:sldId id="1061" r:id="rId3"/>
    <p:sldId id="1103" r:id="rId4"/>
    <p:sldId id="1139" r:id="rId5"/>
    <p:sldId id="1140" r:id="rId6"/>
    <p:sldId id="1141" r:id="rId7"/>
    <p:sldId id="1142" r:id="rId8"/>
    <p:sldId id="1143" r:id="rId9"/>
    <p:sldId id="1104" r:id="rId10"/>
    <p:sldId id="1144" r:id="rId11"/>
    <p:sldId id="1145" r:id="rId12"/>
    <p:sldId id="1122" r:id="rId13"/>
    <p:sldId id="1118" r:id="rId14"/>
    <p:sldId id="1123" r:id="rId15"/>
    <p:sldId id="1117" r:id="rId16"/>
    <p:sldId id="1114" r:id="rId17"/>
    <p:sldId id="1065" r:id="rId18"/>
    <p:sldId id="1107" r:id="rId19"/>
    <p:sldId id="1125" r:id="rId20"/>
    <p:sldId id="1040" r:id="rId21"/>
    <p:sldId id="1106" r:id="rId22"/>
    <p:sldId id="1126" r:id="rId23"/>
    <p:sldId id="1127" r:id="rId24"/>
    <p:sldId id="1038" r:id="rId25"/>
    <p:sldId id="1092" r:id="rId26"/>
    <p:sldId id="1090" r:id="rId27"/>
    <p:sldId id="1111" r:id="rId28"/>
    <p:sldId id="1134" r:id="rId29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14/10/2013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5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84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mkt.secovi.com.br/emkt/tracer/?1,1632680,b8d2abf8,bf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alto.gov.br/ccivil_03/_Ato2011-2014/2011/Lei/L12424.htm#art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10/10/2013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Recomendações Comitê Jurídico e de Incorporação</a:t>
            </a:r>
          </a:p>
          <a:p>
            <a:endParaRPr lang="pt-BR" b="1" dirty="0" smtClean="0"/>
          </a:p>
          <a:p>
            <a:r>
              <a:rPr lang="pt-BR" b="1" dirty="0" smtClean="0"/>
              <a:t>Imagem, condições de negociação, melhorias no setor </a:t>
            </a:r>
            <a:r>
              <a:rPr lang="pt-BR" dirty="0" smtClean="0"/>
              <a:t>- auto-regulamentação desejável. </a:t>
            </a:r>
            <a:r>
              <a:rPr lang="pt-BR" b="1" dirty="0" smtClean="0"/>
              <a:t>ENIC 2013 </a:t>
            </a:r>
            <a:r>
              <a:rPr lang="pt-BR" dirty="0" smtClean="0"/>
              <a:t>- quando </a:t>
            </a:r>
            <a:r>
              <a:rPr lang="pt-BR" dirty="0"/>
              <a:t>não se define certo e errado, errado passa a ser </a:t>
            </a:r>
            <a:r>
              <a:rPr lang="pt-BR" dirty="0" smtClean="0"/>
              <a:t>coletivo</a:t>
            </a:r>
          </a:p>
          <a:p>
            <a:endParaRPr lang="pt-BR" dirty="0"/>
          </a:p>
          <a:p>
            <a:r>
              <a:rPr lang="pt-BR" dirty="0" smtClean="0"/>
              <a:t>Ética</a:t>
            </a:r>
            <a:r>
              <a:rPr lang="pt-BR" dirty="0"/>
              <a:t>, integridade, respeito aos clientes, conformidade legal, responsabilidade socioambiental, defesa da livre </a:t>
            </a:r>
            <a:r>
              <a:rPr lang="pt-BR" dirty="0" smtClean="0"/>
              <a:t>concorrência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Legalidade</a:t>
            </a:r>
            <a:r>
              <a:rPr lang="pt-BR" dirty="0"/>
              <a:t>, com especial ênfase na observância das regras de defesa da concorrência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Compromisso com o aprimoramento e desenvolvimento da atividade de incorporação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Transparência na relação entre as associadas e com órgãos setoriais e governamentais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Eficiência - rigor e qualidade nas atribuições no âmbito da Associação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Sigilo sobre as informações confidenciais disponibilizadas, sempre em respeito às regras de defesa da concorrência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Valorização da ABRAINC; coerência nas manifestações perante terceiros; apresentações de acordo com aprovação pela Diretoria e/ou CD; constante busca por imparcialidade e precedência dos objetivos coletivos da Associação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Manifestações a órgãos de comunicação em linha com Manual de </a:t>
            </a:r>
            <a:r>
              <a:rPr lang="pt-BR" dirty="0" smtClean="0"/>
              <a:t>Comunicação</a:t>
            </a: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0030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Lei </a:t>
            </a:r>
            <a:r>
              <a:rPr lang="pt-BR" b="1" dirty="0"/>
              <a:t>Anticorrupção – Lei 12.846/2013 – em vigor em 29/1/2014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Compliance</a:t>
            </a:r>
            <a:r>
              <a:rPr lang="pt-BR" dirty="0"/>
              <a:t> – Código de Conduta e </a:t>
            </a:r>
            <a:r>
              <a:rPr lang="pt-BR" dirty="0" smtClean="0"/>
              <a:t>Ética; canal </a:t>
            </a:r>
            <a:r>
              <a:rPr lang="pt-BR" dirty="0"/>
              <a:t>de d</a:t>
            </a:r>
            <a:r>
              <a:rPr lang="pt-BR" dirty="0" smtClean="0"/>
              <a:t>enúncia</a:t>
            </a:r>
          </a:p>
          <a:p>
            <a:endParaRPr lang="pt-BR" dirty="0"/>
          </a:p>
          <a:p>
            <a:r>
              <a:rPr lang="pt-BR" b="1" dirty="0"/>
              <a:t>A 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terceirização</a:t>
            </a:r>
          </a:p>
          <a:p>
            <a:endParaRPr lang="pt-BR" dirty="0" smtClean="0"/>
          </a:p>
          <a:p>
            <a:r>
              <a:rPr lang="pt-BR" b="1" dirty="0" smtClean="0"/>
              <a:t>Comitê </a:t>
            </a:r>
            <a:r>
              <a:rPr lang="pt-BR" b="1" dirty="0"/>
              <a:t>de </a:t>
            </a:r>
            <a:r>
              <a:rPr lang="pt-BR" b="1" dirty="0" err="1"/>
              <a:t>Compliance</a:t>
            </a:r>
            <a:r>
              <a:rPr lang="pt-BR" dirty="0"/>
              <a:t>- 3 a 5 membros, com o coordenador escolhido pelos demais membros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Eleição pelo Conselho </a:t>
            </a:r>
            <a:r>
              <a:rPr lang="pt-BR" dirty="0" smtClean="0"/>
              <a:t>Deliberativo </a:t>
            </a:r>
            <a:r>
              <a:rPr lang="pt-BR" dirty="0"/>
              <a:t>– mandato de 2 </a:t>
            </a:r>
            <a:r>
              <a:rPr lang="pt-BR" dirty="0" smtClean="0"/>
              <a:t>anos - candidatos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Atendimento e fiscalização das diretrizes estabelecidas no Código de Princípios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código e treinamentos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Apuração de denúncias/irregularidades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Estabelecer e aplicar as sanções previstas no Código de Conduta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r>
              <a:rPr lang="pt-BR" b="1" dirty="0"/>
              <a:t>Sanções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serem indicadas pelo Comitê de </a:t>
            </a:r>
            <a:r>
              <a:rPr lang="pt-BR" i="1" dirty="0" err="1"/>
              <a:t>Compliance</a:t>
            </a:r>
            <a:r>
              <a:rPr lang="pt-BR" dirty="0"/>
              <a:t> à Diretoria e </a:t>
            </a:r>
            <a:r>
              <a:rPr lang="pt-BR" dirty="0" smtClean="0"/>
              <a:t>CD; advertências, suspensões temporárias, exclusão </a:t>
            </a:r>
            <a:r>
              <a:rPr lang="pt-BR" dirty="0"/>
              <a:t>do </a:t>
            </a:r>
            <a:r>
              <a:rPr lang="pt-BR" dirty="0" smtClean="0"/>
              <a:t>quadro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729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Encontros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com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Magistratura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Pareceres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Consultas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75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Encontros com Magistratura, pareceres, consultas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SECOVI: </a:t>
            </a:r>
            <a:r>
              <a:rPr lang="pt-BR" dirty="0" smtClean="0"/>
              <a:t>ok para grupo ajudando na definição de temas e incremento da participação do Judiciário:</a:t>
            </a:r>
          </a:p>
          <a:p>
            <a:endParaRPr lang="pt-BR" dirty="0" smtClean="0"/>
          </a:p>
          <a:p>
            <a:pPr lvl="0"/>
            <a:r>
              <a:rPr lang="pt-BR" dirty="0" smtClean="0"/>
              <a:t>Maria </a:t>
            </a:r>
            <a:r>
              <a:rPr lang="pt-BR" dirty="0"/>
              <a:t>Fernanda (MRV), Rubens Marin (</a:t>
            </a:r>
            <a:r>
              <a:rPr lang="pt-BR" dirty="0" err="1"/>
              <a:t>Brookfield</a:t>
            </a:r>
            <a:r>
              <a:rPr lang="pt-BR" dirty="0"/>
              <a:t>), </a:t>
            </a:r>
            <a:r>
              <a:rPr lang="pt-BR" dirty="0" smtClean="0"/>
              <a:t>Crystiane Luders (Tecnisa), Ana Maria Medina (Gafisa), A. Fregonesi (OR)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Agenda:</a:t>
            </a:r>
          </a:p>
          <a:p>
            <a:pPr lvl="0"/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18/10/2013 </a:t>
            </a:r>
            <a:r>
              <a:rPr lang="pt-BR" dirty="0"/>
              <a:t>(Secovi-SP) - </a:t>
            </a:r>
            <a:r>
              <a:rPr lang="pt-BR" u="sng" dirty="0">
                <a:hlinkClick r:id="rId2"/>
              </a:rPr>
              <a:t>http://emkt.secovi.com.br/emkt/tracer/?1,1632680,b8d2abf8,bf00</a:t>
            </a: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29/11/2013 </a:t>
            </a:r>
            <a:r>
              <a:rPr lang="pt-BR" dirty="0"/>
              <a:t>(EPM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Temas levantados: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Rescisão </a:t>
            </a:r>
            <a:r>
              <a:rPr lang="pt-BR" b="1" dirty="0"/>
              <a:t>de contratos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Financiamento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Segurança Jurídica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Evento em separado sobre </a:t>
            </a:r>
            <a:r>
              <a:rPr lang="pt-BR" dirty="0" smtClean="0"/>
              <a:t>Sustentabilidade</a:t>
            </a:r>
            <a:endParaRPr lang="pt-BR" b="1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1039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Consultas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Pareceres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CADE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Sociedades </a:t>
            </a:r>
            <a:r>
              <a:rPr lang="pt-BR" dirty="0"/>
              <a:t>em </a:t>
            </a:r>
            <a:r>
              <a:rPr lang="pt-BR" dirty="0" err="1"/>
              <a:t>SPEs</a:t>
            </a:r>
            <a:r>
              <a:rPr lang="pt-BR" dirty="0"/>
              <a:t> e empreendimentos</a:t>
            </a:r>
            <a:r>
              <a:rPr lang="pt-BR" i="1" dirty="0"/>
              <a:t>,</a:t>
            </a:r>
            <a:r>
              <a:rPr lang="pt-BR" dirty="0"/>
              <a:t> teriam impacto bastante irrelevante no mercado e em sua livre concorrência. </a:t>
            </a:r>
            <a:r>
              <a:rPr lang="pt-BR" dirty="0" err="1"/>
              <a:t>Fast</a:t>
            </a:r>
            <a:r>
              <a:rPr lang="pt-BR" dirty="0"/>
              <a:t> </a:t>
            </a:r>
            <a:r>
              <a:rPr lang="pt-BR" dirty="0" err="1"/>
              <a:t>track</a:t>
            </a:r>
            <a:r>
              <a:rPr lang="pt-BR" dirty="0"/>
              <a:t>, </a:t>
            </a:r>
            <a:r>
              <a:rPr lang="pt-BR" dirty="0" smtClean="0"/>
              <a:t>portaria?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CII/ Del Mar – recomendações da ABRAINC e participação do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Maria </a:t>
            </a:r>
            <a:r>
              <a:rPr lang="pt-BR" dirty="0"/>
              <a:t>Fernanda (MRV), </a:t>
            </a:r>
            <a:r>
              <a:rPr lang="pt-BR" dirty="0" smtClean="0"/>
              <a:t>Adriano </a:t>
            </a:r>
            <a:r>
              <a:rPr lang="pt-BR" dirty="0"/>
              <a:t>Abbud (</a:t>
            </a:r>
            <a:r>
              <a:rPr lang="pt-BR" dirty="0" err="1"/>
              <a:t>Cyrela</a:t>
            </a:r>
            <a:r>
              <a:rPr lang="pt-BR" dirty="0"/>
              <a:t>), Marcelo Barbaresco (JHSF), </a:t>
            </a:r>
            <a:r>
              <a:rPr lang="pt-BR" dirty="0" smtClean="0"/>
              <a:t>Rubens </a:t>
            </a:r>
            <a:r>
              <a:rPr lang="pt-BR" dirty="0"/>
              <a:t>Marin (</a:t>
            </a:r>
            <a:r>
              <a:rPr lang="pt-BR" dirty="0" err="1"/>
              <a:t>Brookfield</a:t>
            </a:r>
            <a:r>
              <a:rPr lang="pt-BR" dirty="0"/>
              <a:t>), Megumi Inoue (Rossi</a:t>
            </a:r>
            <a:r>
              <a:rPr lang="pt-BR" dirty="0" smtClean="0"/>
              <a:t>)</a:t>
            </a:r>
          </a:p>
          <a:p>
            <a:pPr lvl="0"/>
            <a:endParaRPr lang="pt-BR" dirty="0"/>
          </a:p>
          <a:p>
            <a:r>
              <a:rPr lang="pt-BR" b="1" dirty="0" smtClean="0"/>
              <a:t>Acessibilidade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Alternativa legislativa – </a:t>
            </a:r>
            <a:r>
              <a:rPr lang="pt-BR" dirty="0"/>
              <a:t>relatores não obtiveram sinalização do </a:t>
            </a:r>
            <a:r>
              <a:rPr lang="pt-BR" dirty="0" smtClean="0"/>
              <a:t>Governo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Parecer legal – remissão do </a:t>
            </a:r>
            <a:r>
              <a:rPr lang="pt-BR" dirty="0"/>
              <a:t>Art. 73 da Lei 11.977 aos projetos do PMCMV que usem recursos públicos (ou seja, Faixa 1, do FAR</a:t>
            </a:r>
            <a:r>
              <a:rPr lang="pt-BR" dirty="0" smtClean="0"/>
              <a:t>)</a:t>
            </a:r>
          </a:p>
          <a:p>
            <a:endParaRPr lang="pt-BR" sz="1600" dirty="0" smtClean="0"/>
          </a:p>
          <a:p>
            <a:r>
              <a:rPr lang="pt-BR" sz="1600" dirty="0" smtClean="0"/>
              <a:t>Art</a:t>
            </a:r>
            <a:r>
              <a:rPr lang="pt-BR" sz="1600" dirty="0"/>
              <a:t>. 73.  Serão assegurados no PMCMV: </a:t>
            </a:r>
          </a:p>
          <a:p>
            <a:r>
              <a:rPr lang="pt-BR" sz="1600" dirty="0"/>
              <a:t>I – condições de acessibilidade a todas as áreas públicas e de uso comum; </a:t>
            </a:r>
          </a:p>
          <a:p>
            <a:r>
              <a:rPr lang="pt-BR" sz="1600" dirty="0"/>
              <a:t>II – disponibilidade de unidades adaptáveis ao uso por pessoas com deficiência, com mobilidade reduzida e idosos, de acordo com a demanda; </a:t>
            </a:r>
          </a:p>
          <a:p>
            <a:r>
              <a:rPr lang="pt-BR" sz="1600" dirty="0"/>
              <a:t>III – condições de sustentabilidade das construções; </a:t>
            </a:r>
          </a:p>
          <a:p>
            <a:r>
              <a:rPr lang="pt-BR" sz="1600" dirty="0"/>
              <a:t>IV – uso de novas tecnologias construtivas. </a:t>
            </a:r>
          </a:p>
          <a:p>
            <a:r>
              <a:rPr lang="pt-BR" sz="1600" dirty="0" smtClean="0"/>
              <a:t>Par. </a:t>
            </a:r>
            <a:r>
              <a:rPr lang="pt-BR" sz="1600" dirty="0"/>
              <a:t>único.  Na ausência de legislação municipal ou estadual acerca de condições de acessibilidade que estabeleça regra específica, será assegurado que, do total de </a:t>
            </a:r>
            <a:r>
              <a:rPr lang="pt-BR" sz="1600" dirty="0" smtClean="0"/>
              <a:t>UH </a:t>
            </a:r>
            <a:r>
              <a:rPr lang="pt-BR" sz="1600" dirty="0"/>
              <a:t>construídas no âmbito do PMCMV em cada Município, no mínimo, 3% (três por cento) sejam adaptadas ao uso por pessoas com deficiência. </a:t>
            </a:r>
            <a:r>
              <a:rPr lang="pt-BR" sz="1600" dirty="0">
                <a:hlinkClick r:id="rId2"/>
              </a:rPr>
              <a:t>(Incluído pela Lei nº 12.424, de 2011</a:t>
            </a:r>
            <a:r>
              <a:rPr lang="pt-BR" sz="1600" dirty="0" smtClean="0">
                <a:hlinkClick r:id="rId2"/>
              </a:rPr>
              <a:t>)</a:t>
            </a:r>
            <a:endParaRPr lang="pt-BR" b="1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0738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Consultas, Pareceres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1o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outubro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RET </a:t>
            </a:r>
            <a:r>
              <a:rPr lang="pt-BR" b="1" dirty="0"/>
              <a:t>4% para estoque vendido após conclusão da obra –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Dr. Luiz </a:t>
            </a:r>
            <a:r>
              <a:rPr lang="pt-BR" dirty="0" smtClean="0"/>
              <a:t>Paes -  </a:t>
            </a:r>
            <a:r>
              <a:rPr lang="pt-BR" dirty="0"/>
              <a:t>assimetria </a:t>
            </a:r>
            <a:r>
              <a:rPr lang="pt-BR" dirty="0" smtClean="0"/>
              <a:t>- </a:t>
            </a:r>
            <a:r>
              <a:rPr lang="pt-BR" dirty="0" err="1" smtClean="0"/>
              <a:t>desfavorecimento</a:t>
            </a:r>
            <a:r>
              <a:rPr lang="pt-BR" dirty="0" smtClean="0"/>
              <a:t> </a:t>
            </a:r>
            <a:r>
              <a:rPr lang="pt-BR" dirty="0"/>
              <a:t>à postergação de </a:t>
            </a:r>
            <a:r>
              <a:rPr lang="pt-BR" dirty="0" smtClean="0"/>
              <a:t>vendas.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mpacto </a:t>
            </a:r>
            <a:r>
              <a:rPr lang="pt-BR" dirty="0"/>
              <a:t>em definições das empresas, inclusive aquelas referentes a permutas, lucro real vs. lucro </a:t>
            </a:r>
            <a:r>
              <a:rPr lang="pt-BR" dirty="0" smtClean="0"/>
              <a:t>presumido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Ato </a:t>
            </a:r>
            <a:r>
              <a:rPr lang="pt-BR" dirty="0"/>
              <a:t>Normativo da Receita ou mesmo MP/Lei. </a:t>
            </a:r>
            <a:r>
              <a:rPr lang="pt-BR" dirty="0" smtClean="0"/>
              <a:t>Confirmação de:</a:t>
            </a:r>
            <a:endParaRPr lang="pt-BR" dirty="0"/>
          </a:p>
          <a:p>
            <a:r>
              <a:rPr lang="pt-BR" dirty="0"/>
              <a:t>1 – </a:t>
            </a:r>
            <a:r>
              <a:rPr lang="pt-BR" dirty="0" smtClean="0"/>
              <a:t>Se possível, conversa com Receita com </a:t>
            </a:r>
            <a:r>
              <a:rPr lang="pt-BR" dirty="0"/>
              <a:t>CBIC/Secovi</a:t>
            </a:r>
          </a:p>
          <a:p>
            <a:r>
              <a:rPr lang="pt-BR" dirty="0"/>
              <a:t>2 – </a:t>
            </a:r>
            <a:r>
              <a:rPr lang="pt-BR" dirty="0" smtClean="0"/>
              <a:t>Com isso, </a:t>
            </a:r>
            <a:r>
              <a:rPr lang="pt-BR" dirty="0"/>
              <a:t>definição de encaminhamento e possível preparação de material para </a:t>
            </a:r>
            <a:r>
              <a:rPr lang="pt-BR" dirty="0" smtClean="0"/>
              <a:t>apresentação. </a:t>
            </a:r>
          </a:p>
          <a:p>
            <a:endParaRPr lang="pt-BR" b="1" dirty="0"/>
          </a:p>
          <a:p>
            <a:r>
              <a:rPr lang="pt-BR" b="1" dirty="0" smtClean="0"/>
              <a:t>Consulta a RFB – oks recebidos – PDG, MRV - definição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RET 1% - </a:t>
            </a:r>
            <a:r>
              <a:rPr lang="pt-BR" dirty="0" smtClean="0"/>
              <a:t>totalidade dos imóveis sob R$100 mil</a:t>
            </a:r>
          </a:p>
          <a:p>
            <a:endParaRPr lang="pt-BR" dirty="0"/>
          </a:p>
          <a:p>
            <a:r>
              <a:rPr lang="pt-BR" b="1" dirty="0" smtClean="0"/>
              <a:t>Adequações no Patrimônio </a:t>
            </a:r>
            <a:r>
              <a:rPr lang="pt-BR" b="1" dirty="0"/>
              <a:t>de Afetação </a:t>
            </a:r>
            <a:r>
              <a:rPr lang="pt-BR" dirty="0"/>
              <a:t>- </a:t>
            </a:r>
            <a:r>
              <a:rPr lang="pt-BR" dirty="0" err="1"/>
              <a:t>Melhim</a:t>
            </a:r>
            <a:r>
              <a:rPr lang="pt-BR" dirty="0"/>
              <a:t> </a:t>
            </a:r>
            <a:r>
              <a:rPr lang="pt-BR" dirty="0" err="1"/>
              <a:t>Chaloub</a:t>
            </a:r>
            <a:r>
              <a:rPr lang="pt-BR" dirty="0"/>
              <a:t>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 discute o tema para verificar pontos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Solicitação a </a:t>
            </a:r>
            <a:r>
              <a:rPr lang="pt-BR" dirty="0" err="1" smtClean="0"/>
              <a:t>Melhim</a:t>
            </a:r>
            <a:r>
              <a:rPr lang="pt-BR" dirty="0" smtClean="0"/>
              <a:t> de envio de seus pontos para nossa análise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Desoneração – construção </a:t>
            </a:r>
            <a:r>
              <a:rPr lang="pt-BR" dirty="0"/>
              <a:t>(receita preponderante)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Dúvidas adicionais referentes à retenções enviadas à CBIC em 10/9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1as respostas 9/10</a:t>
            </a:r>
            <a:endParaRPr lang="pt-BR" b="1" dirty="0"/>
          </a:p>
          <a:p>
            <a:pPr>
              <a:defRPr/>
            </a:pP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8532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smtClean="0">
                <a:solidFill>
                  <a:schemeClr val="tx1"/>
                </a:solidFill>
                <a:cs typeface="Arial" pitchFamily="34" charset="0"/>
              </a:rPr>
              <a:t>Relações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Trabalho (com Comitê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RH)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PL </a:t>
            </a:r>
            <a:r>
              <a:rPr lang="pt-BR" b="1" dirty="0"/>
              <a:t>4330 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/>
              <a:t>Constituição de mesa </a:t>
            </a:r>
            <a:r>
              <a:rPr lang="pt-BR" dirty="0" err="1"/>
              <a:t>quadripartite</a:t>
            </a:r>
            <a:r>
              <a:rPr lang="pt-BR" dirty="0"/>
              <a:t>: Executivo, Legislativo, trabalhadores, empregadores, com discussões sobre abrangência, responsabilidade e representação sindical.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</a:t>
            </a:r>
            <a:r>
              <a:rPr lang="pt-BR" dirty="0"/>
              <a:t>de volta à CCJ – se não for votado em 5 sessões volta ao Plenário</a:t>
            </a:r>
            <a:endParaRPr lang="pt-BR" b="1" dirty="0"/>
          </a:p>
          <a:p>
            <a:pPr>
              <a:defRPr/>
            </a:pPr>
            <a:endParaRPr lang="pt-BR" dirty="0"/>
          </a:p>
          <a:p>
            <a:pPr lvl="0"/>
            <a:r>
              <a:rPr lang="pt-BR" b="1" dirty="0"/>
              <a:t>Judiciário e MPT: </a:t>
            </a:r>
            <a:r>
              <a:rPr lang="pt-BR" dirty="0" smtClean="0"/>
              <a:t>inconstitucionalidade </a:t>
            </a:r>
            <a:r>
              <a:rPr lang="pt-BR" dirty="0"/>
              <a:t>da Terceirização </a:t>
            </a:r>
            <a:r>
              <a:rPr lang="pt-BR" dirty="0" smtClean="0"/>
              <a:t>- foco </a:t>
            </a:r>
            <a:r>
              <a:rPr lang="pt-BR" dirty="0"/>
              <a:t>defesa da dignidade do </a:t>
            </a:r>
            <a:r>
              <a:rPr lang="pt-BR" dirty="0" smtClean="0"/>
              <a:t>trabalhador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Necessária </a:t>
            </a:r>
            <a:r>
              <a:rPr lang="pt-BR" dirty="0"/>
              <a:t>consideração </a:t>
            </a:r>
            <a:r>
              <a:rPr lang="pt-BR" dirty="0" smtClean="0"/>
              <a:t>também dos Princípios </a:t>
            </a:r>
            <a:r>
              <a:rPr lang="pt-BR" dirty="0"/>
              <a:t>da Livre Iniciativa e do Desenvolvimento </a:t>
            </a:r>
            <a:r>
              <a:rPr lang="pt-BR" dirty="0" smtClean="0"/>
              <a:t>Econômico.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Norma para fiscalização do setor – Secretário de Inspeção do Trabalho</a:t>
            </a:r>
          </a:p>
          <a:p>
            <a:pPr lvl="0"/>
            <a:endParaRPr lang="pt-BR" dirty="0"/>
          </a:p>
          <a:p>
            <a:r>
              <a:rPr lang="pt-BR" b="1" dirty="0"/>
              <a:t>Almoço Sergio Cabral – 7/10 – ação – legislativo, executivo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Paulo Affonso Ferreira – CNI (2/10)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Mobilização de empreiteiros -  lista de delegados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Opinião pública- campanha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José Luiz Esteves </a:t>
            </a:r>
            <a:r>
              <a:rPr lang="pt-BR" dirty="0" smtClean="0"/>
              <a:t>– 1ª revisão NR-18 – 9/10- itens ainda preliminares</a:t>
            </a: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8064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Relações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Trabalho (com Comitê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RH)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1507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>
              <a:defRPr/>
            </a:pPr>
            <a:r>
              <a:rPr lang="pt-BR" b="1" dirty="0"/>
              <a:t>Quotas -</a:t>
            </a:r>
            <a:r>
              <a:rPr lang="pt-BR" b="1" dirty="0" smtClean="0"/>
              <a:t> </a:t>
            </a:r>
            <a:r>
              <a:rPr lang="pt-BR" b="1" dirty="0"/>
              <a:t>PCD</a:t>
            </a:r>
            <a:r>
              <a:rPr lang="pt-BR" dirty="0"/>
              <a:t>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Anúncios </a:t>
            </a:r>
            <a:r>
              <a:rPr lang="pt-BR" dirty="0"/>
              <a:t>publicados e a firma de convênios são relevantes.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Relatada </a:t>
            </a:r>
            <a:r>
              <a:rPr lang="pt-BR" dirty="0"/>
              <a:t>discussão no Comitê de RH com </a:t>
            </a:r>
            <a:r>
              <a:rPr lang="pt-BR" dirty="0" err="1"/>
              <a:t>Demarest</a:t>
            </a:r>
            <a:r>
              <a:rPr lang="pt-BR" dirty="0"/>
              <a:t> referente à bem sucedida ação por adequação das quotas pela </a:t>
            </a:r>
            <a:r>
              <a:rPr lang="pt-BR" dirty="0" err="1"/>
              <a:t>Swissport</a:t>
            </a:r>
            <a:r>
              <a:rPr lang="pt-BR" dirty="0"/>
              <a:t> de acordo com periculosidade das funções. Buscaremos acesso a </a:t>
            </a:r>
            <a:r>
              <a:rPr lang="pt-BR" dirty="0" err="1"/>
              <a:t>Sinduscon</a:t>
            </a:r>
            <a:r>
              <a:rPr lang="pt-BR" dirty="0"/>
              <a:t> SP para discutir o assunto.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b="1" dirty="0" smtClean="0"/>
              <a:t>Condições </a:t>
            </a:r>
            <a:r>
              <a:rPr lang="pt-BR" b="1" dirty="0"/>
              <a:t>similares ao trabalho escravo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Aperfeiçoamento </a:t>
            </a:r>
            <a:r>
              <a:rPr lang="pt-BR" dirty="0"/>
              <a:t>da Port. Interministerial 02, de 2011; PL 3842/2012 – Dep. Moreira Mendes – PSD/RO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   Esclarecimentos ao poder público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   MPT – Teoria do Domínio do </a:t>
            </a:r>
            <a:r>
              <a:rPr lang="pt-BR" dirty="0" smtClean="0"/>
              <a:t>Fato</a:t>
            </a:r>
          </a:p>
          <a:p>
            <a:pPr>
              <a:buFont typeface="Arial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 </a:t>
            </a:r>
          </a:p>
          <a:p>
            <a:pPr>
              <a:defRPr/>
            </a:pPr>
            <a:r>
              <a:rPr lang="pt-BR" b="1" dirty="0"/>
              <a:t>Trabalho FGV – </a:t>
            </a:r>
            <a:r>
              <a:rPr lang="pt-BR" b="1" dirty="0" err="1"/>
              <a:t>Brookfield</a:t>
            </a:r>
            <a:r>
              <a:rPr lang="pt-BR" b="1" dirty="0"/>
              <a:t> – Luiz Fernando Moura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Ajuste de proposta, eliminando sobre posição com estudo FGV-SP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i="1" dirty="0" err="1"/>
              <a:t>Turn</a:t>
            </a:r>
            <a:r>
              <a:rPr lang="pt-BR" b="1" i="1" dirty="0"/>
              <a:t>-over </a:t>
            </a:r>
            <a:r>
              <a:rPr lang="pt-BR" b="1" dirty="0"/>
              <a:t>/especialização</a:t>
            </a:r>
            <a:r>
              <a:rPr lang="pt-BR" dirty="0"/>
              <a:t>: efeito negativo se proibição - FGV (</a:t>
            </a:r>
            <a:r>
              <a:rPr lang="pt-BR" dirty="0" err="1"/>
              <a:t>Brookfield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Indicativos numéricos </a:t>
            </a:r>
            <a:r>
              <a:rPr lang="pt-BR" dirty="0"/>
              <a:t>sobre precarização ou não do </a:t>
            </a:r>
            <a:r>
              <a:rPr lang="pt-BR" dirty="0" smtClean="0"/>
              <a:t>trabalho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2150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Cadastro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Positivo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Cartórios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check-lists/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registros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PF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67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Cadastro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Positivo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Lei 12.414/11 e Decreto 7.829/12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625326"/>
            <a:ext cx="8626475" cy="553997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Pontos levantados </a:t>
            </a:r>
            <a:r>
              <a:rPr lang="pt-BR" dirty="0" smtClean="0"/>
              <a:t>– inclusive 6/8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Obrigatoriedade na participação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Acesso aos dados quando dada autorização – uso efetivo nas vendas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Autorizações – envio em 7 dias - também para contratos não fechados – guarda 5 anos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i="1" dirty="0" err="1" smtClean="0"/>
              <a:t>Compliance</a:t>
            </a:r>
            <a:r>
              <a:rPr lang="pt-BR" i="1" dirty="0" smtClean="0"/>
              <a:t> </a:t>
            </a:r>
            <a:r>
              <a:rPr lang="pt-BR" dirty="0"/>
              <a:t>das empresas na entrega de informações de sua carteira</a:t>
            </a:r>
            <a:r>
              <a:rPr lang="pt-B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Necessidade de back-up para fluxo de informações ao </a:t>
            </a:r>
            <a:r>
              <a:rPr lang="pt-BR" dirty="0" smtClean="0"/>
              <a:t>Serasa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Fluxo enviado pelo Serasa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Comitê Financeiro da ABRAINC </a:t>
            </a:r>
            <a:r>
              <a:rPr lang="pt-BR" dirty="0"/>
              <a:t>- favorável a esta adesão - melhora às carteiras e  condições comerciais mais favoráveis </a:t>
            </a:r>
            <a:r>
              <a:rPr lang="pt-BR" dirty="0" smtClean="0"/>
              <a:t>para ABRAINC: carência de 1 ano para </a:t>
            </a:r>
            <a:r>
              <a:rPr lang="pt-BR" dirty="0"/>
              <a:t>consultas </a:t>
            </a:r>
            <a:r>
              <a:rPr lang="pt-BR" dirty="0" smtClean="0"/>
              <a:t>ilimitadas, isenção de cadastro/banco de dados - prazo ilimitado na guarda de informações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Intenção de adesão </a:t>
            </a:r>
            <a:r>
              <a:rPr lang="pt-BR" dirty="0"/>
              <a:t>–  </a:t>
            </a:r>
            <a:r>
              <a:rPr lang="pt-BR" dirty="0" smtClean="0"/>
              <a:t>definiremos assim que </a:t>
            </a:r>
            <a:r>
              <a:rPr lang="pt-BR" dirty="0"/>
              <a:t>disponíveis </a:t>
            </a:r>
            <a:r>
              <a:rPr lang="pt-BR" dirty="0" smtClean="0"/>
              <a:t>informações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Serasa</a:t>
            </a:r>
            <a:r>
              <a:rPr lang="pt-BR" dirty="0" smtClean="0"/>
              <a:t>  propõe reunião na próxima semana de seu Diretor com tomadores de decisão – citados </a:t>
            </a:r>
            <a:r>
              <a:rPr lang="pt-BR" dirty="0" err="1" smtClean="0"/>
              <a:t>Brookfield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, Tecnisa, HM-CCDI, Gafisa, </a:t>
            </a:r>
            <a:r>
              <a:rPr lang="pt-BR" dirty="0" err="1" smtClean="0"/>
              <a:t>Even</a:t>
            </a:r>
            <a:r>
              <a:rPr lang="pt-BR" dirty="0" smtClean="0"/>
              <a:t>, MRV, Queiroz Galvão. Prazo de 15 de outubro deverá ser estendido</a:t>
            </a:r>
            <a:endParaRPr lang="pt-BR" dirty="0"/>
          </a:p>
          <a:p>
            <a:pPr marL="285750" indent="-285750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943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 </a:t>
            </a:r>
            <a:endParaRPr lang="pt-BR" b="1" dirty="0" smtClean="0"/>
          </a:p>
          <a:p>
            <a:r>
              <a:rPr lang="pt-BR" b="1" dirty="0" smtClean="0"/>
              <a:t>Modelo </a:t>
            </a:r>
            <a:r>
              <a:rPr lang="pt-BR" b="1" dirty="0"/>
              <a:t>de Vendas</a:t>
            </a:r>
            <a:r>
              <a:rPr lang="pt-BR" dirty="0"/>
              <a:t> – encaminhamentos e atualizações – </a:t>
            </a:r>
            <a:r>
              <a:rPr lang="pt-BR" b="1" dirty="0"/>
              <a:t>das 9h às 9:30h</a:t>
            </a:r>
            <a:endParaRPr lang="pt-BR" dirty="0"/>
          </a:p>
          <a:p>
            <a:endParaRPr lang="pt-BR" dirty="0"/>
          </a:p>
          <a:p>
            <a:r>
              <a:rPr lang="pt-BR" b="1" dirty="0" smtClean="0"/>
              <a:t>Princípios ABRAINC</a:t>
            </a:r>
            <a:r>
              <a:rPr lang="pt-BR" dirty="0" smtClean="0"/>
              <a:t> </a:t>
            </a:r>
            <a:r>
              <a:rPr lang="pt-BR" dirty="0"/>
              <a:t>– atualizações – </a:t>
            </a:r>
            <a:r>
              <a:rPr lang="pt-BR" b="1" dirty="0"/>
              <a:t>das 9:30h às </a:t>
            </a:r>
            <a:r>
              <a:rPr lang="pt-BR" b="1" dirty="0" smtClean="0"/>
              <a:t>9:50h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Encontros </a:t>
            </a:r>
            <a:r>
              <a:rPr lang="pt-BR" b="1" dirty="0"/>
              <a:t>com Magistrados</a:t>
            </a:r>
            <a:r>
              <a:rPr lang="pt-BR" dirty="0"/>
              <a:t> - </a:t>
            </a:r>
            <a:r>
              <a:rPr lang="pt-BR" b="1" dirty="0"/>
              <a:t>das </a:t>
            </a:r>
            <a:r>
              <a:rPr lang="pt-BR" b="1" dirty="0" smtClean="0"/>
              <a:t>9:50h </a:t>
            </a:r>
            <a:r>
              <a:rPr lang="pt-BR" b="1" dirty="0"/>
              <a:t>às </a:t>
            </a:r>
            <a:r>
              <a:rPr lang="pt-BR" b="1" dirty="0" smtClean="0"/>
              <a:t>10h</a:t>
            </a:r>
          </a:p>
          <a:p>
            <a:endParaRPr lang="pt-BR" b="1" dirty="0"/>
          </a:p>
          <a:p>
            <a:r>
              <a:rPr lang="pt-BR" b="1" dirty="0" smtClean="0"/>
              <a:t>Consultas, pareceres – das 10h às 10:20h</a:t>
            </a:r>
          </a:p>
          <a:p>
            <a:endParaRPr lang="pt-BR" b="1" dirty="0"/>
          </a:p>
          <a:p>
            <a:r>
              <a:rPr lang="pt-BR" b="1" dirty="0" smtClean="0"/>
              <a:t>Terceirização/PL 4330 – das 10:10h às 10:30h</a:t>
            </a:r>
            <a:endParaRPr lang="pt-BR" dirty="0"/>
          </a:p>
          <a:p>
            <a:r>
              <a:rPr lang="pt-BR" dirty="0"/>
              <a:t> </a:t>
            </a:r>
            <a:endParaRPr lang="pt-BR" dirty="0" smtClean="0"/>
          </a:p>
          <a:p>
            <a:r>
              <a:rPr lang="pt-BR" b="1" dirty="0" smtClean="0"/>
              <a:t>Outros assuntos </a:t>
            </a:r>
            <a:r>
              <a:rPr lang="pt-BR" dirty="0" smtClean="0"/>
              <a:t>– 10;30h às 10:50h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Cadastro Positivo, Cartórios, Terrenos da Marinha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Encontro com BMA </a:t>
            </a:r>
            <a:r>
              <a:rPr lang="pt-BR" dirty="0" smtClean="0"/>
              <a:t>– das 11h às 12:30h</a:t>
            </a:r>
            <a:endParaRPr lang="pt-BR" dirty="0"/>
          </a:p>
          <a:p>
            <a:pPr>
              <a:defRPr/>
            </a:pPr>
            <a:endParaRPr lang="pt-BR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2969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566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1</a:t>
            </a:r>
            <a:r>
              <a:rPr lang="pt-BR" dirty="0"/>
              <a:t> </a:t>
            </a:r>
            <a:r>
              <a:rPr lang="pt-BR" b="1" dirty="0"/>
              <a:t>– Registro </a:t>
            </a:r>
            <a:r>
              <a:rPr lang="pt-BR" b="1" dirty="0" smtClean="0"/>
              <a:t>Eletrônico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Minuta do extrato estaria pacificada e aprovada pelos </a:t>
            </a:r>
            <a:r>
              <a:rPr lang="pt-BR" dirty="0" smtClean="0"/>
              <a:t>Bancos, na Corregedoria </a:t>
            </a:r>
            <a:r>
              <a:rPr lang="pt-BR" dirty="0"/>
              <a:t>para </a:t>
            </a:r>
            <a:r>
              <a:rPr lang="pt-BR" dirty="0" smtClean="0"/>
              <a:t>homologação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Piloto </a:t>
            </a:r>
            <a:r>
              <a:rPr lang="pt-BR" dirty="0"/>
              <a:t>experimental deverá ser conduzido pela </a:t>
            </a:r>
            <a:r>
              <a:rPr lang="pt-BR" dirty="0" smtClean="0"/>
              <a:t>Caixa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Procedimento </a:t>
            </a:r>
            <a:r>
              <a:rPr lang="pt-BR" dirty="0"/>
              <a:t>também já apresentado ao CNJ, </a:t>
            </a:r>
            <a:r>
              <a:rPr lang="pt-BR" dirty="0" smtClean="0"/>
              <a:t>p/ </a:t>
            </a:r>
            <a:r>
              <a:rPr lang="pt-BR" dirty="0"/>
              <a:t>aprovação e </a:t>
            </a:r>
            <a:r>
              <a:rPr lang="pt-BR" dirty="0" smtClean="0"/>
              <a:t>encaminhamento.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ABECIP -  aprovações já repassadas a  Dr. Flauzilino para providências</a:t>
            </a:r>
          </a:p>
          <a:p>
            <a:pPr>
              <a:defRPr/>
            </a:pPr>
            <a:endParaRPr lang="pt-BR" dirty="0"/>
          </a:p>
          <a:p>
            <a:r>
              <a:rPr lang="pt-BR" b="1" dirty="0" smtClean="0"/>
              <a:t>2 </a:t>
            </a:r>
            <a:r>
              <a:rPr lang="pt-BR" b="1" dirty="0"/>
              <a:t>- Grupo de acompanhamento </a:t>
            </a:r>
            <a:r>
              <a:rPr lang="pt-BR" b="1" dirty="0" smtClean="0"/>
              <a:t>– ARISP e empresas (próxima 20/9)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Repositório </a:t>
            </a:r>
            <a:r>
              <a:rPr lang="pt-BR" b="1" dirty="0"/>
              <a:t>Confiável de Documentos Eletrônico</a:t>
            </a:r>
            <a:r>
              <a:rPr lang="pt-BR" dirty="0"/>
              <a:t>, </a:t>
            </a:r>
            <a:r>
              <a:rPr lang="pt-BR" dirty="0" smtClean="0"/>
              <a:t>substituindo </a:t>
            </a:r>
            <a:r>
              <a:rPr lang="pt-BR" dirty="0"/>
              <a:t>com vantagens as pastas mãe usadas pelos bancos. Esse </a:t>
            </a:r>
            <a:r>
              <a:rPr lang="pt-BR" dirty="0" smtClean="0"/>
              <a:t>instrumento </a:t>
            </a:r>
            <a:r>
              <a:rPr lang="pt-BR" dirty="0"/>
              <a:t>já se encontraria normatizado pela </a:t>
            </a:r>
            <a:r>
              <a:rPr lang="pt-BR" dirty="0" smtClean="0"/>
              <a:t>Corregedoria. Apoio empresa portuguesa (10/9)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Individualização/desmembramentos</a:t>
            </a:r>
            <a:r>
              <a:rPr lang="pt-BR" dirty="0"/>
              <a:t>- Fichas Auxiliares ou </a:t>
            </a:r>
            <a:r>
              <a:rPr lang="pt-BR" dirty="0" smtClean="0"/>
              <a:t>Complementares - matrículas </a:t>
            </a:r>
            <a:r>
              <a:rPr lang="pt-BR" dirty="0"/>
              <a:t>individualizadas </a:t>
            </a:r>
            <a:r>
              <a:rPr lang="pt-BR" dirty="0" smtClean="0"/>
              <a:t>permitindo </a:t>
            </a:r>
            <a:r>
              <a:rPr lang="pt-BR" dirty="0"/>
              <a:t>repasse antecipado - </a:t>
            </a:r>
            <a:r>
              <a:rPr lang="pt-BR" dirty="0" smtClean="0"/>
              <a:t>Aplicativo para aceleração de matrículas n hora do </a:t>
            </a:r>
            <a:r>
              <a:rPr lang="pt-BR" dirty="0" err="1" smtClean="0"/>
              <a:t>repasse.Evento</a:t>
            </a:r>
            <a:r>
              <a:rPr lang="pt-BR" dirty="0" smtClean="0"/>
              <a:t> a ser agendado com incorporadores</a:t>
            </a:r>
            <a:endParaRPr lang="pt-BR" sz="2000" dirty="0"/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3 </a:t>
            </a:r>
            <a:r>
              <a:rPr lang="pt-BR" b="1" dirty="0"/>
              <a:t>- Câmara de Esclarecimentos/Definições e Ouvidoria</a:t>
            </a:r>
            <a:r>
              <a:rPr lang="pt-BR" dirty="0"/>
              <a:t>. </a:t>
            </a:r>
            <a:r>
              <a:rPr lang="pt-BR" dirty="0" smtClean="0"/>
              <a:t>Câmara </a:t>
            </a:r>
            <a:r>
              <a:rPr lang="pt-BR" dirty="0"/>
              <a:t>de Apreciação (ou Qualificação </a:t>
            </a:r>
            <a:r>
              <a:rPr lang="pt-BR" dirty="0" err="1"/>
              <a:t>Interpares</a:t>
            </a:r>
            <a:r>
              <a:rPr lang="pt-BR" dirty="0" smtClean="0"/>
              <a:t>). Provimento </a:t>
            </a:r>
            <a:r>
              <a:rPr lang="pt-BR" dirty="0"/>
              <a:t>especial poderia definir estas </a:t>
            </a:r>
            <a:r>
              <a:rPr lang="pt-BR" dirty="0" smtClean="0"/>
              <a:t>instâncias - efeito </a:t>
            </a:r>
            <a:r>
              <a:rPr lang="pt-BR" dirty="0" err="1"/>
              <a:t>orientativo</a:t>
            </a:r>
            <a:r>
              <a:rPr lang="pt-BR" dirty="0"/>
              <a:t>. </a:t>
            </a:r>
            <a:r>
              <a:rPr lang="pt-BR" dirty="0" smtClean="0"/>
              <a:t>Sergio </a:t>
            </a:r>
            <a:r>
              <a:rPr lang="pt-BR" dirty="0" err="1"/>
              <a:t>Jacomino</a:t>
            </a:r>
            <a:r>
              <a:rPr lang="pt-BR" dirty="0"/>
              <a:t> deverá estar presente </a:t>
            </a:r>
            <a:r>
              <a:rPr lang="pt-BR" dirty="0" smtClean="0"/>
              <a:t>em </a:t>
            </a:r>
            <a:r>
              <a:rPr lang="pt-BR" dirty="0"/>
              <a:t>próxima </a:t>
            </a:r>
            <a:r>
              <a:rPr lang="pt-BR" dirty="0" smtClean="0"/>
              <a:t>reunião.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970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2969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4 - </a:t>
            </a:r>
            <a:r>
              <a:rPr lang="pt-BR" b="1" dirty="0"/>
              <a:t>Aperfeiçoamentos jurídicos - Certidões/ Objeto e Pé e outros aperfeiçoamentos</a:t>
            </a:r>
            <a:endParaRPr lang="pt-BR" dirty="0"/>
          </a:p>
          <a:p>
            <a:r>
              <a:rPr lang="pt-BR" b="1" dirty="0"/>
              <a:t>Substituição de Objeto de Pé por Formulário de Referência CVM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Item </a:t>
            </a:r>
            <a:r>
              <a:rPr lang="pt-BR" dirty="0"/>
              <a:t>3 – informações financeiras selecionadas – </a:t>
            </a:r>
            <a:r>
              <a:rPr lang="pt-BR" dirty="0" smtClean="0"/>
              <a:t>situação econômico-financeira</a:t>
            </a:r>
            <a:endParaRPr lang="pt-BR" dirty="0"/>
          </a:p>
          <a:p>
            <a:pPr lvl="0"/>
            <a:r>
              <a:rPr lang="pt-BR" dirty="0"/>
              <a:t>Itens 4.3 a 4.7 </a:t>
            </a:r>
            <a:r>
              <a:rPr lang="pt-BR" dirty="0" smtClean="0"/>
              <a:t>- processos </a:t>
            </a:r>
            <a:r>
              <a:rPr lang="pt-BR" dirty="0"/>
              <a:t>judiciais, administrativos ou arbitrais </a:t>
            </a:r>
            <a:endParaRPr lang="pt-BR" dirty="0" smtClean="0"/>
          </a:p>
          <a:p>
            <a:pPr lvl="0"/>
            <a:r>
              <a:rPr lang="pt-BR" dirty="0"/>
              <a:t>M</a:t>
            </a:r>
            <a:r>
              <a:rPr lang="pt-BR" dirty="0" smtClean="0"/>
              <a:t>edida </a:t>
            </a:r>
            <a:r>
              <a:rPr lang="pt-BR" dirty="0"/>
              <a:t>já </a:t>
            </a:r>
            <a:r>
              <a:rPr lang="pt-BR" dirty="0" smtClean="0"/>
              <a:t>encaminhada </a:t>
            </a:r>
            <a:r>
              <a:rPr lang="pt-BR" dirty="0"/>
              <a:t>à Corregedoria SP, em meio à </a:t>
            </a:r>
            <a:r>
              <a:rPr lang="pt-BR" dirty="0" smtClean="0"/>
              <a:t>pacote informado</a:t>
            </a:r>
          </a:p>
          <a:p>
            <a:pPr lvl="0"/>
            <a:endParaRPr lang="pt-BR" dirty="0"/>
          </a:p>
          <a:p>
            <a:r>
              <a:rPr lang="pt-BR" b="1" dirty="0"/>
              <a:t>Novos temas para acompanhamento?</a:t>
            </a:r>
            <a:endParaRPr lang="pt-BR" sz="1600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>
              <a:defRPr/>
            </a:pPr>
            <a:r>
              <a:rPr lang="pt-BR" b="1" dirty="0"/>
              <a:t>Outros </a:t>
            </a:r>
            <a:endParaRPr lang="pt-BR" b="1" dirty="0" smtClean="0"/>
          </a:p>
          <a:p>
            <a:pPr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Reunião com CBIC/ABRAINC - registros no país para CNJ.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Emissão de contratos centralizada (CIOPI, no caso da  Caixa) e impressão local; padrão nacional ou no mínimo estadual.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Ministério do Planejamento -  Márcio Vale (23/9) – envio de provimento comentado e </a:t>
            </a:r>
            <a:r>
              <a:rPr lang="pt-BR" b="1" dirty="0" err="1" smtClean="0"/>
              <a:t>check-lists</a:t>
            </a:r>
            <a:r>
              <a:rPr lang="pt-BR" b="1" dirty="0" smtClean="0"/>
              <a:t>.</a:t>
            </a:r>
          </a:p>
        </p:txBody>
      </p:sp>
      <p:sp>
        <p:nvSpPr>
          <p:cNvPr id="2970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7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260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179512" y="72008"/>
          <a:ext cx="8640960" cy="67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Worksheet" r:id="rId4" imgW="11239528" imgH="7305752" progId="Excel.Sheet.12">
                  <p:embed/>
                </p:oleObj>
              </mc:Choice>
              <mc:Fallback>
                <p:oleObj name="Worksheet" r:id="rId4" imgW="11239528" imgH="7305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72008"/>
                        <a:ext cx="8640960" cy="674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521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260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395536" y="44624"/>
          <a:ext cx="8352928" cy="666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Worksheet" r:id="rId4" imgW="11182301" imgH="5791155" progId="Excel.Sheet.12">
                  <p:embed/>
                </p:oleObj>
              </mc:Choice>
              <mc:Fallback>
                <p:oleObj name="Worksheet" r:id="rId4" imgW="11182301" imgH="57911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44624"/>
                        <a:ext cx="8352928" cy="666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344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5888"/>
            <a:ext cx="8577262" cy="28257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Terrenos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Marinha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obrigatoriedade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do PA</a:t>
            </a:r>
          </a:p>
        </p:txBody>
      </p:sp>
      <p:sp>
        <p:nvSpPr>
          <p:cNvPr id="31747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1748" name="Retângulo 7"/>
          <p:cNvSpPr>
            <a:spLocks noChangeArrowheads="1"/>
          </p:cNvSpPr>
          <p:nvPr/>
        </p:nvSpPr>
        <p:spPr bwMode="auto">
          <a:xfrm>
            <a:off x="179388" y="549275"/>
            <a:ext cx="8785225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i="1" dirty="0"/>
              <a:t>Ref.: Projeto de Lei nº 5.627, de 2013, do Poder Executivo, que “altera o Decreto-Lei n° 9.760, 5 de setembro de 1946, o Decreto-Lei nº 2.398, de 21 de dezembro de 1987, a Lei nº 9.636, de 15 de maio de 1998, dispõe sobre o parcelamento e a remissão de dívidas patrimoniais com a União, e dá outras providências</a:t>
            </a:r>
            <a:r>
              <a:rPr lang="pt-BR" i="1" dirty="0" smtClean="0"/>
              <a:t>”.</a:t>
            </a:r>
          </a:p>
          <a:p>
            <a:endParaRPr lang="pt-BR" dirty="0"/>
          </a:p>
          <a:p>
            <a:r>
              <a:rPr lang="pt-BR" dirty="0" smtClean="0"/>
              <a:t>Alinhamento com CII – coordenação do </a:t>
            </a:r>
            <a:r>
              <a:rPr lang="pt-BR" dirty="0" err="1" smtClean="0"/>
              <a:t>Sinduscon</a:t>
            </a:r>
            <a:r>
              <a:rPr lang="pt-BR" dirty="0" smtClean="0"/>
              <a:t> PE.</a:t>
            </a:r>
          </a:p>
          <a:p>
            <a:endParaRPr lang="pt-BR" dirty="0"/>
          </a:p>
          <a:p>
            <a:r>
              <a:rPr lang="pt-BR" dirty="0" smtClean="0"/>
              <a:t>Enviaremos sugestão a respeito?</a:t>
            </a:r>
          </a:p>
          <a:p>
            <a:endParaRPr lang="pt-BR" dirty="0"/>
          </a:p>
          <a:p>
            <a:r>
              <a:rPr lang="pt-BR" b="1" dirty="0"/>
              <a:t>PL 5092-2013 </a:t>
            </a:r>
            <a:r>
              <a:rPr lang="pt-BR" dirty="0"/>
              <a:t>pela obrigatoriedade do PA (relator Vinícius Gurgel – PR-AP).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Duas emendas do </a:t>
            </a:r>
            <a:r>
              <a:rPr lang="pt-BR" dirty="0" err="1"/>
              <a:t>Dep</a:t>
            </a:r>
            <a:r>
              <a:rPr lang="pt-BR" dirty="0"/>
              <a:t>, Paes Landim (PTB-PI) estendem obrigatoriedade para FGTS e Loteamentos. Apoio da manutenção da </a:t>
            </a:r>
            <a:r>
              <a:rPr lang="pt-BR" dirty="0" err="1"/>
              <a:t>opcionalidade</a:t>
            </a:r>
            <a:r>
              <a:rPr lang="pt-BR" dirty="0"/>
              <a:t>. </a:t>
            </a:r>
            <a:endParaRPr lang="pt-BR" b="1" dirty="0"/>
          </a:p>
          <a:p>
            <a:endParaRPr lang="pt-BR" dirty="0" smtClean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</p:txBody>
      </p:sp>
      <p:sp>
        <p:nvSpPr>
          <p:cNvPr id="3174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19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COAF- </a:t>
            </a: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Cofeci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Parecer PGFN/CAF – 749/2008 – legislação do corretor de imóveis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 err="1" smtClean="0"/>
              <a:t>Cofeci</a:t>
            </a:r>
            <a:r>
              <a:rPr lang="pt-BR" dirty="0" smtClean="0"/>
              <a:t> 1.168/2.010 – regulação e fiscalização de corretores, incorporadores, imobiliárias, loteadores a cargo do </a:t>
            </a:r>
            <a:r>
              <a:rPr lang="pt-BR" dirty="0" err="1" smtClean="0"/>
              <a:t>Cofeci</a:t>
            </a:r>
            <a:r>
              <a:rPr lang="pt-BR" dirty="0" smtClean="0"/>
              <a:t> e dos CRECI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COAF deveria se manifestar sobre competência supervisora sobre os incorporadores e submeter questão á consultoria MTE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Reunião 6/8 – Secovi, CBIC, COAF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Cofeci</a:t>
            </a:r>
            <a:r>
              <a:rPr lang="pt-BR" dirty="0"/>
              <a:t> regulador no caso de ativo circulante; lei regula não só atividade do profissional, regula atividade de compra e venda de </a:t>
            </a:r>
            <a:r>
              <a:rPr lang="pt-BR" dirty="0" smtClean="0"/>
              <a:t>imóvel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/>
              <a:t>14 -</a:t>
            </a:r>
            <a:r>
              <a:rPr lang="pt-BR" dirty="0" smtClean="0"/>
              <a:t> fiscalização da atividade imobiliária pelo COAF será revogada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Com isso, reforço no entendimento do </a:t>
            </a:r>
            <a:r>
              <a:rPr lang="pt-BR" dirty="0" err="1" smtClean="0"/>
              <a:t>Cofeci</a:t>
            </a:r>
            <a:r>
              <a:rPr lang="pt-BR" dirty="0" smtClean="0"/>
              <a:t>: até PF que compra e vende imóveis habitualmente estaria sob sua fiscalização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Se </a:t>
            </a:r>
            <a:r>
              <a:rPr lang="pt-BR" dirty="0" err="1" smtClean="0"/>
              <a:t>Cofeci</a:t>
            </a:r>
            <a:r>
              <a:rPr lang="pt-BR" dirty="0" smtClean="0"/>
              <a:t> disser que é o regulador e exercer poder regulatório COAF não contestará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Comitê Jurídico:</a:t>
            </a:r>
          </a:p>
          <a:p>
            <a:pPr>
              <a:defRPr/>
            </a:pPr>
            <a:r>
              <a:rPr lang="pt-BR" b="1" dirty="0" smtClean="0"/>
              <a:t>As empresas levantarão problemas e ocorrências e nos trarão na próxima reunião do Comitê Jurídico</a:t>
            </a:r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704013" y="6309320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r>
              <a:rPr lang="en-US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2708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Procon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Procon Rio solicitou fiscalização dos contratos últimos 5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Canal de comunicação? </a:t>
            </a:r>
            <a:r>
              <a:rPr lang="pt-BR" dirty="0"/>
              <a:t>A</a:t>
            </a:r>
            <a:r>
              <a:rPr lang="pt-BR" dirty="0" smtClean="0"/>
              <a:t>cesso Rubens/Dan </a:t>
            </a:r>
            <a:r>
              <a:rPr lang="pt-BR" dirty="0"/>
              <a:t>por Secovi para reabertura de Câmara Técnica da Habitação. Atualizações para definição</a:t>
            </a:r>
            <a:endParaRPr lang="pt-BR" dirty="0" smtClean="0"/>
          </a:p>
          <a:p>
            <a:endParaRPr lang="pt-BR" b="1" dirty="0" smtClean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>
                <a:cs typeface="Arial" pitchFamily="34" charset="0"/>
                <a:sym typeface="Arial" pitchFamily="34" charset="0"/>
              </a:rPr>
              <a:t>Atraso </a:t>
            </a:r>
            <a:r>
              <a:rPr lang="pt-BR" b="1" dirty="0">
                <a:cs typeface="Arial" pitchFamily="34" charset="0"/>
                <a:sym typeface="Arial" pitchFamily="34" charset="0"/>
              </a:rPr>
              <a:t>de obra</a:t>
            </a:r>
          </a:p>
          <a:p>
            <a:pPr>
              <a:buFont typeface="Arial" pitchFamily="34" charset="0"/>
              <a:buChar char="•"/>
            </a:pPr>
            <a:r>
              <a:rPr lang="pt-BR" b="1" dirty="0">
                <a:cs typeface="Arial" pitchFamily="34" charset="0"/>
                <a:sym typeface="Arial" pitchFamily="34" charset="0"/>
              </a:rPr>
              <a:t> </a:t>
            </a:r>
            <a:r>
              <a:rPr lang="pt-BR" dirty="0">
                <a:cs typeface="Arial" pitchFamily="34" charset="0"/>
                <a:sym typeface="Arial" pitchFamily="34" charset="0"/>
              </a:rPr>
              <a:t>Tribunal de Justiça de São Paulo- entendimento recente favorável à tolerância</a:t>
            </a:r>
          </a:p>
          <a:p>
            <a:pPr>
              <a:buFont typeface="Arial" pitchFamily="34" charset="0"/>
              <a:buChar char="•"/>
            </a:pPr>
            <a:r>
              <a:rPr lang="pt-BR" dirty="0">
                <a:cs typeface="Arial" pitchFamily="34" charset="0"/>
                <a:sym typeface="Arial" pitchFamily="34" charset="0"/>
              </a:rPr>
              <a:t> Rio de Janeiro -  PL 6454 – inconstitucionalidade por </a:t>
            </a:r>
            <a:r>
              <a:rPr lang="pt-BR" dirty="0" err="1">
                <a:cs typeface="Arial" pitchFamily="34" charset="0"/>
                <a:sym typeface="Arial" pitchFamily="34" charset="0"/>
              </a:rPr>
              <a:t>Sinduscon</a:t>
            </a:r>
            <a:r>
              <a:rPr lang="pt-BR" dirty="0">
                <a:cs typeface="Arial" pitchFamily="34" charset="0"/>
                <a:sym typeface="Arial" pitchFamily="34" charset="0"/>
              </a:rPr>
              <a:t> RJ</a:t>
            </a:r>
          </a:p>
          <a:p>
            <a:pPr>
              <a:buFont typeface="Arial" pitchFamily="34" charset="0"/>
              <a:buChar char="•"/>
            </a:pPr>
            <a:r>
              <a:rPr lang="pt-BR" dirty="0">
                <a:cs typeface="Arial" pitchFamily="34" charset="0"/>
                <a:sym typeface="Arial" pitchFamily="34" charset="0"/>
              </a:rPr>
              <a:t> PL 178 – </a:t>
            </a:r>
            <a:r>
              <a:rPr lang="pt-BR" dirty="0" err="1">
                <a:cs typeface="Arial" pitchFamily="34" charset="0"/>
                <a:sym typeface="Arial" pitchFamily="34" charset="0"/>
              </a:rPr>
              <a:t>Dep</a:t>
            </a:r>
            <a:r>
              <a:rPr lang="pt-BR" dirty="0">
                <a:cs typeface="Arial" pitchFamily="34" charset="0"/>
                <a:sym typeface="Arial" pitchFamily="34" charset="0"/>
              </a:rPr>
              <a:t> Eli Correa Fo. </a:t>
            </a:r>
            <a:r>
              <a:rPr lang="pt-BR" dirty="0">
                <a:sym typeface="Arial" pitchFamily="34" charset="0"/>
              </a:rPr>
              <a:t>R</a:t>
            </a:r>
            <a:r>
              <a:rPr lang="pt-BR" dirty="0"/>
              <a:t>elator: Ricardo Izar Fo – CDC - relator deverá manter texto aprovado pela CDU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Tolerância de 180 dias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Multa: 1% do valor pago + 0,5% ao 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Aviso com 6 meses de </a:t>
            </a:r>
            <a:r>
              <a:rPr lang="pt-BR" dirty="0" smtClean="0"/>
              <a:t>antecedência; informações </a:t>
            </a:r>
            <a:r>
              <a:rPr lang="pt-BR" dirty="0"/>
              <a:t>mensais ao comprador </a:t>
            </a:r>
          </a:p>
          <a:p>
            <a:endParaRPr lang="pt-BR" b="1" dirty="0"/>
          </a:p>
          <a:p>
            <a:r>
              <a:rPr lang="pt-BR" b="1" dirty="0"/>
              <a:t>Participação/Representação ABRAINC junto à ADEMI-RJ -</a:t>
            </a:r>
            <a:r>
              <a:rPr lang="pt-BR" dirty="0"/>
              <a:t> Indicações de </a:t>
            </a:r>
            <a:r>
              <a:rPr lang="pt-BR" dirty="0" smtClean="0"/>
              <a:t>nomes - </a:t>
            </a:r>
            <a:r>
              <a:rPr lang="pt-BR" dirty="0"/>
              <a:t>Rossi e </a:t>
            </a:r>
            <a:r>
              <a:rPr lang="pt-BR" dirty="0" err="1"/>
              <a:t>Brookfield</a:t>
            </a:r>
            <a:r>
              <a:rPr lang="pt-BR" dirty="0"/>
              <a:t> enviarão seus representantes para troca de </a:t>
            </a:r>
            <a:r>
              <a:rPr lang="pt-BR" dirty="0" smtClean="0"/>
              <a:t>informações</a:t>
            </a:r>
            <a:endParaRPr lang="pt-BR" dirty="0"/>
          </a:p>
          <a:p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5832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Negócios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Flexibilidade </a:t>
            </a:r>
            <a:r>
              <a:rPr lang="pt-BR" dirty="0"/>
              <a:t>no </a:t>
            </a:r>
            <a:r>
              <a:rPr lang="pt-BR" dirty="0" smtClean="0"/>
              <a:t>produto - Apoio </a:t>
            </a:r>
            <a:r>
              <a:rPr lang="pt-BR" dirty="0"/>
              <a:t>à Produção: PJ e </a:t>
            </a:r>
            <a:r>
              <a:rPr lang="pt-BR" dirty="0" err="1"/>
              <a:t>PFs</a:t>
            </a:r>
            <a:r>
              <a:rPr lang="pt-BR" dirty="0"/>
              <a:t> (desligamentos na venda)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</a:t>
            </a:r>
            <a:r>
              <a:rPr lang="pt-BR" dirty="0" smtClean="0"/>
              <a:t>so </a:t>
            </a:r>
            <a:r>
              <a:rPr lang="pt-BR" dirty="0"/>
              <a:t>do FGTS antes do Habite-se pelos compradores </a:t>
            </a:r>
            <a:r>
              <a:rPr lang="pt-BR" dirty="0" smtClean="0"/>
              <a:t>– não só CEF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LTV de 90% no financiamento </a:t>
            </a:r>
            <a:r>
              <a:rPr lang="pt-BR" dirty="0" smtClean="0"/>
              <a:t>PF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Alinhamento banco-incorporadora pela qualidade da carteira: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Entrega de chaves com adimplência do cliente em todos os seus compromissos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Alinhamento banco-incorporadora no sucesso </a:t>
            </a:r>
            <a:r>
              <a:rPr lang="pt-BR" b="1" dirty="0" smtClean="0"/>
              <a:t>comercial: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vale para empreendimentos médios, em regiões conhecidas </a:t>
            </a:r>
            <a:r>
              <a:rPr lang="pt-BR" dirty="0" smtClean="0"/>
              <a:t>Estudos </a:t>
            </a:r>
            <a:r>
              <a:rPr lang="pt-BR" dirty="0"/>
              <a:t>detalhados com comparáveis </a:t>
            </a:r>
            <a:r>
              <a:rPr lang="pt-BR" dirty="0" smtClean="0"/>
              <a:t>- segurança </a:t>
            </a:r>
            <a:r>
              <a:rPr lang="pt-BR" dirty="0"/>
              <a:t>sobre 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da incorporação</a:t>
            </a:r>
            <a:r>
              <a:rPr lang="pt-BR" dirty="0"/>
              <a:t>, </a:t>
            </a:r>
            <a:r>
              <a:rPr lang="pt-BR" dirty="0" smtClean="0"/>
              <a:t>inicio de obras sem prazo para desistência </a:t>
            </a:r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Correção </a:t>
            </a:r>
            <a:r>
              <a:rPr lang="pt-BR" b="1" dirty="0"/>
              <a:t>dos valores na construção. Alternativas a serem discutidas: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Swap</a:t>
            </a:r>
            <a:r>
              <a:rPr lang="pt-BR" dirty="0" smtClean="0"/>
              <a:t> </a:t>
            </a:r>
            <a:r>
              <a:rPr lang="pt-BR" dirty="0"/>
              <a:t>cliente incorporadora – </a:t>
            </a:r>
            <a:r>
              <a:rPr lang="pt-BR" dirty="0" smtClean="0"/>
              <a:t>comprador com INCC</a:t>
            </a:r>
            <a:r>
              <a:rPr lang="pt-BR" dirty="0"/>
              <a:t>, </a:t>
            </a:r>
            <a:r>
              <a:rPr lang="pt-BR" dirty="0" smtClean="0"/>
              <a:t>incorporador com juros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</a:t>
            </a:r>
            <a:r>
              <a:rPr lang="pt-BR" dirty="0"/>
              <a:t>dos repasses com 50% a 60% de </a:t>
            </a:r>
            <a:r>
              <a:rPr lang="pt-BR" dirty="0" smtClean="0"/>
              <a:t>obra - menos </a:t>
            </a:r>
            <a:r>
              <a:rPr lang="pt-BR" dirty="0"/>
              <a:t>exposição </a:t>
            </a:r>
            <a:r>
              <a:rPr lang="pt-BR" dirty="0" smtClean="0"/>
              <a:t>às mudanças 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Próximos passos: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Apresentação: explicitar ganhos do modelo para bancos e demais </a:t>
            </a:r>
            <a:r>
              <a:rPr lang="pt-BR" dirty="0" smtClean="0"/>
              <a:t>participantes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Trazer cada banco </a:t>
            </a:r>
            <a:r>
              <a:rPr lang="pt-BR" dirty="0"/>
              <a:t>(Diretores, </a:t>
            </a:r>
            <a:r>
              <a:rPr lang="pt-BR" dirty="0" smtClean="0"/>
              <a:t>Crédito e Produtos) </a:t>
            </a:r>
            <a:r>
              <a:rPr lang="pt-BR" dirty="0"/>
              <a:t>para conversa com </a:t>
            </a:r>
            <a:r>
              <a:rPr lang="pt-BR" dirty="0" smtClean="0"/>
              <a:t>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Contatos: BB (</a:t>
            </a:r>
            <a:r>
              <a:rPr lang="pt-BR" dirty="0" err="1" smtClean="0"/>
              <a:t>Cyrela</a:t>
            </a:r>
            <a:r>
              <a:rPr lang="pt-BR" dirty="0" smtClean="0"/>
              <a:t>), Santander (Gilberto), Itaú (França) e Bradesco (Cláudio) 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94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Correspondência escritório Leite, Martinho – sugestões – 30/9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Tributação de Permutas </a:t>
            </a:r>
            <a:r>
              <a:rPr lang="pt-BR" dirty="0"/>
              <a:t>de Imóveis por pessoas jurídicas sujeitas à tributação com base no Lucro Presumido (a </a:t>
            </a:r>
            <a:r>
              <a:rPr lang="pt-BR" dirty="0" smtClean="0"/>
              <a:t>RF </a:t>
            </a:r>
            <a:r>
              <a:rPr lang="pt-BR" dirty="0"/>
              <a:t>recentemente modificou seu entendimento e proferiu respostas de consultas entendendo que as permutas de unidades, em pagamento de terrenos, realizadas por empresas tributadas com base no Lucro Presumido, estão sujeitas à tributação pelo IRPJ, CSLL, PIS e COFINS);</a:t>
            </a:r>
          </a:p>
          <a:p>
            <a:r>
              <a:rPr lang="pt-BR" dirty="0"/>
              <a:t>  </a:t>
            </a:r>
          </a:p>
          <a:p>
            <a:pPr lvl="0"/>
            <a:r>
              <a:rPr lang="pt-BR" b="1" dirty="0"/>
              <a:t>ICMS </a:t>
            </a:r>
            <a:r>
              <a:rPr lang="pt-BR" dirty="0"/>
              <a:t>– Protocolo CONFAZ N.º 21/2011: Exigência de complemento de Imposto pelo Estado de Destino, calculado com base na diferença entre a alíquota interna do Estado de Destino e a alíquota da operação interestadual;</a:t>
            </a:r>
          </a:p>
          <a:p>
            <a:r>
              <a:rPr lang="pt-BR" dirty="0"/>
              <a:t>  </a:t>
            </a:r>
          </a:p>
          <a:p>
            <a:pPr lvl="0"/>
            <a:r>
              <a:rPr lang="pt-BR" b="1" dirty="0"/>
              <a:t>IPTU</a:t>
            </a:r>
            <a:r>
              <a:rPr lang="pt-BR" dirty="0"/>
              <a:t> – Exigência de IPTU sobre imóveis vendidos na sistemática de Compromisso de Compra e Venda (nos contratos anteriores à sistemática de Alienação Fiduciária, apesar de já haver sido transferida a posse e todos os direitos sobre o bem, muitas vezes as Prefeituras continuam lançando e cobrando das Incorporadoras o IPTU); </a:t>
            </a:r>
          </a:p>
          <a:p>
            <a:r>
              <a:rPr lang="pt-BR" dirty="0"/>
              <a:t>  </a:t>
            </a:r>
          </a:p>
          <a:p>
            <a:pPr lvl="0"/>
            <a:r>
              <a:rPr lang="pt-BR" b="1" dirty="0"/>
              <a:t>ISS </a:t>
            </a:r>
            <a:r>
              <a:rPr lang="pt-BR" dirty="0"/>
              <a:t>– Exigência de ISS sobre pauta fiscal em valor que supera o total dos serviços empregados nos empreendimentos (como a Incorporadora não presta serviços, mostra-se indevida a exigência de ISS sobre uma suposta diferença que não corresponda a um serviço prestado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22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2597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20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5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dirty="0" smtClean="0"/>
              <a:t>Entendimento Diretoria, em sequência a </a:t>
            </a:r>
            <a:r>
              <a:rPr lang="pt-BR" dirty="0"/>
              <a:t>discussões e recomendações dos Comitês Jurídico e de </a:t>
            </a:r>
            <a:r>
              <a:rPr lang="pt-BR" dirty="0" smtClean="0"/>
              <a:t>Incorporações: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</a:t>
            </a:r>
            <a:r>
              <a:rPr lang="pt-BR" b="1" dirty="0" smtClean="0"/>
              <a:t>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</a:p>
          <a:p>
            <a:pPr marL="0" lvl="1"/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a partir de 1º </a:t>
            </a:r>
            <a:r>
              <a:rPr lang="pt-BR" dirty="0" smtClean="0"/>
              <a:t>de janeiro</a:t>
            </a:r>
            <a:endParaRPr lang="pt-BR" dirty="0"/>
          </a:p>
          <a:p>
            <a:pPr marL="0" lvl="1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de apoio aos aperfeiçoamentos em curso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</a:t>
            </a:r>
            <a:r>
              <a:rPr lang="pt-BR" dirty="0"/>
              <a:t>via Corretores Associados – não aceita pelo INSS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Formalização via Simples/Corretores como </a:t>
            </a:r>
            <a:r>
              <a:rPr lang="pt-BR" dirty="0" smtClean="0"/>
              <a:t>Microempreendedores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Cuidados: comunicação, defesa da concorrência</a:t>
            </a:r>
            <a:endParaRPr lang="pt-BR" sz="2000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1428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Modelo de Vendas – encaminhamentos Comitê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Jurídico/ Incorporação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Abrangência</a:t>
            </a:r>
            <a:r>
              <a:rPr lang="pt-BR" dirty="0"/>
              <a:t> – ABRAINC, através de seus órgãos de decisão</a:t>
            </a:r>
          </a:p>
          <a:p>
            <a:endParaRPr lang="pt-BR" b="1" dirty="0" smtClean="0"/>
          </a:p>
          <a:p>
            <a:r>
              <a:rPr lang="pt-BR" b="1" dirty="0" smtClean="0"/>
              <a:t>Comunicação </a:t>
            </a:r>
            <a:r>
              <a:rPr lang="pt-BR" b="1" dirty="0"/>
              <a:t>– Práticas passada e atual legais </a:t>
            </a:r>
            <a:r>
              <a:rPr lang="pt-BR" dirty="0"/>
              <a:t>– ajuste de modelo por maior eficácia e </a:t>
            </a:r>
            <a:r>
              <a:rPr lang="pt-BR" dirty="0" smtClean="0"/>
              <a:t>controle</a:t>
            </a:r>
          </a:p>
          <a:p>
            <a:endParaRPr lang="pt-BR" dirty="0"/>
          </a:p>
          <a:p>
            <a:r>
              <a:rPr lang="pt-BR" b="1" dirty="0" smtClean="0"/>
              <a:t>CADE </a:t>
            </a:r>
            <a:r>
              <a:rPr lang="pt-BR" dirty="0"/>
              <a:t>– Contratação escritório Barboza, </a:t>
            </a:r>
            <a:r>
              <a:rPr lang="pt-BR" dirty="0" err="1"/>
              <a:t>Mussnich</a:t>
            </a:r>
            <a:r>
              <a:rPr lang="pt-BR" dirty="0"/>
              <a:t> e </a:t>
            </a:r>
            <a:r>
              <a:rPr lang="pt-BR" dirty="0" smtClean="0"/>
              <a:t>Aragão (BMA)</a:t>
            </a:r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Acesso </a:t>
            </a:r>
            <a:r>
              <a:rPr lang="pt-BR" b="1" dirty="0"/>
              <a:t>ao </a:t>
            </a:r>
            <a:r>
              <a:rPr lang="pt-BR" b="1" dirty="0" smtClean="0"/>
              <a:t>MP, </a:t>
            </a:r>
            <a:r>
              <a:rPr lang="pt-BR" b="1" dirty="0" err="1" smtClean="0"/>
              <a:t>Procons</a:t>
            </a:r>
            <a:r>
              <a:rPr lang="pt-BR" b="1" dirty="0" smtClean="0"/>
              <a:t> e SENACON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Visão desfavorável a acesso (exceto se por recomendação – </a:t>
            </a:r>
            <a:r>
              <a:rPr lang="pt-BR" dirty="0" err="1"/>
              <a:t>ex</a:t>
            </a:r>
            <a:r>
              <a:rPr lang="pt-BR" dirty="0"/>
              <a:t>: BMA</a:t>
            </a:r>
            <a:r>
              <a:rPr lang="pt-BR" dirty="0" smtClean="0"/>
              <a:t>)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Eventual resposta a Ação em </a:t>
            </a:r>
            <a:r>
              <a:rPr lang="pt-BR" dirty="0" smtClean="0"/>
              <a:t>curso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Impactos</a:t>
            </a:r>
            <a:r>
              <a:rPr lang="pt-BR" dirty="0"/>
              <a:t> - discussões em Comitê de Incorporação e </a:t>
            </a:r>
            <a:r>
              <a:rPr lang="pt-BR" dirty="0" smtClean="0"/>
              <a:t>Jurídico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8111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Modelo de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Vendas – encaminhamentos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Esclarecimento e acompanhamento, com data para início </a:t>
            </a:r>
            <a:r>
              <a:rPr lang="pt-BR" dirty="0" smtClean="0"/>
              <a:t>(ver próxima página)</a:t>
            </a:r>
          </a:p>
          <a:p>
            <a:pPr lvl="0"/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Secovi </a:t>
            </a:r>
            <a:r>
              <a:rPr lang="pt-BR" dirty="0"/>
              <a:t>– manutenção de canal atualizado com Presidência. </a:t>
            </a:r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Imobiliárias</a:t>
            </a:r>
            <a:r>
              <a:rPr lang="pt-BR" dirty="0" smtClean="0"/>
              <a:t> - reunião </a:t>
            </a:r>
            <a:r>
              <a:rPr lang="pt-BR" dirty="0"/>
              <a:t>com Imobiliárias (VP </a:t>
            </a:r>
            <a:r>
              <a:rPr lang="pt-BR" dirty="0" smtClean="0"/>
              <a:t>Secovi) </a:t>
            </a:r>
            <a:r>
              <a:rPr lang="pt-BR" dirty="0"/>
              <a:t>para relato de </a:t>
            </a:r>
            <a:r>
              <a:rPr lang="pt-BR" dirty="0" smtClean="0"/>
              <a:t>questão</a:t>
            </a:r>
          </a:p>
          <a:p>
            <a:pPr lvl="0"/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Negociações</a:t>
            </a:r>
            <a:r>
              <a:rPr lang="pt-BR" dirty="0" smtClean="0"/>
              <a:t> por cada empresa com suas imobiliárias</a:t>
            </a:r>
            <a:endParaRPr lang="pt-BR" dirty="0"/>
          </a:p>
          <a:p>
            <a:pPr lvl="0"/>
            <a:endParaRPr lang="pt-BR" b="1" dirty="0" smtClean="0"/>
          </a:p>
          <a:p>
            <a:endParaRPr lang="pt-BR" b="1" dirty="0" smtClean="0"/>
          </a:p>
          <a:p>
            <a:r>
              <a:rPr lang="pt-BR" b="1" dirty="0" err="1" smtClean="0"/>
              <a:t>Houses</a:t>
            </a:r>
            <a:r>
              <a:rPr lang="pt-BR" dirty="0" smtClean="0"/>
              <a:t> </a:t>
            </a:r>
            <a:r>
              <a:rPr lang="pt-BR" dirty="0"/>
              <a:t>-  definições por cada empresa; </a:t>
            </a:r>
            <a:r>
              <a:rPr lang="pt-BR" dirty="0" smtClean="0"/>
              <a:t>acompanhamento</a:t>
            </a:r>
          </a:p>
          <a:p>
            <a:pPr lvl="0"/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CRECI</a:t>
            </a:r>
            <a:r>
              <a:rPr lang="pt-BR" dirty="0" smtClean="0"/>
              <a:t> </a:t>
            </a:r>
            <a:r>
              <a:rPr lang="pt-BR" dirty="0"/>
              <a:t>– acompanharemos andamento de discussões com Secovi/CBIC  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Caixa</a:t>
            </a:r>
            <a:r>
              <a:rPr lang="pt-BR" dirty="0" smtClean="0"/>
              <a:t> </a:t>
            </a:r>
            <a:r>
              <a:rPr lang="pt-BR" dirty="0"/>
              <a:t>– informação em reunião com Jurídico e com VP </a:t>
            </a:r>
            <a:r>
              <a:rPr lang="pt-BR" dirty="0" smtClean="0"/>
              <a:t>Urbano</a:t>
            </a:r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7519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Esclarecimento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1 - Os Comitês Jurídico e de Incorporação da ABRAINC submetem à análise do Conselho Deliberativo o seguinte Esclarecimento aos Associados e Proposta de Acompanhamento referente à comissão devida aos corretores em razão da atividade de intermediação de vendas de imóveis comercializados na planta. A presente nota leva em consideração que: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a. A atividade de intermediação imobiliária, prevista no </a:t>
            </a:r>
            <a:r>
              <a:rPr lang="pt-BR" dirty="0" err="1"/>
              <a:t>arts</a:t>
            </a:r>
            <a:r>
              <a:rPr lang="pt-BR" dirty="0"/>
              <a:t>. 722 a 729 do Código Civil, pressupõe imparcialidade, autonomia e isenção;</a:t>
            </a:r>
            <a:br>
              <a:rPr lang="pt-BR" dirty="0"/>
            </a:br>
            <a:r>
              <a:rPr lang="pt-BR" dirty="0" smtClean="0"/>
              <a:t>b</a:t>
            </a:r>
            <a:r>
              <a:rPr lang="pt-BR" dirty="0"/>
              <a:t>. A remuneração desta atividade, por vezes praticada pelas incorporadoras sob a forma “apartada”, ou seja, diretamente pelo comprador do imóvel, aliado a outras práticas derivadas, tem trazido insegurança jurídica em razão rejeições por parte dos clientes, questionamentos e ações diversas por parte do Min. Público e do Poder Judiciário, criando uma imagem e reputação negativas para as incorporadoras e também para as imobiliárias e seus profissionais. Como exemplos dos questionamentos e cerceamentos encontrados, mencionamos a Portaria No- 542, de </a:t>
            </a:r>
            <a:r>
              <a:rPr lang="pt-BR" dirty="0" smtClean="0"/>
              <a:t>23/11/2011</a:t>
            </a:r>
            <a:r>
              <a:rPr lang="pt-BR" dirty="0"/>
              <a:t>, do Ministério das Cidades e a Lei Estadual Nº 6378 </a:t>
            </a:r>
            <a:r>
              <a:rPr lang="pt-BR" dirty="0" smtClean="0"/>
              <a:t>de </a:t>
            </a:r>
            <a:r>
              <a:rPr lang="pt-BR" dirty="0"/>
              <a:t>02/01/2013 (Rio de Janeiro).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2 - Considerados todos estes elementos, parece-nos ser o caso de acompanhar monitorar e aprofundar o entendimento sobre situação, tendo em vista a importância de proteger institucionalmente a imagem do setor.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66137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Esclarecimento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3 - Nesse sentido, propõe-se a emissão de uma Nota de Esclarecimento aos Associados e Proposta de Acompanhamento aos Associados no sentido de que sejam indicadas as consequências práticas encontradas na prática de pagamento da corretagem diretamente pelo comprador de imóveis na planta e a necessidade de acompanhamento do assunto pela Associação para eventual avaliação de medidas futuras que possam ser úteis em prol de uma nova configuração de relacionamento incorporadora – imobiliária - corretores.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4 - Em decorrência de tal postura, cada a  incorporadora informaria periodicamente à Associação, a partir de em janeiro de 2014, de forma sigilosa e que só seria divulgada pela ABRAINC de forma consolidada, a sua forma de operar em relação a esse aspecto, indicando o percentual periódico de  unidades lançadas, mês a mês, nas quais se incluiu a responsabilidade pelo pagamento dos corretores à incorporadora de forma expressa em seus contratos. Em nenhuma hipótese a ABRAINC permitirá que uma Associada tenha acesso a informações das demais, nem tampouco influenciará qualquer posicionamento das Associadas, que definirão, isolada e individualmente, como lidarão com o assunto.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5 – Por meio do acompanhamento da atuação das Associadas, a ABRAINC conhecerá melhor o mercado e poderá eventualmente sugerir próximas etapas nesta discussão.</a:t>
            </a:r>
            <a:br>
              <a:rPr lang="pt-BR" dirty="0"/>
            </a:b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8678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Princípios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92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26626</TotalTime>
  <Words>2314</Words>
  <Application>Microsoft Office PowerPoint</Application>
  <PresentationFormat>Apresentação na tela (4:3)</PresentationFormat>
  <Paragraphs>374</Paragraphs>
  <Slides>28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Helvetica</vt:lpstr>
      <vt:lpstr>Tahoma</vt:lpstr>
      <vt:lpstr>Verdana</vt:lpstr>
      <vt:lpstr>Design padrão</vt:lpstr>
      <vt:lpstr>Worksheet</vt:lpstr>
      <vt:lpstr>Apresentação do PowerPoint</vt:lpstr>
      <vt:lpstr>Pauta</vt:lpstr>
      <vt:lpstr>Apresentação do PowerPoint</vt:lpstr>
      <vt:lpstr>Modelo de Vendas  </vt:lpstr>
      <vt:lpstr>Modelo de Vendas – encaminhamentos Comitê Jurídico/ Incorporação  </vt:lpstr>
      <vt:lpstr>Modelo de Vendas – encaminhamentos  </vt:lpstr>
      <vt:lpstr>Esclarecimento aos Associados e Proposta de Acompanhamento   </vt:lpstr>
      <vt:lpstr>Esclarecimento aos Associados e Proposta de Acompanhamento   </vt:lpstr>
      <vt:lpstr>Apresentação do PowerPoint</vt:lpstr>
      <vt:lpstr>Princípios  Gerais ABRAINC </vt:lpstr>
      <vt:lpstr>Código de Conduta ABRAINC </vt:lpstr>
      <vt:lpstr>Apresentação do PowerPoint</vt:lpstr>
      <vt:lpstr>Encontros com Magistratura, pareceres, consultas </vt:lpstr>
      <vt:lpstr>Consultas, Pareceres</vt:lpstr>
      <vt:lpstr>Consultas, Pareceres – reunião 1o de outubro</vt:lpstr>
      <vt:lpstr>Relações de Trabalho (com Comitê de RH) </vt:lpstr>
      <vt:lpstr>Relações de Trabalho (com Comitê de RH) </vt:lpstr>
      <vt:lpstr>Apresentação do PowerPoint</vt:lpstr>
      <vt:lpstr>Cadastro Positivo -  Lei 12.414/11 e Decreto 7.829/12  </vt:lpstr>
      <vt:lpstr>Cartórios – Atualizações – Registro Eletrônico</vt:lpstr>
      <vt:lpstr>Cartórios – Atualizações – Registro Eletrônico</vt:lpstr>
      <vt:lpstr>Apresentação do PowerPoint</vt:lpstr>
      <vt:lpstr>Apresentação do PowerPoint</vt:lpstr>
      <vt:lpstr>Outros assuntos: Terrenos da Marinha, obrigatoriedade do PA</vt:lpstr>
      <vt:lpstr>COAF- Cofeci</vt:lpstr>
      <vt:lpstr>Atualizações</vt:lpstr>
      <vt:lpstr>Modelo de Negócios</vt:lpstr>
      <vt:lpstr>Correspondência escritório Leite, Martinho – sugestões – 30/9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2843</cp:revision>
  <cp:lastPrinted>2013-08-06T13:58:50Z</cp:lastPrinted>
  <dcterms:created xsi:type="dcterms:W3CDTF">2009-08-13T21:08:28Z</dcterms:created>
  <dcterms:modified xsi:type="dcterms:W3CDTF">2013-10-14T22:52:12Z</dcterms:modified>
</cp:coreProperties>
</file>