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305" r:id="rId2"/>
    <p:sldId id="269" r:id="rId3"/>
    <p:sldId id="306" r:id="rId4"/>
    <p:sldId id="265" r:id="rId5"/>
    <p:sldId id="266" r:id="rId6"/>
    <p:sldId id="272" r:id="rId7"/>
    <p:sldId id="329" r:id="rId8"/>
    <p:sldId id="275" r:id="rId9"/>
    <p:sldId id="288" r:id="rId10"/>
    <p:sldId id="308" r:id="rId11"/>
    <p:sldId id="319" r:id="rId12"/>
    <p:sldId id="327" r:id="rId13"/>
    <p:sldId id="326" r:id="rId14"/>
    <p:sldId id="311" r:id="rId15"/>
    <p:sldId id="325" r:id="rId16"/>
    <p:sldId id="318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A" initials="BM&amp;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 autoAdjust="0"/>
    <p:restoredTop sz="94671" autoAdjust="0"/>
  </p:normalViewPr>
  <p:slideViewPr>
    <p:cSldViewPr>
      <p:cViewPr>
        <p:scale>
          <a:sx n="75" d="100"/>
          <a:sy n="75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2287DF8E-3794-4B69-9E8E-F3FEC64361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54660-8A4E-4517-A67B-292902278D26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DDFE5-A2CB-4E7C-B71C-53989EA15B36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A830A-CDF1-4E94-84BB-347DE45379C3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80D03-0982-405C-AE3E-5ABC4D9B217B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0C609-655F-4889-AF77-76F833ABE8B1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6D0FD-BFDA-4F2D-AE43-6C25B828386F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A6840-0FD8-4485-898E-4BF11B6D9349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15E39-B26D-47CE-A187-0C736E3499B7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23210-4A70-4C9E-91A7-A65FD273910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925A3-25BD-42D3-A951-98F2C5071724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FBF25-4C81-48B6-9B34-317AAD03FB6C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63EDD-7F35-460A-A854-37318B3154EF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270F0-7803-41A7-8536-BF4992DAEA13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21482-D53F-4A12-84F5-3D2FEF8872D1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57927-DF90-46F4-B0FE-F7E052CEFC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FCFC-B0AB-4032-BD87-7792B909F8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2114E-1718-466B-98D0-0488F59EAB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21190-9251-4E64-BB00-9FF3B57F57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B0685-DDF3-44DC-A142-BA9624A86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D919-32DF-4874-AFBC-D1C9781C07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3EDEA-E25F-4E40-9589-3C47116161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7C1E7-9A6D-4464-950D-297D268160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B7A9-B42E-42C4-99D9-03551A9FEF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2B313-F5F8-4184-AA38-6954F261A8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C0A5-7774-4C40-B47E-8E905B7D55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FC1BC0D-35F4-4276-9ABA-3058AC72FA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1" name="Picture 1042" descr="slide_bma_pp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25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49275"/>
            <a:ext cx="7772400" cy="2046288"/>
          </a:xfrm>
        </p:spPr>
        <p:txBody>
          <a:bodyPr/>
          <a:lstStyle/>
          <a:p>
            <a:pPr eaLnBrk="1" hangingPunct="1"/>
            <a:r>
              <a:rPr lang="pt-BR" sz="2000" b="1" dirty="0" smtClean="0">
                <a:latin typeface="Verdana" pitchFamily="34" charset="0"/>
              </a:rPr>
              <a:t>ABRAINC</a:t>
            </a:r>
            <a:r>
              <a:rPr lang="pt-BR" sz="2000" b="1" dirty="0" smtClean="0">
                <a:latin typeface="Verdana" pitchFamily="34" charset="0"/>
              </a:rPr>
              <a:t/>
            </a:r>
            <a:br>
              <a:rPr lang="pt-BR" sz="2000" b="1" dirty="0" smtClean="0">
                <a:latin typeface="Verdana" pitchFamily="34" charset="0"/>
              </a:rPr>
            </a:br>
            <a:r>
              <a:rPr lang="pt-BR" sz="2000" b="1" dirty="0" smtClean="0">
                <a:latin typeface="Verdana" pitchFamily="34" charset="0"/>
              </a:rPr>
              <a:t>ASSOCIAÇÃO BRASILEIRA </a:t>
            </a:r>
            <a:r>
              <a:rPr lang="pt-BR" sz="2000" b="1" dirty="0" smtClean="0">
                <a:latin typeface="Verdana" pitchFamily="34" charset="0"/>
              </a:rPr>
              <a:t>DAS INCORPORADORAS </a:t>
            </a:r>
            <a:r>
              <a:rPr lang="pt-BR" sz="2000" dirty="0" smtClean="0">
                <a:latin typeface="Verdana" pitchFamily="34" charset="0"/>
              </a:rPr>
              <a:t/>
            </a:r>
            <a:br>
              <a:rPr lang="pt-BR" sz="2000" dirty="0" smtClean="0">
                <a:latin typeface="Verdana" pitchFamily="34" charset="0"/>
              </a:rPr>
            </a:br>
            <a:r>
              <a:rPr lang="pt-BR" sz="4800" dirty="0" smtClean="0">
                <a:latin typeface="Verdana" pitchFamily="34" charset="0"/>
              </a:rPr>
              <a:t/>
            </a:r>
            <a:br>
              <a:rPr lang="pt-BR" sz="4800" dirty="0" smtClean="0">
                <a:latin typeface="Verdana" pitchFamily="34" charset="0"/>
              </a:rPr>
            </a:br>
            <a:r>
              <a:rPr lang="pt-BR" sz="2800" dirty="0" smtClean="0">
                <a:solidFill>
                  <a:srgbClr val="000000"/>
                </a:solidFill>
                <a:latin typeface="Verdana" pitchFamily="34" charset="0"/>
              </a:rPr>
              <a:t>Riscos Concorrenciais em </a:t>
            </a:r>
            <a:br>
              <a:rPr lang="pt-BR" sz="2800" dirty="0" smtClean="0">
                <a:solidFill>
                  <a:srgbClr val="000000"/>
                </a:solidFill>
                <a:latin typeface="Verdana" pitchFamily="34" charset="0"/>
              </a:rPr>
            </a:br>
            <a:r>
              <a:rPr lang="pt-BR" sz="2800" dirty="0" smtClean="0">
                <a:solidFill>
                  <a:srgbClr val="000000"/>
                </a:solidFill>
                <a:latin typeface="Verdana" pitchFamily="34" charset="0"/>
              </a:rPr>
              <a:t>Associações Comerciais</a:t>
            </a:r>
            <a:r>
              <a:rPr lang="pt-BR" sz="2800" dirty="0" smtClean="0">
                <a:latin typeface="Verdana" pitchFamily="34" charset="0"/>
              </a:rPr>
              <a:t> 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163"/>
            <a:ext cx="6400800" cy="1417637"/>
          </a:xfrm>
        </p:spPr>
        <p:txBody>
          <a:bodyPr/>
          <a:lstStyle/>
          <a:p>
            <a:pPr eaLnBrk="1" hangingPunct="1"/>
            <a:endParaRPr lang="pt-BR" sz="3900" dirty="0" smtClean="0">
              <a:latin typeface="Verdana" pitchFamily="34" charset="0"/>
            </a:endParaRPr>
          </a:p>
          <a:p>
            <a:pPr eaLnBrk="1" hangingPunct="1"/>
            <a:r>
              <a:rPr lang="pt-BR" sz="1800" dirty="0" smtClean="0">
                <a:latin typeface="Verdana" pitchFamily="34" charset="0"/>
              </a:rPr>
              <a:t>Barbara Rosenberg</a:t>
            </a:r>
          </a:p>
          <a:p>
            <a:pPr eaLnBrk="1" hangingPunct="1"/>
            <a:r>
              <a:rPr lang="pt-BR" sz="1800" dirty="0" smtClean="0">
                <a:latin typeface="Verdana" pitchFamily="34" charset="0"/>
              </a:rPr>
              <a:t>São Paulo, </a:t>
            </a:r>
            <a:r>
              <a:rPr lang="pt-BR" sz="1800" dirty="0" smtClean="0">
                <a:latin typeface="Verdana" pitchFamily="34" charset="0"/>
              </a:rPr>
              <a:t>11 de outubro </a:t>
            </a:r>
            <a:r>
              <a:rPr lang="pt-BR" sz="1800" dirty="0" smtClean="0">
                <a:latin typeface="Verdana" pitchFamily="34" charset="0"/>
              </a:rPr>
              <a:t>de </a:t>
            </a:r>
            <a:r>
              <a:rPr lang="pt-BR" sz="1800" dirty="0" smtClean="0">
                <a:latin typeface="Verdana" pitchFamily="34" charset="0"/>
              </a:rPr>
              <a:t>2013</a:t>
            </a:r>
            <a:endParaRPr lang="pt-BR" sz="18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000" b="1" smtClean="0">
                <a:solidFill>
                  <a:schemeClr val="bg1"/>
                </a:solidFill>
                <a:latin typeface="Verdana" pitchFamily="34" charset="0"/>
              </a:rPr>
              <a:t>CARTILHA DA SDE (I)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9538" y="1471613"/>
            <a:ext cx="4824412" cy="4392612"/>
          </a:xfrm>
        </p:spPr>
        <p:txBody>
          <a:bodyPr/>
          <a:lstStyle/>
          <a:p>
            <a:pPr marL="179388" lvl="1" indent="0" eaLnBrk="1" hangingPunct="1">
              <a:lnSpc>
                <a:spcPct val="80000"/>
              </a:lnSpc>
              <a:spcBef>
                <a:spcPct val="35000"/>
              </a:spcBef>
              <a:spcAft>
                <a:spcPct val="30000"/>
              </a:spcAft>
              <a:buClr>
                <a:schemeClr val="tx1"/>
              </a:buClr>
              <a:buFontTx/>
              <a:buNone/>
            </a:pPr>
            <a:r>
              <a:rPr lang="pt-BR" sz="2400" smtClean="0">
                <a:latin typeface="Verdana" pitchFamily="34" charset="0"/>
              </a:rPr>
              <a:t>“sindicatos, associações e seus membros devem tomar extrema cautela quando </a:t>
            </a:r>
            <a:r>
              <a:rPr lang="pt-BR" sz="2400" b="1" smtClean="0">
                <a:latin typeface="Verdana" pitchFamily="34" charset="0"/>
              </a:rPr>
              <a:t>coletam e disseminam informações comercialmente sensíveis</a:t>
            </a:r>
            <a:r>
              <a:rPr lang="pt-BR" sz="2400" smtClean="0">
                <a:latin typeface="Verdana" pitchFamily="34" charset="0"/>
              </a:rPr>
              <a:t>, como preços atuais e futuros, participações de mercado, custos, níveis de produção, planos de marketing, planos de crescimento, política de descontos, entre outras”.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484313"/>
            <a:ext cx="3224213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5691188" cy="549275"/>
          </a:xfrm>
        </p:spPr>
        <p:txBody>
          <a:bodyPr/>
          <a:lstStyle/>
          <a:p>
            <a:pPr algn="l" eaLnBrk="1" hangingPunct="1"/>
            <a:r>
              <a:rPr lang="pt-BR" sz="1800" b="1" dirty="0" smtClean="0">
                <a:solidFill>
                  <a:schemeClr val="bg1"/>
                </a:solidFill>
                <a:latin typeface="Verdana" pitchFamily="34" charset="0"/>
              </a:rPr>
              <a:t>TROCA DE INFORMAÇÕES </a:t>
            </a:r>
            <a:r>
              <a:rPr lang="pt-BR" sz="1800" b="1" smtClean="0">
                <a:solidFill>
                  <a:schemeClr val="bg1"/>
                </a:solidFill>
                <a:latin typeface="Verdana" pitchFamily="34" charset="0"/>
              </a:rPr>
              <a:t>NA </a:t>
            </a:r>
            <a:r>
              <a:rPr lang="pt-BR" sz="1800" b="1" smtClean="0">
                <a:solidFill>
                  <a:schemeClr val="bg1"/>
                </a:solidFill>
                <a:latin typeface="Verdana" pitchFamily="34" charset="0"/>
              </a:rPr>
              <a:t>ABRAINC: </a:t>
            </a:r>
            <a:r>
              <a:rPr lang="pt-BR" sz="1800" b="1" dirty="0" smtClean="0">
                <a:solidFill>
                  <a:schemeClr val="bg1"/>
                </a:solidFill>
                <a:latin typeface="Verdana" pitchFamily="34" charset="0"/>
              </a:rPr>
              <a:t>CUIDADOS A SEREM TOMADOS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35937" cy="4967287"/>
          </a:xfrm>
        </p:spPr>
        <p:txBody>
          <a:bodyPr/>
          <a:lstStyle/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400" smtClean="0">
                <a:latin typeface="Verdana" pitchFamily="34" charset="0"/>
              </a:rPr>
              <a:t> Coletar dados apenas históricos;</a:t>
            </a: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400" smtClean="0">
                <a:latin typeface="Verdana" pitchFamily="34" charset="0"/>
              </a:rPr>
              <a:t> Disseminar a informação apenas de forma agregada;</a:t>
            </a: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400" smtClean="0">
                <a:latin typeface="Verdana" pitchFamily="34" charset="0"/>
              </a:rPr>
              <a:t> Adotar mecanismo confidencial de coleta de informações sensíveis (auditoria externa e independente);</a:t>
            </a: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400" smtClean="0">
                <a:latin typeface="Verdana" pitchFamily="34" charset="0"/>
              </a:rPr>
              <a:t> Não coagir associados a fornecer dados;</a:t>
            </a: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400" smtClean="0">
                <a:latin typeface="Verdana" pitchFamily="34" charset="0"/>
              </a:rPr>
              <a:t> Disponibilizar as estatísticas ao público.</a:t>
            </a:r>
          </a:p>
          <a:p>
            <a:pPr marL="179388" lvl="1" indent="0" eaLnBrk="1" hangingPunct="1">
              <a:lnSpc>
                <a:spcPct val="90000"/>
              </a:lnSpc>
              <a:buFontTx/>
              <a:buNone/>
            </a:pPr>
            <a:endParaRPr lang="pt-BR" sz="240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000" b="1" smtClean="0">
                <a:solidFill>
                  <a:schemeClr val="bg1"/>
                </a:solidFill>
                <a:latin typeface="Verdana" pitchFamily="34" charset="0"/>
              </a:rPr>
              <a:t>CARTILHA DA SDE (II)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9838" y="1412875"/>
            <a:ext cx="5040312" cy="4756150"/>
          </a:xfrm>
        </p:spPr>
        <p:txBody>
          <a:bodyPr/>
          <a:lstStyle/>
          <a:p>
            <a:pPr marL="179388" lvl="1" indent="0" eaLnBrk="1" hangingPunct="1">
              <a:lnSpc>
                <a:spcPct val="80000"/>
              </a:lnSpc>
              <a:spcBef>
                <a:spcPct val="35000"/>
              </a:spcBef>
              <a:spcAft>
                <a:spcPct val="30000"/>
              </a:spcAft>
              <a:buClr>
                <a:schemeClr val="tx1"/>
              </a:buClr>
              <a:buFontTx/>
              <a:buNone/>
            </a:pPr>
            <a:r>
              <a:rPr lang="pt-BR" sz="2400" smtClean="0">
                <a:latin typeface="Verdana" pitchFamily="34" charset="0"/>
              </a:rPr>
              <a:t>“</a:t>
            </a:r>
            <a:r>
              <a:rPr lang="pt-BR" sz="2400" b="1" smtClean="0">
                <a:latin typeface="Verdana" pitchFamily="34" charset="0"/>
              </a:rPr>
              <a:t>Reuniões entre concorrentes</a:t>
            </a:r>
            <a:r>
              <a:rPr lang="pt-BR" sz="2400" smtClean="0">
                <a:latin typeface="Verdana" pitchFamily="34" charset="0"/>
              </a:rPr>
              <a:t> em sedes de sindicatos e associações podem gerar preocupações concorrenciais. Tais encontros </a:t>
            </a:r>
            <a:r>
              <a:rPr lang="pt-BR" sz="2400" b="1" smtClean="0">
                <a:latin typeface="Verdana" pitchFamily="34" charset="0"/>
              </a:rPr>
              <a:t>não devem tornar-se fórum para a discussão de temas comercialmente sensíveis</a:t>
            </a:r>
            <a:r>
              <a:rPr lang="pt-BR" sz="2400" smtClean="0">
                <a:latin typeface="Verdana" pitchFamily="34" charset="0"/>
              </a:rPr>
              <a:t>, como preços, política de descontos, custos, clientes, alocação de mercado, participações em licitações, dados de produção, entre outros.”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484313"/>
            <a:ext cx="3224213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5259388" cy="549275"/>
          </a:xfrm>
        </p:spPr>
        <p:txBody>
          <a:bodyPr/>
          <a:lstStyle/>
          <a:p>
            <a:pPr algn="l" eaLnBrk="1" hangingPunct="1"/>
            <a:r>
              <a:rPr lang="pt-BR" sz="1800" b="1" smtClean="0">
                <a:solidFill>
                  <a:schemeClr val="bg1"/>
                </a:solidFill>
                <a:latin typeface="Verdana" pitchFamily="34" charset="0"/>
              </a:rPr>
              <a:t>REUNIÕES: CUIDADOS A SEREM TOMADOS, SEGUNDO A SDE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24862" cy="5688012"/>
          </a:xfrm>
        </p:spPr>
        <p:txBody>
          <a:bodyPr/>
          <a:lstStyle/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800" dirty="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1600" dirty="0" smtClean="0">
                <a:latin typeface="Verdana" pitchFamily="34" charset="0"/>
              </a:rPr>
              <a:t> É recomendável que as associações tenham agendas públicas de reuniões, com temas claros.</a:t>
            </a: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dirty="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1600" dirty="0" smtClean="0">
                <a:latin typeface="Verdana" pitchFamily="34" charset="0"/>
              </a:rPr>
              <a:t> As atas de tais reuniões devem abordar a totalidade da discussão contida na reunião.</a:t>
            </a: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dirty="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1600" dirty="0" smtClean="0">
                <a:latin typeface="Verdana" pitchFamily="34" charset="0"/>
              </a:rPr>
              <a:t> É recomendável ainda que as associações arquivem tais documentos com o intuito de demonstrar a licitude das discussões. </a:t>
            </a: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dirty="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1600" dirty="0" smtClean="0">
                <a:latin typeface="Verdana" pitchFamily="34" charset="0"/>
              </a:rPr>
              <a:t> É importante que os dirigentes da associação sejam independentes,afastando-se da direção empresarial. Caso não seja necessário, recomenda-se que os representantes de cada empresa nas reuniões não sejam funcionários do Departamento Comercial ou do Vendas.</a:t>
            </a: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dirty="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1600" dirty="0" smtClean="0">
                <a:latin typeface="RotisSemiSerif" charset="0"/>
              </a:rPr>
              <a:t> </a:t>
            </a:r>
            <a:r>
              <a:rPr lang="pt-BR" sz="1600" dirty="0" smtClean="0">
                <a:latin typeface="Verdana" pitchFamily="34" charset="0"/>
              </a:rPr>
              <a:t>Caso, no contexto de uma reunião licitamente convocada, um participante traga um assunto </a:t>
            </a:r>
            <a:r>
              <a:rPr lang="pt-BR" sz="1600" dirty="0" err="1" smtClean="0">
                <a:latin typeface="Verdana" pitchFamily="34" charset="0"/>
              </a:rPr>
              <a:t>concorrencialmente</a:t>
            </a:r>
            <a:r>
              <a:rPr lang="pt-BR" sz="1600" dirty="0" smtClean="0">
                <a:latin typeface="Verdana" pitchFamily="34" charset="0"/>
              </a:rPr>
              <a:t> sensível, deve-se orientar o grupo a voltar ao assunto da pauta. Caso isso não ocorra, a reunião deve ser encerrada ou as pessoas devem se retirar da reunião, fazendo constar em ata o motivo de sua saída.</a:t>
            </a: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dirty="0" smtClean="0">
              <a:latin typeface="Verdana" pitchFamily="34" charset="0"/>
            </a:endParaRPr>
          </a:p>
          <a:p>
            <a:pPr marL="179388" lvl="1" indent="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1600" dirty="0" smtClean="0">
                <a:latin typeface="Verdana" pitchFamily="34" charset="0"/>
              </a:rPr>
              <a:t> Ressalte-se que encontros e discussões entre concorrentes que ocorrem fora da sede da associação (como almoços e eventos sociais) levantam as mesmas preocupações concorrenciais, devendo as empresas tomarem extrema cautela para não se envolver em práticas ilícitas.</a:t>
            </a:r>
            <a:endParaRPr lang="pt-BR" sz="1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1500" b="1" smtClean="0">
                <a:solidFill>
                  <a:schemeClr val="bg1"/>
                </a:solidFill>
                <a:latin typeface="Verdana" pitchFamily="34" charset="0"/>
              </a:rPr>
              <a:t>OS FUNCIONÁRIOS DEVEM ESTAR ORIENTADOS SOBRE OS RISCOS REPUTACIONAIS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802562" cy="49657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BR" sz="2000" b="1" smtClean="0">
                <a:latin typeface="Verdana" pitchFamily="34" charset="0"/>
              </a:rPr>
              <a:t>NÃO BASTA AGIR DE FORMA CORRETA.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BR" sz="2000" b="1" smtClean="0">
                <a:latin typeface="Verdana" pitchFamily="34" charset="0"/>
              </a:rPr>
              <a:t>É TAMBÉM NECESSÁRIO PARECER CORRETO.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pt-BR" sz="20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pt-B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importante ter zelo na redação de documentos para evitar mal-entendidos ou interpretações tendenciosas. A forma e a aparência são muito importantes, às vezes tanto quanto o conteúdo.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pt-BR" sz="1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pt-BR" sz="1800" smtClean="0">
                <a:latin typeface="Verdana" pitchFamily="34" charset="0"/>
              </a:rPr>
              <a:t>Documentos e qualquer tipo de comunicação empresarial (</a:t>
            </a:r>
            <a:r>
              <a:rPr lang="pt-BR" sz="1800" i="1" smtClean="0">
                <a:latin typeface="Verdana" pitchFamily="34" charset="0"/>
              </a:rPr>
              <a:t>e.g.</a:t>
            </a:r>
            <a:r>
              <a:rPr lang="pt-BR" sz="1800" smtClean="0">
                <a:latin typeface="Verdana" pitchFamily="34" charset="0"/>
              </a:rPr>
              <a:t> memorandos internos, e-mails, correspondência com clientes ou mesmo agendas, registros de ligações telefônicas e anotações pessoais) podem ser utilizados anos depois de sua produção no curso de investigações, em situações totalmente descontextualizadas. E-mails podem ser interpretados de forma bastante negativa.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pt-BR" sz="1800" smtClean="0">
              <a:latin typeface="Verdana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pt-BR" sz="1800" smtClean="0">
                <a:latin typeface="Verdana" pitchFamily="34" charset="0"/>
              </a:rPr>
              <a:t>Tanto e-mails como correios de voz podem ser detectados em buscas pelas Autoridades. Além disso, as Autoridades podem obter permissão para monitorar ligações feitas de ou para telefones celulares particulares.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pt-BR" sz="1800" smtClean="0">
              <a:latin typeface="Verdana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pt-BR" sz="1800" smtClean="0">
                <a:latin typeface="Verdana" pitchFamily="34" charset="0"/>
              </a:rPr>
              <a:t>As Autoridades estão a cada dia mais equipadas, do ponto de vista tecnológico e de recursos humanos, para ter acesso inclusive a e-mails deletados de contas gratuitas.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5259388" cy="549275"/>
          </a:xfrm>
        </p:spPr>
        <p:txBody>
          <a:bodyPr/>
          <a:lstStyle/>
          <a:p>
            <a:pPr algn="l" eaLnBrk="1" hangingPunct="1"/>
            <a:r>
              <a:rPr lang="pt-BR" sz="2000" b="1" smtClean="0">
                <a:solidFill>
                  <a:schemeClr val="bg1"/>
                </a:solidFill>
                <a:latin typeface="Verdana" pitchFamily="34" charset="0"/>
              </a:rPr>
              <a:t>ASSOCIAÇÕES: O QUE NÃO FAZER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35937" cy="4967287"/>
          </a:xfrm>
        </p:spPr>
        <p:txBody>
          <a:bodyPr/>
          <a:lstStyle/>
          <a:p>
            <a:pPr marL="179388" lvl="1" indent="0" eaLnBrk="1" hangingPunct="1">
              <a:lnSpc>
                <a:spcPct val="90000"/>
              </a:lnSpc>
              <a:buSzPct val="88000"/>
              <a:buFont typeface="Wingdings" pitchFamily="2" charset="2"/>
              <a:buChar char="§"/>
            </a:pPr>
            <a:r>
              <a:rPr lang="pt-BR" sz="2000" dirty="0" smtClean="0">
                <a:latin typeface="Verdana" pitchFamily="34" charset="0"/>
              </a:rPr>
              <a:t> 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 permita a troca de informações comercialmente sensíveis.</a:t>
            </a: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Não participe de reuniões ou encontros com concorrentes sem uma pauta clara, previamente definida.  </a:t>
            </a: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Nunca fale sobre preços, condições de vendas ou outra informação comercial e nunca participe de encontros com concorrentes nos quais tais assuntos são discutidos. Nunca participe de conversas que levem a uma coordenação de ações ou  a acordos com concorrentes com relação a mercados, clientes, áreas de negócio, descontos, custos ou qualquer outro aspecto </a:t>
            </a:r>
            <a:r>
              <a:rPr lang="pt-B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negocial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relevante.</a:t>
            </a:r>
          </a:p>
          <a:p>
            <a:pPr marL="579438" lvl="2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você estiver em um encontro em que tais assuntos forem discutidos, retire-se e assegure-se de que sua saída foi registrada em ata. Se isso não for possível, discuta o assunto internamente de forma imediata. </a:t>
            </a: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Não assine atas de reuniões e outros documentos sem uma leitura prévia cuidadosa. Envie a ata para avaliação prévia do Jurídico em caso de dúvida.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9388" lvl="1" indent="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Não adote critérios de padronização e certificação que tenham potencial lesivo ao 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mercado</a:t>
            </a:r>
            <a:endParaRPr lang="pt-B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565400"/>
            <a:ext cx="7772400" cy="3530600"/>
          </a:xfrm>
        </p:spPr>
        <p:txBody>
          <a:bodyPr/>
          <a:lstStyle/>
          <a:p>
            <a:pPr algn="ctr" eaLnBrk="1" hangingPunct="1">
              <a:spcAft>
                <a:spcPct val="30000"/>
              </a:spcAft>
              <a:buFontTx/>
              <a:buNone/>
            </a:pPr>
            <a:r>
              <a:rPr lang="pt-BR" sz="4800" smtClean="0">
                <a:latin typeface="Verdana" pitchFamily="34" charset="0"/>
              </a:rPr>
              <a:t>Obrigada</a:t>
            </a:r>
          </a:p>
          <a:p>
            <a:pPr algn="ctr" eaLnBrk="1" hangingPunct="1">
              <a:spcAft>
                <a:spcPct val="30000"/>
              </a:spcAft>
              <a:buFontTx/>
              <a:buNone/>
            </a:pPr>
            <a:endParaRPr lang="pt-BR" sz="4800" smtClean="0">
              <a:latin typeface="Verdana" pitchFamily="34" charset="0"/>
            </a:endParaRPr>
          </a:p>
          <a:p>
            <a:pPr algn="r" eaLnBrk="1" hangingPunct="1">
              <a:spcAft>
                <a:spcPct val="30000"/>
              </a:spcAft>
              <a:buFontTx/>
              <a:buNone/>
            </a:pPr>
            <a:r>
              <a:rPr lang="pt-BR" sz="2800" smtClean="0">
                <a:latin typeface="Verdana" pitchFamily="34" charset="0"/>
              </a:rPr>
              <a:t>Barbara Rosenberg </a:t>
            </a:r>
          </a:p>
          <a:p>
            <a:pPr algn="r" eaLnBrk="1" hangingPunct="1">
              <a:spcAft>
                <a:spcPct val="30000"/>
              </a:spcAft>
              <a:buFontTx/>
              <a:buNone/>
            </a:pPr>
            <a:r>
              <a:rPr lang="pt-BR" sz="2800" smtClean="0">
                <a:latin typeface="Verdana" pitchFamily="34" charset="0"/>
              </a:rPr>
              <a:t>brr@bmalaw.com.br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400" b="1" smtClean="0">
                <a:solidFill>
                  <a:schemeClr val="bg1"/>
                </a:solidFill>
                <a:latin typeface="Verdana" pitchFamily="34" charset="0"/>
              </a:rPr>
              <a:t>CONTEXTO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2413" y="1082675"/>
            <a:ext cx="8610600" cy="5207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400" b="1" smtClean="0">
                <a:solidFill>
                  <a:schemeClr val="bg1"/>
                </a:solidFill>
                <a:latin typeface="Verdana" pitchFamily="34" charset="0"/>
              </a:rPr>
              <a:t>ASSOCIAÇÕES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8964613" cy="3311525"/>
          </a:xfrm>
        </p:spPr>
        <p:txBody>
          <a:bodyPr/>
          <a:lstStyle/>
          <a:p>
            <a:pPr indent="-3175" eaLnBrk="1" hangingPunct="1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pt-BR" sz="2100" dirty="0" smtClean="0">
                <a:latin typeface="Verdana" pitchFamily="34" charset="0"/>
              </a:rPr>
              <a:t> </a:t>
            </a:r>
            <a:r>
              <a:rPr lang="pt-BR" sz="2100" dirty="0" smtClean="0">
                <a:latin typeface="Verdana" pitchFamily="34" charset="0"/>
              </a:rPr>
              <a:t>A grande maioria das investigações </a:t>
            </a:r>
            <a:r>
              <a:rPr lang="pt-BR" sz="2100" dirty="0" smtClean="0">
                <a:latin typeface="Verdana" pitchFamily="34" charset="0"/>
              </a:rPr>
              <a:t>em curso </a:t>
            </a:r>
            <a:r>
              <a:rPr lang="pt-BR" sz="2100" dirty="0" smtClean="0">
                <a:latin typeface="Verdana" pitchFamily="34" charset="0"/>
              </a:rPr>
              <a:t>no CADE </a:t>
            </a:r>
            <a:r>
              <a:rPr lang="pt-BR" sz="2100" dirty="0" smtClean="0">
                <a:latin typeface="Verdana" pitchFamily="34" charset="0"/>
              </a:rPr>
              <a:t>sobre a prática de </a:t>
            </a:r>
            <a:r>
              <a:rPr lang="pt-BR" sz="2100" dirty="0" smtClean="0">
                <a:latin typeface="Verdana" pitchFamily="34" charset="0"/>
              </a:rPr>
              <a:t>cartel envolvem associações de classe.</a:t>
            </a:r>
            <a:endParaRPr lang="pt-BR" sz="2100" dirty="0" smtClean="0">
              <a:latin typeface="Verdana" pitchFamily="34" charset="0"/>
            </a:endParaRPr>
          </a:p>
          <a:p>
            <a:pPr indent="-3175" eaLnBrk="1" hangingPunct="1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None/>
            </a:pPr>
            <a:endParaRPr lang="pt-BR" sz="2100" dirty="0" smtClean="0">
              <a:latin typeface="Verdana" pitchFamily="34" charset="0"/>
            </a:endParaRPr>
          </a:p>
          <a:p>
            <a:pPr indent="-3175" eaLnBrk="1" hangingPunct="1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pt-BR" sz="2100" dirty="0" smtClean="0">
                <a:latin typeface="Verdana" pitchFamily="34" charset="0"/>
              </a:rPr>
              <a:t> As autoridades de defesa da concorrência </a:t>
            </a:r>
            <a:r>
              <a:rPr lang="pt-BR" sz="2100" dirty="0" smtClean="0">
                <a:latin typeface="Verdana" pitchFamily="34" charset="0"/>
              </a:rPr>
              <a:t>tem voltado esforços ao combate de cartéis por meio de associações de classe, que por vezes cometem praticas </a:t>
            </a:r>
            <a:r>
              <a:rPr lang="pt-BR" sz="2100" dirty="0" err="1" smtClean="0">
                <a:latin typeface="Verdana" pitchFamily="34" charset="0"/>
              </a:rPr>
              <a:t>anticompetitivas</a:t>
            </a:r>
            <a:r>
              <a:rPr lang="pt-BR" sz="2100" dirty="0" smtClean="0">
                <a:latin typeface="Verdana" pitchFamily="34" charset="0"/>
              </a:rPr>
              <a:t> até por desconhecimento</a:t>
            </a:r>
            <a:r>
              <a:rPr lang="pt-BR" sz="2100" dirty="0" smtClean="0">
                <a:latin typeface="Verdana" pitchFamily="34" charset="0"/>
              </a:rPr>
              <a:t>.</a:t>
            </a:r>
          </a:p>
          <a:p>
            <a:pPr indent="-3175" eaLnBrk="1" hangingPunct="1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None/>
            </a:pPr>
            <a:endParaRPr lang="en-US" sz="2100" dirty="0" smtClean="0">
              <a:latin typeface="Verdana" pitchFamily="34" charset="0"/>
            </a:endParaRPr>
          </a:p>
          <a:p>
            <a:pPr indent="-3175" eaLnBrk="1" hangingPunct="1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None/>
            </a:pPr>
            <a:endParaRPr lang="pt-BR" sz="2100" dirty="0" smtClean="0">
              <a:latin typeface="Verdana" pitchFamily="34" charset="0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0" y="4000504"/>
            <a:ext cx="6715140" cy="24606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“Para Ana Paula Martinez,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diretora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do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Departamento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Proteção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e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Defesa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Econômica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da SDE,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existe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uma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zona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cinzenta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na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qual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os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sindicatos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não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sabem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o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que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podem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fazer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sem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descumprir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a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legislação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antitruste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Muitos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não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sabem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que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tipo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informações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pode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ser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trocada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pelas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dirty="0" err="1">
                <a:solidFill>
                  <a:schemeClr val="tx1"/>
                </a:solidFill>
                <a:latin typeface="Times New Roman" pitchFamily="18" charset="0"/>
              </a:rPr>
              <a:t>empresas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. "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Os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membros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uma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associação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têm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estar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conscientes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que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o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direito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reunião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é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garantido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mas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não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o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discutir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preços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formas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repasses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impostos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definição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áreas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atuação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ou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a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divisão</a:t>
            </a:r>
            <a:r>
              <a:rPr lang="en-US" sz="1900" b="0" i="1" u="sng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sz="1900" b="0" i="1" u="sng" dirty="0" err="1">
                <a:solidFill>
                  <a:schemeClr val="tx1"/>
                </a:solidFill>
                <a:latin typeface="Times New Roman" pitchFamily="18" charset="0"/>
              </a:rPr>
              <a:t>clientes</a:t>
            </a:r>
            <a:r>
              <a:rPr lang="en-US" sz="1900" b="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sz="1900" b="0" i="1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lang="en-US" sz="1900" b="0" dirty="0">
                <a:solidFill>
                  <a:schemeClr val="tx1"/>
                </a:solidFill>
                <a:latin typeface="Times New Roman" pitchFamily="18" charset="0"/>
              </a:rPr>
              <a:t> (Valor </a:t>
            </a:r>
            <a:r>
              <a:rPr lang="en-US" sz="1900" b="0" dirty="0" err="1">
                <a:solidFill>
                  <a:schemeClr val="tx1"/>
                </a:solidFill>
                <a:latin typeface="Times New Roman" pitchFamily="18" charset="0"/>
              </a:rPr>
              <a:t>Econômico</a:t>
            </a:r>
            <a:r>
              <a:rPr lang="en-US" sz="1900" b="0" dirty="0">
                <a:solidFill>
                  <a:schemeClr val="tx1"/>
                </a:solidFill>
                <a:latin typeface="Times New Roman" pitchFamily="18" charset="0"/>
              </a:rPr>
              <a:t>, 16.12.08)</a:t>
            </a:r>
            <a:endParaRPr lang="en-US" sz="1900" dirty="0">
              <a:latin typeface="Times New Roman" pitchFamily="18" charset="0"/>
            </a:endParaRP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221163"/>
            <a:ext cx="1800225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3200" b="1" smtClean="0">
                <a:solidFill>
                  <a:schemeClr val="bg1"/>
                </a:solidFill>
                <a:latin typeface="Verdana" pitchFamily="34" charset="0"/>
              </a:rPr>
              <a:t>REPUTAÇÃO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41438"/>
            <a:ext cx="7802562" cy="4967287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pt-BR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 basta AGIR corretamente.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pt-BR" sz="2000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 atitudes devem condizer com a preocupação em preservar a concorrência, com mercados competitivos, livres e abertos. 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FontTx/>
              <a:buNone/>
            </a:pPr>
            <a:endParaRPr lang="pt-BR" sz="2400" b="1" i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pt-BR" sz="2400" b="1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também necessário PARECER correto. 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pt-BR" sz="2000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 comportamento deve estar de acordo com a reputação e a reputação de acordo com o comportamento; condutas mal interpretadas podem ter efeitos muito negativos.</a:t>
            </a:r>
            <a:endParaRPr lang="pt-BR" sz="20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400" b="1" smtClean="0">
                <a:solidFill>
                  <a:schemeClr val="bg1"/>
                </a:solidFill>
                <a:latin typeface="Verdana" pitchFamily="34" charset="0"/>
              </a:rPr>
              <a:t>QUAIS OS RISCOS ENVOLVIDOS?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41438"/>
            <a:ext cx="8164512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pt-BR" sz="2300" b="1" smtClean="0">
                <a:latin typeface="Verdana" pitchFamily="34" charset="0"/>
              </a:rPr>
              <a:t>Multas</a:t>
            </a:r>
            <a:r>
              <a:rPr lang="pt-BR" sz="2300" smtClean="0">
                <a:latin typeface="Verdana" pitchFamily="34" charset="0"/>
              </a:rPr>
              <a:t> pesadas para a empresa, para as </a:t>
            </a:r>
            <a:r>
              <a:rPr lang="pt-BR" sz="2300" b="1" smtClean="0">
                <a:latin typeface="Verdana" pitchFamily="34" charset="0"/>
              </a:rPr>
              <a:t>associações </a:t>
            </a:r>
            <a:r>
              <a:rPr lang="pt-BR" sz="2300" smtClean="0">
                <a:latin typeface="Verdana" pitchFamily="34" charset="0"/>
              </a:rPr>
              <a:t>e para as </a:t>
            </a:r>
            <a:r>
              <a:rPr lang="pt-BR" sz="2300" b="1" smtClean="0">
                <a:latin typeface="Verdana" pitchFamily="34" charset="0"/>
              </a:rPr>
              <a:t>pessoas</a:t>
            </a:r>
            <a:r>
              <a:rPr lang="pt-BR" sz="2300" smtClean="0">
                <a:latin typeface="Verdana" pitchFamily="34" charset="0"/>
              </a:rPr>
              <a:t> físicas envolvidas;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pt-BR" sz="2300" smtClean="0">
                <a:latin typeface="Verdana" pitchFamily="34" charset="0"/>
              </a:rPr>
              <a:t>Responsabilidade pessoal, inclusive </a:t>
            </a:r>
            <a:r>
              <a:rPr lang="pt-BR" sz="2300" b="1" smtClean="0">
                <a:latin typeface="Verdana" pitchFamily="34" charset="0"/>
              </a:rPr>
              <a:t>criminal</a:t>
            </a:r>
            <a:r>
              <a:rPr lang="pt-BR" sz="2300" smtClean="0">
                <a:latin typeface="Verdana" pitchFamily="34" charset="0"/>
              </a:rPr>
              <a:t>;</a:t>
            </a:r>
            <a:endParaRPr lang="pt-BR" sz="2300" b="1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pt-BR" sz="2300" b="1" smtClean="0">
                <a:latin typeface="Verdana" pitchFamily="34" charset="0"/>
              </a:rPr>
              <a:t>Indenizações</a:t>
            </a:r>
            <a:r>
              <a:rPr lang="pt-BR" sz="2300" smtClean="0">
                <a:latin typeface="Verdana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pt-BR" sz="2300" smtClean="0">
                <a:latin typeface="Verdana" pitchFamily="34" charset="0"/>
              </a:rPr>
              <a:t>Problemas de </a:t>
            </a:r>
            <a:r>
              <a:rPr lang="pt-BR" sz="2300" b="1" smtClean="0">
                <a:latin typeface="Verdana" pitchFamily="34" charset="0"/>
              </a:rPr>
              <a:t>reputação</a:t>
            </a:r>
            <a:r>
              <a:rPr lang="pt-BR" sz="2300" smtClean="0">
                <a:latin typeface="Verdana" pitchFamily="34" charset="0"/>
              </a:rPr>
              <a:t>, inclusive da perspectiva comercial e com perda de valor das ações da empresa;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pt-BR" sz="2300" b="1" smtClean="0">
                <a:latin typeface="Verdana" pitchFamily="34" charset="0"/>
              </a:rPr>
              <a:t>Custos</a:t>
            </a:r>
            <a:r>
              <a:rPr lang="pt-BR" sz="2300" smtClean="0">
                <a:latin typeface="Verdana" pitchFamily="34" charset="0"/>
              </a:rPr>
              <a:t> envolvidos na investigação e defesa do caso;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pt-BR" sz="2300" b="1" smtClean="0">
                <a:latin typeface="Verdana" pitchFamily="34" charset="0"/>
              </a:rPr>
              <a:t>Nulidade</a:t>
            </a:r>
            <a:r>
              <a:rPr lang="pt-BR" sz="2300" smtClean="0">
                <a:latin typeface="Verdana" pitchFamily="34" charset="0"/>
              </a:rPr>
              <a:t> de contratos que tenham cláusulas ilegais.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400" b="1" smtClean="0">
                <a:solidFill>
                  <a:schemeClr val="bg1"/>
                </a:solidFill>
                <a:latin typeface="Verdana" pitchFamily="34" charset="0"/>
              </a:rPr>
              <a:t>AS MULTAS SÃO ELEVADAS...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413" y="1125538"/>
            <a:ext cx="6264275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300" b="1" smtClean="0">
                <a:latin typeface="Verdana" pitchFamily="34" charset="0"/>
              </a:rPr>
              <a:t>Empresa</a:t>
            </a:r>
            <a:r>
              <a:rPr lang="pt-BR" sz="2300" smtClean="0">
                <a:latin typeface="Verdana" pitchFamily="34" charset="0"/>
              </a:rPr>
              <a:t>: Multa de </a:t>
            </a:r>
            <a:r>
              <a:rPr lang="pt-BR" sz="2300" b="1" smtClean="0">
                <a:latin typeface="Verdana" pitchFamily="34" charset="0"/>
              </a:rPr>
              <a:t>0,1 a 20% do faturamento bruto</a:t>
            </a:r>
            <a:r>
              <a:rPr lang="pt-BR" sz="2300" smtClean="0">
                <a:latin typeface="Verdana" pitchFamily="34" charset="0"/>
              </a:rPr>
              <a:t> da empresa, grupo ou conglomerado no último exercício, no setor de atividades da conduta. A multa nunca é inferior à vantagem obtida com a prática ilegal.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pt-BR" sz="23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300" b="1" smtClean="0">
                <a:latin typeface="Verdana" pitchFamily="34" charset="0"/>
              </a:rPr>
              <a:t>Colaboradores</a:t>
            </a:r>
            <a:r>
              <a:rPr lang="pt-BR" sz="2300" smtClean="0">
                <a:latin typeface="Verdana" pitchFamily="34" charset="0"/>
              </a:rPr>
              <a:t>:</a:t>
            </a:r>
            <a:r>
              <a:rPr lang="pt-BR" sz="23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pt-BR" sz="2300" smtClean="0">
                <a:latin typeface="Verdana" pitchFamily="34" charset="0"/>
              </a:rPr>
              <a:t>Os colaboradores da empresa direta ou indiretamente responsáveis pela infração podem ser punidos com multa de </a:t>
            </a:r>
            <a:r>
              <a:rPr lang="pt-BR" sz="2300" b="1" smtClean="0">
                <a:latin typeface="Verdana" pitchFamily="34" charset="0"/>
              </a:rPr>
              <a:t>10% a 50% do valor daquela aplicável à empresa</a:t>
            </a:r>
            <a:r>
              <a:rPr lang="pt-BR" sz="2300" smtClean="0">
                <a:latin typeface="Verdana" pitchFamily="34" charset="0"/>
              </a:rPr>
              <a:t>; 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pt-BR" sz="23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300" b="1" smtClean="0">
                <a:latin typeface="Verdana" pitchFamily="34" charset="0"/>
              </a:rPr>
              <a:t>Associações e outros indivíduos</a:t>
            </a:r>
            <a:r>
              <a:rPr lang="pt-BR" sz="2300" smtClean="0">
                <a:latin typeface="Verdana" pitchFamily="34" charset="0"/>
              </a:rPr>
              <a:t>: multas de </a:t>
            </a:r>
            <a:r>
              <a:rPr lang="pt-BR" sz="2300" b="1" smtClean="0">
                <a:latin typeface="Verdana" pitchFamily="34" charset="0"/>
              </a:rPr>
              <a:t>R$ 50 mil a </a:t>
            </a:r>
            <a:r>
              <a:rPr lang="pt-BR" sz="2300" b="1" u="sng" smtClean="0">
                <a:latin typeface="Verdana" pitchFamily="34" charset="0"/>
              </a:rPr>
              <a:t>R$ 2 bilhões</a:t>
            </a:r>
            <a:r>
              <a:rPr lang="pt-BR" sz="2300" smtClean="0">
                <a:latin typeface="Verdana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3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300" b="1" smtClean="0">
              <a:latin typeface="Verdana" pitchFamily="34" charset="0"/>
            </a:endParaRPr>
          </a:p>
        </p:txBody>
      </p:sp>
      <p:pic>
        <p:nvPicPr>
          <p:cNvPr id="7172" name="Picture 9" descr="MCj030772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88" y="1908175"/>
            <a:ext cx="202565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3"/>
          <p:cNvGraphicFramePr>
            <a:graphicFrameLocks noGrp="1"/>
          </p:cNvGraphicFramePr>
          <p:nvPr/>
        </p:nvGraphicFramePr>
        <p:xfrm>
          <a:off x="611188" y="1557338"/>
          <a:ext cx="7993062" cy="43257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6069"/>
                <a:gridCol w="3714858"/>
                <a:gridCol w="1143033"/>
                <a:gridCol w="2139102"/>
              </a:tblGrid>
              <a:tr h="740896"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</a:pPr>
                      <a:r>
                        <a:rPr lang="en-US" sz="1400" i="1" dirty="0" err="1" smtClean="0">
                          <a:latin typeface="Arial" pitchFamily="34" charset="0"/>
                          <a:cs typeface="Arial" pitchFamily="34" charset="0"/>
                        </a:rPr>
                        <a:t>Exemplos</a:t>
                      </a:r>
                      <a:r>
                        <a:rPr lang="en-US" sz="1400" i="1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400" i="1" baseline="0" dirty="0" err="1" smtClean="0">
                          <a:latin typeface="Arial" pitchFamily="34" charset="0"/>
                          <a:cs typeface="Arial" pitchFamily="34" charset="0"/>
                        </a:rPr>
                        <a:t>Multas</a:t>
                      </a:r>
                      <a:r>
                        <a:rPr lang="en-US" sz="1400" i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Arial" pitchFamily="34" charset="0"/>
                          <a:cs typeface="Arial" pitchFamily="34" charset="0"/>
                        </a:rPr>
                        <a:t>Impostas</a:t>
                      </a:r>
                      <a:r>
                        <a:rPr lang="en-US" sz="1400" i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Arial" pitchFamily="34" charset="0"/>
                          <a:cs typeface="Arial" pitchFamily="34" charset="0"/>
                        </a:rPr>
                        <a:t>pelo</a:t>
                      </a:r>
                      <a:r>
                        <a:rPr lang="en-US" sz="1400" i="1" baseline="0" dirty="0" smtClean="0">
                          <a:latin typeface="Arial" pitchFamily="34" charset="0"/>
                          <a:cs typeface="Arial" pitchFamily="34" charset="0"/>
                        </a:rPr>
                        <a:t> CADE</a:t>
                      </a:r>
                      <a:endParaRPr lang="en-US" sz="1400" i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Bef>
                          <a:spcPts val="200"/>
                        </a:spcBef>
                      </a:pPr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b="0" dirty="0" err="1" smtClean="0">
                          <a:latin typeface="Arial" pitchFamily="34" charset="0"/>
                          <a:cs typeface="Arial" pitchFamily="34" charset="0"/>
                        </a:rPr>
                        <a:t>ano</a:t>
                      </a:r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 da </a:t>
                      </a:r>
                      <a:r>
                        <a:rPr lang="en-US" sz="1400" b="0" dirty="0" err="1" smtClean="0">
                          <a:latin typeface="Arial" pitchFamily="34" charset="0"/>
                          <a:cs typeface="Arial" pitchFamily="34" charset="0"/>
                        </a:rPr>
                        <a:t>condenação</a:t>
                      </a:r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latin typeface="Arial" pitchFamily="34" charset="0"/>
                          <a:cs typeface="Arial" pitchFamily="34" charset="0"/>
                        </a:rPr>
                        <a:t>caso</a:t>
                      </a:r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latin typeface="Arial" pitchFamily="34" charset="0"/>
                          <a:cs typeface="Arial" pitchFamily="34" charset="0"/>
                        </a:rPr>
                        <a:t>máximo</a:t>
                      </a:r>
                      <a:r>
                        <a:rPr lang="en-US" sz="1400" b="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% do </a:t>
                      </a:r>
                      <a:r>
                        <a:rPr lang="en-US" sz="1400" b="0" dirty="0" err="1" smtClean="0">
                          <a:latin typeface="Arial" pitchFamily="34" charset="0"/>
                          <a:cs typeface="Arial" pitchFamily="34" charset="0"/>
                        </a:rPr>
                        <a:t>faturamento</a:t>
                      </a:r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, e </a:t>
                      </a:r>
                      <a:r>
                        <a:rPr lang="en-US" sz="1400" b="0" dirty="0" err="1" smtClean="0">
                          <a:latin typeface="Arial" pitchFamily="34" charset="0"/>
                          <a:cs typeface="Arial" pitchFamily="34" charset="0"/>
                        </a:rPr>
                        <a:t>multa</a:t>
                      </a:r>
                      <a:r>
                        <a:rPr lang="en-US" sz="1400" b="0" baseline="0" dirty="0" smtClean="0">
                          <a:latin typeface="Arial" pitchFamily="34" charset="0"/>
                          <a:cs typeface="Arial" pitchFamily="34" charset="0"/>
                        </a:rPr>
                        <a:t> total </a:t>
                      </a:r>
                      <a:r>
                        <a:rPr lang="en-US" sz="1400" b="0" baseline="0" dirty="0" err="1" smtClean="0">
                          <a:latin typeface="Arial" pitchFamily="34" charset="0"/>
                          <a:cs typeface="Arial" pitchFamily="34" charset="0"/>
                        </a:rPr>
                        <a:t>aproximada</a:t>
                      </a:r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2012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Peróxidos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30%</a:t>
                      </a:r>
                      <a:endParaRPr lang="pt-BR" sz="1400" b="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R$ 133</a:t>
                      </a:r>
                      <a:r>
                        <a:rPr lang="pt-BR" sz="1400" b="0" baseline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milhões</a:t>
                      </a:r>
                      <a:endParaRPr lang="pt-BR" sz="1400" b="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Gases Industriais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noProof="0" dirty="0" smtClean="0">
                          <a:latin typeface="Arial" pitchFamily="34" charset="0"/>
                          <a:cs typeface="Arial" pitchFamily="34" charset="0"/>
                        </a:rPr>
                        <a:t>25%</a:t>
                      </a:r>
                      <a:endParaRPr lang="pt-BR" sz="1400" b="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noProof="0" dirty="0" smtClean="0">
                          <a:latin typeface="Arial" pitchFamily="34" charset="0"/>
                          <a:cs typeface="Arial" pitchFamily="34" charset="0"/>
                        </a:rPr>
                        <a:t>R$ 2,3</a:t>
                      </a:r>
                      <a:r>
                        <a:rPr lang="pt-BR" sz="1400" b="0" baseline="0" noProof="0" dirty="0" smtClean="0">
                          <a:latin typeface="Arial" pitchFamily="34" charset="0"/>
                          <a:cs typeface="Arial" pitchFamily="34" charset="0"/>
                        </a:rPr>
                        <a:t> bilhões</a:t>
                      </a:r>
                      <a:endParaRPr lang="pt-BR" sz="1400" b="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2009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Compressores (acordo)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1% </a:t>
                      </a:r>
                      <a:r>
                        <a:rPr lang="pt-BR" sz="1000" b="0" noProof="0" dirty="0" err="1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fat</a:t>
                      </a:r>
                      <a:r>
                        <a:rPr lang="pt-BR" sz="1000" b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total/27%</a:t>
                      </a:r>
                      <a:r>
                        <a:rPr lang="pt-BR" sz="1000" b="0" baseline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b="0" baseline="0" noProof="0" dirty="0" err="1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fat</a:t>
                      </a:r>
                      <a:r>
                        <a:rPr lang="pt-BR" sz="1000" b="0" baseline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MR</a:t>
                      </a:r>
                      <a:endParaRPr lang="pt-BR" sz="1000" b="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R$ 100 milhões</a:t>
                      </a:r>
                      <a:endParaRPr lang="pt-BR" sz="1400" b="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2008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Cartel da areia (RS)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22,5%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-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2007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Cimento </a:t>
                      </a:r>
                      <a:r>
                        <a:rPr lang="pt-BR" sz="1400" baseline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(acordo)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10%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R$ 43</a:t>
                      </a:r>
                      <a:r>
                        <a:rPr lang="pt-BR" sz="1400" baseline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milhões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Cartel das Britas (SP)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R$ 60 </a:t>
                      </a:r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milhões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Cartel das Vitaminas (BASF)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R$ 15</a:t>
                      </a:r>
                      <a:r>
                        <a:rPr lang="pt-BR" sz="1400" baseline="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milhões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Cartel dos Genéricos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2%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-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Cartel dos Vergalhões</a:t>
                      </a:r>
                      <a:r>
                        <a:rPr lang="pt-BR" sz="1400" baseline="0" noProof="0" dirty="0" smtClean="0">
                          <a:latin typeface="Arial" pitchFamily="34" charset="0"/>
                          <a:cs typeface="Arial" pitchFamily="34" charset="0"/>
                        </a:rPr>
                        <a:t> de Aço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7%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R$ 300 </a:t>
                      </a:r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milhões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2002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Cartel dos Postos de Combustível </a:t>
                      </a:r>
                      <a:r>
                        <a:rPr lang="pt-BR" sz="1400" baseline="0" noProof="0" dirty="0" smtClean="0">
                          <a:latin typeface="Arial" pitchFamily="34" charset="0"/>
                          <a:cs typeface="Arial" pitchFamily="34" charset="0"/>
                        </a:rPr>
                        <a:t>(SC)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15%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-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  <a:tr h="3188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1999</a:t>
                      </a:r>
                      <a:endParaRPr lang="pt-BR" sz="140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Cartel do Aço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1%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noProof="0" dirty="0" smtClean="0">
                          <a:latin typeface="Arial" pitchFamily="34" charset="0"/>
                          <a:cs typeface="Arial" pitchFamily="34" charset="0"/>
                        </a:rPr>
                        <a:t>R$ 60 </a:t>
                      </a:r>
                      <a:r>
                        <a:rPr lang="pt-BR" sz="1400" noProof="0" dirty="0" smtClean="0"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milhões</a:t>
                      </a:r>
                      <a:endParaRPr lang="pt-BR" sz="1400" noProof="0" dirty="0"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42" marR="91442" marT="45709" marB="45709" anchor="ctr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60350"/>
            <a:ext cx="4754563" cy="54927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pt-BR" kern="0">
                <a:ea typeface="+mj-ea"/>
                <a:cs typeface="+mj-cs"/>
              </a:rPr>
              <a:t>AS MULTAS SÃO ELEVADAS...</a:t>
            </a:r>
            <a:endParaRPr lang="pt-BR" kern="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400" b="1" smtClean="0">
                <a:solidFill>
                  <a:schemeClr val="bg1"/>
                </a:solidFill>
                <a:latin typeface="Verdana" pitchFamily="34" charset="0"/>
              </a:rPr>
              <a:t>PESSOAS FÍSICAS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313" y="1196975"/>
            <a:ext cx="5905500" cy="4967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500" smtClean="0">
                <a:latin typeface="Verdana" pitchFamily="34" charset="0"/>
              </a:rPr>
              <a:t>A prática de cartel também é </a:t>
            </a:r>
            <a:r>
              <a:rPr lang="pt-BR" sz="2500" b="1" smtClean="0">
                <a:latin typeface="Verdana" pitchFamily="34" charset="0"/>
              </a:rPr>
              <a:t>crime.</a:t>
            </a:r>
            <a:endParaRPr lang="pt-BR" sz="25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pt-BR" sz="27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500" smtClean="0">
                <a:latin typeface="Verdana" pitchFamily="34" charset="0"/>
              </a:rPr>
              <a:t>As penas podem ser de </a:t>
            </a:r>
            <a:r>
              <a:rPr lang="pt-BR" sz="2500" b="1" smtClean="0">
                <a:latin typeface="Verdana" pitchFamily="34" charset="0"/>
              </a:rPr>
              <a:t>2 a 5 anos de prisão </a:t>
            </a:r>
            <a:r>
              <a:rPr lang="pt-BR" sz="2500" smtClean="0">
                <a:latin typeface="Verdana" pitchFamily="34" charset="0"/>
              </a:rPr>
              <a:t>e ainda implicarem o pagamento de multa adicional.</a:t>
            </a:r>
          </a:p>
          <a:p>
            <a:pPr lvl="1"/>
            <a:r>
              <a:rPr lang="pt-BR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 cabe suspensão condicional do processo.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pt-BR" sz="25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pt-BR" sz="2500" smtClean="0">
                <a:latin typeface="Verdana" pitchFamily="34" charset="0"/>
              </a:rPr>
              <a:t>Administrativamente, as pessoas físicas podem também ser impedidas de “praticar o comércio” (impedindo-as de ser diretores ou conselheiros de empresas)</a:t>
            </a:r>
          </a:p>
        </p:txBody>
      </p:sp>
      <p:pic>
        <p:nvPicPr>
          <p:cNvPr id="9220" name="Picture 4" descr="MCj024039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2117725"/>
            <a:ext cx="147478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350838"/>
            <a:ext cx="4754563" cy="549275"/>
          </a:xfrm>
        </p:spPr>
        <p:txBody>
          <a:bodyPr/>
          <a:lstStyle/>
          <a:p>
            <a:pPr algn="l" eaLnBrk="1" hangingPunct="1"/>
            <a:r>
              <a:rPr lang="pt-BR" sz="2000" b="1" smtClean="0">
                <a:solidFill>
                  <a:schemeClr val="bg1"/>
                </a:solidFill>
                <a:latin typeface="Verdana" pitchFamily="34" charset="0"/>
              </a:rPr>
              <a:t>ASSOCIAÇÕES DE CLASSE E SINDICATOS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111750"/>
          </a:xfrm>
        </p:spPr>
        <p:txBody>
          <a:bodyPr/>
          <a:lstStyle/>
          <a:p>
            <a:pPr marL="533400" lvl="1" indent="-168275" eaLnBrk="1" hangingPunct="1">
              <a:spcBef>
                <a:spcPct val="35000"/>
              </a:spcBef>
              <a:spcAft>
                <a:spcPct val="3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pt-BR" sz="2600" smtClean="0">
                <a:latin typeface="Verdana" pitchFamily="34" charset="0"/>
              </a:rPr>
              <a:t> </a:t>
            </a:r>
            <a:r>
              <a:rPr lang="pt-BR" smtClean="0">
                <a:latin typeface="Verdana" pitchFamily="34" charset="0"/>
              </a:rPr>
              <a:t>Art. 36, Parag. 3º, II, da Lei nº 12.529, o ilícito das associações e sindicatos:</a:t>
            </a:r>
          </a:p>
          <a:p>
            <a:pPr marL="1252538" lvl="2" indent="4763" eaLnBrk="1" hangingPunct="1">
              <a:spcBef>
                <a:spcPct val="35000"/>
              </a:spcBef>
              <a:spcAft>
                <a:spcPct val="30000"/>
              </a:spcAft>
              <a:buClr>
                <a:schemeClr val="tx1"/>
              </a:buClr>
              <a:buFontTx/>
              <a:buNone/>
            </a:pPr>
            <a:r>
              <a:rPr lang="pt-BR" sz="2600" i="1" smtClean="0">
                <a:latin typeface="Verdana" pitchFamily="34" charset="0"/>
              </a:rPr>
              <a:t>“obter ou </a:t>
            </a:r>
            <a:r>
              <a:rPr lang="pt-BR" sz="2600" b="1" i="1" smtClean="0">
                <a:latin typeface="Verdana" pitchFamily="34" charset="0"/>
              </a:rPr>
              <a:t>influenciar a adoção de conduta comercial uniforme</a:t>
            </a:r>
            <a:r>
              <a:rPr lang="pt-BR" sz="2600" i="1" smtClean="0">
                <a:latin typeface="Verdana" pitchFamily="34" charset="0"/>
              </a:rPr>
              <a:t> ou concertada entre concorrentes”.</a:t>
            </a:r>
          </a:p>
          <a:p>
            <a:pPr marL="1252538" lvl="2" indent="4763" eaLnBrk="1" hangingPunct="1">
              <a:spcBef>
                <a:spcPct val="35000"/>
              </a:spcBef>
              <a:spcAft>
                <a:spcPct val="30000"/>
              </a:spcAft>
              <a:buClr>
                <a:schemeClr val="tx1"/>
              </a:buClr>
              <a:buFontTx/>
              <a:buNone/>
            </a:pPr>
            <a:endParaRPr lang="pt-BR" sz="2600" i="1" smtClean="0">
              <a:latin typeface="Verdana" pitchFamily="34" charset="0"/>
            </a:endParaRPr>
          </a:p>
          <a:p>
            <a:pPr marL="533400" lvl="1" indent="-168275" eaLnBrk="1" hangingPunct="1">
              <a:spcBef>
                <a:spcPct val="35000"/>
              </a:spcBef>
              <a:spcAft>
                <a:spcPct val="3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pt-BR" sz="3200" smtClean="0">
                <a:latin typeface="Verdana" pitchFamily="34" charset="0"/>
              </a:rPr>
              <a:t> </a:t>
            </a:r>
            <a:r>
              <a:rPr lang="pt-BR" smtClean="0">
                <a:latin typeface="Verdana" pitchFamily="34" charset="0"/>
              </a:rPr>
              <a:t>Há associações de classe envolvidas em pelo menos a metade das investigações de cartel.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1392</Words>
  <Application>Microsoft Office PowerPoint</Application>
  <PresentationFormat>Apresentação na tela (4:3)</PresentationFormat>
  <Paragraphs>150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Verdana</vt:lpstr>
      <vt:lpstr>Arial</vt:lpstr>
      <vt:lpstr>Times</vt:lpstr>
      <vt:lpstr>Wingdings</vt:lpstr>
      <vt:lpstr>Times New Roman</vt:lpstr>
      <vt:lpstr>RotisSemiSerif</vt:lpstr>
      <vt:lpstr>Design padrão</vt:lpstr>
      <vt:lpstr>ABRAINC ASSOCIAÇÃO BRASILEIRA DAS INCORPORADORAS   Riscos Concorrenciais em  Associações Comerciais </vt:lpstr>
      <vt:lpstr>CONTEXTO</vt:lpstr>
      <vt:lpstr>ASSOCIAÇÕES</vt:lpstr>
      <vt:lpstr>REPUTAÇÃO</vt:lpstr>
      <vt:lpstr>QUAIS OS RISCOS ENVOLVIDOS?</vt:lpstr>
      <vt:lpstr>AS MULTAS SÃO ELEVADAS...</vt:lpstr>
      <vt:lpstr>Slide 7</vt:lpstr>
      <vt:lpstr>PESSOAS FÍSICAS</vt:lpstr>
      <vt:lpstr>ASSOCIAÇÕES DE CLASSE E SINDICATOS</vt:lpstr>
      <vt:lpstr>CARTILHA DA SDE (I)</vt:lpstr>
      <vt:lpstr>TROCA DE INFORMAÇÕES NA ABRAINC: CUIDADOS A SEREM TOMADOS</vt:lpstr>
      <vt:lpstr>CARTILHA DA SDE (II)</vt:lpstr>
      <vt:lpstr>REUNIÕES: CUIDADOS A SEREM TOMADOS, SEGUNDO A SDE</vt:lpstr>
      <vt:lpstr>OS FUNCIONÁRIOS DEVEM ESTAR ORIENTADOS SOBRE OS RISCOS REPUTACIONAIS</vt:lpstr>
      <vt:lpstr>ASSOCIAÇÕES: O QUE NÃO FAZER</vt:lpstr>
      <vt:lpstr>Slide 16</vt:lpstr>
    </vt:vector>
  </TitlesOfParts>
  <Company>Barbosa, Müssnich &amp; Aragão Advogados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COMPLIANCE ANTITRUSTE</dc:title>
  <dc:creator>Barbara Rosenberg</dc:creator>
  <cp:lastModifiedBy>BMA</cp:lastModifiedBy>
  <cp:revision>83</cp:revision>
  <dcterms:created xsi:type="dcterms:W3CDTF">2008-04-11T19:02:54Z</dcterms:created>
  <dcterms:modified xsi:type="dcterms:W3CDTF">2013-10-09T22:54:22Z</dcterms:modified>
</cp:coreProperties>
</file>